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  <p:sldMasterId id="2147483780" r:id="rId2"/>
  </p:sldMasterIdLst>
  <p:notesMasterIdLst>
    <p:notesMasterId r:id="rId24"/>
  </p:notesMasterIdLst>
  <p:sldIdLst>
    <p:sldId id="256" r:id="rId3"/>
    <p:sldId id="292" r:id="rId4"/>
    <p:sldId id="260" r:id="rId5"/>
    <p:sldId id="262" r:id="rId6"/>
    <p:sldId id="273" r:id="rId7"/>
    <p:sldId id="290" r:id="rId8"/>
    <p:sldId id="275" r:id="rId9"/>
    <p:sldId id="289" r:id="rId10"/>
    <p:sldId id="276" r:id="rId11"/>
    <p:sldId id="277" r:id="rId12"/>
    <p:sldId id="280" r:id="rId13"/>
    <p:sldId id="291" r:id="rId14"/>
    <p:sldId id="285" r:id="rId15"/>
    <p:sldId id="286" r:id="rId16"/>
    <p:sldId id="274" r:id="rId17"/>
    <p:sldId id="281" r:id="rId18"/>
    <p:sldId id="282" r:id="rId19"/>
    <p:sldId id="283" r:id="rId20"/>
    <p:sldId id="284" r:id="rId21"/>
    <p:sldId id="278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94E34-3AF5-45AB-B73B-AF7165BEACED}" type="datetimeFigureOut">
              <a:rPr lang="hu-HU" smtClean="0"/>
              <a:t>2019. 07. 10.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C2699-CE69-4B27-82BB-13E1F25E7C2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80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1"/>
          <p:cNvSpPr txBox="1">
            <a:spLocks noChangeArrowheads="1"/>
          </p:cNvSpPr>
          <p:nvPr/>
        </p:nvSpPr>
        <p:spPr bwMode="auto">
          <a:xfrm>
            <a:off x="0" y="-17305338"/>
            <a:ext cx="1588" cy="35999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9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8613" cy="4049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87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1"/>
          <p:cNvSpPr txBox="1">
            <a:spLocks noChangeArrowheads="1"/>
          </p:cNvSpPr>
          <p:nvPr/>
        </p:nvSpPr>
        <p:spPr bwMode="auto">
          <a:xfrm>
            <a:off x="0" y="-17305338"/>
            <a:ext cx="1588" cy="35999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1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hu-HU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8613" cy="4049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4537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0" y="-17305338"/>
            <a:ext cx="1588" cy="35999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101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3008313"/>
            <a:ext cx="5486400" cy="6134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A /Olvassuk el együtt a számokat fentről lefelé haladva 3-szor egymás után.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Most egy számot letörlök, olvassátok végig úgy, mintha az az egy is ott lenne.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Most még egyet letörlök, olvassátok el úgy, mintha mind ott lenne.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STB.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Írd le a számokat egymás mellé a füzetedbe!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B/ Melyik volt  piros?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Milyen színű volt a legkisebb kétjegyű szám?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Hány piros és hány zöld szám volt?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Mennyi az összege a legkisebb és a legnagyobb számnak?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Mit fejleszt?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Emlékezet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Számfogalom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Számolási készség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Kombinatív képesség</a:t>
            </a:r>
          </a:p>
        </p:txBody>
      </p:sp>
    </p:spTree>
    <p:extLst>
      <p:ext uri="{BB962C8B-B14F-4D97-AF65-F5344CB8AC3E}">
        <p14:creationId xmlns:p14="http://schemas.microsoft.com/office/powerpoint/2010/main" val="362755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ext Box 1"/>
          <p:cNvSpPr txBox="1">
            <a:spLocks noChangeArrowheads="1"/>
          </p:cNvSpPr>
          <p:nvPr/>
        </p:nvSpPr>
        <p:spPr bwMode="auto">
          <a:xfrm>
            <a:off x="0" y="-17305338"/>
            <a:ext cx="1588" cy="35999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20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3008313"/>
            <a:ext cx="5486400" cy="61341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A /Olvassuk el együtt a számokat fentről lefelé haladva 3-szor egymás után.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Most egy számot letörlök, olvassátok végig úgy, mintha az az egy is ott lenne.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Most még egyet letörlök, olvassátok el úgy, mintha mind ott lenne.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STB.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Írd le a számokat egymás mellé a füzetedbe!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B/ Melyik volt  piros?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Milyen színű volt a legkisebb kétjegyű szám?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Hány piros és hány zöld szám volt?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Mennyi az összege a legkisebb és a legnagyobb számnak? 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>
              <a:cs typeface="Lucida Sans Unicode" panose="020B0602030504020204" pitchFamily="34" charset="0"/>
            </a:endParaRP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Mit fejleszt?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Emlékezet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Számfogalom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Számolási készség</a:t>
            </a:r>
          </a:p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1600">
                <a:cs typeface="Lucida Sans Unicode" panose="020B0602030504020204" pitchFamily="34" charset="0"/>
              </a:rPr>
              <a:t>Kombinatív képesség</a:t>
            </a:r>
          </a:p>
        </p:txBody>
      </p:sp>
    </p:spTree>
    <p:extLst>
      <p:ext uri="{BB962C8B-B14F-4D97-AF65-F5344CB8AC3E}">
        <p14:creationId xmlns:p14="http://schemas.microsoft.com/office/powerpoint/2010/main" val="104184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0" y="-17305338"/>
            <a:ext cx="1588" cy="35999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82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08613" cy="4049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6693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2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8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570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05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4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544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BE768-3511-44BD-BE19-988A5103967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7413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BA66-CE46-41DB-9C43-64DB49692DD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896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14E16-4B62-4D33-8D90-32C67C7FF3E6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67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06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A76AB-40DD-47DD-B707-D173AF56C98E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703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AE26E-8A9F-46F8-9318-D3943E76CF27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4696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9F136-F486-48F3-9B5B-06D43C6A8DC0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1080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58648-C796-488D-9B2B-53C41D42A4E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3355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BAF6B-3C1F-4CE2-9719-AD1FE26EA1C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086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C9D4C-999E-4D7B-8115-9C0D4154C0F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377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421C3-3FC3-4927-82C8-F215C1EEF95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731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B839-EE39-479C-9755-C159C752A94C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813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Online kép helye 3"/>
          <p:cNvSpPr>
            <a:spLocks noGrp="1"/>
          </p:cNvSpPr>
          <p:nvPr>
            <p:ph type="clipArt"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CD66760-AC81-443E-AC29-25ABD8247A5B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8347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35DC17B7-24D3-4E40-8F6A-9AC4F36DA2A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02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4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1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8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3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5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86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4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E26A6-5327-4FEE-B466-778D54179E79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6A37-A290-49A9-8AB7-418246C52AC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24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18561" y="235527"/>
            <a:ext cx="4937760" cy="605722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Hurrá iskolás lettem! </a:t>
            </a:r>
            <a:endParaRPr lang="hu-HU" sz="32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00761" y="3322933"/>
            <a:ext cx="4337584" cy="518043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Mikor játszunk újra? </a:t>
            </a:r>
            <a:endParaRPr lang="hu-HU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23" y="1257249"/>
            <a:ext cx="3525871" cy="23491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7424">
            <a:off x="8733529" y="256659"/>
            <a:ext cx="3315606" cy="2211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31" flipH="1">
            <a:off x="597794" y="527177"/>
            <a:ext cx="3187229" cy="2390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624">
            <a:off x="8529348" y="2918443"/>
            <a:ext cx="2123090" cy="1417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4339">
            <a:off x="10131244" y="4816672"/>
            <a:ext cx="1736178" cy="1859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1691442" y="5089996"/>
            <a:ext cx="76867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</a:rPr>
              <a:t>Segíts, hogy önállóan csinálhassam!  </a:t>
            </a:r>
          </a:p>
          <a:p>
            <a:pPr algn="r"/>
            <a:r>
              <a:rPr lang="hu-HU" sz="2800" b="1" dirty="0" smtClean="0">
                <a:solidFill>
                  <a:srgbClr val="0070C0"/>
                </a:solidFill>
              </a:rPr>
              <a:t>(Maria Montessori)</a:t>
            </a:r>
            <a:endParaRPr lang="hu-H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2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0308-3DDE-4FC3-9CD6-F0146F7F7F56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5441951" y="1470026"/>
            <a:ext cx="631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hu-HU" sz="32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5441951" y="2122488"/>
            <a:ext cx="631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hu-HU" sz="3200">
                <a:solidFill>
                  <a:srgbClr val="198533"/>
                </a:solidFill>
              </a:rPr>
              <a:t>24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5441951" y="2746376"/>
            <a:ext cx="63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hu-HU" sz="320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441951" y="3429001"/>
            <a:ext cx="63182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hu-HU" sz="320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5441951" y="4081463"/>
            <a:ext cx="631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hu-HU" sz="3200">
                <a:solidFill>
                  <a:srgbClr val="198533"/>
                </a:solidFill>
              </a:rPr>
              <a:t>73</a:t>
            </a:r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441951" y="4729163"/>
            <a:ext cx="63182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hu-HU" sz="3200">
                <a:solidFill>
                  <a:srgbClr val="198533"/>
                </a:solidFill>
              </a:rPr>
              <a:t>99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943476" y="539751"/>
            <a:ext cx="17954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6773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37130" y="1680881"/>
            <a:ext cx="100987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Játékszabály: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Gondoltam egy számot, találd ki, melyiket!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Tegyél fel kérdéseket úgy, hogy te is egy számra gondolsz. Annak egy másfajta nevével kérdezz!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Én összehasonlítom a te számodat az enyémmel és megmondom neked, hogy a te számod az enyémhez 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képest kicsi 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vagy nagy.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Ha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kicsi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akkor tegyél rá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piros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 korongot. Ha </a:t>
            </a:r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nagy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, akkor tegyél rá </a:t>
            </a:r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kéket</a:t>
            </a:r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Kérdezzetek tovább</a:t>
            </a: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400" dirty="0">
                <a:latin typeface="Calibri" panose="020F0502020204030204" pitchFamily="34" charset="0"/>
                <a:cs typeface="Calibri" panose="020F0502020204030204" pitchFamily="34" charset="0"/>
              </a:rPr>
              <a:t>Ki tudja kitalálni a számot a legkevesebb kérdéssel?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32313" y="589845"/>
            <a:ext cx="4412993" cy="6171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</a:rPr>
              <a:t>Kígyós barkochba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KapcsolÃ³dÃ³ kÃ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6422" y="307741"/>
            <a:ext cx="2501154" cy="189757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249409" y="4913376"/>
            <a:ext cx="390144" cy="43279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K</a:t>
            </a:r>
            <a:endParaRPr lang="hu-HU" sz="1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8930370" y="4913376"/>
            <a:ext cx="390144" cy="432792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14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6289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03008" y="1855502"/>
            <a:ext cx="3267456" cy="631666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Elbújtak a számok</a:t>
            </a:r>
            <a:endParaRPr lang="hu-H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900" y="237669"/>
            <a:ext cx="4284988" cy="42373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039" y="4657761"/>
            <a:ext cx="8037386" cy="20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07824" y="140017"/>
            <a:ext cx="3190656" cy="51888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rgbClr val="FF0000"/>
                </a:solidFill>
              </a:rPr>
              <a:t>Helyi érték kerék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18010" y="-524433"/>
            <a:ext cx="5970495" cy="85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5012" y="691345"/>
            <a:ext cx="4908176" cy="613019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rgbClr val="FF0000"/>
                </a:solidFill>
              </a:rPr>
              <a:t>Melyik számra gondoltam? 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25488" y="1909482"/>
            <a:ext cx="8915400" cy="2380129"/>
          </a:xfrm>
        </p:spPr>
        <p:txBody>
          <a:bodyPr>
            <a:normAutofit/>
          </a:bodyPr>
          <a:lstStyle/>
          <a:p>
            <a:r>
              <a:rPr lang="hu-HU" sz="2800" dirty="0" smtClean="0"/>
              <a:t>Háromjegyű szám, kerek tízes. </a:t>
            </a:r>
          </a:p>
          <a:p>
            <a:r>
              <a:rPr lang="hu-HU" sz="2800" dirty="0" smtClean="0"/>
              <a:t>A százasok helyén a 2 háromszorosa áll.</a:t>
            </a:r>
          </a:p>
          <a:p>
            <a:r>
              <a:rPr lang="hu-HU" sz="2800" dirty="0" smtClean="0"/>
              <a:t>A tízesek helyén álló számjegy valódi értéke kilencven.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821270" y="4540786"/>
            <a:ext cx="126402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690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891270"/>
              </p:ext>
            </p:extLst>
          </p:nvPr>
        </p:nvGraphicFramePr>
        <p:xfrm>
          <a:off x="2930589" y="829056"/>
          <a:ext cx="8640000" cy="58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236963484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209338792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65322125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3522396838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</a:rPr>
                        <a:t>E</a:t>
                      </a:r>
                      <a:endParaRPr lang="hu-HU" sz="36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err="1" smtClean="0">
                          <a:solidFill>
                            <a:srgbClr val="002060"/>
                          </a:solidFill>
                        </a:rPr>
                        <a:t>sz</a:t>
                      </a:r>
                      <a:endParaRPr lang="hu-HU" sz="36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endParaRPr lang="hu-HU" sz="3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hu-HU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247556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893397"/>
                  </a:ext>
                </a:extLst>
              </a:tr>
              <a:tr h="2376000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734326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352800" y="2572512"/>
            <a:ext cx="922506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5</a:t>
            </a:r>
            <a:endParaRPr lang="hu-HU" sz="40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5626608" y="2572512"/>
            <a:ext cx="922506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2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871946" y="2572512"/>
            <a:ext cx="922506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7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9979152" y="2572512"/>
            <a:ext cx="92250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8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871946" y="4919472"/>
            <a:ext cx="922506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5</a:t>
            </a:r>
            <a:endParaRPr lang="hu-HU" sz="40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9979152" y="4919472"/>
            <a:ext cx="922506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2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5626608" y="4919472"/>
            <a:ext cx="92250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8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352800" y="4919472"/>
            <a:ext cx="922506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7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352800" y="2572512"/>
            <a:ext cx="922506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5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7871946" y="4919472"/>
            <a:ext cx="922506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>
                <a:solidFill>
                  <a:srgbClr val="FF0000"/>
                </a:solidFill>
              </a:rPr>
              <a:t>5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26608" y="2572512"/>
            <a:ext cx="922506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979152" y="4919472"/>
            <a:ext cx="922506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7871946" y="2572512"/>
            <a:ext cx="922506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3352800" y="4919472"/>
            <a:ext cx="922506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9979152" y="2572512"/>
            <a:ext cx="92250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626608" y="4919472"/>
            <a:ext cx="922506" cy="7078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36024" y="368616"/>
            <a:ext cx="6127491" cy="5995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rgbClr val="FF0000"/>
                </a:solidFill>
              </a:rPr>
              <a:t>Sütis barkochba logikai lapokkal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2893" y="2081935"/>
            <a:ext cx="10282635" cy="45934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800" b="1" dirty="0" smtClean="0"/>
              <a:t>Készítsd </a:t>
            </a:r>
            <a:r>
              <a:rPr lang="hu-HU" sz="2800" b="1" dirty="0"/>
              <a:t>elő a nagy, sima, piros, sárga és kék lapokat!</a:t>
            </a:r>
          </a:p>
          <a:p>
            <a:pPr marL="0" indent="0">
              <a:buNone/>
            </a:pPr>
            <a:r>
              <a:rPr lang="hu-HU" sz="2800" b="1" dirty="0">
                <a:solidFill>
                  <a:srgbClr val="FF0000"/>
                </a:solidFill>
              </a:rPr>
              <a:t>Szabály:</a:t>
            </a:r>
          </a:p>
          <a:p>
            <a:pPr marL="0" indent="0">
              <a:buNone/>
            </a:pPr>
            <a:r>
              <a:rPr lang="hu-HU" sz="2800" dirty="0" smtClean="0"/>
              <a:t>Keresd </a:t>
            </a:r>
            <a:r>
              <a:rPr lang="hu-HU" sz="2800" dirty="0"/>
              <a:t>meg a lapok helyét a segítő ábrák alapján! Rajzold be az utolsó </a:t>
            </a:r>
            <a:r>
              <a:rPr lang="hu-HU" sz="2800" dirty="0" smtClean="0"/>
              <a:t>üres  rácsba </a:t>
            </a:r>
            <a:r>
              <a:rPr lang="hu-HU" sz="2800" dirty="0"/>
              <a:t>a hiányzó </a:t>
            </a:r>
            <a:r>
              <a:rPr lang="hu-HU" sz="2800" dirty="0" smtClean="0"/>
              <a:t>lapokat!</a:t>
            </a:r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     </a:t>
            </a:r>
            <a:r>
              <a:rPr lang="hu-HU" sz="2400" dirty="0" smtClean="0"/>
              <a:t>Azt </a:t>
            </a:r>
            <a:r>
              <a:rPr lang="hu-HU" sz="2400" dirty="0"/>
              <a:t>jelenti, hogy a sárga lap kerül ide, de nem tudjuk, hogy </a:t>
            </a:r>
            <a:r>
              <a:rPr lang="hu-HU" sz="2400" dirty="0" smtClean="0"/>
              <a:t>milyen a </a:t>
            </a:r>
            <a:r>
              <a:rPr lang="hu-HU" sz="2400" dirty="0"/>
              <a:t>lap alakja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          Azt </a:t>
            </a:r>
            <a:r>
              <a:rPr lang="hu-HU" sz="2400" dirty="0"/>
              <a:t>jelenti, hogy négyzet alakú lap kerül ide, de nem tudjuk, </a:t>
            </a:r>
            <a:r>
              <a:rPr lang="hu-HU" sz="2400" dirty="0" smtClean="0"/>
              <a:t>hogy milyen </a:t>
            </a:r>
            <a:r>
              <a:rPr lang="hu-HU" sz="2400" dirty="0"/>
              <a:t>a </a:t>
            </a:r>
            <a:r>
              <a:rPr lang="hu-HU" sz="2400" dirty="0" smtClean="0"/>
              <a:t>lap színe.</a:t>
            </a:r>
            <a:endParaRPr lang="hu-HU" sz="2400" dirty="0"/>
          </a:p>
        </p:txBody>
      </p:sp>
      <p:sp>
        <p:nvSpPr>
          <p:cNvPr id="4" name="Felhő 3"/>
          <p:cNvSpPr/>
          <p:nvPr/>
        </p:nvSpPr>
        <p:spPr>
          <a:xfrm>
            <a:off x="1855695" y="4400004"/>
            <a:ext cx="416859" cy="416859"/>
          </a:xfrm>
          <a:prstGeom prst="cloud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990167" y="5715457"/>
            <a:ext cx="443753" cy="430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1990167" y="1226558"/>
            <a:ext cx="6629398" cy="597009"/>
            <a:chOff x="2017061" y="368612"/>
            <a:chExt cx="6629398" cy="597009"/>
          </a:xfrm>
        </p:grpSpPr>
        <p:sp>
          <p:nvSpPr>
            <p:cNvPr id="6" name="Háromszög 5"/>
            <p:cNvSpPr/>
            <p:nvPr/>
          </p:nvSpPr>
          <p:spPr>
            <a:xfrm>
              <a:off x="2017061" y="368614"/>
              <a:ext cx="564777" cy="559231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Háromszög 6"/>
            <p:cNvSpPr/>
            <p:nvPr/>
          </p:nvSpPr>
          <p:spPr>
            <a:xfrm>
              <a:off x="2727519" y="368615"/>
              <a:ext cx="564777" cy="559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Háromszög 7"/>
            <p:cNvSpPr/>
            <p:nvPr/>
          </p:nvSpPr>
          <p:spPr>
            <a:xfrm>
              <a:off x="3496241" y="368614"/>
              <a:ext cx="564777" cy="559231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" name="Ellipszis 9"/>
            <p:cNvSpPr/>
            <p:nvPr/>
          </p:nvSpPr>
          <p:spPr>
            <a:xfrm>
              <a:off x="4264963" y="368614"/>
              <a:ext cx="600632" cy="5970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Ellipszis 10"/>
            <p:cNvSpPr/>
            <p:nvPr/>
          </p:nvSpPr>
          <p:spPr>
            <a:xfrm>
              <a:off x="5033685" y="368614"/>
              <a:ext cx="600632" cy="5970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" name="Ellipszis 11"/>
            <p:cNvSpPr/>
            <p:nvPr/>
          </p:nvSpPr>
          <p:spPr>
            <a:xfrm>
              <a:off x="5714989" y="368614"/>
              <a:ext cx="600632" cy="59700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" name="Téglalap 12"/>
            <p:cNvSpPr/>
            <p:nvPr/>
          </p:nvSpPr>
          <p:spPr>
            <a:xfrm>
              <a:off x="6535270" y="368614"/>
              <a:ext cx="591671" cy="59700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Téglalap 13"/>
            <p:cNvSpPr/>
            <p:nvPr/>
          </p:nvSpPr>
          <p:spPr>
            <a:xfrm>
              <a:off x="7326407" y="368613"/>
              <a:ext cx="591671" cy="5970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Téglalap 14"/>
            <p:cNvSpPr/>
            <p:nvPr/>
          </p:nvSpPr>
          <p:spPr>
            <a:xfrm>
              <a:off x="8054788" y="368612"/>
              <a:ext cx="591671" cy="5970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122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72" y="1398495"/>
            <a:ext cx="10823664" cy="4787152"/>
          </a:xfrm>
          <a:prstGeom prst="rect">
            <a:avLst/>
          </a:prstGeom>
        </p:spPr>
      </p:pic>
      <p:sp>
        <p:nvSpPr>
          <p:cNvPr id="5" name="Folyamatábra: Bekötés 4"/>
          <p:cNvSpPr/>
          <p:nvPr/>
        </p:nvSpPr>
        <p:spPr>
          <a:xfrm>
            <a:off x="9574822" y="4201439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613" y="4706111"/>
            <a:ext cx="475529" cy="475529"/>
          </a:xfrm>
          <a:prstGeom prst="rect">
            <a:avLst/>
          </a:prstGeom>
        </p:spPr>
      </p:pic>
      <p:sp>
        <p:nvSpPr>
          <p:cNvPr id="8" name="Folyamatábra: Bekötés 7"/>
          <p:cNvSpPr/>
          <p:nvPr/>
        </p:nvSpPr>
        <p:spPr>
          <a:xfrm>
            <a:off x="9599613" y="5223775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olyamatábra: Kigyűjtés 9"/>
          <p:cNvSpPr/>
          <p:nvPr/>
        </p:nvSpPr>
        <p:spPr>
          <a:xfrm>
            <a:off x="10138053" y="5288257"/>
            <a:ext cx="496845" cy="411047"/>
          </a:xfrm>
          <a:prstGeom prst="flowChartExtra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Háromszög 10"/>
          <p:cNvSpPr/>
          <p:nvPr/>
        </p:nvSpPr>
        <p:spPr>
          <a:xfrm>
            <a:off x="10147219" y="4718343"/>
            <a:ext cx="472415" cy="463296"/>
          </a:xfrm>
          <a:prstGeom prst="triangle">
            <a:avLst>
              <a:gd name="adj" fmla="val 4772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Folyamatábra: Kigyűjtés 11"/>
          <p:cNvSpPr/>
          <p:nvPr/>
        </p:nvSpPr>
        <p:spPr>
          <a:xfrm>
            <a:off x="10138054" y="4154525"/>
            <a:ext cx="481580" cy="444967"/>
          </a:xfrm>
          <a:prstGeom prst="flowChartExtra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olyamatábra: Feldolgozás 12"/>
          <p:cNvSpPr/>
          <p:nvPr/>
        </p:nvSpPr>
        <p:spPr>
          <a:xfrm>
            <a:off x="10705987" y="5288257"/>
            <a:ext cx="413118" cy="443297"/>
          </a:xfrm>
          <a:prstGeom prst="flowChart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Folyamatábra: Feldolgozás 13"/>
          <p:cNvSpPr/>
          <p:nvPr/>
        </p:nvSpPr>
        <p:spPr>
          <a:xfrm>
            <a:off x="10707513" y="4718343"/>
            <a:ext cx="451104" cy="4632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olyamatábra: Feldolgozás 14"/>
          <p:cNvSpPr/>
          <p:nvPr/>
        </p:nvSpPr>
        <p:spPr>
          <a:xfrm>
            <a:off x="10713720" y="4242815"/>
            <a:ext cx="405384" cy="356677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2970215" y="394488"/>
            <a:ext cx="6629398" cy="597009"/>
            <a:chOff x="2017061" y="368612"/>
            <a:chExt cx="6629398" cy="597009"/>
          </a:xfrm>
        </p:grpSpPr>
        <p:sp>
          <p:nvSpPr>
            <p:cNvPr id="17" name="Háromszög 16"/>
            <p:cNvSpPr/>
            <p:nvPr/>
          </p:nvSpPr>
          <p:spPr>
            <a:xfrm>
              <a:off x="2017061" y="368614"/>
              <a:ext cx="564777" cy="559231"/>
            </a:xfrm>
            <a:prstGeom prst="triangl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" name="Háromszög 17"/>
            <p:cNvSpPr/>
            <p:nvPr/>
          </p:nvSpPr>
          <p:spPr>
            <a:xfrm>
              <a:off x="2727519" y="368615"/>
              <a:ext cx="564777" cy="559231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" name="Háromszög 18"/>
            <p:cNvSpPr/>
            <p:nvPr/>
          </p:nvSpPr>
          <p:spPr>
            <a:xfrm>
              <a:off x="3496241" y="368614"/>
              <a:ext cx="564777" cy="559231"/>
            </a:xfrm>
            <a:prstGeom prst="triangl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Ellipszis 19"/>
            <p:cNvSpPr/>
            <p:nvPr/>
          </p:nvSpPr>
          <p:spPr>
            <a:xfrm>
              <a:off x="4264963" y="368614"/>
              <a:ext cx="600632" cy="59700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" name="Ellipszis 20"/>
            <p:cNvSpPr/>
            <p:nvPr/>
          </p:nvSpPr>
          <p:spPr>
            <a:xfrm>
              <a:off x="5033685" y="368614"/>
              <a:ext cx="600632" cy="5970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Ellipszis 21"/>
            <p:cNvSpPr/>
            <p:nvPr/>
          </p:nvSpPr>
          <p:spPr>
            <a:xfrm>
              <a:off x="5714989" y="368614"/>
              <a:ext cx="600632" cy="59700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" name="Téglalap 22"/>
            <p:cNvSpPr/>
            <p:nvPr/>
          </p:nvSpPr>
          <p:spPr>
            <a:xfrm>
              <a:off x="6535270" y="368614"/>
              <a:ext cx="591671" cy="597007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" name="Téglalap 23"/>
            <p:cNvSpPr/>
            <p:nvPr/>
          </p:nvSpPr>
          <p:spPr>
            <a:xfrm>
              <a:off x="7326407" y="368613"/>
              <a:ext cx="591671" cy="5970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8054788" y="368612"/>
              <a:ext cx="591671" cy="597007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20607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9976" y="1398494"/>
            <a:ext cx="10663913" cy="52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5013" y="489639"/>
            <a:ext cx="9675812" cy="989536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Rakd ki logikai lapokkal! Rajzold be az üres rácsba a megfelelő lapokat! </a:t>
            </a:r>
            <a:endParaRPr lang="hu-HU" sz="24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7402" y="1349681"/>
            <a:ext cx="7893423" cy="55083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95516" y="1455227"/>
            <a:ext cx="2558993" cy="1191816"/>
          </a:xfrm>
          <a:prstGeom prst="wedgeRoundRectCallout">
            <a:avLst>
              <a:gd name="adj1" fmla="val 74732"/>
              <a:gd name="adj2" fmla="val -3659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k</a:t>
            </a:r>
            <a:r>
              <a:rPr lang="hu-HU" sz="1600" dirty="0" smtClean="0"/>
              <a:t>övetkeztetés a kék színű oszlopra, két kör és egy háromszög színére, és helyére 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2097" y="3289465"/>
            <a:ext cx="2805830" cy="715089"/>
          </a:xfrm>
          <a:prstGeom prst="wedgeRoundRectCallout">
            <a:avLst>
              <a:gd name="adj1" fmla="val 68453"/>
              <a:gd name="adj2" fmla="val -3559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Két feltétel együttes teljesítése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48679" y="5102590"/>
            <a:ext cx="2805830" cy="1021556"/>
          </a:xfrm>
          <a:prstGeom prst="wedgeRoundRectCallout">
            <a:avLst>
              <a:gd name="adj1" fmla="val 74256"/>
              <a:gd name="adj2" fmla="val -35594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legnehezebb, egyedi következtetések színre és formára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49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3588" y="249936"/>
            <a:ext cx="5413247" cy="1743456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Kerettanterv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Helyi tanterv – tanmenet – óraszám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Sokféle megvalósítás 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949639"/>
              </p:ext>
            </p:extLst>
          </p:nvPr>
        </p:nvGraphicFramePr>
        <p:xfrm>
          <a:off x="2000144" y="2206752"/>
          <a:ext cx="9948017" cy="227998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948017">
                  <a:extLst>
                    <a:ext uri="{9D8B030D-6E8A-4147-A177-3AD203B41FA5}">
                      <a16:colId xmlns:a16="http://schemas.microsoft.com/office/drawing/2014/main" val="1043397604"/>
                    </a:ext>
                  </a:extLst>
                </a:gridCol>
              </a:tblGrid>
              <a:tr h="455997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rgbClr val="0070C0"/>
                          </a:solidFill>
                        </a:rPr>
                        <a:t>Problémák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240821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Az óraszámok nem koherensek a tananyag mennyiségével – túl sok az ismeret,</a:t>
                      </a:r>
                      <a:r>
                        <a:rPr lang="hu-HU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szelektálunk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39087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fejlesztés várt eredményei – követelmények   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237184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Fejlesztés központú, tevékenység orientált ismeretelsajátítás időigényes 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529696"/>
                  </a:ext>
                </a:extLst>
              </a:tr>
              <a:tr h="455997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Informatikai alapismeretek beépülnek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35905"/>
                  </a:ext>
                </a:extLst>
              </a:tr>
            </a:tbl>
          </a:graphicData>
        </a:graphic>
      </p:graphicFrame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999497"/>
              </p:ext>
            </p:extLst>
          </p:nvPr>
        </p:nvGraphicFramePr>
        <p:xfrm>
          <a:off x="6833711" y="164592"/>
          <a:ext cx="5114450" cy="18288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794782">
                  <a:extLst>
                    <a:ext uri="{9D8B030D-6E8A-4147-A177-3AD203B41FA5}">
                      <a16:colId xmlns:a16="http://schemas.microsoft.com/office/drawing/2014/main" val="1969823626"/>
                    </a:ext>
                  </a:extLst>
                </a:gridCol>
                <a:gridCol w="579917">
                  <a:extLst>
                    <a:ext uri="{9D8B030D-6E8A-4147-A177-3AD203B41FA5}">
                      <a16:colId xmlns:a16="http://schemas.microsoft.com/office/drawing/2014/main" val="3066027309"/>
                    </a:ext>
                  </a:extLst>
                </a:gridCol>
                <a:gridCol w="579917">
                  <a:extLst>
                    <a:ext uri="{9D8B030D-6E8A-4147-A177-3AD203B41FA5}">
                      <a16:colId xmlns:a16="http://schemas.microsoft.com/office/drawing/2014/main" val="1669944158"/>
                    </a:ext>
                  </a:extLst>
                </a:gridCol>
                <a:gridCol w="579917">
                  <a:extLst>
                    <a:ext uri="{9D8B030D-6E8A-4147-A177-3AD203B41FA5}">
                      <a16:colId xmlns:a16="http://schemas.microsoft.com/office/drawing/2014/main" val="362184420"/>
                    </a:ext>
                  </a:extLst>
                </a:gridCol>
                <a:gridCol w="579917">
                  <a:extLst>
                    <a:ext uri="{9D8B030D-6E8A-4147-A177-3AD203B41FA5}">
                      <a16:colId xmlns:a16="http://schemas.microsoft.com/office/drawing/2014/main" val="3296777823"/>
                    </a:ext>
                  </a:extLst>
                </a:gridCol>
              </a:tblGrid>
              <a:tr h="15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1.o</a:t>
                      </a:r>
                      <a:r>
                        <a:rPr lang="hu-H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2.o</a:t>
                      </a:r>
                      <a:r>
                        <a:rPr lang="hu-H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3.o</a:t>
                      </a:r>
                      <a:r>
                        <a:rPr lang="hu-H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4.o</a:t>
                      </a:r>
                      <a:r>
                        <a:rPr lang="hu-HU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941409"/>
                  </a:ext>
                </a:extLst>
              </a:tr>
              <a:tr h="2166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KT </a:t>
                      </a:r>
                      <a:r>
                        <a:rPr lang="hu-HU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ma</a:t>
                      </a:r>
                      <a:r>
                        <a:rPr lang="en-GB" sz="2000" b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tek</a:t>
                      </a:r>
                      <a:r>
                        <a:rPr lang="en-GB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óraszámok</a:t>
                      </a:r>
                      <a:endParaRPr lang="hu-HU" sz="2000" b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extLst>
                  <a:ext uri="{0D108BD9-81ED-4DB2-BD59-A6C34878D82A}">
                    <a16:rowId xmlns:a16="http://schemas.microsoft.com/office/drawing/2014/main" val="3086288523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Szabadon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tervezhető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órakeret</a:t>
                      </a:r>
                      <a:r>
                        <a:rPr lang="hu-HU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/hét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extLst>
                  <a:ext uri="{0D108BD9-81ED-4DB2-BD59-A6C34878D82A}">
                    <a16:rowId xmlns:a16="http://schemas.microsoft.com/office/drawing/2014/main" val="2347966397"/>
                  </a:ext>
                </a:extLst>
              </a:tr>
              <a:tr h="3045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Rendelkezésre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álló</a:t>
                      </a:r>
                      <a:r>
                        <a:rPr lang="en-GB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000" b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órakeret</a:t>
                      </a:r>
                      <a:r>
                        <a:rPr lang="hu-HU" sz="2000" b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/hét</a:t>
                      </a:r>
                      <a:endParaRPr lang="hu-HU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hu-H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8450" marR="38450" marT="0" marB="0" anchor="ctr"/>
                </a:tc>
                <a:extLst>
                  <a:ext uri="{0D108BD9-81ED-4DB2-BD59-A6C34878D82A}">
                    <a16:rowId xmlns:a16="http://schemas.microsoft.com/office/drawing/2014/main" val="3508309881"/>
                  </a:ext>
                </a:extLst>
              </a:tr>
            </a:tbl>
          </a:graphicData>
        </a:graphic>
      </p:graphicFrame>
      <p:graphicFrame>
        <p:nvGraphicFramePr>
          <p:cNvPr id="7" name="Tartalom hely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163193"/>
              </p:ext>
            </p:extLst>
          </p:nvPr>
        </p:nvGraphicFramePr>
        <p:xfrm>
          <a:off x="3810212" y="4700097"/>
          <a:ext cx="8137949" cy="20116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83507">
                  <a:extLst>
                    <a:ext uri="{9D8B030D-6E8A-4147-A177-3AD203B41FA5}">
                      <a16:colId xmlns:a16="http://schemas.microsoft.com/office/drawing/2014/main" val="3068696240"/>
                    </a:ext>
                  </a:extLst>
                </a:gridCol>
                <a:gridCol w="1084443">
                  <a:extLst>
                    <a:ext uri="{9D8B030D-6E8A-4147-A177-3AD203B41FA5}">
                      <a16:colId xmlns:a16="http://schemas.microsoft.com/office/drawing/2014/main" val="1498006462"/>
                    </a:ext>
                  </a:extLst>
                </a:gridCol>
                <a:gridCol w="1084443">
                  <a:extLst>
                    <a:ext uri="{9D8B030D-6E8A-4147-A177-3AD203B41FA5}">
                      <a16:colId xmlns:a16="http://schemas.microsoft.com/office/drawing/2014/main" val="338370050"/>
                    </a:ext>
                  </a:extLst>
                </a:gridCol>
                <a:gridCol w="1992778">
                  <a:extLst>
                    <a:ext uri="{9D8B030D-6E8A-4147-A177-3AD203B41FA5}">
                      <a16:colId xmlns:a16="http://schemas.microsoft.com/office/drawing/2014/main" val="1420811188"/>
                    </a:ext>
                  </a:extLst>
                </a:gridCol>
                <a:gridCol w="1992778">
                  <a:extLst>
                    <a:ext uri="{9D8B030D-6E8A-4147-A177-3AD203B41FA5}">
                      <a16:colId xmlns:a16="http://schemas.microsoft.com/office/drawing/2014/main" val="4292325692"/>
                    </a:ext>
                  </a:extLst>
                </a:gridCol>
              </a:tblGrid>
              <a:tr h="291382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solidFill>
                            <a:srgbClr val="0070C0"/>
                          </a:solidFill>
                        </a:rPr>
                        <a:t>Nálunk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1.o</a:t>
                      </a:r>
                      <a:endParaRPr lang="hu-H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2.o.</a:t>
                      </a:r>
                      <a:endParaRPr lang="hu-H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3.o</a:t>
                      </a:r>
                      <a:endParaRPr lang="hu-H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4.o</a:t>
                      </a:r>
                      <a:endParaRPr lang="hu-HU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239726"/>
                  </a:ext>
                </a:extLst>
              </a:tr>
              <a:tr h="50991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Matek</a:t>
                      </a:r>
                    </a:p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(csoportbontással)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ó / hét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½ ó / hét</a:t>
                      </a:r>
                      <a:endParaRPr lang="hu-HU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4763780"/>
                  </a:ext>
                </a:extLst>
              </a:tr>
              <a:tr h="295429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Töprengő óra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1ó / hét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1ó / hét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1ó/hét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 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367255"/>
                  </a:ext>
                </a:extLst>
              </a:tr>
              <a:tr h="509918">
                <a:tc>
                  <a:txBody>
                    <a:bodyPr/>
                    <a:lstStyle/>
                    <a:p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Informatika 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Beépítve a matematika órákba – tömbösített </a:t>
                      </a:r>
                      <a:r>
                        <a:rPr lang="hu-HU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</a:t>
                      </a:r>
                      <a:r>
                        <a:rPr lang="hu-HU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modul - 8 óra</a:t>
                      </a:r>
                      <a:endParaRPr lang="hu-HU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2949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45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0308-3DDE-4FC3-9CD6-F0146F7F7F56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7087802" y="1381718"/>
            <a:ext cx="4555558" cy="566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hu-HU" altLang="hu-HU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altLang="hu-HU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„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Mindegy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hogy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képességeid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mekkorák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endParaRPr lang="hu-HU" altLang="hu-HU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altLang="hu-HU" sz="2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fő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hogy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a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tőled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telhető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legjobbat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formáld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belőlük</a:t>
            </a:r>
            <a:r>
              <a:rPr lang="en-GB" altLang="hu-HU" sz="2600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GB" altLang="hu-HU" sz="2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általuk</a:t>
            </a:r>
            <a:r>
              <a:rPr lang="en-GB" altLang="hu-HU" sz="2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.”</a:t>
            </a:r>
            <a:endParaRPr lang="hu-HU" altLang="hu-HU" sz="2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endParaRPr lang="en-GB" altLang="hu-HU" sz="2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r">
              <a:lnSpc>
                <a:spcPts val="5613"/>
              </a:lnSpc>
              <a:spcBef>
                <a:spcPts val="700"/>
              </a:spcBef>
            </a:pPr>
            <a:r>
              <a:rPr lang="en-GB" altLang="hu-HU" sz="2600" dirty="0" err="1">
                <a:solidFill>
                  <a:srgbClr val="C5000B"/>
                </a:solidFill>
                <a:latin typeface="Comic Sans MS" panose="030F0702030302020204" pitchFamily="66" charset="0"/>
              </a:rPr>
              <a:t>Weöres</a:t>
            </a:r>
            <a:r>
              <a:rPr lang="en-GB" altLang="hu-HU" sz="2600" dirty="0">
                <a:solidFill>
                  <a:srgbClr val="C5000B"/>
                </a:solidFill>
                <a:latin typeface="Comic Sans MS" panose="030F0702030302020204" pitchFamily="66" charset="0"/>
              </a:rPr>
              <a:t> </a:t>
            </a:r>
            <a:r>
              <a:rPr lang="en-GB" altLang="hu-HU" sz="2600" dirty="0" err="1">
                <a:solidFill>
                  <a:srgbClr val="C5000B"/>
                </a:solidFill>
                <a:latin typeface="Comic Sans MS" panose="030F0702030302020204" pitchFamily="66" charset="0"/>
              </a:rPr>
              <a:t>Sándor</a:t>
            </a:r>
            <a:endParaRPr lang="en-GB" altLang="hu-HU" sz="2600" dirty="0">
              <a:solidFill>
                <a:srgbClr val="C5000B"/>
              </a:solidFill>
              <a:latin typeface="Comic Sans MS" panose="030F0702030302020204" pitchFamily="66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08913" y="1011936"/>
            <a:ext cx="4096485" cy="539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5892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3326" y="2973149"/>
            <a:ext cx="8915399" cy="847289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002060"/>
                </a:solidFill>
              </a:rPr>
              <a:t>Tomcsányi-Szabó Katalin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163327" y="4344320"/>
            <a:ext cx="8915399" cy="540830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2060"/>
                </a:solidFill>
              </a:rPr>
              <a:t>k</a:t>
            </a:r>
            <a:r>
              <a:rPr lang="hu-HU" dirty="0" smtClean="0">
                <a:solidFill>
                  <a:srgbClr val="002060"/>
                </a:solidFill>
              </a:rPr>
              <a:t>atalin.tomcsanyi.szabo@gmail.com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14560" y="624110"/>
            <a:ext cx="1690052" cy="635417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r"/>
            <a:r>
              <a:rPr lang="hu-H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Alapelvek</a:t>
            </a:r>
            <a:endParaRPr lang="hu-HU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53178"/>
              </p:ext>
            </p:extLst>
          </p:nvPr>
        </p:nvGraphicFramePr>
        <p:xfrm>
          <a:off x="988835" y="1407040"/>
          <a:ext cx="9674047" cy="311199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9674047">
                  <a:extLst>
                    <a:ext uri="{9D8B030D-6E8A-4147-A177-3AD203B41FA5}">
                      <a16:colId xmlns:a16="http://schemas.microsoft.com/office/drawing/2014/main" val="4171199590"/>
                    </a:ext>
                  </a:extLst>
                </a:gridCol>
              </a:tblGrid>
              <a:tr h="5516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4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Tx/>
                        <a:buSzPct val="640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altLang="hu-HU" sz="2000" b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Bemenet</a:t>
                      </a:r>
                      <a:r>
                        <a:rPr lang="en-GB" altLang="hu-HU" sz="20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b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vezérlés</a:t>
                      </a:r>
                      <a:r>
                        <a:rPr lang="hu-HU" altLang="hu-HU" sz="20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ű, f</a:t>
                      </a:r>
                      <a:r>
                        <a:rPr lang="en-GB" altLang="hu-HU" sz="2000" b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ejlesztés</a:t>
                      </a:r>
                      <a:r>
                        <a:rPr lang="en-GB" altLang="hu-HU" sz="20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b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központú</a:t>
                      </a:r>
                      <a:r>
                        <a:rPr lang="hu-HU" altLang="hu-HU" sz="20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oktatás-nevelés</a:t>
                      </a:r>
                      <a:r>
                        <a:rPr lang="hu-HU" altLang="hu-HU" sz="20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a fejlesztő munkát a matematikai tevékenységek rendszerébe építve tervezzük.</a:t>
                      </a:r>
                      <a:endParaRPr lang="en-GB" altLang="hu-HU" sz="2000" b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106382"/>
                  </a:ext>
                </a:extLst>
              </a:tr>
              <a:tr h="55167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Nagyobb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figyelem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hétköznapi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életben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és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más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műveltségterületen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való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altLang="hu-HU" sz="20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alkalmazásra</a:t>
                      </a:r>
                      <a:r>
                        <a:rPr lang="en-GB" alt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300765"/>
                  </a:ext>
                </a:extLst>
              </a:tr>
              <a:tr h="551670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Tanuláshoz való viszony, helyes tanulási szokások, 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együttműködés, kommunikáció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hu-HU" sz="20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hu-HU" sz="2000" b="1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Komplex fejlesztésre törekszünk </a:t>
                      </a:r>
                      <a:r>
                        <a:rPr lang="hu-HU" sz="20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(egyensúly)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hu-HU" sz="2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612505"/>
                  </a:ext>
                </a:extLst>
              </a:tr>
            </a:tbl>
          </a:graphicData>
        </a:graphic>
      </p:graphicFrame>
      <p:grpSp>
        <p:nvGrpSpPr>
          <p:cNvPr id="5" name="Csoportba foglalás 4"/>
          <p:cNvGrpSpPr/>
          <p:nvPr/>
        </p:nvGrpSpPr>
        <p:grpSpPr>
          <a:xfrm>
            <a:off x="5125962" y="2864866"/>
            <a:ext cx="6445618" cy="4078138"/>
            <a:chOff x="360363" y="399328"/>
            <a:chExt cx="8099425" cy="5672860"/>
          </a:xfrm>
        </p:grpSpPr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988" y="1979613"/>
              <a:ext cx="3606800" cy="4092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1239838" y="2160588"/>
              <a:ext cx="1841500" cy="539750"/>
            </a:xfrm>
            <a:prstGeom prst="line">
              <a:avLst/>
            </a:prstGeom>
            <a:noFill/>
            <a:ln w="36000">
              <a:solidFill>
                <a:srgbClr val="DC2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124904" y="2160588"/>
              <a:ext cx="1211262" cy="2697325"/>
            </a:xfrm>
            <a:prstGeom prst="line">
              <a:avLst/>
            </a:prstGeom>
            <a:noFill/>
            <a:ln w="36000">
              <a:solidFill>
                <a:srgbClr val="33CC6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2730363" y="2160586"/>
              <a:ext cx="350974" cy="1619250"/>
            </a:xfrm>
            <a:prstGeom prst="line">
              <a:avLst/>
            </a:prstGeom>
            <a:noFill/>
            <a:ln w="36000">
              <a:solidFill>
                <a:srgbClr val="99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360363" y="2700339"/>
              <a:ext cx="2204153" cy="720725"/>
            </a:xfrm>
            <a:prstGeom prst="ellipse">
              <a:avLst/>
            </a:prstGeom>
            <a:solidFill>
              <a:srgbClr val="FF9966"/>
            </a:solidFill>
            <a:ln w="936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hu-HU" sz="2200" dirty="0" err="1">
                  <a:solidFill>
                    <a:srgbClr val="000080"/>
                  </a:solidFill>
                  <a:latin typeface="Comic Sans MS" panose="030F0702030302020204" pitchFamily="66" charset="0"/>
                </a:rPr>
                <a:t>Tudás</a:t>
              </a:r>
              <a:endParaRPr lang="en-GB" altLang="hu-HU" sz="2200" dirty="0">
                <a:solidFill>
                  <a:srgbClr val="00008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39750" y="3779837"/>
              <a:ext cx="3401875" cy="720725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hu-HU" sz="2200">
                  <a:solidFill>
                    <a:srgbClr val="000080"/>
                  </a:solidFill>
                  <a:latin typeface="Comic Sans MS" panose="030F0702030302020204" pitchFamily="66" charset="0"/>
                </a:rPr>
                <a:t>Alkalmazás</a:t>
              </a: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786249" y="4679951"/>
              <a:ext cx="2774303" cy="720725"/>
            </a:xfrm>
            <a:prstGeom prst="ellipse">
              <a:avLst/>
            </a:prstGeom>
            <a:solidFill>
              <a:srgbClr val="33CC66"/>
            </a:solidFill>
            <a:ln w="936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 anchorCtr="1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hu-HU" sz="2200">
                  <a:solidFill>
                    <a:srgbClr val="000080"/>
                  </a:solidFill>
                  <a:latin typeface="Comic Sans MS" panose="030F0702030302020204" pitchFamily="66" charset="0"/>
                </a:rPr>
                <a:t>Attitűd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073573" y="399328"/>
              <a:ext cx="4582815" cy="1669516"/>
            </a:xfrm>
            <a:prstGeom prst="cloudCallout">
              <a:avLst>
                <a:gd name="adj1" fmla="val 25426"/>
                <a:gd name="adj2" fmla="val 90741"/>
              </a:avLst>
            </a:prstGeom>
            <a:solidFill>
              <a:srgbClr val="FFFF99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 anchor="ctr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49263" fontAlgn="base">
                <a:lnSpc>
                  <a:spcPct val="5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hu-HU" sz="2200" dirty="0">
                  <a:solidFill>
                    <a:srgbClr val="000080"/>
                  </a:solidFill>
                </a:rPr>
                <a:t> </a:t>
              </a:r>
              <a:r>
                <a:rPr lang="en-GB" altLang="hu-HU" sz="2200" dirty="0">
                  <a:solidFill>
                    <a:srgbClr val="000080"/>
                  </a:solidFill>
                  <a:latin typeface="Comic Sans MS" panose="030F0702030302020204" pitchFamily="66" charset="0"/>
                </a:rPr>
                <a:t>3 </a:t>
              </a:r>
              <a:r>
                <a:rPr lang="en-GB" altLang="hu-HU" sz="2200" dirty="0" err="1">
                  <a:solidFill>
                    <a:srgbClr val="000080"/>
                  </a:solidFill>
                  <a:latin typeface="Comic Sans MS" panose="030F0702030302020204" pitchFamily="66" charset="0"/>
                </a:rPr>
                <a:t>lábam</a:t>
              </a:r>
              <a:r>
                <a:rPr lang="en-GB" altLang="hu-HU" sz="2200" dirty="0">
                  <a:solidFill>
                    <a:srgbClr val="000080"/>
                  </a:solidFill>
                  <a:latin typeface="Comic Sans MS" panose="030F0702030302020204" pitchFamily="66" charset="0"/>
                </a:rPr>
                <a:t> van!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3118" y="687172"/>
            <a:ext cx="8442937" cy="679173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6-10 évesek tanítási sajátosságai</a:t>
            </a:r>
            <a:endParaRPr lang="hu-HU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2846" y="1631154"/>
            <a:ext cx="8915400" cy="3777622"/>
          </a:xfrm>
        </p:spPr>
        <p:txBody>
          <a:bodyPr/>
          <a:lstStyle/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Korkülönbség – iskolaérettség, fejlődés, tanulási képességek különbözőek</a:t>
            </a:r>
          </a:p>
          <a:p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Helyhez kötött </a:t>
            </a:r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életmód - második otthon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Játékosság: motivál, tanít, pihentet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Helyes tanulási szokások: füzet, jegyzetelés, leckefüzet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 kommunikáció: megszólalás, véleményformálás, együttműködés – kooperatív technikák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Tanítási órák sajátosságai</a:t>
            </a:r>
          </a:p>
          <a:p>
            <a:r>
              <a:rPr lang="hu-H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Integrált nevelés - </a:t>
            </a:r>
            <a:r>
              <a:rPr lang="hu-HU" sz="20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differerenciálás</a:t>
            </a:r>
            <a:endParaRPr lang="hu-HU" sz="2000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Digitális nemzedék  </a:t>
            </a:r>
          </a:p>
          <a:p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250546" y="4386960"/>
            <a:ext cx="5665074" cy="223870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hangingPunct="0">
              <a:buSzPct val="45000"/>
              <a:buNone/>
            </a:pP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Cselekvésből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kiinduló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gondolkodásra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nevelés</a:t>
            </a:r>
            <a:endParaRPr lang="en-GB" altLang="hu-HU" sz="22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hangingPunct="0">
              <a:buSzPct val="64000"/>
              <a:buNone/>
            </a:pP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felfedező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tanítás-tanulás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u-HU" altLang="hu-HU" sz="22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hangingPunct="0">
              <a:buSzPct val="64000"/>
              <a:buNone/>
            </a:pPr>
            <a:r>
              <a:rPr lang="hu-HU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Megértésen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alapuló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fejlesztés</a:t>
            </a:r>
            <a:endParaRPr lang="en-GB" altLang="hu-HU" sz="22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hangingPunct="0">
              <a:buSzPct val="64000"/>
              <a:buNone/>
            </a:pP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tananyag</a:t>
            </a:r>
            <a:r>
              <a:rPr lang="en-GB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spirális</a:t>
            </a:r>
            <a:r>
              <a:rPr lang="hu-HU" altLang="hu-HU" sz="22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teraszos </a:t>
            </a:r>
            <a:r>
              <a:rPr lang="en-GB" altLang="hu-HU" sz="22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felépítése</a:t>
            </a:r>
            <a:endParaRPr lang="hu-HU" altLang="hu-HU" sz="2200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 algn="r" hangingPunct="0">
              <a:lnSpc>
                <a:spcPct val="122000"/>
              </a:lnSpc>
              <a:buSzPct val="64000"/>
              <a:buNone/>
            </a:pPr>
            <a:r>
              <a:rPr lang="hu-HU" altLang="hu-H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altLang="hu-HU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Varga</a:t>
            </a:r>
            <a:r>
              <a:rPr lang="en-GB" altLang="hu-H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Tamás</a:t>
            </a:r>
            <a:r>
              <a:rPr lang="en-GB" altLang="hu-HU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matematikatanítási</a:t>
            </a:r>
            <a:r>
              <a:rPr lang="en-GB" altLang="hu-HU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hu-HU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szemlélete</a:t>
            </a:r>
            <a:r>
              <a:rPr lang="hu-HU" altLang="hu-HU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altLang="hu-HU" i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977323" y="2186199"/>
            <a:ext cx="3100552" cy="983873"/>
          </a:xfrm>
          <a:prstGeom prst="cloudCallout">
            <a:avLst>
              <a:gd name="adj1" fmla="val 20658"/>
              <a:gd name="adj2" fmla="val -13352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Játsszunk és gondolkodjunk!</a:t>
            </a:r>
            <a:endParaRPr lang="hu-HU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720" y="374256"/>
            <a:ext cx="9525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1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0304" y="1075214"/>
            <a:ext cx="9834308" cy="1424146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alapvető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matematikai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képességek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fejlesztése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végezhető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kognitív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képességek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működése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nélkül</a:t>
            </a: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800" dirty="0">
                <a:solidFill>
                  <a:srgbClr val="FF0000"/>
                </a:solidFill>
              </a:rPr>
              <a:t/>
            </a:r>
            <a:br>
              <a:rPr lang="en-GB" sz="2800" dirty="0">
                <a:solidFill>
                  <a:srgbClr val="FF0000"/>
                </a:solidFill>
              </a:rPr>
            </a:b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0304" y="3133344"/>
            <a:ext cx="8915400" cy="2121408"/>
          </a:xfrm>
          <a:ln>
            <a:solidFill>
              <a:srgbClr val="00B0F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 </a:t>
            </a:r>
            <a:endParaRPr lang="hu-HU" sz="1600" dirty="0"/>
          </a:p>
          <a:p>
            <a:pPr marL="0" indent="0" algn="ctr">
              <a:lnSpc>
                <a:spcPct val="170000"/>
              </a:lnSpc>
              <a:buNone/>
            </a:pP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Egyik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legfontosabb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feladatunk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hogy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egyensúlyt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teremtsünk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számolási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rutin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és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kreatív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feladatmegoldó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képesség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3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között</a:t>
            </a:r>
            <a:r>
              <a:rPr lang="en-GB" sz="33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u-HU" sz="33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35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5661" y="1036257"/>
            <a:ext cx="4673507" cy="719391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Fontos lehet 5. osztályban</a:t>
            </a:r>
            <a:endParaRPr lang="hu-HU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85661" y="2182368"/>
            <a:ext cx="9428387" cy="3121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Induktív gondolkodás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Deduktív gondolkodás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Fogalmak rendszere – mellérendelő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Alárendelő, összefüggéseket megértő gondolkodás többnyire felsőben</a:t>
            </a:r>
            <a:endParaRPr lang="hu-H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765" y="1036257"/>
            <a:ext cx="3160291" cy="188982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46055" y="5376297"/>
            <a:ext cx="9351001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</a:rPr>
              <a:t>Kevesebb, de alaposabb tudás</a:t>
            </a:r>
            <a:r>
              <a:rPr lang="hu-HU" sz="2000" dirty="0" smtClean="0"/>
              <a:t>: a tananyag mennyiségi növelése helyett </a:t>
            </a:r>
          </a:p>
          <a:p>
            <a:r>
              <a:rPr lang="hu-HU" sz="2000" dirty="0" smtClean="0"/>
              <a:t>a tanultak elmélyítése, minőségére helyezzük a hangsúlyt. 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1013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399" y="467088"/>
            <a:ext cx="1487203" cy="99403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35644" y="2523744"/>
            <a:ext cx="9268968" cy="3413760"/>
          </a:xfrm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Fejlesztés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u-HU" sz="3200" dirty="0" smtClean="0">
                <a:solidFill>
                  <a:srgbClr val="002060"/>
                </a:solidFill>
              </a:rPr>
              <a:t>Számfogalom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hu-HU" sz="3200" dirty="0" err="1" smtClean="0">
                <a:solidFill>
                  <a:srgbClr val="002060"/>
                </a:solidFill>
              </a:rPr>
              <a:t>Barkochbák</a:t>
            </a:r>
            <a:endParaRPr lang="hu-HU" sz="3200" dirty="0">
              <a:solidFill>
                <a:srgbClr val="002060"/>
              </a:solidFill>
            </a:endParaRPr>
          </a:p>
        </p:txBody>
      </p:sp>
      <p:sp>
        <p:nvSpPr>
          <p:cNvPr id="4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0308-3DDE-4FC3-9CD6-F0146F7F7F56}" type="datetimeFigureOut">
              <a:rPr lang="hu-HU"/>
              <a:pPr/>
              <a:t>2019. 07. 10.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752" y="4210956"/>
            <a:ext cx="1677860" cy="17265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Szövegdoboz 6"/>
          <p:cNvSpPr txBox="1"/>
          <p:nvPr/>
        </p:nvSpPr>
        <p:spPr>
          <a:xfrm>
            <a:off x="2235644" y="1199515"/>
            <a:ext cx="4572085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FF0000"/>
                </a:solidFill>
              </a:rPr>
              <a:t>Kedvencek gyűjteménye</a:t>
            </a:r>
            <a:endParaRPr lang="hu-HU" sz="2800" b="1" dirty="0">
              <a:solidFill>
                <a:srgbClr val="FF0000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5644" y="2523744"/>
            <a:ext cx="2232745" cy="122903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2086275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fld id="{CBEE26A6-5327-4FEE-B466-778D54179E79}" type="datetimeFigureOut">
              <a:rPr lang="hu-HU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449263" fontAlgn="base">
                <a:lnSpc>
                  <a:spcPct val="5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t>2019. 07. 10.</a:t>
            </a:fld>
            <a:endParaRPr lang="hu-H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59" y="387349"/>
            <a:ext cx="8202705" cy="638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075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90308-3DDE-4FC3-9CD6-F0146F7F7F56}" type="datetimeFigureOut">
              <a:rPr lang="hu-HU"/>
              <a:pPr/>
              <a:t>2019. 07. 10.</a:t>
            </a:fld>
            <a:endParaRPr lang="hu-HU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5441951" y="1260476"/>
            <a:ext cx="631825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hu-HU" sz="32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5441951" y="1908175"/>
            <a:ext cx="6318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hu-HU" sz="3200">
                <a:solidFill>
                  <a:srgbClr val="198533"/>
                </a:solidFill>
              </a:rPr>
              <a:t>24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441951" y="2530476"/>
            <a:ext cx="631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hu-HU" sz="320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441951" y="3240089"/>
            <a:ext cx="6318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hu-HU" sz="320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441951" y="3924300"/>
            <a:ext cx="63182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hu-HU" sz="3200">
                <a:solidFill>
                  <a:srgbClr val="198533"/>
                </a:solidFill>
              </a:rPr>
              <a:t>73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5441951" y="4500563"/>
            <a:ext cx="631825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hu-HU" sz="3200">
                <a:solidFill>
                  <a:srgbClr val="198533"/>
                </a:solidFill>
              </a:rPr>
              <a:t>99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684588" y="574676"/>
            <a:ext cx="4140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lnSpc>
                <a:spcPct val="5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hu-HU" sz="3200">
                <a:solidFill>
                  <a:srgbClr val="FF0000"/>
                </a:solidFill>
                <a:latin typeface="Comic Sans MS" panose="030F0702030302020204" pitchFamily="66" charset="0"/>
              </a:rPr>
              <a:t>Számemlékezet</a:t>
            </a:r>
          </a:p>
        </p:txBody>
      </p:sp>
    </p:spTree>
    <p:extLst>
      <p:ext uri="{BB962C8B-B14F-4D97-AF65-F5344CB8AC3E}">
        <p14:creationId xmlns:p14="http://schemas.microsoft.com/office/powerpoint/2010/main" val="2248888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5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1706</TotalTime>
  <Words>824</Words>
  <Application>Microsoft Office PowerPoint</Application>
  <PresentationFormat>Szélesvásznú</PresentationFormat>
  <Paragraphs>198</Paragraphs>
  <Slides>21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32" baseType="lpstr">
      <vt:lpstr>Algerian</vt:lpstr>
      <vt:lpstr>Arial</vt:lpstr>
      <vt:lpstr>Calibri</vt:lpstr>
      <vt:lpstr>Century Gothic</vt:lpstr>
      <vt:lpstr>Comic Sans MS</vt:lpstr>
      <vt:lpstr>Lucida Sans Unicode</vt:lpstr>
      <vt:lpstr>Times New Roman</vt:lpstr>
      <vt:lpstr>Wingdings</vt:lpstr>
      <vt:lpstr>Wingdings 3</vt:lpstr>
      <vt:lpstr>Szálak</vt:lpstr>
      <vt:lpstr>Office-téma</vt:lpstr>
      <vt:lpstr>Hurrá iskolás lettem! </vt:lpstr>
      <vt:lpstr>PowerPoint-bemutató</vt:lpstr>
      <vt:lpstr>Alapelvek</vt:lpstr>
      <vt:lpstr>A 6-10 évesek tanítási sajátosságai</vt:lpstr>
      <vt:lpstr>Az alapvető matematikai képességek fejlesztése sem végezhető a kognitív képességek működése nélkül. </vt:lpstr>
      <vt:lpstr>Fontos lehet 5. osztályban</vt:lpstr>
      <vt:lpstr>PowerPoint-bemutató</vt:lpstr>
      <vt:lpstr>PowerPoint-bemutató</vt:lpstr>
      <vt:lpstr>PowerPoint-bemutató</vt:lpstr>
      <vt:lpstr>PowerPoint-bemutató</vt:lpstr>
      <vt:lpstr>Kígyós barkochba</vt:lpstr>
      <vt:lpstr>Elbújtak a számok</vt:lpstr>
      <vt:lpstr>Helyi érték kerék </vt:lpstr>
      <vt:lpstr>Melyik számra gondoltam? </vt:lpstr>
      <vt:lpstr>PowerPoint-bemutató</vt:lpstr>
      <vt:lpstr>Sütis barkochba logikai lapokkal</vt:lpstr>
      <vt:lpstr>PowerPoint-bemutató</vt:lpstr>
      <vt:lpstr>PowerPoint-bemutató</vt:lpstr>
      <vt:lpstr>Rakd ki logikai lapokkal! Rajzold be az üres rácsba a megfelelő lapokat! </vt:lpstr>
      <vt:lpstr>PowerPoint-bemutató</vt:lpstr>
      <vt:lpstr>Tomcsányi-Szabó Katalin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ötödikesek tanítási sajátosságai</dc:title>
  <dc:creator>Katalin Tomcsányi-Szabó</dc:creator>
  <cp:lastModifiedBy>Windows-felhasználó</cp:lastModifiedBy>
  <cp:revision>109</cp:revision>
  <dcterms:created xsi:type="dcterms:W3CDTF">2018-08-16T09:52:39Z</dcterms:created>
  <dcterms:modified xsi:type="dcterms:W3CDTF">2019-07-10T07:22:44Z</dcterms:modified>
</cp:coreProperties>
</file>