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emf" ContentType="image/x-emf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8" r:id="rId5"/>
    <p:sldId id="268" r:id="rId6"/>
    <p:sldId id="259" r:id="rId7"/>
    <p:sldId id="269" r:id="rId8"/>
    <p:sldId id="270" r:id="rId9"/>
    <p:sldId id="260" r:id="rId10"/>
    <p:sldId id="263" r:id="rId11"/>
    <p:sldId id="271" r:id="rId12"/>
    <p:sldId id="272" r:id="rId13"/>
    <p:sldId id="273" r:id="rId14"/>
    <p:sldId id="274" r:id="rId15"/>
    <p:sldId id="262" r:id="rId16"/>
    <p:sldId id="264" r:id="rId17"/>
    <p:sldId id="275" r:id="rId18"/>
    <p:sldId id="276" r:id="rId19"/>
    <p:sldId id="265" r:id="rId20"/>
    <p:sldId id="267" r:id="rId2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zakdolgozat\di&#225;kok_&#246;sszes&#237;t&#337;v&#233;gs&#337;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Szakdolgozat\di&#225;kok_&#246;sszes&#237;t&#337;v&#233;gs&#337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zakdolgozat\di&#225;kok_&#246;sszes&#237;t&#337;v&#233;gs&#337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zakdolgozat\Tan&#225;r&#246;sszes&#237;t&#337;m&#233;ret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zakdolgozat\Tan&#225;r&#246;sszes&#237;t&#337;m&#233;ret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zakdolgozat\Lehet&#337;s&#233;gek2m&#233;ret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zakdolgozat\Lehet&#337;s&#233;gek2m&#233;ret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/>
          <a:lstStyle/>
          <a:p>
            <a:pPr>
              <a:defRPr/>
            </a:pPr>
            <a:r>
              <a:rPr lang="hu-HU"/>
              <a:t>Szakkörre járás</a:t>
            </a:r>
          </a:p>
        </c:rich>
      </c:tx>
      <c:layout>
        <c:manualLayout>
          <c:xMode val="edge"/>
          <c:yMode val="edge"/>
          <c:x val="0.34155453472634312"/>
          <c:y val="3.5308919718368567E-2"/>
        </c:manualLayout>
      </c:layout>
    </c:title>
    <c:plotArea>
      <c:layout>
        <c:manualLayout>
          <c:layoutTarget val="inner"/>
          <c:xMode val="edge"/>
          <c:yMode val="edge"/>
          <c:x val="5.4593910329138309E-2"/>
          <c:y val="0.16331658291457291"/>
          <c:w val="0.79360903795527771"/>
          <c:h val="0.68090452261306622"/>
        </c:manualLayout>
      </c:layout>
      <c:barChart>
        <c:barDir val="col"/>
        <c:grouping val="clustered"/>
        <c:ser>
          <c:idx val="0"/>
          <c:order val="0"/>
          <c:tx>
            <c:strRef>
              <c:f>Munka4!$B$1</c:f>
              <c:strCache>
                <c:ptCount val="1"/>
                <c:pt idx="0">
                  <c:v>szakkörre jár</c:v>
                </c:pt>
              </c:strCache>
            </c:strRef>
          </c:tx>
          <c:cat>
            <c:strRef>
              <c:f>Munka4!$A$2:$A$27</c:f>
              <c:strCache>
                <c:ptCount val="22"/>
                <c:pt idx="2">
                  <c:v>5. A</c:v>
                </c:pt>
                <c:pt idx="3">
                  <c:v>6. A</c:v>
                </c:pt>
                <c:pt idx="4">
                  <c:v>7. A</c:v>
                </c:pt>
                <c:pt idx="5">
                  <c:v>8. A</c:v>
                </c:pt>
                <c:pt idx="6">
                  <c:v>9. A</c:v>
                </c:pt>
                <c:pt idx="7">
                  <c:v>9. B</c:v>
                </c:pt>
                <c:pt idx="8">
                  <c:v>9. C</c:v>
                </c:pt>
                <c:pt idx="9">
                  <c:v>9. D</c:v>
                </c:pt>
                <c:pt idx="10">
                  <c:v>10. A</c:v>
                </c:pt>
                <c:pt idx="11">
                  <c:v>10. B</c:v>
                </c:pt>
                <c:pt idx="12">
                  <c:v>10. C</c:v>
                </c:pt>
                <c:pt idx="13">
                  <c:v>11. A</c:v>
                </c:pt>
                <c:pt idx="14">
                  <c:v>11. B</c:v>
                </c:pt>
                <c:pt idx="15">
                  <c:v>11. C</c:v>
                </c:pt>
                <c:pt idx="16">
                  <c:v>11. D</c:v>
                </c:pt>
                <c:pt idx="17">
                  <c:v>12. A</c:v>
                </c:pt>
                <c:pt idx="18">
                  <c:v>12. B</c:v>
                </c:pt>
                <c:pt idx="19">
                  <c:v>12. C</c:v>
                </c:pt>
                <c:pt idx="20">
                  <c:v>12. D</c:v>
                </c:pt>
                <c:pt idx="21">
                  <c:v>13. D</c:v>
                </c:pt>
              </c:strCache>
            </c:strRef>
          </c:cat>
          <c:val>
            <c:numRef>
              <c:f>Munka4!$B$2:$B$27</c:f>
              <c:numCache>
                <c:formatCode>General</c:formatCode>
                <c:ptCount val="26"/>
                <c:pt idx="2">
                  <c:v>17</c:v>
                </c:pt>
                <c:pt idx="3">
                  <c:v>14</c:v>
                </c:pt>
                <c:pt idx="4">
                  <c:v>17</c:v>
                </c:pt>
                <c:pt idx="5">
                  <c:v>15</c:v>
                </c:pt>
                <c:pt idx="6">
                  <c:v>6</c:v>
                </c:pt>
                <c:pt idx="7">
                  <c:v>1</c:v>
                </c:pt>
                <c:pt idx="8">
                  <c:v>0</c:v>
                </c:pt>
                <c:pt idx="9">
                  <c:v>2</c:v>
                </c:pt>
                <c:pt idx="10">
                  <c:v>3</c:v>
                </c:pt>
                <c:pt idx="11">
                  <c:v>1</c:v>
                </c:pt>
                <c:pt idx="12">
                  <c:v>0</c:v>
                </c:pt>
                <c:pt idx="13">
                  <c:v>4</c:v>
                </c:pt>
                <c:pt idx="14">
                  <c:v>14</c:v>
                </c:pt>
                <c:pt idx="15">
                  <c:v>8</c:v>
                </c:pt>
                <c:pt idx="16">
                  <c:v>5</c:v>
                </c:pt>
                <c:pt idx="17">
                  <c:v>9</c:v>
                </c:pt>
                <c:pt idx="18">
                  <c:v>15</c:v>
                </c:pt>
                <c:pt idx="19">
                  <c:v>8</c:v>
                </c:pt>
                <c:pt idx="20">
                  <c:v>17</c:v>
                </c:pt>
                <c:pt idx="21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83A-435B-9EBC-D2D3834C2CDA}"/>
            </c:ext>
          </c:extLst>
        </c:ser>
        <c:dLbls/>
        <c:axId val="62972672"/>
        <c:axId val="62974208"/>
      </c:barChart>
      <c:catAx>
        <c:axId val="62972672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hu-HU"/>
          </a:p>
        </c:txPr>
        <c:crossAx val="62974208"/>
        <c:crosses val="autoZero"/>
        <c:auto val="1"/>
        <c:lblAlgn val="ctr"/>
        <c:lblOffset val="100"/>
        <c:tickLblSkip val="1"/>
        <c:tickMarkSkip val="1"/>
      </c:catAx>
      <c:valAx>
        <c:axId val="62974208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hu-HU"/>
          </a:p>
        </c:txPr>
        <c:crossAx val="62972672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/>
          <a:lstStyle/>
          <a:p>
            <a:pPr>
              <a:defRPr/>
            </a:pPr>
            <a:r>
              <a:rPr lang="hu-HU" dirty="0"/>
              <a:t>Miért jár szakkörre?</a:t>
            </a:r>
          </a:p>
        </c:rich>
      </c:tx>
      <c:layout>
        <c:manualLayout>
          <c:xMode val="edge"/>
          <c:yMode val="edge"/>
          <c:x val="0.37431830758665807"/>
          <c:y val="0"/>
        </c:manualLayout>
      </c:layout>
    </c:title>
    <c:plotArea>
      <c:layout>
        <c:manualLayout>
          <c:layoutTarget val="inner"/>
          <c:xMode val="edge"/>
          <c:yMode val="edge"/>
          <c:x val="8.6616973471034225E-2"/>
          <c:y val="7.3743490397033776E-2"/>
          <c:w val="0.76255862174721767"/>
          <c:h val="0.82761029871266056"/>
        </c:manualLayout>
      </c:layout>
      <c:lineChart>
        <c:grouping val="standard"/>
        <c:ser>
          <c:idx val="0"/>
          <c:order val="0"/>
          <c:tx>
            <c:strRef>
              <c:f>Munka7!$B$27:$B$28</c:f>
              <c:strCache>
                <c:ptCount val="1"/>
                <c:pt idx="0">
                  <c:v>érdekes</c:v>
                </c:pt>
              </c:strCache>
            </c:strRef>
          </c:tx>
          <c:cat>
            <c:strRef>
              <c:f>Munka7!$A$29:$A$36</c:f>
              <c:strCache>
                <c:ptCount val="8"/>
                <c:pt idx="0">
                  <c:v>5. A</c:v>
                </c:pt>
                <c:pt idx="1">
                  <c:v>6. A</c:v>
                </c:pt>
                <c:pt idx="2">
                  <c:v>7. A</c:v>
                </c:pt>
                <c:pt idx="3">
                  <c:v>8. A</c:v>
                </c:pt>
                <c:pt idx="4">
                  <c:v>9. évf.</c:v>
                </c:pt>
                <c:pt idx="5">
                  <c:v>10. évf.</c:v>
                </c:pt>
                <c:pt idx="6">
                  <c:v>11. évf</c:v>
                </c:pt>
                <c:pt idx="7">
                  <c:v>12. (végzős)</c:v>
                </c:pt>
              </c:strCache>
            </c:strRef>
          </c:cat>
          <c:val>
            <c:numRef>
              <c:f>Munka7!$B$29:$B$36</c:f>
              <c:numCache>
                <c:formatCode>General</c:formatCode>
                <c:ptCount val="8"/>
                <c:pt idx="0">
                  <c:v>17</c:v>
                </c:pt>
                <c:pt idx="1">
                  <c:v>9</c:v>
                </c:pt>
                <c:pt idx="2">
                  <c:v>15</c:v>
                </c:pt>
                <c:pt idx="3">
                  <c:v>10</c:v>
                </c:pt>
                <c:pt idx="4">
                  <c:v>17</c:v>
                </c:pt>
                <c:pt idx="5">
                  <c:v>12</c:v>
                </c:pt>
                <c:pt idx="6">
                  <c:v>31</c:v>
                </c:pt>
                <c:pt idx="7">
                  <c:v>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41-4693-931A-D738D787B3D3}"/>
            </c:ext>
          </c:extLst>
        </c:ser>
        <c:ser>
          <c:idx val="1"/>
          <c:order val="1"/>
          <c:tx>
            <c:strRef>
              <c:f>Munka7!$C$27:$C$28</c:f>
              <c:strCache>
                <c:ptCount val="1"/>
                <c:pt idx="0">
                  <c:v>tanár miatt </c:v>
                </c:pt>
              </c:strCache>
            </c:strRef>
          </c:tx>
          <c:cat>
            <c:strRef>
              <c:f>Munka7!$A$29:$A$36</c:f>
              <c:strCache>
                <c:ptCount val="8"/>
                <c:pt idx="0">
                  <c:v>5. A</c:v>
                </c:pt>
                <c:pt idx="1">
                  <c:v>6. A</c:v>
                </c:pt>
                <c:pt idx="2">
                  <c:v>7. A</c:v>
                </c:pt>
                <c:pt idx="3">
                  <c:v>8. A</c:v>
                </c:pt>
                <c:pt idx="4">
                  <c:v>9. évf.</c:v>
                </c:pt>
                <c:pt idx="5">
                  <c:v>10. évf.</c:v>
                </c:pt>
                <c:pt idx="6">
                  <c:v>11. évf</c:v>
                </c:pt>
                <c:pt idx="7">
                  <c:v>12. (végzős)</c:v>
                </c:pt>
              </c:strCache>
            </c:strRef>
          </c:cat>
          <c:val>
            <c:numRef>
              <c:f>Munka7!$C$29:$C$36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E41-4693-931A-D738D787B3D3}"/>
            </c:ext>
          </c:extLst>
        </c:ser>
        <c:ser>
          <c:idx val="2"/>
          <c:order val="2"/>
          <c:tx>
            <c:strRef>
              <c:f>Munka7!$D$27:$D$28</c:f>
              <c:strCache>
                <c:ptCount val="1"/>
                <c:pt idx="0">
                  <c:v>verseny</c:v>
                </c:pt>
              </c:strCache>
            </c:strRef>
          </c:tx>
          <c:cat>
            <c:strRef>
              <c:f>Munka7!$A$29:$A$36</c:f>
              <c:strCache>
                <c:ptCount val="8"/>
                <c:pt idx="0">
                  <c:v>5. A</c:v>
                </c:pt>
                <c:pt idx="1">
                  <c:v>6. A</c:v>
                </c:pt>
                <c:pt idx="2">
                  <c:v>7. A</c:v>
                </c:pt>
                <c:pt idx="3">
                  <c:v>8. A</c:v>
                </c:pt>
                <c:pt idx="4">
                  <c:v>9. évf.</c:v>
                </c:pt>
                <c:pt idx="5">
                  <c:v>10. évf.</c:v>
                </c:pt>
                <c:pt idx="6">
                  <c:v>11. évf</c:v>
                </c:pt>
                <c:pt idx="7">
                  <c:v>12. (végzős)</c:v>
                </c:pt>
              </c:strCache>
            </c:strRef>
          </c:cat>
          <c:val>
            <c:numRef>
              <c:f>Munka7!$D$29:$D$36</c:f>
              <c:numCache>
                <c:formatCode>General</c:formatCode>
                <c:ptCount val="8"/>
                <c:pt idx="0">
                  <c:v>11</c:v>
                </c:pt>
                <c:pt idx="1">
                  <c:v>10</c:v>
                </c:pt>
                <c:pt idx="2">
                  <c:v>10</c:v>
                </c:pt>
                <c:pt idx="3">
                  <c:v>5</c:v>
                </c:pt>
                <c:pt idx="4">
                  <c:v>9</c:v>
                </c:pt>
                <c:pt idx="5">
                  <c:v>6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E41-4693-931A-D738D787B3D3}"/>
            </c:ext>
          </c:extLst>
        </c:ser>
        <c:ser>
          <c:idx val="3"/>
          <c:order val="3"/>
          <c:tx>
            <c:strRef>
              <c:f>Munka7!$E$27:$E$28</c:f>
              <c:strCache>
                <c:ptCount val="1"/>
                <c:pt idx="0">
                  <c:v>szülők</c:v>
                </c:pt>
              </c:strCache>
            </c:strRef>
          </c:tx>
          <c:cat>
            <c:strRef>
              <c:f>Munka7!$A$29:$A$36</c:f>
              <c:strCache>
                <c:ptCount val="8"/>
                <c:pt idx="0">
                  <c:v>5. A</c:v>
                </c:pt>
                <c:pt idx="1">
                  <c:v>6. A</c:v>
                </c:pt>
                <c:pt idx="2">
                  <c:v>7. A</c:v>
                </c:pt>
                <c:pt idx="3">
                  <c:v>8. A</c:v>
                </c:pt>
                <c:pt idx="4">
                  <c:v>9. évf.</c:v>
                </c:pt>
                <c:pt idx="5">
                  <c:v>10. évf.</c:v>
                </c:pt>
                <c:pt idx="6">
                  <c:v>11. évf</c:v>
                </c:pt>
                <c:pt idx="7">
                  <c:v>12. (végzős)</c:v>
                </c:pt>
              </c:strCache>
            </c:strRef>
          </c:cat>
          <c:val>
            <c:numRef>
              <c:f>Munka7!$E$29:$E$36</c:f>
              <c:numCache>
                <c:formatCode>General</c:formatCode>
                <c:ptCount val="8"/>
                <c:pt idx="0">
                  <c:v>2</c:v>
                </c:pt>
                <c:pt idx="1">
                  <c:v>5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E41-4693-931A-D738D787B3D3}"/>
            </c:ext>
          </c:extLst>
        </c:ser>
        <c:ser>
          <c:idx val="4"/>
          <c:order val="4"/>
          <c:tx>
            <c:strRef>
              <c:f>Munka7!$F$27:$F$28</c:f>
              <c:strCache>
                <c:ptCount val="1"/>
                <c:pt idx="0">
                  <c:v>jutalom</c:v>
                </c:pt>
              </c:strCache>
            </c:strRef>
          </c:tx>
          <c:cat>
            <c:strRef>
              <c:f>Munka7!$A$29:$A$36</c:f>
              <c:strCache>
                <c:ptCount val="8"/>
                <c:pt idx="0">
                  <c:v>5. A</c:v>
                </c:pt>
                <c:pt idx="1">
                  <c:v>6. A</c:v>
                </c:pt>
                <c:pt idx="2">
                  <c:v>7. A</c:v>
                </c:pt>
                <c:pt idx="3">
                  <c:v>8. A</c:v>
                </c:pt>
                <c:pt idx="4">
                  <c:v>9. évf.</c:v>
                </c:pt>
                <c:pt idx="5">
                  <c:v>10. évf.</c:v>
                </c:pt>
                <c:pt idx="6">
                  <c:v>11. évf</c:v>
                </c:pt>
                <c:pt idx="7">
                  <c:v>12. (végzős)</c:v>
                </c:pt>
              </c:strCache>
            </c:strRef>
          </c:cat>
          <c:val>
            <c:numRef>
              <c:f>Munka7!$F$29:$F$36</c:f>
              <c:numCache>
                <c:formatCode>General</c:formatCode>
                <c:ptCount val="8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E41-4693-931A-D738D787B3D3}"/>
            </c:ext>
          </c:extLst>
        </c:ser>
        <c:ser>
          <c:idx val="5"/>
          <c:order val="5"/>
          <c:tx>
            <c:strRef>
              <c:f>Munka7!$G$27:$G$28</c:f>
              <c:strCache>
                <c:ptCount val="1"/>
                <c:pt idx="0">
                  <c:v>éretts/gyak</c:v>
                </c:pt>
              </c:strCache>
            </c:strRef>
          </c:tx>
          <c:cat>
            <c:strRef>
              <c:f>Munka7!$A$29:$A$36</c:f>
              <c:strCache>
                <c:ptCount val="8"/>
                <c:pt idx="0">
                  <c:v>5. A</c:v>
                </c:pt>
                <c:pt idx="1">
                  <c:v>6. A</c:v>
                </c:pt>
                <c:pt idx="2">
                  <c:v>7. A</c:v>
                </c:pt>
                <c:pt idx="3">
                  <c:v>8. A</c:v>
                </c:pt>
                <c:pt idx="4">
                  <c:v>9. évf.</c:v>
                </c:pt>
                <c:pt idx="5">
                  <c:v>10. évf.</c:v>
                </c:pt>
                <c:pt idx="6">
                  <c:v>11. évf</c:v>
                </c:pt>
                <c:pt idx="7">
                  <c:v>12. (végzős)</c:v>
                </c:pt>
              </c:strCache>
            </c:strRef>
          </c:cat>
          <c:val>
            <c:numRef>
              <c:f>Munka7!$G$29:$G$36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12</c:v>
                </c:pt>
                <c:pt idx="7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E41-4693-931A-D738D787B3D3}"/>
            </c:ext>
          </c:extLst>
        </c:ser>
        <c:dLbls/>
        <c:marker val="1"/>
        <c:axId val="69552768"/>
        <c:axId val="69566848"/>
      </c:lineChart>
      <c:catAx>
        <c:axId val="6955276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/>
            </a:pPr>
            <a:endParaRPr lang="hu-HU"/>
          </a:p>
        </c:txPr>
        <c:crossAx val="69566848"/>
        <c:crosses val="autoZero"/>
        <c:auto val="1"/>
        <c:lblAlgn val="ctr"/>
        <c:lblOffset val="100"/>
        <c:tickLblSkip val="1"/>
        <c:tickMarkSkip val="1"/>
      </c:catAx>
      <c:valAx>
        <c:axId val="6956684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hu-HU" sz="2000" b="0" dirty="0"/>
                  <a:t>fő</a:t>
                </a:r>
              </a:p>
            </c:rich>
          </c:tx>
          <c:layout>
            <c:manualLayout>
              <c:xMode val="edge"/>
              <c:yMode val="edge"/>
              <c:x val="5.2616540956395442E-3"/>
              <c:y val="0.44990052007024522"/>
            </c:manualLayout>
          </c:layout>
        </c:title>
        <c:numFmt formatCode="General" sourceLinked="1"/>
        <c:majorTickMark val="none"/>
        <c:tickLblPos val="nextTo"/>
        <c:txPr>
          <a:bodyPr rot="0" vert="horz"/>
          <a:lstStyle/>
          <a:p>
            <a:pPr>
              <a:defRPr/>
            </a:pPr>
            <a:endParaRPr lang="hu-HU"/>
          </a:p>
        </c:txPr>
        <c:crossAx val="69552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5309060118543676E-2"/>
          <c:y val="7.5397658626005143E-2"/>
          <c:w val="0.2103640982218459"/>
          <c:h val="0.35945590134566557"/>
        </c:manualLayout>
      </c:layout>
      <c:txPr>
        <a:bodyPr/>
        <a:lstStyle/>
        <a:p>
          <a:pPr>
            <a:defRPr sz="1600"/>
          </a:pPr>
          <a:endParaRPr lang="hu-HU"/>
        </a:p>
      </c:txPr>
    </c:legend>
    <c:plotVisOnly val="1"/>
    <c:dispBlanksAs val="gap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/>
          <a:lstStyle/>
          <a:p>
            <a:pPr>
              <a:defRPr/>
            </a:pPr>
            <a:r>
              <a:rPr lang="hu-HU" dirty="0"/>
              <a:t>Mi legyen a szakkörön?</a:t>
            </a:r>
          </a:p>
        </c:rich>
      </c:tx>
      <c:layout>
        <c:manualLayout>
          <c:xMode val="edge"/>
          <c:yMode val="edge"/>
          <c:x val="0.32183482568489319"/>
          <c:y val="5.0937382827146681E-2"/>
        </c:manualLayout>
      </c:layout>
    </c:title>
    <c:plotArea>
      <c:layout>
        <c:manualLayout>
          <c:layoutTarget val="inner"/>
          <c:xMode val="edge"/>
          <c:yMode val="edge"/>
          <c:x val="3.4536993206077858E-2"/>
          <c:y val="0.1823484564429449"/>
          <c:w val="0.6924252669644696"/>
          <c:h val="0.66832917705735662"/>
        </c:manualLayout>
      </c:layout>
      <c:lineChart>
        <c:grouping val="standard"/>
        <c:ser>
          <c:idx val="0"/>
          <c:order val="0"/>
          <c:tx>
            <c:strRef>
              <c:f>Munka3!$B$2:$B$3</c:f>
              <c:strCache>
                <c:ptCount val="1"/>
                <c:pt idx="0">
                  <c:v>Gyakorlás</c:v>
                </c:pt>
              </c:strCache>
            </c:strRef>
          </c:tx>
          <c:cat>
            <c:strRef>
              <c:f>Munka3!$A$4:$A$23</c:f>
              <c:strCache>
                <c:ptCount val="20"/>
                <c:pt idx="0">
                  <c:v>5. A</c:v>
                </c:pt>
                <c:pt idx="1">
                  <c:v>6. A</c:v>
                </c:pt>
                <c:pt idx="2">
                  <c:v>7. A</c:v>
                </c:pt>
                <c:pt idx="3">
                  <c:v>8. A</c:v>
                </c:pt>
                <c:pt idx="4">
                  <c:v>9. A</c:v>
                </c:pt>
                <c:pt idx="5">
                  <c:v>9. B</c:v>
                </c:pt>
                <c:pt idx="6">
                  <c:v>9. C</c:v>
                </c:pt>
                <c:pt idx="7">
                  <c:v>9. D</c:v>
                </c:pt>
                <c:pt idx="8">
                  <c:v>10. A</c:v>
                </c:pt>
                <c:pt idx="9">
                  <c:v>10. B</c:v>
                </c:pt>
                <c:pt idx="10">
                  <c:v>10. C</c:v>
                </c:pt>
                <c:pt idx="11">
                  <c:v>11. A</c:v>
                </c:pt>
                <c:pt idx="12">
                  <c:v>11. B</c:v>
                </c:pt>
                <c:pt idx="13">
                  <c:v>11. C</c:v>
                </c:pt>
                <c:pt idx="14">
                  <c:v>11. D</c:v>
                </c:pt>
                <c:pt idx="15">
                  <c:v>12. A</c:v>
                </c:pt>
                <c:pt idx="16">
                  <c:v>12. B</c:v>
                </c:pt>
                <c:pt idx="17">
                  <c:v>12. C</c:v>
                </c:pt>
                <c:pt idx="18">
                  <c:v>12. D</c:v>
                </c:pt>
                <c:pt idx="19">
                  <c:v>13. D</c:v>
                </c:pt>
              </c:strCache>
            </c:strRef>
          </c:cat>
          <c:val>
            <c:numRef>
              <c:f>Munka3!$B$4:$B$23</c:f>
              <c:numCache>
                <c:formatCode>General</c:formatCode>
                <c:ptCount val="20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3</c:v>
                </c:pt>
                <c:pt idx="8">
                  <c:v>2</c:v>
                </c:pt>
                <c:pt idx="9">
                  <c:v>4</c:v>
                </c:pt>
                <c:pt idx="10">
                  <c:v>1</c:v>
                </c:pt>
                <c:pt idx="11">
                  <c:v>3</c:v>
                </c:pt>
                <c:pt idx="12">
                  <c:v>1</c:v>
                </c:pt>
                <c:pt idx="13">
                  <c:v>4</c:v>
                </c:pt>
                <c:pt idx="14">
                  <c:v>5</c:v>
                </c:pt>
                <c:pt idx="15">
                  <c:v>2</c:v>
                </c:pt>
                <c:pt idx="16">
                  <c:v>3</c:v>
                </c:pt>
                <c:pt idx="17">
                  <c:v>0</c:v>
                </c:pt>
                <c:pt idx="18">
                  <c:v>1</c:v>
                </c:pt>
                <c:pt idx="19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822-4AB2-8582-33C7D9ED0AD1}"/>
            </c:ext>
          </c:extLst>
        </c:ser>
        <c:ser>
          <c:idx val="1"/>
          <c:order val="1"/>
          <c:tx>
            <c:strRef>
              <c:f>Munka3!$C$2:$C$3</c:f>
              <c:strCache>
                <c:ptCount val="1"/>
                <c:pt idx="0">
                  <c:v>Új feladatok</c:v>
                </c:pt>
              </c:strCache>
            </c:strRef>
          </c:tx>
          <c:cat>
            <c:strRef>
              <c:f>Munka3!$A$4:$A$23</c:f>
              <c:strCache>
                <c:ptCount val="20"/>
                <c:pt idx="0">
                  <c:v>5. A</c:v>
                </c:pt>
                <c:pt idx="1">
                  <c:v>6. A</c:v>
                </c:pt>
                <c:pt idx="2">
                  <c:v>7. A</c:v>
                </c:pt>
                <c:pt idx="3">
                  <c:v>8. A</c:v>
                </c:pt>
                <c:pt idx="4">
                  <c:v>9. A</c:v>
                </c:pt>
                <c:pt idx="5">
                  <c:v>9. B</c:v>
                </c:pt>
                <c:pt idx="6">
                  <c:v>9. C</c:v>
                </c:pt>
                <c:pt idx="7">
                  <c:v>9. D</c:v>
                </c:pt>
                <c:pt idx="8">
                  <c:v>10. A</c:v>
                </c:pt>
                <c:pt idx="9">
                  <c:v>10. B</c:v>
                </c:pt>
                <c:pt idx="10">
                  <c:v>10. C</c:v>
                </c:pt>
                <c:pt idx="11">
                  <c:v>11. A</c:v>
                </c:pt>
                <c:pt idx="12">
                  <c:v>11. B</c:v>
                </c:pt>
                <c:pt idx="13">
                  <c:v>11. C</c:v>
                </c:pt>
                <c:pt idx="14">
                  <c:v>11. D</c:v>
                </c:pt>
                <c:pt idx="15">
                  <c:v>12. A</c:v>
                </c:pt>
                <c:pt idx="16">
                  <c:v>12. B</c:v>
                </c:pt>
                <c:pt idx="17">
                  <c:v>12. C</c:v>
                </c:pt>
                <c:pt idx="18">
                  <c:v>12. D</c:v>
                </c:pt>
                <c:pt idx="19">
                  <c:v>13. D</c:v>
                </c:pt>
              </c:strCache>
            </c:strRef>
          </c:cat>
          <c:val>
            <c:numRef>
              <c:f>Munka3!$C$4:$C$23</c:f>
              <c:numCache>
                <c:formatCode>General</c:formatCode>
                <c:ptCount val="20"/>
                <c:pt idx="0">
                  <c:v>17</c:v>
                </c:pt>
                <c:pt idx="1">
                  <c:v>20</c:v>
                </c:pt>
                <c:pt idx="2">
                  <c:v>22</c:v>
                </c:pt>
                <c:pt idx="3">
                  <c:v>27</c:v>
                </c:pt>
                <c:pt idx="4">
                  <c:v>16</c:v>
                </c:pt>
                <c:pt idx="5">
                  <c:v>16</c:v>
                </c:pt>
                <c:pt idx="6">
                  <c:v>21</c:v>
                </c:pt>
                <c:pt idx="7">
                  <c:v>26</c:v>
                </c:pt>
                <c:pt idx="8">
                  <c:v>9</c:v>
                </c:pt>
                <c:pt idx="9">
                  <c:v>21</c:v>
                </c:pt>
                <c:pt idx="10">
                  <c:v>4</c:v>
                </c:pt>
                <c:pt idx="11">
                  <c:v>16</c:v>
                </c:pt>
                <c:pt idx="12">
                  <c:v>10</c:v>
                </c:pt>
                <c:pt idx="13">
                  <c:v>8</c:v>
                </c:pt>
                <c:pt idx="14">
                  <c:v>17</c:v>
                </c:pt>
                <c:pt idx="15">
                  <c:v>16</c:v>
                </c:pt>
                <c:pt idx="16">
                  <c:v>15</c:v>
                </c:pt>
                <c:pt idx="17">
                  <c:v>21</c:v>
                </c:pt>
                <c:pt idx="18">
                  <c:v>12</c:v>
                </c:pt>
                <c:pt idx="19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822-4AB2-8582-33C7D9ED0AD1}"/>
            </c:ext>
          </c:extLst>
        </c:ser>
        <c:ser>
          <c:idx val="2"/>
          <c:order val="2"/>
          <c:tx>
            <c:strRef>
              <c:f>Munka3!$D$2:$D$3</c:f>
              <c:strCache>
                <c:ptCount val="1"/>
                <c:pt idx="0">
                  <c:v>Versenyfeladatok</c:v>
                </c:pt>
              </c:strCache>
            </c:strRef>
          </c:tx>
          <c:cat>
            <c:strRef>
              <c:f>Munka3!$A$4:$A$23</c:f>
              <c:strCache>
                <c:ptCount val="20"/>
                <c:pt idx="0">
                  <c:v>5. A</c:v>
                </c:pt>
                <c:pt idx="1">
                  <c:v>6. A</c:v>
                </c:pt>
                <c:pt idx="2">
                  <c:v>7. A</c:v>
                </c:pt>
                <c:pt idx="3">
                  <c:v>8. A</c:v>
                </c:pt>
                <c:pt idx="4">
                  <c:v>9. A</c:v>
                </c:pt>
                <c:pt idx="5">
                  <c:v>9. B</c:v>
                </c:pt>
                <c:pt idx="6">
                  <c:v>9. C</c:v>
                </c:pt>
                <c:pt idx="7">
                  <c:v>9. D</c:v>
                </c:pt>
                <c:pt idx="8">
                  <c:v>10. A</c:v>
                </c:pt>
                <c:pt idx="9">
                  <c:v>10. B</c:v>
                </c:pt>
                <c:pt idx="10">
                  <c:v>10. C</c:v>
                </c:pt>
                <c:pt idx="11">
                  <c:v>11. A</c:v>
                </c:pt>
                <c:pt idx="12">
                  <c:v>11. B</c:v>
                </c:pt>
                <c:pt idx="13">
                  <c:v>11. C</c:v>
                </c:pt>
                <c:pt idx="14">
                  <c:v>11. D</c:v>
                </c:pt>
                <c:pt idx="15">
                  <c:v>12. A</c:v>
                </c:pt>
                <c:pt idx="16">
                  <c:v>12. B</c:v>
                </c:pt>
                <c:pt idx="17">
                  <c:v>12. C</c:v>
                </c:pt>
                <c:pt idx="18">
                  <c:v>12. D</c:v>
                </c:pt>
                <c:pt idx="19">
                  <c:v>13. D</c:v>
                </c:pt>
              </c:strCache>
            </c:strRef>
          </c:cat>
          <c:val>
            <c:numRef>
              <c:f>Munka3!$D$4:$D$23</c:f>
              <c:numCache>
                <c:formatCode>General</c:formatCode>
                <c:ptCount val="20"/>
                <c:pt idx="0">
                  <c:v>8</c:v>
                </c:pt>
                <c:pt idx="1">
                  <c:v>7</c:v>
                </c:pt>
                <c:pt idx="2">
                  <c:v>3</c:v>
                </c:pt>
                <c:pt idx="3">
                  <c:v>2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3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2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822-4AB2-8582-33C7D9ED0AD1}"/>
            </c:ext>
          </c:extLst>
        </c:ser>
        <c:ser>
          <c:idx val="3"/>
          <c:order val="3"/>
          <c:tx>
            <c:strRef>
              <c:f>Munka3!$E$2:$E$3</c:f>
              <c:strCache>
                <c:ptCount val="1"/>
                <c:pt idx="0">
                  <c:v>Későbbi tananyag</c:v>
                </c:pt>
              </c:strCache>
            </c:strRef>
          </c:tx>
          <c:cat>
            <c:strRef>
              <c:f>Munka3!$A$4:$A$23</c:f>
              <c:strCache>
                <c:ptCount val="20"/>
                <c:pt idx="0">
                  <c:v>5. A</c:v>
                </c:pt>
                <c:pt idx="1">
                  <c:v>6. A</c:v>
                </c:pt>
                <c:pt idx="2">
                  <c:v>7. A</c:v>
                </c:pt>
                <c:pt idx="3">
                  <c:v>8. A</c:v>
                </c:pt>
                <c:pt idx="4">
                  <c:v>9. A</c:v>
                </c:pt>
                <c:pt idx="5">
                  <c:v>9. B</c:v>
                </c:pt>
                <c:pt idx="6">
                  <c:v>9. C</c:v>
                </c:pt>
                <c:pt idx="7">
                  <c:v>9. D</c:v>
                </c:pt>
                <c:pt idx="8">
                  <c:v>10. A</c:v>
                </c:pt>
                <c:pt idx="9">
                  <c:v>10. B</c:v>
                </c:pt>
                <c:pt idx="10">
                  <c:v>10. C</c:v>
                </c:pt>
                <c:pt idx="11">
                  <c:v>11. A</c:v>
                </c:pt>
                <c:pt idx="12">
                  <c:v>11. B</c:v>
                </c:pt>
                <c:pt idx="13">
                  <c:v>11. C</c:v>
                </c:pt>
                <c:pt idx="14">
                  <c:v>11. D</c:v>
                </c:pt>
                <c:pt idx="15">
                  <c:v>12. A</c:v>
                </c:pt>
                <c:pt idx="16">
                  <c:v>12. B</c:v>
                </c:pt>
                <c:pt idx="17">
                  <c:v>12. C</c:v>
                </c:pt>
                <c:pt idx="18">
                  <c:v>12. D</c:v>
                </c:pt>
                <c:pt idx="19">
                  <c:v>13. D</c:v>
                </c:pt>
              </c:strCache>
            </c:strRef>
          </c:cat>
          <c:val>
            <c:numRef>
              <c:f>Munka3!$E$4:$E$23</c:f>
              <c:numCache>
                <c:formatCode>General</c:formatCode>
                <c:ptCount val="20"/>
                <c:pt idx="0">
                  <c:v>8</c:v>
                </c:pt>
                <c:pt idx="1">
                  <c:v>6</c:v>
                </c:pt>
                <c:pt idx="2">
                  <c:v>4</c:v>
                </c:pt>
                <c:pt idx="3">
                  <c:v>5</c:v>
                </c:pt>
                <c:pt idx="4">
                  <c:v>15</c:v>
                </c:pt>
                <c:pt idx="5">
                  <c:v>3</c:v>
                </c:pt>
                <c:pt idx="6">
                  <c:v>8</c:v>
                </c:pt>
                <c:pt idx="7">
                  <c:v>15</c:v>
                </c:pt>
                <c:pt idx="8">
                  <c:v>4</c:v>
                </c:pt>
                <c:pt idx="9">
                  <c:v>11</c:v>
                </c:pt>
                <c:pt idx="10">
                  <c:v>3</c:v>
                </c:pt>
                <c:pt idx="11">
                  <c:v>13</c:v>
                </c:pt>
                <c:pt idx="12">
                  <c:v>19</c:v>
                </c:pt>
                <c:pt idx="13">
                  <c:v>7</c:v>
                </c:pt>
                <c:pt idx="14">
                  <c:v>8</c:v>
                </c:pt>
                <c:pt idx="15">
                  <c:v>14</c:v>
                </c:pt>
                <c:pt idx="16">
                  <c:v>5</c:v>
                </c:pt>
                <c:pt idx="17">
                  <c:v>6</c:v>
                </c:pt>
                <c:pt idx="18">
                  <c:v>16</c:v>
                </c:pt>
                <c:pt idx="19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822-4AB2-8582-33C7D9ED0AD1}"/>
            </c:ext>
          </c:extLst>
        </c:ser>
        <c:ser>
          <c:idx val="4"/>
          <c:order val="4"/>
          <c:tx>
            <c:strRef>
              <c:f>Munka3!$F$2:$F$3</c:f>
              <c:strCache>
                <c:ptCount val="1"/>
                <c:pt idx="0">
                  <c:v>Egyéb/kísérlet</c:v>
                </c:pt>
              </c:strCache>
            </c:strRef>
          </c:tx>
          <c:cat>
            <c:strRef>
              <c:f>Munka3!$A$4:$A$23</c:f>
              <c:strCache>
                <c:ptCount val="20"/>
                <c:pt idx="0">
                  <c:v>5. A</c:v>
                </c:pt>
                <c:pt idx="1">
                  <c:v>6. A</c:v>
                </c:pt>
                <c:pt idx="2">
                  <c:v>7. A</c:v>
                </c:pt>
                <c:pt idx="3">
                  <c:v>8. A</c:v>
                </c:pt>
                <c:pt idx="4">
                  <c:v>9. A</c:v>
                </c:pt>
                <c:pt idx="5">
                  <c:v>9. B</c:v>
                </c:pt>
                <c:pt idx="6">
                  <c:v>9. C</c:v>
                </c:pt>
                <c:pt idx="7">
                  <c:v>9. D</c:v>
                </c:pt>
                <c:pt idx="8">
                  <c:v>10. A</c:v>
                </c:pt>
                <c:pt idx="9">
                  <c:v>10. B</c:v>
                </c:pt>
                <c:pt idx="10">
                  <c:v>10. C</c:v>
                </c:pt>
                <c:pt idx="11">
                  <c:v>11. A</c:v>
                </c:pt>
                <c:pt idx="12">
                  <c:v>11. B</c:v>
                </c:pt>
                <c:pt idx="13">
                  <c:v>11. C</c:v>
                </c:pt>
                <c:pt idx="14">
                  <c:v>11. D</c:v>
                </c:pt>
                <c:pt idx="15">
                  <c:v>12. A</c:v>
                </c:pt>
                <c:pt idx="16">
                  <c:v>12. B</c:v>
                </c:pt>
                <c:pt idx="17">
                  <c:v>12. C</c:v>
                </c:pt>
                <c:pt idx="18">
                  <c:v>12. D</c:v>
                </c:pt>
                <c:pt idx="19">
                  <c:v>13. D</c:v>
                </c:pt>
              </c:strCache>
            </c:strRef>
          </c:cat>
          <c:val>
            <c:numRef>
              <c:f>Munka3!$F$4:$F$23</c:f>
              <c:numCache>
                <c:formatCode>General</c:formatCode>
                <c:ptCount val="20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822-4AB2-8582-33C7D9ED0AD1}"/>
            </c:ext>
          </c:extLst>
        </c:ser>
        <c:dLbls/>
        <c:marker val="1"/>
        <c:axId val="69971968"/>
        <c:axId val="69973504"/>
      </c:lineChart>
      <c:catAx>
        <c:axId val="69971968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hu-HU"/>
          </a:p>
        </c:txPr>
        <c:crossAx val="69973504"/>
        <c:crosses val="autoZero"/>
        <c:auto val="1"/>
        <c:lblAlgn val="ctr"/>
        <c:lblOffset val="100"/>
        <c:tickLblSkip val="1"/>
        <c:tickMarkSkip val="1"/>
      </c:catAx>
      <c:valAx>
        <c:axId val="69973504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hu-HU"/>
          </a:p>
        </c:txPr>
        <c:crossAx val="699719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629367878549516"/>
          <c:y val="0"/>
          <c:w val="0.21666698480871704"/>
          <c:h val="0.26433915211970077"/>
        </c:manualLayout>
      </c:layout>
      <c:txPr>
        <a:bodyPr/>
        <a:lstStyle/>
        <a:p>
          <a:pPr>
            <a:defRPr sz="1400"/>
          </a:pPr>
          <a:endParaRPr lang="hu-HU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Mi legyen a szakkörön?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cat>
            <c:strRef>
              <c:f>Munka1!$A$80:$A$82</c:f>
              <c:strCache>
                <c:ptCount val="3"/>
                <c:pt idx="0">
                  <c:v>Összetett, a tanultakhoz kapcsolódó</c:v>
                </c:pt>
                <c:pt idx="1">
                  <c:v>Versenyfeladat</c:v>
                </c:pt>
                <c:pt idx="2">
                  <c:v>Későbbi tananyag</c:v>
                </c:pt>
              </c:strCache>
            </c:strRef>
          </c:cat>
          <c:val>
            <c:numRef>
              <c:f>Munka1!$B$80:$B$82</c:f>
              <c:numCache>
                <c:formatCode>General</c:formatCode>
                <c:ptCount val="3"/>
                <c:pt idx="0">
                  <c:v>23</c:v>
                </c:pt>
                <c:pt idx="1">
                  <c:v>21</c:v>
                </c:pt>
                <c:pt idx="2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6DB-472C-A7CE-D4D03EB487A6}"/>
            </c:ext>
          </c:extLst>
        </c:ser>
        <c:dLbls/>
        <c:axId val="66095744"/>
        <c:axId val="66122496"/>
      </c:barChart>
      <c:catAx>
        <c:axId val="660957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800" dirty="0" err="1">
                    <a:latin typeface="Times New Roman" pitchFamily="18" charset="0"/>
                    <a:cs typeface="Times New Roman" pitchFamily="18" charset="0"/>
                  </a:rPr>
                  <a:t>téma</a:t>
                </a:r>
                <a:endParaRPr lang="en-US" sz="180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66122496"/>
        <c:crosses val="autoZero"/>
        <c:auto val="1"/>
        <c:lblAlgn val="ctr"/>
        <c:lblOffset val="100"/>
      </c:catAx>
      <c:valAx>
        <c:axId val="66122496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hu-HU" sz="1600">
                    <a:latin typeface="Times New Roman" pitchFamily="18" charset="0"/>
                    <a:cs typeface="Times New Roman" pitchFamily="18" charset="0"/>
                  </a:rPr>
                  <a:t>fő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66095744"/>
        <c:crosses val="autoZero"/>
        <c:crossBetween val="between"/>
      </c:valAx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Tehetséggondozást  végzi, mert</a:t>
            </a:r>
          </a:p>
        </c:rich>
      </c:tx>
      <c:layout>
        <c:manualLayout>
          <c:xMode val="edge"/>
          <c:yMode val="edge"/>
          <c:x val="0.32057198322993402"/>
          <c:y val="1.7067996029115046E-2"/>
        </c:manualLayout>
      </c:layout>
    </c:title>
    <c:plotArea>
      <c:layout/>
      <c:barChart>
        <c:barDir val="col"/>
        <c:grouping val="clustered"/>
        <c:ser>
          <c:idx val="0"/>
          <c:order val="0"/>
          <c:cat>
            <c:strRef>
              <c:f>Munka1!$A$20:$A$25</c:f>
              <c:strCache>
                <c:ptCount val="6"/>
                <c:pt idx="0">
                  <c:v>Kihívás számára</c:v>
                </c:pt>
                <c:pt idx="1">
                  <c:v>Jól esik az elismerés</c:v>
                </c:pt>
                <c:pt idx="2">
                  <c:v>Diák elvárja</c:v>
                </c:pt>
                <c:pt idx="3">
                  <c:v>Szülő elvárja</c:v>
                </c:pt>
                <c:pt idx="4">
                  <c:v>Iskolavezetés elvárja</c:v>
                </c:pt>
                <c:pt idx="5">
                  <c:v>Örörmet jelent</c:v>
                </c:pt>
              </c:strCache>
            </c:strRef>
          </c:cat>
          <c:val>
            <c:numRef>
              <c:f>Munka1!$B$20:$B$25</c:f>
              <c:numCache>
                <c:formatCode>General</c:formatCode>
                <c:ptCount val="6"/>
                <c:pt idx="0">
                  <c:v>17</c:v>
                </c:pt>
                <c:pt idx="1">
                  <c:v>8</c:v>
                </c:pt>
                <c:pt idx="2">
                  <c:v>11</c:v>
                </c:pt>
                <c:pt idx="3">
                  <c:v>5</c:v>
                </c:pt>
                <c:pt idx="4">
                  <c:v>9</c:v>
                </c:pt>
                <c:pt idx="5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B17-4DB4-81D3-ECED397ADA65}"/>
            </c:ext>
          </c:extLst>
        </c:ser>
        <c:dLbls/>
        <c:axId val="69620864"/>
        <c:axId val="69622784"/>
      </c:barChart>
      <c:catAx>
        <c:axId val="696208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800">
                    <a:latin typeface="Times New Roman" pitchFamily="18" charset="0"/>
                    <a:cs typeface="Times New Roman" pitchFamily="18" charset="0"/>
                  </a:rPr>
                  <a:t>ok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69622784"/>
        <c:crosses val="autoZero"/>
        <c:auto val="1"/>
        <c:lblAlgn val="ctr"/>
        <c:lblOffset val="100"/>
      </c:catAx>
      <c:valAx>
        <c:axId val="69622784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hu-HU" sz="1800">
                    <a:latin typeface="Times New Roman" pitchFamily="18" charset="0"/>
                    <a:cs typeface="Times New Roman" pitchFamily="18" charset="0"/>
                  </a:rPr>
                  <a:t>fő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69620864"/>
        <c:crosses val="autoZero"/>
        <c:crossBetween val="between"/>
      </c:valAx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hu-HU" sz="1400" dirty="0"/>
              <a:t>Tehetséggondozás keretei</a:t>
            </a:r>
          </a:p>
        </c:rich>
      </c:tx>
      <c:layout>
        <c:manualLayout>
          <c:xMode val="edge"/>
          <c:yMode val="edge"/>
          <c:x val="0.20520187913002691"/>
          <c:y val="6.9358110360809438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743988960142869"/>
          <c:y val="0.24175901089286939"/>
          <c:w val="0.59793889681018564"/>
          <c:h val="0.38827977721417611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Munka1!$A$3:$A$6</c:f>
              <c:strCache>
                <c:ptCount val="4"/>
                <c:pt idx="0">
                  <c:v>Szakkör hetente</c:v>
                </c:pt>
                <c:pt idx="1">
                  <c:v>Szakkörön túl is, ha kell</c:v>
                </c:pt>
                <c:pt idx="2">
                  <c:v>Egyéb programokon</c:v>
                </c:pt>
                <c:pt idx="3">
                  <c:v>Csak a tanórán</c:v>
                </c:pt>
              </c:strCache>
            </c:strRef>
          </c:cat>
          <c:val>
            <c:numRef>
              <c:f>Munka1!$B$3:$B$6</c:f>
              <c:numCache>
                <c:formatCode>General</c:formatCode>
                <c:ptCount val="4"/>
                <c:pt idx="0">
                  <c:v>23</c:v>
                </c:pt>
                <c:pt idx="1">
                  <c:v>22</c:v>
                </c:pt>
                <c:pt idx="2">
                  <c:v>10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03-4CFD-B5FF-B6670FE8BE8D}"/>
            </c:ext>
          </c:extLst>
        </c:ser>
        <c:dLbls/>
        <c:axId val="79450112"/>
        <c:axId val="79451648"/>
      </c:barChart>
      <c:catAx>
        <c:axId val="7945011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79451648"/>
        <c:crosses val="autoZero"/>
        <c:auto val="1"/>
        <c:lblAlgn val="ctr"/>
        <c:lblOffset val="100"/>
        <c:tickLblSkip val="1"/>
        <c:tickMarkSkip val="1"/>
      </c:catAx>
      <c:valAx>
        <c:axId val="7945164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 sz="1400" b="0"/>
                  <a:t>fő</a:t>
                </a:r>
              </a:p>
            </c:rich>
          </c:tx>
          <c:layout>
            <c:manualLayout>
              <c:xMode val="edge"/>
              <c:yMode val="edge"/>
              <c:x val="4.1237113402061855E-2"/>
              <c:y val="0.40659494486266162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79450112"/>
        <c:crosses val="autoZero"/>
        <c:crossBetween val="between"/>
      </c:valAx>
      <c:spPr>
        <a:solidFill>
          <a:schemeClr val="bg1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hu-H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Heti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tehetséggondozó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óraszám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24949973594092761"/>
          <c:y val="2.7847782994871943E-2"/>
        </c:manualLayout>
      </c:layout>
    </c:title>
    <c:plotArea>
      <c:layout/>
      <c:barChart>
        <c:barDir val="col"/>
        <c:grouping val="clustered"/>
        <c:ser>
          <c:idx val="0"/>
          <c:order val="0"/>
          <c:cat>
            <c:strRef>
              <c:f>Munka1!$A$11:$A$13</c:f>
              <c:strCache>
                <c:ptCount val="3"/>
                <c:pt idx="0">
                  <c:v>egy vagy kettő</c:v>
                </c:pt>
                <c:pt idx="1">
                  <c:v>három vagy négy</c:v>
                </c:pt>
                <c:pt idx="2">
                  <c:v>öt</c:v>
                </c:pt>
              </c:strCache>
            </c:strRef>
          </c:cat>
          <c:val>
            <c:numRef>
              <c:f>Munka1!$B$11:$B$13</c:f>
              <c:numCache>
                <c:formatCode>General</c:formatCode>
                <c:ptCount val="3"/>
                <c:pt idx="0">
                  <c:v>13</c:v>
                </c:pt>
                <c:pt idx="1">
                  <c:v>6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2FD-4085-9750-635CBD96830E}"/>
            </c:ext>
          </c:extLst>
        </c:ser>
        <c:dLbls/>
        <c:axId val="79464320"/>
        <c:axId val="79110144"/>
      </c:barChart>
      <c:catAx>
        <c:axId val="794643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hu-HU">
                    <a:latin typeface="Times New Roman" pitchFamily="18" charset="0"/>
                    <a:cs typeface="Times New Roman" pitchFamily="18" charset="0"/>
                  </a:rPr>
                  <a:t>órák száma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79110144"/>
        <c:crosses val="autoZero"/>
        <c:auto val="1"/>
        <c:lblAlgn val="ctr"/>
        <c:lblOffset val="100"/>
      </c:catAx>
      <c:valAx>
        <c:axId val="79110144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hu-HU">
                    <a:latin typeface="Times New Roman" pitchFamily="18" charset="0"/>
                    <a:cs typeface="Times New Roman" pitchFamily="18" charset="0"/>
                  </a:rPr>
                  <a:t>fő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79464320"/>
        <c:crosses val="autoZero"/>
        <c:crossBetween val="between"/>
      </c:valAx>
    </c:plotArea>
    <c:plotVisOnly val="1"/>
    <c:dispBlanksAs val="gap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0.85457</cdr:x>
      <cdr:y>0.37499</cdr:y>
    </cdr:from>
    <cdr:to>
      <cdr:x>0.9765</cdr:x>
      <cdr:y>0.56547</cdr:y>
    </cdr:to>
    <cdr:sp macro="" textlink="">
      <cdr:nvSpPr>
        <cdr:cNvPr id="4" name="Szövegdoboz 3"/>
        <cdr:cNvSpPr txBox="1"/>
      </cdr:nvSpPr>
      <cdr:spPr>
        <a:xfrm xmlns:a="http://schemas.openxmlformats.org/drawingml/2006/main">
          <a:off x="6408712" y="1800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hu-H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ím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22" name="Alcím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/>
              <a:t>Alcím mintájának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A75A-8E4E-4ECB-A2D3-DB83C29B3402}" type="datetimeFigureOut">
              <a:rPr lang="hu-HU" smtClean="0"/>
              <a:pPr/>
              <a:t>2019.07.02.</a:t>
            </a:fld>
            <a:endParaRPr lang="hu-HU"/>
          </a:p>
        </p:txBody>
      </p:sp>
      <p:sp>
        <p:nvSpPr>
          <p:cNvPr id="20" name="Élőláb hely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181B-EE4B-4C54-8303-49A38BD369D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A75A-8E4E-4ECB-A2D3-DB83C29B3402}" type="datetimeFigureOut">
              <a:rPr lang="hu-HU" smtClean="0"/>
              <a:pPr/>
              <a:t>2019.07.02.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181B-EE4B-4C54-8303-49A38BD369D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A75A-8E4E-4ECB-A2D3-DB83C29B3402}" type="datetimeFigureOut">
              <a:rPr lang="hu-HU" smtClean="0"/>
              <a:pPr/>
              <a:t>2019.07.02.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181B-EE4B-4C54-8303-49A38BD369D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A75A-8E4E-4ECB-A2D3-DB83C29B3402}" type="datetimeFigureOut">
              <a:rPr lang="hu-HU" smtClean="0"/>
              <a:pPr/>
              <a:t>2019.07.02.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181B-EE4B-4C54-8303-49A38BD369D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A75A-8E4E-4ECB-A2D3-DB83C29B3402}" type="datetimeFigureOut">
              <a:rPr lang="hu-HU" smtClean="0"/>
              <a:pPr/>
              <a:t>2019.07.02.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181B-EE4B-4C54-8303-49A38BD369D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Téglalap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A75A-8E4E-4ECB-A2D3-DB83C29B3402}" type="datetimeFigureOut">
              <a:rPr lang="hu-HU" smtClean="0"/>
              <a:pPr/>
              <a:t>2019.07.02.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181B-EE4B-4C54-8303-49A38BD369D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A75A-8E4E-4ECB-A2D3-DB83C29B3402}" type="datetimeFigureOut">
              <a:rPr lang="hu-HU" smtClean="0"/>
              <a:pPr/>
              <a:t>2019.07.02.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181B-EE4B-4C54-8303-49A38BD369D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A75A-8E4E-4ECB-A2D3-DB83C29B3402}" type="datetimeFigureOut">
              <a:rPr lang="hu-HU" smtClean="0"/>
              <a:pPr/>
              <a:t>2019.07.02.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181B-EE4B-4C54-8303-49A38BD369D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A75A-8E4E-4ECB-A2D3-DB83C29B3402}" type="datetimeFigureOut">
              <a:rPr lang="hu-HU" smtClean="0"/>
              <a:pPr/>
              <a:t>2019.07.02.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181B-EE4B-4C54-8303-49A38BD369D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Téglalap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A75A-8E4E-4ECB-A2D3-DB83C29B3402}" type="datetimeFigureOut">
              <a:rPr lang="hu-HU" smtClean="0"/>
              <a:pPr/>
              <a:t>2019.07.02.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181B-EE4B-4C54-8303-49A38BD369D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A75A-8E4E-4ECB-A2D3-DB83C29B3402}" type="datetimeFigureOut">
              <a:rPr lang="hu-HU" smtClean="0"/>
              <a:pPr/>
              <a:t>2019.07.02.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181B-EE4B-4C54-8303-49A38BD369D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u-HU"/>
              <a:t>Kép beszúrásához kattintson az ikonra</a:t>
            </a:r>
            <a:endParaRPr kumimoji="0" lang="en-US" dirty="0"/>
          </a:p>
        </p:txBody>
      </p:sp>
      <p:sp>
        <p:nvSpPr>
          <p:cNvPr id="9" name="Folyamatábra: Feldolgozá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olyamatábra: Feldolgozá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ö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Fánk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u-HU"/>
              <a:t>Mintaszöveg szerkesztése</a:t>
            </a:r>
          </a:p>
          <a:p>
            <a:pPr lvl="1" eaLnBrk="1" latinLnBrk="0" hangingPunct="1"/>
            <a:r>
              <a:rPr kumimoji="0" lang="hu-HU"/>
              <a:t>Második szint</a:t>
            </a:r>
          </a:p>
          <a:p>
            <a:pPr lvl="2" eaLnBrk="1" latinLnBrk="0" hangingPunct="1"/>
            <a:r>
              <a:rPr kumimoji="0" lang="hu-HU"/>
              <a:t>Harmadik szint</a:t>
            </a:r>
          </a:p>
          <a:p>
            <a:pPr lvl="3" eaLnBrk="1" latinLnBrk="0" hangingPunct="1"/>
            <a:r>
              <a:rPr kumimoji="0" lang="hu-HU"/>
              <a:t>Negyedik szint</a:t>
            </a:r>
          </a:p>
          <a:p>
            <a:pPr lvl="4" eaLnBrk="1" latinLnBrk="0" hangingPunct="1"/>
            <a:r>
              <a:rPr kumimoji="0" lang="hu-HU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FABA75A-8E4E-4ECB-A2D3-DB83C29B3402}" type="datetimeFigureOut">
              <a:rPr lang="hu-HU" smtClean="0"/>
              <a:pPr/>
              <a:t>2019.07.02.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894181B-EE4B-4C54-8303-49A38BD369D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5" name="Téglalap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03648" y="1556792"/>
            <a:ext cx="7406640" cy="1472184"/>
          </a:xfrm>
        </p:spPr>
        <p:txBody>
          <a:bodyPr/>
          <a:lstStyle/>
          <a:p>
            <a:pPr algn="ctr"/>
            <a:r>
              <a:rPr lang="hu-HU" dirty="0"/>
              <a:t>A tehetséggondozás kihívásai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7406640" cy="1752600"/>
          </a:xfrm>
        </p:spPr>
        <p:txBody>
          <a:bodyPr/>
          <a:lstStyle/>
          <a:p>
            <a:pPr algn="r"/>
            <a:r>
              <a:rPr lang="hu-HU" dirty="0"/>
              <a:t>Készítette:  Thuróczy Erzsébet</a:t>
            </a:r>
          </a:p>
          <a:p>
            <a:pPr algn="r"/>
            <a:r>
              <a:rPr lang="hu-HU" dirty="0"/>
              <a:t>Gödöllői Török Ignác Gimnázium</a:t>
            </a:r>
          </a:p>
          <a:p>
            <a:pPr algn="r"/>
            <a:r>
              <a:rPr lang="hu-HU" dirty="0"/>
              <a:t>2019.</a:t>
            </a:r>
          </a:p>
        </p:txBody>
      </p:sp>
    </p:spTree>
    <p:extLst>
      <p:ext uri="{BB962C8B-B14F-4D97-AF65-F5344CB8AC3E}">
        <p14:creationId xmlns:p14="http://schemas.microsoft.com/office/powerpoint/2010/main" xmlns="" val="335372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818"/>
    </mc:Choice>
    <mc:Fallback>
      <p:transition spd="slow" advTm="2818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A „tananyag” tanár szemmel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1979712" y="5684475"/>
            <a:ext cx="604867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900" dirty="0"/>
              <a:t>A tanár és diák vélemények eltérnek a versenyfeladat és későbbi tananyag megítélésnek tekintetében.</a:t>
            </a:r>
          </a:p>
          <a:p>
            <a:endParaRPr lang="hu-HU" sz="19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158066682"/>
              </p:ext>
            </p:extLst>
          </p:nvPr>
        </p:nvGraphicFramePr>
        <p:xfrm>
          <a:off x="1907704" y="1700808"/>
          <a:ext cx="604867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000270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3017"/>
    </mc:Choice>
    <mc:Fallback>
      <p:transition spd="slow" advTm="13017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A versenyek</a:t>
            </a:r>
          </a:p>
        </p:txBody>
      </p:sp>
      <p:pic>
        <p:nvPicPr>
          <p:cNvPr id="4" name="Tartalom helye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340768"/>
            <a:ext cx="6624735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A versenyek tanár szemmel</a:t>
            </a:r>
          </a:p>
        </p:txBody>
      </p:sp>
      <p:pic>
        <p:nvPicPr>
          <p:cNvPr id="4" name="Tartalom helye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916832"/>
            <a:ext cx="6624736" cy="3744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Melyik versenyre?</a:t>
            </a:r>
          </a:p>
        </p:txBody>
      </p:sp>
      <p:pic>
        <p:nvPicPr>
          <p:cNvPr id="4" name="Tartalom helye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844824"/>
            <a:ext cx="7128792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dirty="0"/>
              <a:t>Mit is csináljunk?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35608" y="1796752"/>
            <a:ext cx="7498080" cy="4800600"/>
          </a:xfrm>
        </p:spPr>
        <p:txBody>
          <a:bodyPr>
            <a:normAutofit/>
          </a:bodyPr>
          <a:lstStyle/>
          <a:p>
            <a:r>
              <a:rPr lang="hu-HU" sz="2800" dirty="0" smtClean="0"/>
              <a:t>Komplex </a:t>
            </a:r>
            <a:r>
              <a:rPr lang="hu-HU" sz="2800" dirty="0" smtClean="0"/>
              <a:t>tudást igénylő feladatok</a:t>
            </a:r>
          </a:p>
          <a:p>
            <a:endParaRPr lang="hu-HU" sz="2800" dirty="0"/>
          </a:p>
          <a:p>
            <a:r>
              <a:rPr lang="hu-HU" sz="2800" dirty="0" smtClean="0"/>
              <a:t>Érettségire felkészítő feladatok</a:t>
            </a:r>
            <a:endParaRPr lang="hu-HU" sz="2800" dirty="0"/>
          </a:p>
          <a:p>
            <a:endParaRPr lang="hu-HU" sz="2800" dirty="0"/>
          </a:p>
          <a:p>
            <a:r>
              <a:rPr lang="hu-HU" sz="2800" dirty="0" smtClean="0"/>
              <a:t>Versenyfeladatok</a:t>
            </a:r>
            <a:endParaRPr lang="hu-HU" sz="2800" dirty="0"/>
          </a:p>
          <a:p>
            <a:endParaRPr lang="hu-HU" sz="2800" dirty="0"/>
          </a:p>
          <a:p>
            <a:r>
              <a:rPr lang="hu-HU" sz="2800" dirty="0"/>
              <a:t>Későbbi (pl. egyetemi) tananyag</a:t>
            </a:r>
          </a:p>
          <a:p>
            <a:endParaRPr lang="hu-H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Tanárok motivációja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2183037682"/>
              </p:ext>
            </p:extLst>
          </p:nvPr>
        </p:nvGraphicFramePr>
        <p:xfrm>
          <a:off x="1475656" y="1340768"/>
          <a:ext cx="684076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zövegdoboz 9"/>
          <p:cNvSpPr txBox="1"/>
          <p:nvPr/>
        </p:nvSpPr>
        <p:spPr>
          <a:xfrm>
            <a:off x="2555776" y="5877272"/>
            <a:ext cx="5328592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900" dirty="0"/>
              <a:t>A tanárok és a diákok által a közösen végzett szellemi tevékenység igénye jelenik meg. </a:t>
            </a:r>
          </a:p>
          <a:p>
            <a:endParaRPr lang="hu-HU" sz="1900" dirty="0"/>
          </a:p>
        </p:txBody>
      </p:sp>
    </p:spTree>
    <p:extLst>
      <p:ext uri="{BB962C8B-B14F-4D97-AF65-F5344CB8AC3E}">
        <p14:creationId xmlns:p14="http://schemas.microsoft.com/office/powerpoint/2010/main" xmlns="" val="89124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8517"/>
    </mc:Choice>
    <mc:Fallback>
      <p:transition spd="slow" advTm="18517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Lehetőségek az iskolában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1954177323"/>
              </p:ext>
            </p:extLst>
          </p:nvPr>
        </p:nvGraphicFramePr>
        <p:xfrm>
          <a:off x="1115616" y="1827657"/>
          <a:ext cx="4271764" cy="3104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xmlns="" val="3770713647"/>
              </p:ext>
            </p:extLst>
          </p:nvPr>
        </p:nvGraphicFramePr>
        <p:xfrm>
          <a:off x="4644008" y="1958550"/>
          <a:ext cx="4281239" cy="2842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zövegdoboz 11"/>
          <p:cNvSpPr txBox="1"/>
          <p:nvPr/>
        </p:nvSpPr>
        <p:spPr>
          <a:xfrm rot="16200000">
            <a:off x="4775235" y="3225960"/>
            <a:ext cx="33374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fő</a:t>
            </a:r>
          </a:p>
        </p:txBody>
      </p:sp>
      <p:sp>
        <p:nvSpPr>
          <p:cNvPr id="13" name="Szövegdoboz 12"/>
          <p:cNvSpPr txBox="1"/>
          <p:nvPr/>
        </p:nvSpPr>
        <p:spPr>
          <a:xfrm>
            <a:off x="1979712" y="5589240"/>
            <a:ext cx="6048672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900" dirty="0"/>
              <a:t>A diákok és tanárok rendszeresen, hetente akár több órát is foglalkoznak tehetséggondozással.</a:t>
            </a:r>
          </a:p>
          <a:p>
            <a:endParaRPr lang="hu-HU" sz="1900" dirty="0"/>
          </a:p>
        </p:txBody>
      </p:sp>
    </p:spTree>
    <p:extLst>
      <p:ext uri="{BB962C8B-B14F-4D97-AF65-F5344CB8AC3E}">
        <p14:creationId xmlns:p14="http://schemas.microsoft.com/office/powerpoint/2010/main" xmlns="" val="232712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9981"/>
    </mc:Choice>
    <mc:Fallback>
      <p:transition spd="slow" advTm="49981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Jó tanácsok a tehetséggondozáshoz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35608" y="1724744"/>
            <a:ext cx="7498080" cy="48006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hu-HU" sz="2600" dirty="0"/>
              <a:t>A diáknak életkorának és tudásának megfelelő problémát adjunk!</a:t>
            </a:r>
          </a:p>
          <a:p>
            <a:pPr>
              <a:spcAft>
                <a:spcPts val="1200"/>
              </a:spcAft>
            </a:pPr>
            <a:r>
              <a:rPr lang="hu-HU" sz="2600" dirty="0"/>
              <a:t>A diák ötleteire figyelni kell!</a:t>
            </a:r>
          </a:p>
          <a:p>
            <a:pPr>
              <a:spcAft>
                <a:spcPts val="1200"/>
              </a:spcAft>
            </a:pPr>
            <a:r>
              <a:rPr lang="hu-HU" sz="2600" dirty="0"/>
              <a:t>A siker nem jön azonnal, de akkor is ki kell tartani!</a:t>
            </a:r>
          </a:p>
          <a:p>
            <a:r>
              <a:rPr lang="hu-HU" sz="2600" dirty="0" smtClean="0"/>
              <a:t>Érdemes a tanároknak együttműködni</a:t>
            </a:r>
            <a:r>
              <a:rPr lang="hu-HU" sz="2600" dirty="0" smtClean="0"/>
              <a:t>!</a:t>
            </a:r>
          </a:p>
          <a:p>
            <a:endParaRPr lang="hu-HU" sz="2600" dirty="0" smtClean="0"/>
          </a:p>
          <a:p>
            <a:r>
              <a:rPr lang="hu-HU" sz="2600" dirty="0" smtClean="0"/>
              <a:t>A </a:t>
            </a:r>
            <a:r>
              <a:rPr lang="hu-HU" sz="2600" dirty="0"/>
              <a:t>tehetséggondozásra fordított idő „gazdaságosan” nem számolható el, de így is megéri!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Összegzés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35608" y="1412776"/>
            <a:ext cx="7498080" cy="48006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hu-HU" sz="2400" dirty="0"/>
              <a:t>Sajnos egyre kevesebb az elmélyült, kitartó tanulmányi tevékenységet végző diák.</a:t>
            </a:r>
          </a:p>
          <a:p>
            <a:pPr>
              <a:spcAft>
                <a:spcPts val="600"/>
              </a:spcAft>
            </a:pPr>
            <a:r>
              <a:rPr lang="hu-HU" sz="2400" dirty="0"/>
              <a:t>A nyolc évfolyamos képzés  nagy mértékben segíti a tehetséggondozást.</a:t>
            </a:r>
          </a:p>
          <a:p>
            <a:pPr>
              <a:spcAft>
                <a:spcPts val="600"/>
              </a:spcAft>
            </a:pPr>
            <a:r>
              <a:rPr lang="hu-HU" sz="2400" dirty="0"/>
              <a:t>A versenyek iránti érdeklődés folyamatosan csökken.</a:t>
            </a:r>
          </a:p>
          <a:p>
            <a:pPr>
              <a:spcAft>
                <a:spcPts val="600"/>
              </a:spcAft>
            </a:pPr>
            <a:r>
              <a:rPr lang="hu-HU" sz="2400" dirty="0"/>
              <a:t>A tehetséggondozó tanárok sok energiát fektetnek ebbe a munkába.</a:t>
            </a:r>
          </a:p>
          <a:p>
            <a:pPr>
              <a:spcAft>
                <a:spcPts val="600"/>
              </a:spcAft>
            </a:pPr>
            <a:r>
              <a:rPr lang="hu-HU" sz="2400" dirty="0"/>
              <a:t>Az iskolai tehetséggondozás  lehetőségei a tanárok túlterheltsége miatt csökkenek.</a:t>
            </a:r>
          </a:p>
          <a:p>
            <a:r>
              <a:rPr lang="hu-HU" sz="2400" dirty="0"/>
              <a:t>A tehetséggondozó tevékenység  diáknak és tanárnak egyaránt fontos, érdemes a pályakezdő tanárokat bevezetni ebbe a munkába.</a:t>
            </a:r>
          </a:p>
          <a:p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900" dirty="0"/>
              <a:t>Diákvélemény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1158494" y="3307631"/>
            <a:ext cx="77524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200" dirty="0"/>
              <a:t>Egy nyelv,  amiben törekszel a legegyértelműbb meghatározásra,  definiálásra.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1475656" y="1340768"/>
            <a:ext cx="770485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200" dirty="0"/>
              <a:t>Mit jelent számomra a matek?</a:t>
            </a:r>
          </a:p>
          <a:p>
            <a:endParaRPr lang="hu-HU" sz="2200" dirty="0"/>
          </a:p>
          <a:p>
            <a:endParaRPr lang="hu-HU" sz="2200" dirty="0"/>
          </a:p>
          <a:p>
            <a:endParaRPr lang="hu-HU" sz="2200" dirty="0"/>
          </a:p>
          <a:p>
            <a:endParaRPr lang="hu-HU" sz="2200" dirty="0"/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xmlns="" id="{8D0A0D6C-8637-43B4-8F86-C52C094F45FC}"/>
              </a:ext>
            </a:extLst>
          </p:cNvPr>
          <p:cNvSpPr/>
          <p:nvPr/>
        </p:nvSpPr>
        <p:spPr>
          <a:xfrm>
            <a:off x="1158494" y="4221088"/>
            <a:ext cx="7320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200" dirty="0"/>
              <a:t>Egy rejtvény,  ahol nem a rabszolgamunka a lényeg, hanem az út megtalálása.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xmlns="" id="{78CD35FD-26AD-4E09-A4A3-ABE51A0250FF}"/>
              </a:ext>
            </a:extLst>
          </p:cNvPr>
          <p:cNvSpPr/>
          <p:nvPr/>
        </p:nvSpPr>
        <p:spPr>
          <a:xfrm>
            <a:off x="1181220" y="5157192"/>
            <a:ext cx="77524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200" dirty="0"/>
              <a:t>Egy művészet, ahol igenis vannak egyéni megoldási lehetőségek.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xmlns="" id="{4E41EF50-6227-49E6-82B4-F8BBD28C1A99}"/>
              </a:ext>
            </a:extLst>
          </p:cNvPr>
          <p:cNvSpPr/>
          <p:nvPr/>
        </p:nvSpPr>
        <p:spPr>
          <a:xfrm>
            <a:off x="1191378" y="5733256"/>
            <a:ext cx="78567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200" dirty="0"/>
              <a:t>Egy apropó, hogy találkozzunk olyan emberekkel, akikkel hasonló módon gondolkozunk, és akiket szeretünk.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xmlns="" id="{048C39CB-1AE6-4005-BC80-3130EB0B35C4}"/>
              </a:ext>
            </a:extLst>
          </p:cNvPr>
          <p:cNvSpPr/>
          <p:nvPr/>
        </p:nvSpPr>
        <p:spPr>
          <a:xfrm>
            <a:off x="1165469" y="2058263"/>
            <a:ext cx="768486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200" dirty="0"/>
              <a:t>Egy filozófiai irányzat, mely szerint, ha egy kérdésre választ akarsz adni, akkor minden eshetőséget meg kell vizsgálni, minden lehetőséget le kell fedni.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812355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7665"/>
    </mc:Choice>
    <mc:Fallback>
      <p:transition spd="slow" advTm="27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/>
      <p:bldP spid="6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Vázlat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35608" y="1940768"/>
            <a:ext cx="749808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hu-HU" sz="1800" dirty="0"/>
          </a:p>
          <a:p>
            <a:r>
              <a:rPr lang="hu-HU" dirty="0"/>
              <a:t>A diákok</a:t>
            </a:r>
          </a:p>
          <a:p>
            <a:endParaRPr lang="hu-HU" sz="1800" dirty="0"/>
          </a:p>
          <a:p>
            <a:endParaRPr lang="hu-HU" sz="1800" dirty="0"/>
          </a:p>
          <a:p>
            <a:r>
              <a:rPr lang="hu-HU" dirty="0"/>
              <a:t>A „tananyag”</a:t>
            </a:r>
          </a:p>
          <a:p>
            <a:endParaRPr lang="hu-HU" sz="1800" dirty="0"/>
          </a:p>
          <a:p>
            <a:endParaRPr lang="hu-HU" sz="1800" dirty="0"/>
          </a:p>
          <a:p>
            <a:r>
              <a:rPr lang="hu-HU" dirty="0"/>
              <a:t>A tanárok</a:t>
            </a:r>
          </a:p>
          <a:p>
            <a:endParaRPr lang="hu-HU" sz="1800" dirty="0"/>
          </a:p>
          <a:p>
            <a:pPr>
              <a:buNone/>
            </a:pPr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409350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6482"/>
    </mc:Choice>
    <mc:Fallback>
      <p:transition spd="slow" advTm="6482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Szakdolgozat\védés\trükrök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44824"/>
            <a:ext cx="3024336" cy="4032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F:\Szakdolgozat\védés\2013-11-23_Bolyai-csapatverseny_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418670"/>
            <a:ext cx="2736304" cy="2233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ím 1">
            <a:extLst>
              <a:ext uri="{FF2B5EF4-FFF2-40B4-BE49-F238E27FC236}">
                <a16:creationId xmlns:a16="http://schemas.microsoft.com/office/drawing/2014/main" xmlns="" id="{E75EFCF8-2A9D-4A07-8C43-4FB227489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341784"/>
            <a:ext cx="7498080" cy="1143000"/>
          </a:xfrm>
        </p:spPr>
        <p:txBody>
          <a:bodyPr/>
          <a:lstStyle/>
          <a:p>
            <a:pPr algn="ctr"/>
            <a:r>
              <a:rPr lang="hu-HU" dirty="0"/>
              <a:t>Köszönöm a figyelmet!</a:t>
            </a:r>
          </a:p>
        </p:txBody>
      </p:sp>
      <p:pic>
        <p:nvPicPr>
          <p:cNvPr id="8" name="Kép 7" descr="döntő7 Rátz kivá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23746" y="3790597"/>
            <a:ext cx="2832630" cy="2806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30727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51503"/>
    </mc:Choice>
    <mc:Fallback>
      <p:transition spd="slow" advTm="51503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Felmérés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03648" y="1652736"/>
            <a:ext cx="7498080" cy="4800600"/>
          </a:xfrm>
        </p:spPr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hu-HU" dirty="0"/>
              <a:t>A diákok részére</a:t>
            </a:r>
            <a:r>
              <a:rPr lang="en-US" dirty="0"/>
              <a:t>: </a:t>
            </a:r>
            <a:endParaRPr lang="hu-HU" dirty="0"/>
          </a:p>
          <a:p>
            <a:r>
              <a:rPr lang="hu-HU" dirty="0"/>
              <a:t>1. Jár-e szakkörre? Ha igen, miért, milyen aktivitással?</a:t>
            </a:r>
          </a:p>
          <a:p>
            <a:r>
              <a:rPr lang="hu-HU" dirty="0"/>
              <a:t>2. Mit csináljunk ezeken a foglalkozásokon?</a:t>
            </a:r>
          </a:p>
          <a:p>
            <a:r>
              <a:rPr lang="hu-HU" dirty="0"/>
              <a:t>3. Mi a véleménye a tanulmányi versenyekről, a   feladatokról?</a:t>
            </a:r>
          </a:p>
          <a:p>
            <a:endParaRPr lang="hu-HU" dirty="0"/>
          </a:p>
          <a:p>
            <a:pPr marL="82296" indent="0">
              <a:buNone/>
            </a:pPr>
            <a:r>
              <a:rPr lang="hu-HU" dirty="0"/>
              <a:t>Tanárok részére: </a:t>
            </a:r>
          </a:p>
          <a:p>
            <a:r>
              <a:rPr lang="hu-HU" dirty="0"/>
              <a:t>1. Foglalkozik-e tehetséggondozással? Miért csinálja?</a:t>
            </a:r>
          </a:p>
          <a:p>
            <a:r>
              <a:rPr lang="hu-HU" dirty="0"/>
              <a:t>2. Mit csináljunk ezeken a foglalkozásokon?</a:t>
            </a:r>
          </a:p>
          <a:p>
            <a:r>
              <a:rPr lang="hu-HU" dirty="0"/>
              <a:t>3. Mit gondol a tanulmányi versenyekről?</a:t>
            </a:r>
          </a:p>
          <a:p>
            <a:r>
              <a:rPr lang="hu-HU" dirty="0"/>
              <a:t>4. Milyen lehetőségek vannak a tehetséggondozásra</a:t>
            </a:r>
            <a:r>
              <a:rPr lang="en-US" dirty="0"/>
              <a:t>?</a:t>
            </a:r>
            <a:endParaRPr lang="hu-HU" dirty="0"/>
          </a:p>
          <a:p>
            <a:pPr marL="82296" indent="0">
              <a:buNone/>
            </a:pPr>
            <a:endParaRPr lang="hu-HU" dirty="0"/>
          </a:p>
          <a:p>
            <a:endParaRPr lang="hu-HU" dirty="0"/>
          </a:p>
          <a:p>
            <a:pPr marL="82296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020266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6334"/>
    </mc:Choice>
    <mc:Fallback>
      <p:transition spd="slow" advTm="6334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Eredmények diákok 1.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0285578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7812360" y="3507967"/>
            <a:ext cx="1127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/>
              <a:t>9-10. évf.</a:t>
            </a:r>
          </a:p>
          <a:p>
            <a:pPr algn="ctr"/>
            <a:r>
              <a:rPr lang="hu-HU" b="1" dirty="0"/>
              <a:t>inaktív</a:t>
            </a:r>
          </a:p>
        </p:txBody>
      </p:sp>
      <p:sp>
        <p:nvSpPr>
          <p:cNvPr id="6" name="Ellipszis 5"/>
          <p:cNvSpPr/>
          <p:nvPr/>
        </p:nvSpPr>
        <p:spPr>
          <a:xfrm>
            <a:off x="3491880" y="3831133"/>
            <a:ext cx="1368152" cy="2232248"/>
          </a:xfrm>
          <a:prstGeom prst="ellipse">
            <a:avLst/>
          </a:prstGeom>
          <a:noFill/>
          <a:ln w="508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övegdoboz 7"/>
          <p:cNvSpPr txBox="1"/>
          <p:nvPr/>
        </p:nvSpPr>
        <p:spPr>
          <a:xfrm rot="16200000">
            <a:off x="1142601" y="3730941"/>
            <a:ext cx="389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/>
              <a:t>fő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006291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7394"/>
    </mc:Choice>
    <mc:Fallback>
      <p:transition spd="slow" advTm="1739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dirty="0"/>
              <a:t>Szakkörre járás </a:t>
            </a:r>
          </a:p>
        </p:txBody>
      </p:sp>
      <p:pic>
        <p:nvPicPr>
          <p:cNvPr id="4" name="Diagram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916832"/>
            <a:ext cx="6517332" cy="4012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dirty="0"/>
              <a:t>Matematika szakkörök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6485365"/>
              </p:ext>
            </p:extLst>
          </p:nvPr>
        </p:nvGraphicFramePr>
        <p:xfrm>
          <a:off x="1187624" y="1412776"/>
          <a:ext cx="7272808" cy="47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7454094" y="1772816"/>
            <a:ext cx="12788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/>
              <a:t>Érdekesség </a:t>
            </a:r>
          </a:p>
          <a:p>
            <a:pPr algn="ctr"/>
            <a:r>
              <a:rPr lang="hu-HU" dirty="0"/>
              <a:t>vezet</a:t>
            </a:r>
            <a:endParaRPr lang="hu-HU" sz="1100" dirty="0"/>
          </a:p>
          <a:p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7452320" y="3212976"/>
            <a:ext cx="13850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/>
              <a:t>Érettségikor </a:t>
            </a:r>
          </a:p>
          <a:p>
            <a:pPr algn="ctr"/>
            <a:r>
              <a:rPr lang="hu-HU" dirty="0"/>
              <a:t>növekszik</a:t>
            </a:r>
          </a:p>
          <a:p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7508521" y="5096923"/>
            <a:ext cx="12726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/>
              <a:t>Versenyzés </a:t>
            </a:r>
          </a:p>
          <a:p>
            <a:pPr algn="ctr"/>
            <a:r>
              <a:rPr lang="hu-HU" dirty="0"/>
              <a:t>csökken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419945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8829"/>
    </mc:Choice>
    <mc:Fallback>
      <p:transition spd="slow" advTm="288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dirty="0"/>
              <a:t>Diákok aktivitása</a:t>
            </a:r>
          </a:p>
        </p:txBody>
      </p:sp>
      <p:pic>
        <p:nvPicPr>
          <p:cNvPr id="4" name="Tartalom helye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628800"/>
            <a:ext cx="6984775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diákok helyzete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5184576"/>
          </a:xfrm>
        </p:spPr>
        <p:txBody>
          <a:bodyPr/>
          <a:lstStyle/>
          <a:p>
            <a:r>
              <a:rPr lang="hu-HU" dirty="0"/>
              <a:t>Túlterhelt diákok</a:t>
            </a:r>
          </a:p>
          <a:p>
            <a:endParaRPr lang="hu-HU" dirty="0"/>
          </a:p>
          <a:p>
            <a:r>
              <a:rPr lang="hu-HU" dirty="0" smtClean="0"/>
              <a:t>9-10 mélypont?</a:t>
            </a:r>
          </a:p>
          <a:p>
            <a:endParaRPr lang="hu-HU" dirty="0" smtClean="0"/>
          </a:p>
          <a:p>
            <a:r>
              <a:rPr lang="hu-HU" dirty="0" smtClean="0"/>
              <a:t>Mikor kezdjük?</a:t>
            </a:r>
            <a:endParaRPr lang="hu-HU" dirty="0"/>
          </a:p>
          <a:p>
            <a:endParaRPr lang="hu-HU" dirty="0"/>
          </a:p>
          <a:p>
            <a:r>
              <a:rPr lang="hu-HU" dirty="0"/>
              <a:t>Egy diák több </a:t>
            </a:r>
            <a:r>
              <a:rPr lang="hu-HU" dirty="0" smtClean="0"/>
              <a:t>tantárgy</a:t>
            </a:r>
          </a:p>
          <a:p>
            <a:endParaRPr lang="hu-HU" dirty="0" smtClean="0"/>
          </a:p>
          <a:p>
            <a:r>
              <a:rPr lang="hu-HU" dirty="0" smtClean="0"/>
              <a:t>Társak?</a:t>
            </a:r>
            <a:endParaRPr lang="hu-HU" dirty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A „tananyag” diák szemmel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81106485"/>
              </p:ext>
            </p:extLst>
          </p:nvPr>
        </p:nvGraphicFramePr>
        <p:xfrm>
          <a:off x="1323635" y="1530696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zövegdoboz 4"/>
          <p:cNvSpPr txBox="1"/>
          <p:nvPr/>
        </p:nvSpPr>
        <p:spPr>
          <a:xfrm rot="16200000">
            <a:off x="936660" y="3783910"/>
            <a:ext cx="389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/>
              <a:t>fő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6876256" y="3142709"/>
            <a:ext cx="19270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/>
              <a:t>Komplex feladatok</a:t>
            </a:r>
          </a:p>
          <a:p>
            <a:pPr algn="ctr"/>
            <a:r>
              <a:rPr lang="hu-HU" dirty="0"/>
              <a:t> a tananyagban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6948264" y="4222829"/>
            <a:ext cx="1885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/>
              <a:t>Egyetemi tananyag</a:t>
            </a:r>
          </a:p>
          <a:p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6944677" y="5291916"/>
            <a:ext cx="1934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/>
              <a:t>Nem korrepetálás!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377033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0177"/>
    </mc:Choice>
    <mc:Fallback>
      <p:transition spd="slow" advTm="201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4.2|7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0.5|1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5.9|12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pforduló">
  <a:themeElements>
    <a:clrScheme name="Napfordul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Napfordul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Napfordul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424</TotalTime>
  <Words>480</Words>
  <Application>Microsoft Office PowerPoint</Application>
  <PresentationFormat>Diavetítés a képernyőre (4:3 oldalarány)</PresentationFormat>
  <Paragraphs>114</Paragraphs>
  <Slides>20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1" baseType="lpstr">
      <vt:lpstr>Napforduló</vt:lpstr>
      <vt:lpstr>A tehetséggondozás kihívásai</vt:lpstr>
      <vt:lpstr>Vázlat</vt:lpstr>
      <vt:lpstr>Felmérés</vt:lpstr>
      <vt:lpstr>Eredmények diákok 1.</vt:lpstr>
      <vt:lpstr>Szakkörre járás </vt:lpstr>
      <vt:lpstr>Matematika szakkörök</vt:lpstr>
      <vt:lpstr>Diákok aktivitása</vt:lpstr>
      <vt:lpstr>A diákok helyzete</vt:lpstr>
      <vt:lpstr>A „tananyag” diák szemmel</vt:lpstr>
      <vt:lpstr>A „tananyag” tanár szemmel</vt:lpstr>
      <vt:lpstr>A versenyek</vt:lpstr>
      <vt:lpstr>A versenyek tanár szemmel</vt:lpstr>
      <vt:lpstr>Melyik versenyre?</vt:lpstr>
      <vt:lpstr>Mit is csináljunk?</vt:lpstr>
      <vt:lpstr>Tanárok motivációja</vt:lpstr>
      <vt:lpstr>Lehetőségek az iskolában</vt:lpstr>
      <vt:lpstr>Jó tanácsok a tehetséggondozáshoz</vt:lpstr>
      <vt:lpstr>Összegzés</vt:lpstr>
      <vt:lpstr>Diákvélemény</vt:lpstr>
      <vt:lpstr>Köszönöm a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Tehetséggondozás időszerű kérdései</dc:title>
  <dc:creator>user</dc:creator>
  <cp:lastModifiedBy>Net</cp:lastModifiedBy>
  <cp:revision>62</cp:revision>
  <dcterms:created xsi:type="dcterms:W3CDTF">2014-06-09T10:39:00Z</dcterms:created>
  <dcterms:modified xsi:type="dcterms:W3CDTF">2019-07-02T10:41:08Z</dcterms:modified>
</cp:coreProperties>
</file>