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5" r:id="rId3"/>
    <p:sldId id="258" r:id="rId4"/>
    <p:sldId id="260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6" r:id="rId22"/>
    <p:sldId id="287" r:id="rId23"/>
    <p:sldId id="261" r:id="rId24"/>
    <p:sldId id="262" r:id="rId25"/>
    <p:sldId id="279" r:id="rId26"/>
    <p:sldId id="281" r:id="rId27"/>
    <p:sldId id="280" r:id="rId28"/>
    <p:sldId id="294" r:id="rId29"/>
    <p:sldId id="291" r:id="rId30"/>
    <p:sldId id="292" r:id="rId31"/>
    <p:sldId id="293" r:id="rId32"/>
    <p:sldId id="283" r:id="rId33"/>
    <p:sldId id="282" r:id="rId34"/>
    <p:sldId id="296" r:id="rId35"/>
    <p:sldId id="288" r:id="rId36"/>
    <p:sldId id="284" r:id="rId37"/>
    <p:sldId id="289" r:id="rId38"/>
    <p:sldId id="285" r:id="rId3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használó" initials="F" lastIdx="2" clrIdx="0">
    <p:extLst>
      <p:ext uri="{19B8F6BF-5375-455C-9EA6-DF929625EA0E}">
        <p15:presenceInfo xmlns:p15="http://schemas.microsoft.com/office/powerpoint/2012/main" userId="Felhaszná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552579"/>
    <a:srgbClr val="F2B800"/>
    <a:srgbClr val="10861E"/>
    <a:srgbClr val="EBF00A"/>
    <a:srgbClr val="229E28"/>
    <a:srgbClr val="B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4851B-6DD2-4A90-9C86-4F452A9C0FF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68752E-C77E-4077-8B3E-C69E3D9D91C6}">
      <dgm:prSet phldrT="[Szöveg]" custT="1"/>
      <dgm:spPr>
        <a:solidFill>
          <a:srgbClr val="FF0000"/>
        </a:solidFill>
        <a:ln w="28575"/>
      </dgm:spPr>
      <dgm:t>
        <a:bodyPr/>
        <a:lstStyle/>
        <a:p>
          <a:r>
            <a:rPr lang="hu-HU" sz="2400" dirty="0" smtClean="0"/>
            <a:t>Tanuló</a:t>
          </a:r>
          <a:endParaRPr lang="hu-HU" sz="2400" dirty="0"/>
        </a:p>
      </dgm:t>
    </dgm:pt>
    <dgm:pt modelId="{1480D7A4-13B3-4A89-BCE1-208B1595FEB7}" type="parTrans" cxnId="{DA55A9F0-50D8-476C-89CB-87ECB65A437B}">
      <dgm:prSet/>
      <dgm:spPr/>
      <dgm:t>
        <a:bodyPr/>
        <a:lstStyle/>
        <a:p>
          <a:endParaRPr lang="hu-HU"/>
        </a:p>
      </dgm:t>
    </dgm:pt>
    <dgm:pt modelId="{2454FF72-A55F-4377-B11D-7B3F19003909}" type="sibTrans" cxnId="{DA55A9F0-50D8-476C-89CB-87ECB65A437B}">
      <dgm:prSet/>
      <dgm:spPr/>
      <dgm:t>
        <a:bodyPr/>
        <a:lstStyle/>
        <a:p>
          <a:endParaRPr lang="hu-HU"/>
        </a:p>
      </dgm:t>
    </dgm:pt>
    <dgm:pt modelId="{10DCE021-D509-4A72-946C-429E08215708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2400" dirty="0" smtClean="0"/>
            <a:t>Iskola-vezetés</a:t>
          </a:r>
          <a:endParaRPr lang="hu-HU" sz="2400" dirty="0"/>
        </a:p>
      </dgm:t>
    </dgm:pt>
    <dgm:pt modelId="{E196010C-793F-4C93-A1C4-46C4A2651A6D}" type="parTrans" cxnId="{79EF219C-0C4C-4AE3-BBE7-54794ED6BFEF}">
      <dgm:prSet/>
      <dgm:spPr/>
      <dgm:t>
        <a:bodyPr/>
        <a:lstStyle/>
        <a:p>
          <a:endParaRPr lang="hu-HU"/>
        </a:p>
      </dgm:t>
    </dgm:pt>
    <dgm:pt modelId="{5755E633-270A-46E0-9885-A741A086EF73}" type="sibTrans" cxnId="{79EF219C-0C4C-4AE3-BBE7-54794ED6BFEF}">
      <dgm:prSet/>
      <dgm:spPr/>
      <dgm:t>
        <a:bodyPr/>
        <a:lstStyle/>
        <a:p>
          <a:endParaRPr lang="hu-HU"/>
        </a:p>
      </dgm:t>
    </dgm:pt>
    <dgm:pt modelId="{A315BE15-45F0-4D96-BC87-FDF231F4FA80}">
      <dgm:prSet phldrT="[Szöveg]" custT="1"/>
      <dgm:spPr>
        <a:solidFill>
          <a:srgbClr val="10861E"/>
        </a:solidFill>
      </dgm:spPr>
      <dgm:t>
        <a:bodyPr/>
        <a:lstStyle/>
        <a:p>
          <a:r>
            <a:rPr lang="hu-HU" sz="2400" dirty="0" err="1" smtClean="0"/>
            <a:t>Mat</a:t>
          </a:r>
          <a:r>
            <a:rPr lang="hu-HU" sz="2400" dirty="0" smtClean="0"/>
            <a:t>. tanár</a:t>
          </a:r>
          <a:endParaRPr lang="hu-HU" sz="2400" dirty="0"/>
        </a:p>
      </dgm:t>
    </dgm:pt>
    <dgm:pt modelId="{81B3CBCB-4DB6-45C8-B57F-DD8700291464}" type="parTrans" cxnId="{5729EE40-B9F6-4484-978E-E4ECF1C81A64}">
      <dgm:prSet/>
      <dgm:spPr/>
      <dgm:t>
        <a:bodyPr/>
        <a:lstStyle/>
        <a:p>
          <a:endParaRPr lang="hu-HU"/>
        </a:p>
      </dgm:t>
    </dgm:pt>
    <dgm:pt modelId="{DB751039-76A4-4F79-9422-46C79823AA52}" type="sibTrans" cxnId="{5729EE40-B9F6-4484-978E-E4ECF1C81A64}">
      <dgm:prSet/>
      <dgm:spPr/>
      <dgm:t>
        <a:bodyPr/>
        <a:lstStyle/>
        <a:p>
          <a:endParaRPr lang="hu-HU"/>
        </a:p>
      </dgm:t>
    </dgm:pt>
    <dgm:pt modelId="{08FCAD45-8C20-44A0-B08C-48CDA27A00F6}">
      <dgm:prSet phldrT="[Szöveg]" custT="1"/>
      <dgm:spPr>
        <a:solidFill>
          <a:srgbClr val="0070C0"/>
        </a:solidFill>
      </dgm:spPr>
      <dgm:t>
        <a:bodyPr/>
        <a:lstStyle/>
        <a:p>
          <a:r>
            <a:rPr lang="hu-HU" sz="2200" dirty="0" smtClean="0"/>
            <a:t>OH –ajánlás, </a:t>
          </a:r>
          <a:r>
            <a:rPr lang="hu-HU" sz="2200" dirty="0" err="1" smtClean="0"/>
            <a:t>támoga-tás</a:t>
          </a:r>
          <a:endParaRPr lang="hu-HU" sz="2200" dirty="0"/>
        </a:p>
      </dgm:t>
    </dgm:pt>
    <dgm:pt modelId="{0E281ABE-3527-49AC-ABF3-9D578F7B8249}" type="parTrans" cxnId="{5C4D89E5-70C6-4C31-911A-96253E3764CD}">
      <dgm:prSet/>
      <dgm:spPr/>
      <dgm:t>
        <a:bodyPr/>
        <a:lstStyle/>
        <a:p>
          <a:endParaRPr lang="hu-HU"/>
        </a:p>
      </dgm:t>
    </dgm:pt>
    <dgm:pt modelId="{E654DDDA-62AC-4F54-9B58-2B4959FCCAAA}" type="sibTrans" cxnId="{5C4D89E5-70C6-4C31-911A-96253E3764CD}">
      <dgm:prSet/>
      <dgm:spPr/>
      <dgm:t>
        <a:bodyPr/>
        <a:lstStyle/>
        <a:p>
          <a:endParaRPr lang="hu-HU"/>
        </a:p>
      </dgm:t>
    </dgm:pt>
    <dgm:pt modelId="{ED95AB51-DD31-499A-952A-A7FCFE690741}">
      <dgm:prSet phldrT="[Szöveg]" custT="1"/>
      <dgm:spPr>
        <a:solidFill>
          <a:srgbClr val="552579"/>
        </a:solidFill>
      </dgm:spPr>
      <dgm:t>
        <a:bodyPr/>
        <a:lstStyle/>
        <a:p>
          <a:r>
            <a:rPr lang="hu-HU" sz="2400" dirty="0" err="1" smtClean="0"/>
            <a:t>Tantes-tület</a:t>
          </a:r>
          <a:endParaRPr lang="hu-HU" sz="2400" dirty="0"/>
        </a:p>
      </dgm:t>
    </dgm:pt>
    <dgm:pt modelId="{95BCBA37-9641-438B-9A8D-33F538EA0607}" type="parTrans" cxnId="{E9E1D195-C33A-4B23-B580-2BD7F81C8187}">
      <dgm:prSet/>
      <dgm:spPr/>
      <dgm:t>
        <a:bodyPr/>
        <a:lstStyle/>
        <a:p>
          <a:endParaRPr lang="hu-HU"/>
        </a:p>
      </dgm:t>
    </dgm:pt>
    <dgm:pt modelId="{A36C4358-6143-481B-9255-42A784EAFA8E}" type="sibTrans" cxnId="{E9E1D195-C33A-4B23-B580-2BD7F81C8187}">
      <dgm:prSet/>
      <dgm:spPr/>
      <dgm:t>
        <a:bodyPr/>
        <a:lstStyle/>
        <a:p>
          <a:endParaRPr lang="hu-HU"/>
        </a:p>
      </dgm:t>
    </dgm:pt>
    <dgm:pt modelId="{FF2CCCB9-8D7E-4F6C-9BA3-F6F097A47825}" type="pres">
      <dgm:prSet presAssocID="{0094851B-6DD2-4A90-9C86-4F452A9C0F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5D2965A-7E34-49F2-8120-5C5538284B75}" type="pres">
      <dgm:prSet presAssocID="{D168752E-C77E-4077-8B3E-C69E3D9D91C6}" presName="centerShape" presStyleLbl="node0" presStyleIdx="0" presStyleCnt="1" custScaleX="86351" custScaleY="82709"/>
      <dgm:spPr/>
      <dgm:t>
        <a:bodyPr/>
        <a:lstStyle/>
        <a:p>
          <a:endParaRPr lang="hu-HU"/>
        </a:p>
      </dgm:t>
    </dgm:pt>
    <dgm:pt modelId="{977798BD-3D68-49CC-8538-B123AB77E3F2}" type="pres">
      <dgm:prSet presAssocID="{10DCE021-D509-4A72-946C-429E08215708}" presName="node" presStyleLbl="node1" presStyleIdx="0" presStyleCnt="4" custScaleX="112958" custScaleY="105666" custRadScaleRad="96134" custRadScaleInc="25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0509A6-DE62-46F3-9D0C-3F611B6F0189}" type="pres">
      <dgm:prSet presAssocID="{10DCE021-D509-4A72-946C-429E08215708}" presName="dummy" presStyleCnt="0"/>
      <dgm:spPr/>
    </dgm:pt>
    <dgm:pt modelId="{DF6A3A95-2DC1-4F01-BEAB-D149B33713A2}" type="pres">
      <dgm:prSet presAssocID="{5755E633-270A-46E0-9885-A741A086EF73}" presName="sibTrans" presStyleLbl="sibTrans2D1" presStyleIdx="0" presStyleCnt="4"/>
      <dgm:spPr/>
      <dgm:t>
        <a:bodyPr/>
        <a:lstStyle/>
        <a:p>
          <a:endParaRPr lang="hu-HU"/>
        </a:p>
      </dgm:t>
    </dgm:pt>
    <dgm:pt modelId="{F79B9684-4EB9-47BB-8F7D-CB9A7F463E57}" type="pres">
      <dgm:prSet presAssocID="{A315BE15-45F0-4D96-BC87-FDF231F4FA80}" presName="node" presStyleLbl="node1" presStyleIdx="1" presStyleCnt="4" custScaleX="111458" custScaleY="1092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8EE34B-466F-4146-8BFF-30B909CCBEB3}" type="pres">
      <dgm:prSet presAssocID="{A315BE15-45F0-4D96-BC87-FDF231F4FA80}" presName="dummy" presStyleCnt="0"/>
      <dgm:spPr/>
    </dgm:pt>
    <dgm:pt modelId="{12F296AF-8803-41DD-A1C9-5A9BF079B514}" type="pres">
      <dgm:prSet presAssocID="{DB751039-76A4-4F79-9422-46C79823AA52}" presName="sibTrans" presStyleLbl="sibTrans2D1" presStyleIdx="1" presStyleCnt="4"/>
      <dgm:spPr/>
      <dgm:t>
        <a:bodyPr/>
        <a:lstStyle/>
        <a:p>
          <a:endParaRPr lang="hu-HU"/>
        </a:p>
      </dgm:t>
    </dgm:pt>
    <dgm:pt modelId="{F66E5F86-4894-49D7-999B-7B0A9FC54B42}" type="pres">
      <dgm:prSet presAssocID="{08FCAD45-8C20-44A0-B08C-48CDA27A00F6}" presName="node" presStyleLbl="node1" presStyleIdx="2" presStyleCnt="4" custScaleX="121081" custScaleY="1162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81F7ED-3138-4B3E-91E3-C07ED0FE6630}" type="pres">
      <dgm:prSet presAssocID="{08FCAD45-8C20-44A0-B08C-48CDA27A00F6}" presName="dummy" presStyleCnt="0"/>
      <dgm:spPr/>
    </dgm:pt>
    <dgm:pt modelId="{A70FAAF4-9F83-44FB-B075-22840117A77D}" type="pres">
      <dgm:prSet presAssocID="{E654DDDA-62AC-4F54-9B58-2B4959FCCAAA}" presName="sibTrans" presStyleLbl="sibTrans2D1" presStyleIdx="2" presStyleCnt="4"/>
      <dgm:spPr/>
      <dgm:t>
        <a:bodyPr/>
        <a:lstStyle/>
        <a:p>
          <a:endParaRPr lang="hu-HU"/>
        </a:p>
      </dgm:t>
    </dgm:pt>
    <dgm:pt modelId="{1E38741D-8177-45D0-A047-353CAEFE89DA}" type="pres">
      <dgm:prSet presAssocID="{ED95AB51-DD31-499A-952A-A7FCFE690741}" presName="node" presStyleLbl="node1" presStyleIdx="3" presStyleCnt="4" custScaleX="118389" custScaleY="1122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92EE91-F998-445E-BCBF-77CA031861FC}" type="pres">
      <dgm:prSet presAssocID="{ED95AB51-DD31-499A-952A-A7FCFE690741}" presName="dummy" presStyleCnt="0"/>
      <dgm:spPr/>
    </dgm:pt>
    <dgm:pt modelId="{3DAC5D2A-69C5-420B-8CE6-A1F6C60A6C5E}" type="pres">
      <dgm:prSet presAssocID="{A36C4358-6143-481B-9255-42A784EAFA8E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5C4D89E5-70C6-4C31-911A-96253E3764CD}" srcId="{D168752E-C77E-4077-8B3E-C69E3D9D91C6}" destId="{08FCAD45-8C20-44A0-B08C-48CDA27A00F6}" srcOrd="2" destOrd="0" parTransId="{0E281ABE-3527-49AC-ABF3-9D578F7B8249}" sibTransId="{E654DDDA-62AC-4F54-9B58-2B4959FCCAAA}"/>
    <dgm:cxn modelId="{5729EE40-B9F6-4484-978E-E4ECF1C81A64}" srcId="{D168752E-C77E-4077-8B3E-C69E3D9D91C6}" destId="{A315BE15-45F0-4D96-BC87-FDF231F4FA80}" srcOrd="1" destOrd="0" parTransId="{81B3CBCB-4DB6-45C8-B57F-DD8700291464}" sibTransId="{DB751039-76A4-4F79-9422-46C79823AA52}"/>
    <dgm:cxn modelId="{DA55A9F0-50D8-476C-89CB-87ECB65A437B}" srcId="{0094851B-6DD2-4A90-9C86-4F452A9C0FFA}" destId="{D168752E-C77E-4077-8B3E-C69E3D9D91C6}" srcOrd="0" destOrd="0" parTransId="{1480D7A4-13B3-4A89-BCE1-208B1595FEB7}" sibTransId="{2454FF72-A55F-4377-B11D-7B3F19003909}"/>
    <dgm:cxn modelId="{BFEA4837-D23E-45D7-8978-E6D5ED45D1B9}" type="presOf" srcId="{0094851B-6DD2-4A90-9C86-4F452A9C0FFA}" destId="{FF2CCCB9-8D7E-4F6C-9BA3-F6F097A47825}" srcOrd="0" destOrd="0" presId="urn:microsoft.com/office/officeart/2005/8/layout/radial6"/>
    <dgm:cxn modelId="{46652979-F9E4-4708-8220-8CF5E13D8D35}" type="presOf" srcId="{5755E633-270A-46E0-9885-A741A086EF73}" destId="{DF6A3A95-2DC1-4F01-BEAB-D149B33713A2}" srcOrd="0" destOrd="0" presId="urn:microsoft.com/office/officeart/2005/8/layout/radial6"/>
    <dgm:cxn modelId="{EB4F951A-57A1-4A3B-A808-DBF264765022}" type="presOf" srcId="{E654DDDA-62AC-4F54-9B58-2B4959FCCAAA}" destId="{A70FAAF4-9F83-44FB-B075-22840117A77D}" srcOrd="0" destOrd="0" presId="urn:microsoft.com/office/officeart/2005/8/layout/radial6"/>
    <dgm:cxn modelId="{4AC73D93-E1C4-4A49-B444-7B9184645AD8}" type="presOf" srcId="{D168752E-C77E-4077-8B3E-C69E3D9D91C6}" destId="{A5D2965A-7E34-49F2-8120-5C5538284B75}" srcOrd="0" destOrd="0" presId="urn:microsoft.com/office/officeart/2005/8/layout/radial6"/>
    <dgm:cxn modelId="{E9E1D195-C33A-4B23-B580-2BD7F81C8187}" srcId="{D168752E-C77E-4077-8B3E-C69E3D9D91C6}" destId="{ED95AB51-DD31-499A-952A-A7FCFE690741}" srcOrd="3" destOrd="0" parTransId="{95BCBA37-9641-438B-9A8D-33F538EA0607}" sibTransId="{A36C4358-6143-481B-9255-42A784EAFA8E}"/>
    <dgm:cxn modelId="{0013C29D-CE6D-48EF-A447-30A1E3AB96AE}" type="presOf" srcId="{ED95AB51-DD31-499A-952A-A7FCFE690741}" destId="{1E38741D-8177-45D0-A047-353CAEFE89DA}" srcOrd="0" destOrd="0" presId="urn:microsoft.com/office/officeart/2005/8/layout/radial6"/>
    <dgm:cxn modelId="{A821B487-EE2E-48E2-8A7D-E9FFE37A1509}" type="presOf" srcId="{10DCE021-D509-4A72-946C-429E08215708}" destId="{977798BD-3D68-49CC-8538-B123AB77E3F2}" srcOrd="0" destOrd="0" presId="urn:microsoft.com/office/officeart/2005/8/layout/radial6"/>
    <dgm:cxn modelId="{E81E5EBF-2213-431A-867A-5E062561FD5C}" type="presOf" srcId="{A315BE15-45F0-4D96-BC87-FDF231F4FA80}" destId="{F79B9684-4EB9-47BB-8F7D-CB9A7F463E57}" srcOrd="0" destOrd="0" presId="urn:microsoft.com/office/officeart/2005/8/layout/radial6"/>
    <dgm:cxn modelId="{DC8C23E4-1906-401C-8A1D-9AFF9018D374}" type="presOf" srcId="{A36C4358-6143-481B-9255-42A784EAFA8E}" destId="{3DAC5D2A-69C5-420B-8CE6-A1F6C60A6C5E}" srcOrd="0" destOrd="0" presId="urn:microsoft.com/office/officeart/2005/8/layout/radial6"/>
    <dgm:cxn modelId="{2ADF9B2E-D90A-4CE2-8F93-1DAE8A93F7CF}" type="presOf" srcId="{08FCAD45-8C20-44A0-B08C-48CDA27A00F6}" destId="{F66E5F86-4894-49D7-999B-7B0A9FC54B42}" srcOrd="0" destOrd="0" presId="urn:microsoft.com/office/officeart/2005/8/layout/radial6"/>
    <dgm:cxn modelId="{79EF219C-0C4C-4AE3-BBE7-54794ED6BFEF}" srcId="{D168752E-C77E-4077-8B3E-C69E3D9D91C6}" destId="{10DCE021-D509-4A72-946C-429E08215708}" srcOrd="0" destOrd="0" parTransId="{E196010C-793F-4C93-A1C4-46C4A2651A6D}" sibTransId="{5755E633-270A-46E0-9885-A741A086EF73}"/>
    <dgm:cxn modelId="{9CF5CD20-9323-42C1-AFD1-D4D59FD1A0EC}" type="presOf" srcId="{DB751039-76A4-4F79-9422-46C79823AA52}" destId="{12F296AF-8803-41DD-A1C9-5A9BF079B514}" srcOrd="0" destOrd="0" presId="urn:microsoft.com/office/officeart/2005/8/layout/radial6"/>
    <dgm:cxn modelId="{D49D24BC-E1CB-457B-8F2C-38B6D25E0256}" type="presParOf" srcId="{FF2CCCB9-8D7E-4F6C-9BA3-F6F097A47825}" destId="{A5D2965A-7E34-49F2-8120-5C5538284B75}" srcOrd="0" destOrd="0" presId="urn:microsoft.com/office/officeart/2005/8/layout/radial6"/>
    <dgm:cxn modelId="{19EDCF65-2806-4D9E-AA87-F1C0670217F1}" type="presParOf" srcId="{FF2CCCB9-8D7E-4F6C-9BA3-F6F097A47825}" destId="{977798BD-3D68-49CC-8538-B123AB77E3F2}" srcOrd="1" destOrd="0" presId="urn:microsoft.com/office/officeart/2005/8/layout/radial6"/>
    <dgm:cxn modelId="{4922E027-147D-42E6-B3E9-D5238BD1A2C6}" type="presParOf" srcId="{FF2CCCB9-8D7E-4F6C-9BA3-F6F097A47825}" destId="{550509A6-DE62-46F3-9D0C-3F611B6F0189}" srcOrd="2" destOrd="0" presId="urn:microsoft.com/office/officeart/2005/8/layout/radial6"/>
    <dgm:cxn modelId="{9578E0FF-D3B4-4488-9CFF-CBF431576F70}" type="presParOf" srcId="{FF2CCCB9-8D7E-4F6C-9BA3-F6F097A47825}" destId="{DF6A3A95-2DC1-4F01-BEAB-D149B33713A2}" srcOrd="3" destOrd="0" presId="urn:microsoft.com/office/officeart/2005/8/layout/radial6"/>
    <dgm:cxn modelId="{2BC17355-883A-4F96-9EEB-E626D3B88C2C}" type="presParOf" srcId="{FF2CCCB9-8D7E-4F6C-9BA3-F6F097A47825}" destId="{F79B9684-4EB9-47BB-8F7D-CB9A7F463E57}" srcOrd="4" destOrd="0" presId="urn:microsoft.com/office/officeart/2005/8/layout/radial6"/>
    <dgm:cxn modelId="{0362D7D2-ECC0-4E65-8CF7-E59168CCD651}" type="presParOf" srcId="{FF2CCCB9-8D7E-4F6C-9BA3-F6F097A47825}" destId="{AA8EE34B-466F-4146-8BFF-30B909CCBEB3}" srcOrd="5" destOrd="0" presId="urn:microsoft.com/office/officeart/2005/8/layout/radial6"/>
    <dgm:cxn modelId="{B2475D62-C2C4-4EFF-9068-0B345F6A256D}" type="presParOf" srcId="{FF2CCCB9-8D7E-4F6C-9BA3-F6F097A47825}" destId="{12F296AF-8803-41DD-A1C9-5A9BF079B514}" srcOrd="6" destOrd="0" presId="urn:microsoft.com/office/officeart/2005/8/layout/radial6"/>
    <dgm:cxn modelId="{82BBC38F-9D19-411C-BACE-8158EFAB7AAC}" type="presParOf" srcId="{FF2CCCB9-8D7E-4F6C-9BA3-F6F097A47825}" destId="{F66E5F86-4894-49D7-999B-7B0A9FC54B42}" srcOrd="7" destOrd="0" presId="urn:microsoft.com/office/officeart/2005/8/layout/radial6"/>
    <dgm:cxn modelId="{CB113465-6F63-4A64-AEFB-8B51ED5A4B16}" type="presParOf" srcId="{FF2CCCB9-8D7E-4F6C-9BA3-F6F097A47825}" destId="{4981F7ED-3138-4B3E-91E3-C07ED0FE6630}" srcOrd="8" destOrd="0" presId="urn:microsoft.com/office/officeart/2005/8/layout/radial6"/>
    <dgm:cxn modelId="{2609591A-D334-45DE-A022-E7A8AFA46091}" type="presParOf" srcId="{FF2CCCB9-8D7E-4F6C-9BA3-F6F097A47825}" destId="{A70FAAF4-9F83-44FB-B075-22840117A77D}" srcOrd="9" destOrd="0" presId="urn:microsoft.com/office/officeart/2005/8/layout/radial6"/>
    <dgm:cxn modelId="{DD5015E2-B10F-4CBD-940F-86DE5D8D8204}" type="presParOf" srcId="{FF2CCCB9-8D7E-4F6C-9BA3-F6F097A47825}" destId="{1E38741D-8177-45D0-A047-353CAEFE89DA}" srcOrd="10" destOrd="0" presId="urn:microsoft.com/office/officeart/2005/8/layout/radial6"/>
    <dgm:cxn modelId="{0F056ED5-2B0B-4539-855F-9877A514B907}" type="presParOf" srcId="{FF2CCCB9-8D7E-4F6C-9BA3-F6F097A47825}" destId="{E292EE91-F998-445E-BCBF-77CA031861FC}" srcOrd="11" destOrd="0" presId="urn:microsoft.com/office/officeart/2005/8/layout/radial6"/>
    <dgm:cxn modelId="{F2CDD1BC-040A-45BB-AFFC-8E1168353FAF}" type="presParOf" srcId="{FF2CCCB9-8D7E-4F6C-9BA3-F6F097A47825}" destId="{3DAC5D2A-69C5-420B-8CE6-A1F6C60A6C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C5D2A-69C5-420B-8CE6-A1F6C60A6C5E}">
      <dsp:nvSpPr>
        <dsp:cNvPr id="0" name=""/>
        <dsp:cNvSpPr/>
      </dsp:nvSpPr>
      <dsp:spPr>
        <a:xfrm>
          <a:off x="3491358" y="682456"/>
          <a:ext cx="4263203" cy="4263203"/>
        </a:xfrm>
        <a:prstGeom prst="blockArc">
          <a:avLst>
            <a:gd name="adj1" fmla="val 10932914"/>
            <a:gd name="adj2" fmla="val 1624697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AAF4-9F83-44FB-B075-22840117A77D}">
      <dsp:nvSpPr>
        <dsp:cNvPr id="0" name=""/>
        <dsp:cNvSpPr/>
      </dsp:nvSpPr>
      <dsp:spPr>
        <a:xfrm>
          <a:off x="3492914" y="601975"/>
          <a:ext cx="4263203" cy="4263203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296AF-8803-41DD-A1C9-5A9BF079B514}">
      <dsp:nvSpPr>
        <dsp:cNvPr id="0" name=""/>
        <dsp:cNvSpPr/>
      </dsp:nvSpPr>
      <dsp:spPr>
        <a:xfrm>
          <a:off x="3492914" y="601975"/>
          <a:ext cx="4263203" cy="4263203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3A95-2DC1-4F01-BEAB-D149B33713A2}">
      <dsp:nvSpPr>
        <dsp:cNvPr id="0" name=""/>
        <dsp:cNvSpPr/>
      </dsp:nvSpPr>
      <dsp:spPr>
        <a:xfrm>
          <a:off x="3494471" y="682497"/>
          <a:ext cx="4263203" cy="4263203"/>
        </a:xfrm>
        <a:prstGeom prst="blockArc">
          <a:avLst>
            <a:gd name="adj1" fmla="val 16241830"/>
            <a:gd name="adj2" fmla="val 2146702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2965A-7E34-49F2-8120-5C5538284B75}">
      <dsp:nvSpPr>
        <dsp:cNvPr id="0" name=""/>
        <dsp:cNvSpPr/>
      </dsp:nvSpPr>
      <dsp:spPr>
        <a:xfrm>
          <a:off x="4776753" y="1921571"/>
          <a:ext cx="1695524" cy="1624013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Tanuló</a:t>
          </a:r>
          <a:endParaRPr lang="hu-HU" sz="2400" kern="1200" dirty="0"/>
        </a:p>
      </dsp:txBody>
      <dsp:txXfrm>
        <a:off x="5025057" y="2159402"/>
        <a:ext cx="1198916" cy="1148351"/>
      </dsp:txXfrm>
    </dsp:sp>
    <dsp:sp modelId="{977798BD-3D68-49CC-8538-B123AB77E3F2}">
      <dsp:nvSpPr>
        <dsp:cNvPr id="0" name=""/>
        <dsp:cNvSpPr/>
      </dsp:nvSpPr>
      <dsp:spPr>
        <a:xfrm>
          <a:off x="4875122" y="5959"/>
          <a:ext cx="1552572" cy="145234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Iskola-vezetés</a:t>
          </a:r>
          <a:endParaRPr lang="hu-HU" sz="2400" kern="1200" dirty="0"/>
        </a:p>
      </dsp:txBody>
      <dsp:txXfrm>
        <a:off x="5102491" y="218650"/>
        <a:ext cx="1097834" cy="1026964"/>
      </dsp:txXfrm>
    </dsp:sp>
    <dsp:sp modelId="{F79B9684-4EB9-47BB-8F7D-CB9A7F463E57}">
      <dsp:nvSpPr>
        <dsp:cNvPr id="0" name=""/>
        <dsp:cNvSpPr/>
      </dsp:nvSpPr>
      <dsp:spPr>
        <a:xfrm>
          <a:off x="6940659" y="1982739"/>
          <a:ext cx="1531955" cy="1501675"/>
        </a:xfrm>
        <a:prstGeom prst="ellipse">
          <a:avLst/>
        </a:prstGeom>
        <a:solidFill>
          <a:srgbClr val="1086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Mat</a:t>
          </a:r>
          <a:r>
            <a:rPr lang="hu-HU" sz="2400" kern="1200" dirty="0" smtClean="0"/>
            <a:t>. tanár</a:t>
          </a:r>
          <a:endParaRPr lang="hu-HU" sz="2400" kern="1200" dirty="0"/>
        </a:p>
      </dsp:txBody>
      <dsp:txXfrm>
        <a:off x="7165009" y="2202654"/>
        <a:ext cx="1083255" cy="1061845"/>
      </dsp:txXfrm>
    </dsp:sp>
    <dsp:sp modelId="{F66E5F86-4894-49D7-999B-7B0A9FC54B42}">
      <dsp:nvSpPr>
        <dsp:cNvPr id="0" name=""/>
        <dsp:cNvSpPr/>
      </dsp:nvSpPr>
      <dsp:spPr>
        <a:xfrm>
          <a:off x="4792405" y="4016493"/>
          <a:ext cx="1664220" cy="159841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OH –ajánlás, </a:t>
          </a:r>
          <a:r>
            <a:rPr lang="hu-HU" sz="2200" kern="1200" dirty="0" err="1" smtClean="0"/>
            <a:t>támoga-tás</a:t>
          </a:r>
          <a:endParaRPr lang="hu-HU" sz="2200" kern="1200" dirty="0"/>
        </a:p>
      </dsp:txBody>
      <dsp:txXfrm>
        <a:off x="5036124" y="4250575"/>
        <a:ext cx="1176782" cy="1130246"/>
      </dsp:txXfrm>
    </dsp:sp>
    <dsp:sp modelId="{1E38741D-8177-45D0-A047-353CAEFE89DA}">
      <dsp:nvSpPr>
        <dsp:cNvPr id="0" name=""/>
        <dsp:cNvSpPr/>
      </dsp:nvSpPr>
      <dsp:spPr>
        <a:xfrm>
          <a:off x="2728785" y="1961909"/>
          <a:ext cx="1627219" cy="1543335"/>
        </a:xfrm>
        <a:prstGeom prst="ellipse">
          <a:avLst/>
        </a:prstGeom>
        <a:solidFill>
          <a:srgbClr val="5525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Tantes-tület</a:t>
          </a:r>
          <a:endParaRPr lang="hu-HU" sz="2400" kern="1200" dirty="0"/>
        </a:p>
      </dsp:txBody>
      <dsp:txXfrm>
        <a:off x="2967086" y="2187925"/>
        <a:ext cx="1150617" cy="109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88FA-7C27-4AB1-A7C4-2EAC7F7CE688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888A-EE18-4470-935A-B79B441343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588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888A-EE18-4470-935A-B79B4413432E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23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56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8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0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12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8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6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45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9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24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5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74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AADA-3496-4C2C-9212-4672B162F4A2}" type="datetimeFigureOut">
              <a:rPr lang="hu-HU" smtClean="0"/>
              <a:t>2019. 07. 15.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BC84-AD93-4E71-A6B4-0CD663E528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3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unios_projektek/tamop3115/Segedanyag_az_orszagos_kompetenciameresek_eredmenyeinek_kiertekelesehez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kozneveles/meresek/kompetenciameres/lebonyolitas/2019komp_levelek_utmutatok" TargetMode="External"/><Relationship Id="rId2" Type="http://schemas.openxmlformats.org/officeDocument/2006/relationships/hyperlink" Target="https://www.oktatas.hu/kozneveles/meresek/kompetenciameres/alt_leir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" TargetMode="External"/><Relationship Id="rId5" Type="http://schemas.openxmlformats.org/officeDocument/2006/relationships/hyperlink" Target="https://www.oktatas.hu/kozneveles/meresek/kompetenciameres/feladatsorok" TargetMode="External"/><Relationship Id="rId4" Type="http://schemas.openxmlformats.org/officeDocument/2006/relationships/hyperlink" Target="https://www.oktatas.hu/pub_bin/dload/kozoktatas/meresek/orszmer2014/AzOKMtartalmikeretei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kir.hu/okmfit/tanulo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meresek/kompetenciameres/alt_leira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kozneveles/meresek/kompetenciameres/lebonyolitas/2019komp_levelek_utmutato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meresek/orszmer2014/AzOKMtartalmikerete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3764" y="430306"/>
            <a:ext cx="11564472" cy="279698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 tehetünk 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kompetenciamérés eredményeinek jobbításáért?</a:t>
            </a:r>
            <a:endParaRPr lang="hu-H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975411"/>
            <a:ext cx="12192000" cy="1882589"/>
          </a:xfrm>
        </p:spPr>
        <p:txBody>
          <a:bodyPr>
            <a:normAutofit/>
          </a:bodyPr>
          <a:lstStyle/>
          <a:p>
            <a:pPr algn="l"/>
            <a:r>
              <a:rPr lang="hu-HU" sz="3000" b="1" dirty="0" smtClean="0"/>
              <a:t>Rátz László Vándorgyűlés			  Szilvási Istvánné Váradi Erzsébet</a:t>
            </a:r>
          </a:p>
          <a:p>
            <a:pPr algn="l"/>
            <a:r>
              <a:rPr lang="hu-HU" sz="3000" b="1" dirty="0" smtClean="0"/>
              <a:t>            Gödöllő					 Eszterházy Károly Gyakorlóiskola</a:t>
            </a:r>
          </a:p>
          <a:p>
            <a:pPr algn="l"/>
            <a:r>
              <a:rPr lang="hu-HU" sz="3000" b="1" dirty="0" smtClean="0"/>
              <a:t>              2019					</a:t>
            </a:r>
            <a:r>
              <a:rPr lang="hu-HU" sz="3000" b="1" dirty="0"/>
              <a:t> </a:t>
            </a:r>
            <a:r>
              <a:rPr lang="hu-HU" sz="3000" b="1" dirty="0" smtClean="0"/>
              <a:t>      		       Eger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20718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024" y="147918"/>
            <a:ext cx="4814047" cy="125057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Tartalmi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területek_1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976" y="1637366"/>
            <a:ext cx="10515600" cy="4351338"/>
          </a:xfrm>
        </p:spPr>
        <p:txBody>
          <a:bodyPr/>
          <a:lstStyle/>
          <a:p>
            <a:r>
              <a:rPr lang="hu-HU" b="1" dirty="0" smtClean="0"/>
              <a:t>1. Mennyiségek</a:t>
            </a:r>
            <a:r>
              <a:rPr lang="hu-HU" b="1" dirty="0"/>
              <a:t>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számok</a:t>
            </a:r>
            <a:r>
              <a:rPr lang="hu-HU" b="1" dirty="0"/>
              <a:t>, </a:t>
            </a:r>
            <a:r>
              <a:rPr lang="hu-HU" b="1" dirty="0" smtClean="0"/>
              <a:t>műveletek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lvl="2" indent="0" algn="just">
              <a:buNone/>
            </a:pPr>
            <a:r>
              <a:rPr lang="hu-HU" sz="1000" b="1" dirty="0">
                <a:solidFill>
                  <a:prstClr val="black"/>
                </a:solidFill>
              </a:rPr>
              <a:t>Forrás: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27" y="-107576"/>
            <a:ext cx="4329955" cy="68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917" y="174811"/>
            <a:ext cx="4760259" cy="1129553"/>
          </a:xfrm>
        </p:spPr>
        <p:txBody>
          <a:bodyPr/>
          <a:lstStyle/>
          <a:p>
            <a:r>
              <a:rPr lang="hu-H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Tartalmi </a:t>
            </a:r>
            <a:r>
              <a:rPr lang="hu-H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területek_2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976" y="1462554"/>
            <a:ext cx="10515600" cy="4351338"/>
          </a:xfrm>
        </p:spPr>
        <p:txBody>
          <a:bodyPr/>
          <a:lstStyle/>
          <a:p>
            <a:r>
              <a:rPr lang="hu-HU" b="1" dirty="0" smtClean="0"/>
              <a:t>2. Hozzárendelések</a:t>
            </a:r>
            <a:r>
              <a:rPr lang="hu-HU" b="1" dirty="0"/>
              <a:t>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összefüggések</a:t>
            </a:r>
            <a:endParaRPr lang="hu-HU" b="1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lvl="2" indent="0" algn="just">
              <a:buNone/>
            </a:pPr>
            <a:r>
              <a:rPr lang="hu-HU" sz="1000" b="1" dirty="0">
                <a:solidFill>
                  <a:prstClr val="black"/>
                </a:solidFill>
              </a:rPr>
              <a:t>Forrás: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062" y="174811"/>
            <a:ext cx="4826655" cy="65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9631"/>
            <a:ext cx="5150224" cy="127541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Tartalmi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területek_3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188" y="1385047"/>
            <a:ext cx="10515600" cy="4351338"/>
          </a:xfrm>
        </p:spPr>
        <p:txBody>
          <a:bodyPr/>
          <a:lstStyle/>
          <a:p>
            <a:r>
              <a:rPr lang="hu-HU" b="1" dirty="0" smtClean="0"/>
              <a:t>3. Alakzatok</a:t>
            </a:r>
            <a:r>
              <a:rPr lang="hu-HU" b="1" dirty="0"/>
              <a:t>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Tájékozódás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r>
              <a:rPr lang="hu-HU" sz="1000" b="1" dirty="0" smtClean="0">
                <a:solidFill>
                  <a:prstClr val="black"/>
                </a:solidFill>
              </a:rPr>
              <a:t>Forrás</a:t>
            </a:r>
            <a:r>
              <a:rPr lang="hu-HU" sz="1000" b="1" dirty="0">
                <a:solidFill>
                  <a:prstClr val="black"/>
                </a:solidFill>
              </a:rPr>
              <a:t>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717" y="0"/>
            <a:ext cx="4327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058" y="163419"/>
            <a:ext cx="5197991" cy="12888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Tartalmi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területek_4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977" y="1328084"/>
            <a:ext cx="10515600" cy="4351338"/>
          </a:xfrm>
        </p:spPr>
        <p:txBody>
          <a:bodyPr/>
          <a:lstStyle/>
          <a:p>
            <a:r>
              <a:rPr lang="hu-HU" b="1" dirty="0" smtClean="0"/>
              <a:t>4. Statisztikai </a:t>
            </a:r>
            <a:r>
              <a:rPr lang="hu-HU" b="1" dirty="0"/>
              <a:t>jellemzők,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Valószínűség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r>
              <a:rPr lang="hu-HU" sz="1000" b="1" dirty="0" smtClean="0">
                <a:solidFill>
                  <a:prstClr val="black"/>
                </a:solidFill>
              </a:rPr>
              <a:t>Forrás</a:t>
            </a:r>
            <a:r>
              <a:rPr lang="hu-HU" sz="1000" b="1" dirty="0">
                <a:solidFill>
                  <a:prstClr val="black"/>
                </a:solidFill>
              </a:rPr>
              <a:t>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76" y="0"/>
            <a:ext cx="5465528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951" y="46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Gondolkodási műveletek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175" y="1371599"/>
            <a:ext cx="11685496" cy="5392271"/>
          </a:xfrm>
        </p:spPr>
        <p:txBody>
          <a:bodyPr>
            <a:noAutofit/>
          </a:bodyPr>
          <a:lstStyle/>
          <a:p>
            <a:pPr algn="just"/>
            <a:r>
              <a:rPr lang="hu-HU" b="1" dirty="0"/>
              <a:t>A feladatok megoldásához különböző </a:t>
            </a:r>
            <a:r>
              <a:rPr lang="hu-HU" b="1" dirty="0" smtClean="0"/>
              <a:t>gondolkodási műveletekre </a:t>
            </a:r>
            <a:r>
              <a:rPr lang="hu-HU" b="1" dirty="0"/>
              <a:t>– képességekre, készségekre van </a:t>
            </a:r>
            <a:r>
              <a:rPr lang="hu-HU" b="1" dirty="0" smtClean="0"/>
              <a:t>szükség (pl</a:t>
            </a:r>
            <a:r>
              <a:rPr lang="hu-HU" b="1" dirty="0"/>
              <a:t>. értelmezés, érvelés, kommunikáció, ábrázolás, </a:t>
            </a:r>
            <a:r>
              <a:rPr lang="hu-HU" b="1" dirty="0" smtClean="0"/>
              <a:t>modellezés, formális </a:t>
            </a:r>
            <a:r>
              <a:rPr lang="hu-HU" b="1" dirty="0"/>
              <a:t>nyelvhasználat, matematikai </a:t>
            </a:r>
            <a:r>
              <a:rPr lang="hu-HU" b="1" dirty="0" smtClean="0"/>
              <a:t>eszközhasználat stb.).</a:t>
            </a:r>
          </a:p>
          <a:p>
            <a:pPr algn="just"/>
            <a:r>
              <a:rPr lang="hu-HU" b="1" dirty="0"/>
              <a:t>A gondolkodási műveletek három csoportja a kompetenciamérésben</a:t>
            </a:r>
            <a:r>
              <a:rPr lang="hu-HU" b="1" dirty="0" smtClean="0"/>
              <a:t>:</a:t>
            </a:r>
          </a:p>
          <a:p>
            <a:pPr marL="914400" lvl="2" indent="0" algn="just">
              <a:buNone/>
            </a:pPr>
            <a:r>
              <a:rPr lang="hu-HU" sz="2200" b="1" dirty="0"/>
              <a:t>• Tényismeret és egyszerű műveletek</a:t>
            </a:r>
          </a:p>
          <a:p>
            <a:pPr marL="914400" lvl="2" indent="0" algn="just">
              <a:buNone/>
            </a:pPr>
            <a:r>
              <a:rPr lang="hu-HU" sz="2200" b="1" dirty="0"/>
              <a:t>• Alkalmazás, integráció</a:t>
            </a:r>
          </a:p>
          <a:p>
            <a:pPr marL="914400" lvl="2" indent="0" algn="just">
              <a:buNone/>
            </a:pPr>
            <a:r>
              <a:rPr lang="hu-HU" sz="2200" b="1" dirty="0"/>
              <a:t>• Komplex megoldások és </a:t>
            </a:r>
            <a:r>
              <a:rPr lang="hu-HU" sz="2200" b="1" dirty="0" smtClean="0"/>
              <a:t>értékelés</a:t>
            </a:r>
          </a:p>
          <a:p>
            <a:pPr algn="just"/>
            <a:r>
              <a:rPr lang="hu-HU" b="1" dirty="0"/>
              <a:t>A gondolkodási műveletcsoportok </a:t>
            </a:r>
            <a:r>
              <a:rPr lang="hu-HU" b="1" dirty="0" smtClean="0"/>
              <a:t>évfolyam-függetlenek. Azt</a:t>
            </a:r>
            <a:r>
              <a:rPr lang="hu-HU" b="1" dirty="0"/>
              <a:t>, hogy az egyes évfolyamok tesztjeinek </a:t>
            </a:r>
            <a:r>
              <a:rPr lang="hu-HU" b="1" dirty="0" smtClean="0"/>
              <a:t>nehézsége az </a:t>
            </a:r>
            <a:r>
              <a:rPr lang="hu-HU" b="1" dirty="0"/>
              <a:t>adott korosztály számára megfelelő </a:t>
            </a:r>
            <a:r>
              <a:rPr lang="hu-HU" b="1" dirty="0" smtClean="0"/>
              <a:t>legyen, a </a:t>
            </a:r>
            <a:r>
              <a:rPr lang="hu-HU" b="1" dirty="0"/>
              <a:t>gondolkodási műveletcsoportok megfelelő </a:t>
            </a:r>
            <a:r>
              <a:rPr lang="hu-HU" b="1" dirty="0" smtClean="0"/>
              <a:t>arányú szerepeltetésével érik </a:t>
            </a:r>
            <a:r>
              <a:rPr lang="hu-HU" b="1" dirty="0"/>
              <a:t>el</a:t>
            </a:r>
            <a:r>
              <a:rPr lang="hu-HU" b="1" dirty="0" smtClean="0"/>
              <a:t>.</a:t>
            </a:r>
          </a:p>
          <a:p>
            <a:pPr algn="just"/>
            <a:endParaRPr lang="hu-HU" sz="800" b="1" dirty="0" smtClean="0"/>
          </a:p>
          <a:p>
            <a:pPr marL="0" lvl="2" indent="0" algn="just">
              <a:buNone/>
            </a:pPr>
            <a:r>
              <a:rPr lang="hu-HU" sz="1200" b="1" dirty="0">
                <a:solidFill>
                  <a:prstClr val="black"/>
                </a:solidFill>
              </a:rPr>
              <a:t>Forrás: </a:t>
            </a:r>
            <a:r>
              <a:rPr lang="hu-HU" sz="12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2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103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058" y="133350"/>
            <a:ext cx="7189695" cy="1560979"/>
          </a:xfrm>
        </p:spPr>
        <p:txBody>
          <a:bodyPr/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Gondolkodási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műveletek_1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13765" y="16943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1. Tényismeret </a:t>
            </a:r>
            <a:r>
              <a:rPr lang="hu-HU" b="1" dirty="0"/>
              <a:t>és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egyszerű műveletek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lvl="2" indent="0" algn="just">
              <a:buNone/>
            </a:pPr>
            <a:endParaRPr lang="hu-HU" b="1" dirty="0" smtClean="0"/>
          </a:p>
          <a:p>
            <a:pPr marL="0" lvl="2" indent="0" algn="just">
              <a:buNone/>
            </a:pPr>
            <a:endParaRPr lang="hu-HU" sz="1000" b="1" dirty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r>
              <a:rPr lang="hu-HU" sz="1000" b="1" dirty="0" smtClean="0">
                <a:solidFill>
                  <a:prstClr val="black"/>
                </a:solidFill>
              </a:rPr>
              <a:t>Forrás</a:t>
            </a:r>
            <a:r>
              <a:rPr lang="hu-HU" sz="1000" b="1" dirty="0">
                <a:solidFill>
                  <a:prstClr val="black"/>
                </a:solidFill>
              </a:rPr>
              <a:t>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0"/>
            <a:ext cx="4334435" cy="69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70" y="119903"/>
            <a:ext cx="4769224" cy="1705722"/>
          </a:xfrm>
        </p:spPr>
        <p:txBody>
          <a:bodyPr/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Gondolkodási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műveletek_2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3765" y="1825625"/>
            <a:ext cx="10515600" cy="4351338"/>
          </a:xfrm>
        </p:spPr>
        <p:txBody>
          <a:bodyPr/>
          <a:lstStyle/>
          <a:p>
            <a:r>
              <a:rPr lang="hu-HU" b="1" dirty="0" smtClean="0"/>
              <a:t>2. Alkalmazás</a:t>
            </a:r>
            <a:r>
              <a:rPr lang="hu-HU" b="1" dirty="0"/>
              <a:t>, 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Integráció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lvl="2" indent="0" algn="just">
              <a:buNone/>
            </a:pPr>
            <a:r>
              <a:rPr lang="hu-HU" sz="1000" b="1" dirty="0">
                <a:solidFill>
                  <a:prstClr val="black"/>
                </a:solidFill>
              </a:rPr>
              <a:t>Forrás: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59" y="119903"/>
            <a:ext cx="4530201" cy="65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847" y="163419"/>
            <a:ext cx="4217894" cy="1356099"/>
          </a:xfrm>
        </p:spPr>
        <p:txBody>
          <a:bodyPr>
            <a:normAutofit fontScale="90000"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Gondolkodási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műveletek_3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6870" y="1664260"/>
            <a:ext cx="10515600" cy="4351338"/>
          </a:xfrm>
        </p:spPr>
        <p:txBody>
          <a:bodyPr/>
          <a:lstStyle/>
          <a:p>
            <a:r>
              <a:rPr lang="hu-HU" b="1" dirty="0" smtClean="0"/>
              <a:t>3. Komplex </a:t>
            </a:r>
            <a:r>
              <a:rPr lang="hu-HU" b="1" dirty="0"/>
              <a:t>megoldások </a:t>
            </a:r>
            <a:r>
              <a:rPr lang="hu-HU" b="1" dirty="0" smtClean="0"/>
              <a:t>és</a:t>
            </a:r>
          </a:p>
          <a:p>
            <a:pPr marL="0" indent="0">
              <a:buNone/>
            </a:pPr>
            <a:r>
              <a:rPr lang="hu-HU" b="1" dirty="0" smtClean="0"/>
              <a:t> értékelés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lvl="2" indent="0" algn="just">
              <a:buNone/>
            </a:pPr>
            <a:r>
              <a:rPr lang="hu-HU" sz="1000" b="1" dirty="0">
                <a:solidFill>
                  <a:prstClr val="black"/>
                </a:solidFill>
              </a:rPr>
              <a:t>Forrás: </a:t>
            </a:r>
            <a:r>
              <a:rPr lang="hu-HU" sz="10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b="1" dirty="0"/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109" y="163419"/>
            <a:ext cx="5645891" cy="62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Tesztmátrixok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hu-HU" b="1" dirty="0" smtClean="0"/>
          </a:p>
          <a:p>
            <a:pPr marL="0" indent="0" algn="just">
              <a:buNone/>
            </a:pPr>
            <a:r>
              <a:rPr lang="hu-HU" b="1" dirty="0" smtClean="0"/>
              <a:t>Az Országos </a:t>
            </a:r>
            <a:r>
              <a:rPr lang="hu-HU" b="1" dirty="0"/>
              <a:t>kompetenciamérés </a:t>
            </a:r>
            <a:r>
              <a:rPr lang="hu-HU" b="1" dirty="0" smtClean="0"/>
              <a:t>matematika feladatlapjainak összeállításánál tesztmátrixok </a:t>
            </a:r>
            <a:r>
              <a:rPr lang="hu-HU" b="1" dirty="0"/>
              <a:t>biztosítják a fő tartalmi </a:t>
            </a:r>
            <a:r>
              <a:rPr lang="hu-HU" b="1" dirty="0" smtClean="0"/>
              <a:t>területek és </a:t>
            </a:r>
            <a:r>
              <a:rPr lang="hu-HU" b="1" dirty="0"/>
              <a:t>gondolkodási műveletek arányos megjelenését.</a:t>
            </a:r>
          </a:p>
        </p:txBody>
      </p:sp>
    </p:spTree>
    <p:extLst>
      <p:ext uri="{BB962C8B-B14F-4D97-AF65-F5344CB8AC3E}">
        <p14:creationId xmlns:p14="http://schemas.microsoft.com/office/powerpoint/2010/main" val="1064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2328" y="39467"/>
            <a:ext cx="10201835" cy="939240"/>
          </a:xfrm>
        </p:spPr>
        <p:txBody>
          <a:bodyPr>
            <a:normAutofit fontScale="90000"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Tesztmátrixok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hu-H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Forrás: </a:t>
            </a:r>
            <a:r>
              <a:rPr kumimoji="0" lang="hu-H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https://www.oktatas.hu/pub_bin/dload/kozoktatas/meresek/orszmer2014/AzOKMtartalmikeretei.pdf</a:t>
            </a: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6668" y="847336"/>
            <a:ext cx="7073153" cy="60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kompetenciamérés áttekintése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121460"/>
            <a:ext cx="10515600" cy="4351338"/>
          </a:xfrm>
        </p:spPr>
        <p:txBody>
          <a:bodyPr/>
          <a:lstStyle/>
          <a:p>
            <a:r>
              <a:rPr lang="hu-HU" b="1" dirty="0" smtClean="0"/>
              <a:t>Elméleti és jogszabályi háttér</a:t>
            </a:r>
          </a:p>
          <a:p>
            <a:r>
              <a:rPr lang="hu-HU" b="1" dirty="0" smtClean="0"/>
              <a:t>A kompetenciamérés matematikatesztjének tartalmi területei</a:t>
            </a:r>
          </a:p>
          <a:p>
            <a:r>
              <a:rPr lang="hu-HU" b="1" dirty="0" smtClean="0"/>
              <a:t>A matematikai kompetencia fogalma, összetevői, fejleszthetősége</a:t>
            </a:r>
          </a:p>
          <a:p>
            <a:r>
              <a:rPr lang="hu-HU" b="1" dirty="0" smtClean="0"/>
              <a:t>A téma indokoltsága</a:t>
            </a:r>
          </a:p>
          <a:p>
            <a:r>
              <a:rPr lang="hu-HU" b="1" dirty="0" smtClean="0"/>
              <a:t>A kompetenciamérés feladatai és a tanítási órák anyaga</a:t>
            </a:r>
          </a:p>
          <a:p>
            <a:r>
              <a:rPr lang="hu-HU" b="1" dirty="0" smtClean="0"/>
              <a:t>Óraszervezés – kivitelezhetőség</a:t>
            </a:r>
          </a:p>
          <a:p>
            <a:r>
              <a:rPr lang="hu-HU" b="1" dirty="0" smtClean="0"/>
              <a:t>Következtetések, javaslatok</a:t>
            </a:r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675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Feladattípusok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Feleletválasztásos </a:t>
            </a:r>
            <a:r>
              <a:rPr lang="hu-HU" b="1" dirty="0"/>
              <a:t>feladatok</a:t>
            </a:r>
          </a:p>
          <a:p>
            <a:pPr marL="914400" lvl="2" indent="0" algn="just">
              <a:buNone/>
            </a:pPr>
            <a:r>
              <a:rPr lang="hu-HU" sz="2400" b="1" dirty="0"/>
              <a:t>• Egyszerű választásos feladatok</a:t>
            </a:r>
          </a:p>
          <a:p>
            <a:pPr marL="914400" lvl="2" indent="0" algn="just">
              <a:buNone/>
            </a:pPr>
            <a:r>
              <a:rPr lang="hu-HU" sz="2400" b="1" dirty="0"/>
              <a:t>• Igaz-hamis típusú feladatok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Nyílt </a:t>
            </a:r>
            <a:r>
              <a:rPr lang="hu-HU" b="1" dirty="0"/>
              <a:t>végű feladatok</a:t>
            </a:r>
          </a:p>
          <a:p>
            <a:pPr marL="914400" lvl="2" indent="0" algn="just">
              <a:buNone/>
            </a:pPr>
            <a:r>
              <a:rPr lang="hu-HU" sz="2400" b="1" dirty="0"/>
              <a:t>• Rövid választ igénylő feladatok</a:t>
            </a:r>
          </a:p>
          <a:p>
            <a:pPr marL="914400" lvl="2" indent="0" algn="just">
              <a:buNone/>
            </a:pPr>
            <a:r>
              <a:rPr lang="hu-HU" sz="2400" b="1" dirty="0"/>
              <a:t>• Többlépéses számolást vagy hosszabb </a:t>
            </a:r>
            <a:r>
              <a:rPr lang="hu-HU" sz="2400" b="1" dirty="0" smtClean="0"/>
              <a:t>kifejtést igénylő </a:t>
            </a:r>
            <a:r>
              <a:rPr lang="hu-HU" sz="2400" b="1" dirty="0"/>
              <a:t>feladatok</a:t>
            </a:r>
          </a:p>
        </p:txBody>
      </p:sp>
    </p:spTree>
    <p:extLst>
      <p:ext uri="{BB962C8B-B14F-4D97-AF65-F5344CB8AC3E}">
        <p14:creationId xmlns:p14="http://schemas.microsoft.com/office/powerpoint/2010/main" val="73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iskolák tanfelügyeleti ellenőrzése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 smtClean="0"/>
          </a:p>
          <a:p>
            <a:r>
              <a:rPr lang="hu-HU" b="1" dirty="0" smtClean="0"/>
              <a:t>Segédanyag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www.oktatas.hu/pub_bin/dload/unios_projektek/tamop3115/Segedanyag_az_orszagos_kompetenciameresek_eredmenyeinek_kiertekelesehez.pdf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42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7675" y="86378"/>
            <a:ext cx="10515600" cy="1325563"/>
          </a:xfrm>
        </p:spPr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Kérdések – ellenőrzési szempontok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623" y="1411941"/>
            <a:ext cx="11631705" cy="5284694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pPr algn="just"/>
            <a:r>
              <a:rPr lang="hu-HU" sz="4000" b="1" dirty="0"/>
              <a:t>Hogyan viszonyul az iskola mérési teljesítménye az országos átlaghoz és a hozzá hasonló iskolák átlagához (kompetenciatípusonként és mért évfolyamonként)? </a:t>
            </a:r>
          </a:p>
          <a:p>
            <a:pPr algn="just"/>
            <a:endParaRPr lang="hu-HU" sz="4000" b="1" dirty="0"/>
          </a:p>
          <a:p>
            <a:pPr algn="just"/>
            <a:r>
              <a:rPr lang="hu-HU" sz="4000" b="1" dirty="0"/>
              <a:t>Kimutatható-e változás vagy tendencia e téren az utolsó öt évben? </a:t>
            </a:r>
          </a:p>
          <a:p>
            <a:pPr algn="just"/>
            <a:endParaRPr lang="hu-HU" sz="4000" b="1" dirty="0"/>
          </a:p>
          <a:p>
            <a:pPr algn="just"/>
            <a:r>
              <a:rPr lang="hu-HU" sz="4000" b="1" dirty="0"/>
              <a:t>Milyen az iskolában a többiektől kifejezetten leszakadó tanulók aránya? </a:t>
            </a:r>
          </a:p>
          <a:p>
            <a:pPr algn="just"/>
            <a:endParaRPr lang="hu-HU" sz="4000" b="1" dirty="0"/>
          </a:p>
          <a:p>
            <a:pPr algn="just"/>
            <a:r>
              <a:rPr lang="hu-HU" sz="4000" b="1" dirty="0"/>
              <a:t>Milyen az iskolában a többiekhez képest kifejezetten jobb eredményt elérő tanulók aránya? </a:t>
            </a:r>
            <a:endParaRPr lang="hu-HU" sz="4000" b="1" dirty="0" smtClean="0"/>
          </a:p>
          <a:p>
            <a:pPr algn="just"/>
            <a:r>
              <a:rPr lang="hu-HU" sz="4000" b="1" dirty="0" smtClean="0"/>
              <a:t>…</a:t>
            </a:r>
            <a:endParaRPr lang="hu-HU" sz="40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50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felmérés tesztjei és a jelentések 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359" y="1475535"/>
            <a:ext cx="11739282" cy="5365377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A tesztek olyan matematikai </a:t>
            </a:r>
            <a:r>
              <a:rPr lang="hu-HU" b="1" dirty="0" smtClean="0"/>
              <a:t>(és szövegértési) </a:t>
            </a:r>
            <a:r>
              <a:rPr lang="hu-HU" b="1" dirty="0"/>
              <a:t>eszköztudást mérő feladatokból állnak, amelyek elsősorban </a:t>
            </a:r>
            <a:r>
              <a:rPr lang="hu-HU" b="1" i="1" dirty="0">
                <a:solidFill>
                  <a:srgbClr val="0070C0"/>
                </a:solidFill>
              </a:rPr>
              <a:t>nem az iskolai tanterv konkrét megvalósulását mérik</a:t>
            </a:r>
            <a:r>
              <a:rPr lang="hu-HU" b="1" dirty="0">
                <a:solidFill>
                  <a:srgbClr val="0070C0"/>
                </a:solidFill>
              </a:rPr>
              <a:t>,</a:t>
            </a:r>
            <a:r>
              <a:rPr lang="hu-HU" b="1" dirty="0"/>
              <a:t> hanem a tanulóknak azt a képességét, hogy a tanultakat hogyan tudják alkalmazni </a:t>
            </a:r>
            <a:r>
              <a:rPr lang="hu-HU" b="1" dirty="0" smtClean="0"/>
              <a:t>a gyakorlatban. 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pPr algn="just"/>
            <a:r>
              <a:rPr lang="hu-HU" b="1" dirty="0" smtClean="0"/>
              <a:t>A kompetenciamérés eredményeiről készült jelentés </a:t>
            </a:r>
            <a:r>
              <a:rPr lang="hu-HU" b="1" i="1" dirty="0" smtClean="0">
                <a:solidFill>
                  <a:srgbClr val="FF0000"/>
                </a:solidFill>
              </a:rPr>
              <a:t>képet ad az iskoláról</a:t>
            </a:r>
            <a:r>
              <a:rPr lang="hu-HU" b="1" dirty="0" smtClean="0">
                <a:solidFill>
                  <a:srgbClr val="FF0000"/>
                </a:solidFill>
              </a:rPr>
              <a:t>,</a:t>
            </a:r>
            <a:r>
              <a:rPr lang="hu-HU" b="1" dirty="0" smtClean="0"/>
              <a:t> tanulóról (= tanárról).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3456455"/>
            <a:ext cx="2019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Hogyan … ?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941" y="1690688"/>
            <a:ext cx="11685494" cy="4777347"/>
          </a:xfrm>
        </p:spPr>
        <p:txBody>
          <a:bodyPr/>
          <a:lstStyle/>
          <a:p>
            <a:endParaRPr lang="hu-HU" dirty="0" smtClean="0"/>
          </a:p>
          <a:p>
            <a:pPr algn="just"/>
            <a:r>
              <a:rPr lang="hu-HU" b="1" dirty="0" smtClean="0"/>
              <a:t>Hogyan tegyük jobbá az eredményeinket, ha nem is a tananyag elsajátítását mérik a tesztek?(!)</a:t>
            </a:r>
          </a:p>
          <a:p>
            <a:pPr algn="just"/>
            <a:r>
              <a:rPr lang="hu-HU" b="1" dirty="0" smtClean="0"/>
              <a:t>Mivel motiváljuk a tanulókat, ha erre a tesztre nem kapnak jegyet?</a:t>
            </a:r>
          </a:p>
          <a:p>
            <a:pPr algn="just"/>
            <a:r>
              <a:rPr lang="hu-HU" b="1" dirty="0" smtClean="0"/>
              <a:t>Mennyit gyakoroljunk? Kell egész évben folyamatosan készülni a mérésre vagy elég csak röviddel előtte rástartolni?</a:t>
            </a:r>
          </a:p>
          <a:p>
            <a:pPr algn="just"/>
            <a:r>
              <a:rPr lang="hu-HU" b="1" dirty="0" smtClean="0"/>
              <a:t>Mit gyakoroljunk?</a:t>
            </a:r>
          </a:p>
          <a:p>
            <a:pPr algn="just"/>
            <a:r>
              <a:rPr lang="hu-HU" b="1" dirty="0" smtClean="0"/>
              <a:t>Mit tanítsunk?</a:t>
            </a:r>
          </a:p>
          <a:p>
            <a:pPr algn="just"/>
            <a:r>
              <a:rPr lang="hu-HU" b="1" dirty="0" smtClean="0"/>
              <a:t>…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61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Iskolák, szaktanárok beszámolóiból …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6518" y="1116106"/>
            <a:ext cx="11591364" cy="56343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sz="3000" b="1" dirty="0" smtClean="0"/>
              <a:t>A szabad órakeret terhére kompetenciaóra az órarendben.</a:t>
            </a:r>
          </a:p>
          <a:p>
            <a:pPr algn="just"/>
            <a:r>
              <a:rPr lang="hu-HU" sz="3000" b="1" dirty="0" smtClean="0"/>
              <a:t>A „nem fontos” tárgyak óráin gyakoroltatnak a tesztfüzetből.</a:t>
            </a:r>
          </a:p>
          <a:p>
            <a:pPr algn="just"/>
            <a:r>
              <a:rPr lang="hu-HU" sz="3000" b="1" dirty="0" smtClean="0"/>
              <a:t>A helyettesítő tanár kompetencia-feladatokat visz be az órára.</a:t>
            </a:r>
          </a:p>
          <a:p>
            <a:pPr algn="just"/>
            <a:r>
              <a:rPr lang="hu-HU" sz="3000" b="1" dirty="0" smtClean="0"/>
              <a:t>Ráijesztenek a diákokra, hogy rosszabb jegyet kapnak év végén, ha nem veszik komolyan a mérést.</a:t>
            </a:r>
          </a:p>
          <a:p>
            <a:pPr algn="just"/>
            <a:r>
              <a:rPr lang="hu-HU" sz="3000" b="1" dirty="0" smtClean="0"/>
              <a:t>A mérést követően a tesztfüzeteket fénymásolják, a szaktanár jegyet ad a tanuló teljesítményére.</a:t>
            </a:r>
          </a:p>
          <a:p>
            <a:pPr algn="just"/>
            <a:r>
              <a:rPr lang="hu-HU" sz="3000" b="1" dirty="0" smtClean="0"/>
              <a:t>Folyamatosan készülnek a mérésre év közben a tantervi tananyag elsajátíttatásával, az alkalmazásképes tudás kialakításának szem előtt tartásával.</a:t>
            </a:r>
          </a:p>
          <a:p>
            <a:pPr algn="just"/>
            <a:r>
              <a:rPr lang="hu-HU" sz="3000" b="1" dirty="0" smtClean="0"/>
              <a:t>Részletesen megbeszélik a feladatok helyes megoldását, egyéni fejlesztéssel is.</a:t>
            </a:r>
          </a:p>
          <a:p>
            <a:pPr algn="just"/>
            <a:r>
              <a:rPr lang="hu-HU" sz="3000" b="1" dirty="0" smtClean="0"/>
              <a:t>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82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236" y="1230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Módszerek eredményessége … ?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500" y="1448641"/>
            <a:ext cx="11040036" cy="516367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sz="4400" b="1" dirty="0" smtClean="0"/>
              <a:t>A próbálkozások nem minden esetben hozták a várt eredményt.</a:t>
            </a:r>
          </a:p>
          <a:p>
            <a:pPr algn="just"/>
            <a:r>
              <a:rPr lang="hu-HU" sz="4400" b="1" dirty="0" smtClean="0"/>
              <a:t>Bizonyos módszerek, iskolák eredményesek.</a:t>
            </a:r>
          </a:p>
          <a:p>
            <a:endParaRPr lang="hu-HU" sz="4400" dirty="0"/>
          </a:p>
          <a:p>
            <a:pPr marL="0" indent="0">
              <a:buNone/>
            </a:pPr>
            <a:endParaRPr lang="hu-HU" sz="4400" dirty="0" smtClean="0"/>
          </a:p>
          <a:p>
            <a:pPr marL="0" indent="0">
              <a:buNone/>
            </a:pPr>
            <a:endParaRPr lang="hu-HU" sz="4400" dirty="0"/>
          </a:p>
          <a:p>
            <a:endParaRPr lang="hu-HU" sz="4400" dirty="0" smtClean="0"/>
          </a:p>
          <a:p>
            <a:pPr marL="0" indent="0" algn="ctr">
              <a:buNone/>
            </a:pPr>
            <a:r>
              <a:rPr lang="hu-HU" sz="4400" b="1" dirty="0" smtClean="0"/>
              <a:t>Meggyőződésem: </a:t>
            </a:r>
            <a:r>
              <a:rPr lang="hu-HU" sz="4400" b="1" dirty="0"/>
              <a:t>a kompetenciamérés eddigi feladatait a tanév során folyamatosan </a:t>
            </a:r>
            <a:r>
              <a:rPr lang="hu-HU" sz="4400" b="1" dirty="0" smtClean="0"/>
              <a:t>kell beilleszteni </a:t>
            </a:r>
            <a:r>
              <a:rPr lang="hu-HU" sz="4400" b="1" dirty="0"/>
              <a:t>a </a:t>
            </a:r>
            <a:r>
              <a:rPr lang="hu-HU" sz="4400" b="1" dirty="0" smtClean="0"/>
              <a:t>gyakorlófeladatok közé, mert csak így épül be a tanulók tudatába, gondolkodásába.</a:t>
            </a:r>
          </a:p>
          <a:p>
            <a:pPr marL="0" indent="0" algn="ctr">
              <a:buNone/>
            </a:pPr>
            <a:r>
              <a:rPr lang="hu-HU" sz="4400" b="1" dirty="0" smtClean="0"/>
              <a:t> </a:t>
            </a:r>
          </a:p>
          <a:p>
            <a:pPr marL="0" indent="0" algn="ctr">
              <a:buNone/>
            </a:pPr>
            <a:r>
              <a:rPr lang="hu-HU" sz="4400" b="1" dirty="0" smtClean="0"/>
              <a:t>„A </a:t>
            </a:r>
            <a:r>
              <a:rPr lang="hu-HU" sz="4400" b="1" dirty="0"/>
              <a:t>matematikai eszköztudást csak magával a </a:t>
            </a:r>
            <a:r>
              <a:rPr lang="hu-HU" sz="4400" b="1" dirty="0" smtClean="0"/>
              <a:t>matematikával egységben </a:t>
            </a:r>
            <a:r>
              <a:rPr lang="hu-HU" sz="4400" b="1" dirty="0"/>
              <a:t>lehet fejleszteni, azaz </a:t>
            </a:r>
            <a:r>
              <a:rPr lang="hu-HU" sz="4400" b="1" dirty="0" smtClean="0"/>
              <a:t>matematikát és </a:t>
            </a:r>
            <a:r>
              <a:rPr lang="hu-HU" sz="4400" b="1" i="1" dirty="0"/>
              <a:t>nem</a:t>
            </a:r>
            <a:r>
              <a:rPr lang="hu-HU" sz="4400" b="1" dirty="0"/>
              <a:t> matematikai eszköztudást kell </a:t>
            </a:r>
            <a:r>
              <a:rPr lang="hu-HU" sz="4400" b="1" dirty="0" smtClean="0"/>
              <a:t>tanítani az </a:t>
            </a:r>
            <a:r>
              <a:rPr lang="hu-HU" sz="4400" b="1" dirty="0"/>
              <a:t>iskolákban</a:t>
            </a:r>
            <a:r>
              <a:rPr lang="hu-HU" sz="4400" b="1" dirty="0" smtClean="0"/>
              <a:t>.”</a:t>
            </a:r>
            <a:r>
              <a:rPr lang="hu-HU" sz="3600" b="1" dirty="0" smtClean="0"/>
              <a:t> </a:t>
            </a:r>
            <a:r>
              <a:rPr lang="hu-HU" sz="1900" b="1" dirty="0" smtClean="0"/>
              <a:t>– Az OKM tartalmi keretei 35. oldal.</a:t>
            </a:r>
          </a:p>
          <a:p>
            <a:pPr marL="0" indent="0" algn="ctr">
              <a:buNone/>
            </a:pPr>
            <a:endParaRPr lang="hu-HU" b="1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791201" y="2541494"/>
            <a:ext cx="528918" cy="94129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2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129" y="147919"/>
            <a:ext cx="11806518" cy="154277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kompetenciatesztek és a matematika tananyag kapcsolata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6517" y="1519518"/>
            <a:ext cx="11524129" cy="5190564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pPr algn="just"/>
            <a:r>
              <a:rPr lang="hu-HU" sz="9600" b="1" dirty="0" smtClean="0"/>
              <a:t>A matematikatanárok munkájának segítésére</a:t>
            </a:r>
          </a:p>
          <a:p>
            <a:pPr algn="just"/>
            <a:r>
              <a:rPr lang="hu-HU" sz="9600" b="1" dirty="0" smtClean="0"/>
              <a:t>Óraszervezési ötletek</a:t>
            </a:r>
          </a:p>
          <a:p>
            <a:pPr lvl="1" algn="just">
              <a:lnSpc>
                <a:spcPct val="120000"/>
              </a:lnSpc>
            </a:pPr>
            <a:r>
              <a:rPr lang="hu-HU" sz="9600" b="1" dirty="0" smtClean="0"/>
              <a:t>Tananyaghoz kapcsolódó tesztfeladatok: az adott tananyag tárgyalásánál gyakorlófeladatként használhatók fel</a:t>
            </a:r>
          </a:p>
          <a:p>
            <a:pPr lvl="1" algn="just">
              <a:lnSpc>
                <a:spcPct val="120000"/>
              </a:lnSpc>
            </a:pPr>
            <a:r>
              <a:rPr lang="hu-HU" sz="9600" b="1" dirty="0" smtClean="0"/>
              <a:t>Tananyaghoz konkrétan nem kapcsolódó tesztfeladatok: </a:t>
            </a:r>
          </a:p>
          <a:p>
            <a:pPr lvl="2" algn="just">
              <a:lnSpc>
                <a:spcPct val="120000"/>
              </a:lnSpc>
            </a:pPr>
            <a:r>
              <a:rPr lang="hu-HU" sz="9600" b="1" dirty="0"/>
              <a:t>Ó</a:t>
            </a:r>
            <a:r>
              <a:rPr lang="hu-HU" sz="9600" b="1" dirty="0" smtClean="0"/>
              <a:t>ra eleji ráhangolódás, motiválás céljával használhatók fel</a:t>
            </a:r>
          </a:p>
          <a:p>
            <a:pPr lvl="2" algn="just">
              <a:lnSpc>
                <a:spcPct val="120000"/>
              </a:lnSpc>
            </a:pPr>
            <a:r>
              <a:rPr lang="hu-HU" sz="9600" b="1" dirty="0" smtClean="0"/>
              <a:t>Mindennapi probléma, </a:t>
            </a:r>
            <a:r>
              <a:rPr lang="hu-HU" sz="9600" b="1" dirty="0" err="1" smtClean="0"/>
              <a:t>valóságközeli</a:t>
            </a:r>
            <a:r>
              <a:rPr lang="hu-HU" sz="9600" b="1" dirty="0" smtClean="0"/>
              <a:t> modellezési feladatok – tanulói kompetenciák fejlesztésére</a:t>
            </a:r>
          </a:p>
          <a:p>
            <a:pPr algn="just"/>
            <a:r>
              <a:rPr lang="hu-HU" sz="9600" b="1" dirty="0" smtClean="0"/>
              <a:t>Tesztfüzetenként - Példaképpen</a:t>
            </a:r>
          </a:p>
          <a:p>
            <a:pPr lvl="1" algn="just"/>
            <a:r>
              <a:rPr lang="hu-HU" sz="9600" b="1" dirty="0" smtClean="0"/>
              <a:t>6. évfolyam A füzet 2019. május 29. </a:t>
            </a:r>
          </a:p>
          <a:p>
            <a:pPr lvl="1" algn="just"/>
            <a:r>
              <a:rPr lang="hu-HU" sz="9600" b="1" dirty="0" smtClean="0"/>
              <a:t>8. évfolyam A füzet 2017. május 24.</a:t>
            </a:r>
            <a:r>
              <a:rPr lang="hu-HU" sz="9600" b="1" dirty="0"/>
              <a:t> </a:t>
            </a:r>
            <a:endParaRPr lang="hu-HU" sz="9600" b="1" dirty="0" smtClean="0"/>
          </a:p>
          <a:p>
            <a:pPr lvl="1" algn="just"/>
            <a:r>
              <a:rPr lang="hu-HU" sz="9600" b="1" dirty="0" smtClean="0"/>
              <a:t>10. évfolyam B füzet 2018. május 23.</a:t>
            </a:r>
            <a:r>
              <a:rPr lang="hu-HU" sz="9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4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kompetenciatesztek és a matematika tananyag kapcsolata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67672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hu-HU" b="1" dirty="0" smtClean="0"/>
              <a:t>Bemutatás néhány tesztfeladaton: évfolyamonként egy-egy példa a tesztfüzetek pdf formátumában (a következő diákon)</a:t>
            </a:r>
          </a:p>
          <a:p>
            <a:pPr lvl="1" algn="just"/>
            <a:r>
              <a:rPr lang="hu-HU" sz="2800" b="1" dirty="0" smtClean="0"/>
              <a:t>Kerettantervi tartalom, tananyag feltüntetése (saját munka)</a:t>
            </a:r>
          </a:p>
          <a:p>
            <a:pPr lvl="1" algn="just"/>
            <a:r>
              <a:rPr lang="hu-HU" sz="2800" b="1" dirty="0" smtClean="0"/>
              <a:t>Szemléletfejlesztés lehetősége (saját munka)</a:t>
            </a:r>
          </a:p>
          <a:p>
            <a:pPr lvl="1" algn="just"/>
            <a:r>
              <a:rPr lang="hu-HU" sz="2800" b="1" dirty="0" smtClean="0"/>
              <a:t>Helyes megoldás jelölése (javítókulcs ellenőrzésével)</a:t>
            </a:r>
          </a:p>
          <a:p>
            <a:pPr lvl="1" algn="just"/>
            <a:r>
              <a:rPr lang="hu-HU" sz="2800" b="1" dirty="0" smtClean="0"/>
              <a:t>Megoldás részletezése (javítókulcs felhasználásával, saját munka)</a:t>
            </a:r>
          </a:p>
          <a:p>
            <a:pPr lvl="1" algn="just"/>
            <a:r>
              <a:rPr lang="hu-HU" sz="2800" b="1" dirty="0" smtClean="0"/>
              <a:t>Évfolyamonként</a:t>
            </a:r>
          </a:p>
          <a:p>
            <a:pPr lvl="2" algn="just"/>
            <a:r>
              <a:rPr lang="hu-HU" sz="2800" b="1" dirty="0" smtClean="0"/>
              <a:t>6.</a:t>
            </a:r>
          </a:p>
          <a:p>
            <a:pPr lvl="2" algn="just"/>
            <a:r>
              <a:rPr lang="hu-HU" sz="2800" b="1" dirty="0" smtClean="0"/>
              <a:t>8.</a:t>
            </a:r>
          </a:p>
          <a:p>
            <a:pPr lvl="2" algn="just"/>
            <a:r>
              <a:rPr lang="hu-HU" sz="2800" b="1" dirty="0" smtClean="0"/>
              <a:t>10.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1056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évfolyam A füzet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ájus 29.</a:t>
            </a:r>
            <a:endParaRPr lang="hu-HU" dirty="0"/>
          </a:p>
        </p:txBody>
      </p:sp>
      <p:pic>
        <p:nvPicPr>
          <p:cNvPr id="9" name="Tartalom helye 8"/>
          <p:cNvPicPr>
            <a:picLocks noGrp="1"/>
          </p:cNvPicPr>
          <p:nvPr>
            <p:ph idx="1"/>
          </p:nvPr>
        </p:nvPicPr>
        <p:blipFill rotWithShape="1">
          <a:blip r:embed="rId2"/>
          <a:srcRect l="29431" t="16173" r="11541" b="5019"/>
          <a:stretch/>
        </p:blipFill>
        <p:spPr bwMode="auto">
          <a:xfrm>
            <a:off x="3197522" y="1825625"/>
            <a:ext cx="579695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82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5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2666" y="1431379"/>
            <a:ext cx="11449334" cy="528331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Általános leírás</a:t>
            </a:r>
          </a:p>
          <a:p>
            <a:pPr marL="0" lvl="0" indent="0">
              <a:buNone/>
            </a:pPr>
            <a:r>
              <a:rPr lang="hu-HU" sz="26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hu-HU" sz="2600" dirty="0" smtClean="0">
                <a:solidFill>
                  <a:prstClr val="black"/>
                </a:solidFill>
                <a:hlinkClick r:id="rId2"/>
              </a:rPr>
              <a:t>www.oktatas.hu/kozneveles/meresek/kompetenciameres/alt_leiras</a:t>
            </a:r>
            <a:endParaRPr lang="hu-HU" sz="2600" dirty="0" smtClean="0">
              <a:solidFill>
                <a:prstClr val="black"/>
              </a:solidFill>
            </a:endParaRPr>
          </a:p>
          <a:p>
            <a:r>
              <a:rPr lang="hu-HU" sz="2700" b="1" dirty="0" smtClean="0">
                <a:solidFill>
                  <a:prstClr val="black"/>
                </a:solidFill>
              </a:rPr>
              <a:t>Lebonyolítás</a:t>
            </a:r>
          </a:p>
          <a:p>
            <a:pPr marL="0" indent="0">
              <a:buNone/>
            </a:pPr>
            <a:r>
              <a:rPr lang="hu-HU" sz="26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hu-HU" sz="2600" dirty="0" smtClean="0">
                <a:solidFill>
                  <a:prstClr val="black"/>
                </a:solidFill>
                <a:hlinkClick r:id="rId3"/>
              </a:rPr>
              <a:t>www.oktatas.hu/kozneveles/meresek/kompetenciameres/lebonyolitas/2019komp_levelek_utmutatok</a:t>
            </a:r>
            <a:endParaRPr lang="hu-HU" sz="2600" dirty="0">
              <a:solidFill>
                <a:prstClr val="black"/>
              </a:solidFill>
            </a:endParaRPr>
          </a:p>
          <a:p>
            <a:r>
              <a:rPr lang="hu-HU" b="1" dirty="0" smtClean="0"/>
              <a:t>Az OKM tartalmi keretei</a:t>
            </a:r>
          </a:p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hu-HU" dirty="0" smtClean="0">
                <a:solidFill>
                  <a:prstClr val="black"/>
                </a:solidFill>
                <a:hlinkClick r:id="rId4"/>
              </a:rPr>
              <a:t>www.oktatas.hu/pub_bin/dload/kozoktatas/meresek/orszmer2014/AzOKMtartalmikeretei.pdf</a:t>
            </a:r>
            <a:endParaRPr lang="hu-H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b="1" dirty="0" smtClean="0"/>
              <a:t>Feladatsorok és javítókulcsok</a:t>
            </a:r>
          </a:p>
          <a:p>
            <a:pPr marL="0" indent="0">
              <a:buNone/>
            </a:pPr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www.oktatas.hu/kozneveles/meresek/kompetenciameres/feladatsorok</a:t>
            </a:r>
            <a:endParaRPr lang="hu-HU" dirty="0" smtClean="0"/>
          </a:p>
          <a:p>
            <a:r>
              <a:rPr lang="hu-HU" b="1" dirty="0" smtClean="0"/>
              <a:t>Internetes keresés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https://www.google.com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06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évfolyam A füzet</a:t>
            </a:r>
            <a:b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május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 rotWithShape="1">
          <a:blip r:embed="rId2"/>
          <a:srcRect l="28770" t="16173" r="12202" b="5019"/>
          <a:stretch/>
        </p:blipFill>
        <p:spPr bwMode="auto">
          <a:xfrm>
            <a:off x="3197522" y="1825625"/>
            <a:ext cx="579695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évfolyam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füzet</a:t>
            </a:r>
            <a:b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2018.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május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/>
          <a:srcRect l="31416" t="15879" r="10548" b="4725"/>
          <a:stretch/>
        </p:blipFill>
        <p:spPr bwMode="auto">
          <a:xfrm>
            <a:off x="3267337" y="1825625"/>
            <a:ext cx="565732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8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Témakörönkénti csoportosítás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A </a:t>
            </a:r>
            <a:r>
              <a:rPr lang="hu-HU" b="1" dirty="0"/>
              <a:t>matematikatanárok munkájának </a:t>
            </a:r>
            <a:r>
              <a:rPr lang="hu-HU" b="1" dirty="0" smtClean="0"/>
              <a:t>segítésére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Az egyes tananyagokhoz, kerettantervi tartalmakhoz kapcsolódó tesztfeladatok összegyűjtése</a:t>
            </a:r>
          </a:p>
          <a:p>
            <a:pPr algn="just"/>
            <a:r>
              <a:rPr lang="hu-HU" b="1" dirty="0" smtClean="0"/>
              <a:t>…</a:t>
            </a:r>
          </a:p>
          <a:p>
            <a:pPr algn="just"/>
            <a:r>
              <a:rPr lang="hu-HU" b="1" dirty="0" smtClean="0"/>
              <a:t>Készülőben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4070" y="325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Egyéni fejlesztés – az OH elektronikus felülete segítségével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2729" y="1358152"/>
            <a:ext cx="11591365" cy="5325035"/>
          </a:xfrm>
        </p:spPr>
        <p:txBody>
          <a:bodyPr>
            <a:normAutofit/>
          </a:bodyPr>
          <a:lstStyle/>
          <a:p>
            <a:pPr algn="just"/>
            <a:r>
              <a:rPr lang="hu-HU" b="1" dirty="0" smtClean="0"/>
              <a:t>Az országos mérések eredményei</a:t>
            </a:r>
          </a:p>
          <a:p>
            <a:pPr algn="just"/>
            <a:r>
              <a:rPr lang="hu-HU" b="1" dirty="0" smtClean="0"/>
              <a:t>Tanulói jelentés (Mérési azonosító megadásával)</a:t>
            </a:r>
          </a:p>
          <a:p>
            <a:pPr algn="just"/>
            <a:r>
              <a:rPr lang="hu-HU" b="1" dirty="0">
                <a:hlinkClick r:id="rId2"/>
              </a:rPr>
              <a:t>https://</a:t>
            </a:r>
            <a:r>
              <a:rPr lang="hu-HU" b="1" dirty="0" smtClean="0">
                <a:hlinkClick r:id="rId2"/>
              </a:rPr>
              <a:t>www.kir.hu/okmfit/tanulo.aspx</a:t>
            </a:r>
            <a:endParaRPr lang="hu-HU" b="1" dirty="0" smtClean="0"/>
          </a:p>
          <a:p>
            <a:pPr lvl="1" algn="just"/>
            <a:r>
              <a:rPr lang="hu-HU" sz="2800" b="1" dirty="0" smtClean="0"/>
              <a:t>Évfolyamonként</a:t>
            </a:r>
          </a:p>
          <a:p>
            <a:pPr lvl="1" algn="just"/>
            <a:endParaRPr lang="hu-HU" sz="2800" b="1" dirty="0"/>
          </a:p>
          <a:p>
            <a:pPr lvl="1" algn="just"/>
            <a:endParaRPr lang="hu-HU" sz="2800" b="1" dirty="0" smtClean="0"/>
          </a:p>
          <a:p>
            <a:pPr lvl="1" algn="just"/>
            <a:r>
              <a:rPr lang="hu-HU" sz="2800" b="1" dirty="0" smtClean="0"/>
              <a:t>Évfolyamon belül feladatonkénti visszajelzéssel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05" y="3296209"/>
            <a:ext cx="3457575" cy="885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82" y="4692462"/>
            <a:ext cx="5791200" cy="1990725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9560859" y="4114239"/>
            <a:ext cx="1532964" cy="578223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6205" y="5437560"/>
            <a:ext cx="1724651" cy="116093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117" y="5534860"/>
            <a:ext cx="487106" cy="516501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>
            <a:off x="744070" y="5678810"/>
            <a:ext cx="785812" cy="258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51" y="5188152"/>
            <a:ext cx="657225" cy="447675"/>
          </a:xfrm>
          <a:prstGeom prst="rect">
            <a:avLst/>
          </a:prstGeom>
        </p:spPr>
      </p:pic>
      <p:cxnSp>
        <p:nvCxnSpPr>
          <p:cNvPr id="18" name="Egyenes összekötő nyíllal 17"/>
          <p:cNvCxnSpPr/>
          <p:nvPr/>
        </p:nvCxnSpPr>
        <p:spPr>
          <a:xfrm>
            <a:off x="8185944" y="5602011"/>
            <a:ext cx="662221" cy="335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677" y="5087185"/>
            <a:ext cx="6572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Egyéni fejlesztés – az OH elektronikus </a:t>
            </a: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felülete </a:t>
            </a: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4070" y="2202143"/>
            <a:ext cx="10515600" cy="4351338"/>
          </a:xfrm>
        </p:spPr>
        <p:txBody>
          <a:bodyPr>
            <a:normAutofit lnSpcReduction="10000"/>
          </a:bodyPr>
          <a:lstStyle/>
          <a:p>
            <a:endParaRPr lang="hu-HU" b="1" dirty="0" smtClean="0"/>
          </a:p>
          <a:p>
            <a:pPr algn="just"/>
            <a:r>
              <a:rPr lang="hu-HU" b="1" dirty="0" smtClean="0"/>
              <a:t>Minden </a:t>
            </a:r>
            <a:r>
              <a:rPr lang="hu-HU" b="1" dirty="0"/>
              <a:t>hibásan megoldott vagy meg nem oldott feladat áttekintése részletesen, </a:t>
            </a:r>
            <a:r>
              <a:rPr lang="hu-HU" b="1" dirty="0" smtClean="0"/>
              <a:t>az online elérhető </a:t>
            </a:r>
            <a:r>
              <a:rPr lang="hu-HU" b="1" dirty="0" err="1" smtClean="0"/>
              <a:t>megoldókulcs</a:t>
            </a:r>
            <a:r>
              <a:rPr lang="hu-HU" b="1" dirty="0" smtClean="0"/>
              <a:t> alapján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 smtClean="0"/>
              <a:t>A felület használatának elsajátíttatása a tanulókkal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A tanulók ösztönzése az önellenőrzés ezen formájára, módjára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 smtClean="0"/>
              <a:t>Visszacsatolás, fejlesztő értékelés</a:t>
            </a:r>
          </a:p>
        </p:txBody>
      </p:sp>
    </p:spTree>
    <p:extLst>
      <p:ext uri="{BB962C8B-B14F-4D97-AF65-F5344CB8AC3E}">
        <p14:creationId xmlns:p14="http://schemas.microsoft.com/office/powerpoint/2010/main" val="26488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306" y="59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Mikor??  Ki??  Hogyan?? …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24084"/>
              </p:ext>
            </p:extLst>
          </p:nvPr>
        </p:nvGraphicFramePr>
        <p:xfrm>
          <a:off x="632013" y="1089212"/>
          <a:ext cx="11201400" cy="55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126" y="1385047"/>
            <a:ext cx="548640" cy="457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1161" y="4101633"/>
            <a:ext cx="468153" cy="4031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8400" y="6104965"/>
            <a:ext cx="516366" cy="45899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0692" y="4629990"/>
            <a:ext cx="593657" cy="4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729" y="-505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Összegzés, ajánlások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8247" y="1008529"/>
            <a:ext cx="11595847" cy="57284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b="1" dirty="0" smtClean="0"/>
              <a:t>Beépíteni tanév közben a tanítási órák anyagába a kompetenciamérés feladatait - segédanyag készülőben</a:t>
            </a:r>
          </a:p>
          <a:p>
            <a:pPr algn="just"/>
            <a:r>
              <a:rPr lang="hu-HU" b="1" dirty="0"/>
              <a:t>Felső tagozat szerepe az alapozásban</a:t>
            </a:r>
          </a:p>
          <a:p>
            <a:pPr algn="just"/>
            <a:r>
              <a:rPr lang="hu-HU" b="1" dirty="0"/>
              <a:t>Kollégák aktivizálásával, összefogás a tantestületben </a:t>
            </a:r>
            <a:r>
              <a:rPr lang="hu-HU" b="1" dirty="0" smtClean="0"/>
              <a:t>– külső </a:t>
            </a:r>
            <a:r>
              <a:rPr lang="hu-HU" b="1" dirty="0"/>
              <a:t>tantárgyi koncentráció</a:t>
            </a:r>
            <a:endParaRPr lang="hu-HU" b="1" dirty="0" smtClean="0"/>
          </a:p>
          <a:p>
            <a:pPr algn="just"/>
            <a:r>
              <a:rPr lang="hu-HU" b="1" dirty="0" smtClean="0"/>
              <a:t>Óra eleji ráhangoló, motiváló feladatok alkalmazása az egyéb (tananyaghoz szorosan nem kapcsolódó) feladatokból</a:t>
            </a:r>
          </a:p>
          <a:p>
            <a:pPr lvl="1" algn="just"/>
            <a:r>
              <a:rPr lang="hu-HU" sz="2800" b="1" dirty="0" smtClean="0"/>
              <a:t>+ pontokért</a:t>
            </a:r>
          </a:p>
          <a:p>
            <a:pPr lvl="1" algn="just"/>
            <a:r>
              <a:rPr lang="hu-HU" sz="2800" b="1" dirty="0" smtClean="0"/>
              <a:t>Javítási lehetőségért</a:t>
            </a:r>
          </a:p>
          <a:p>
            <a:pPr lvl="1" algn="just"/>
            <a:r>
              <a:rPr lang="hu-HU" sz="2800" b="1" dirty="0" smtClean="0"/>
              <a:t>Verseny, játék, stb.</a:t>
            </a:r>
          </a:p>
          <a:p>
            <a:pPr algn="just"/>
            <a:r>
              <a:rPr lang="hu-HU" b="1" dirty="0" smtClean="0"/>
              <a:t>A feladatmegoldások megbeszélése </a:t>
            </a:r>
            <a:r>
              <a:rPr lang="hu-HU" b="1" dirty="0" err="1" smtClean="0"/>
              <a:t>IKT-eszközök</a:t>
            </a:r>
            <a:r>
              <a:rPr lang="hu-HU" b="1" dirty="0" smtClean="0"/>
              <a:t> (animált </a:t>
            </a:r>
            <a:r>
              <a:rPr lang="hu-HU" b="1" dirty="0" err="1" smtClean="0"/>
              <a:t>ppt</a:t>
            </a:r>
            <a:r>
              <a:rPr lang="hu-HU" b="1" dirty="0" smtClean="0"/>
              <a:t>, interaktív alkalmazások stb.) segítségével</a:t>
            </a:r>
          </a:p>
          <a:p>
            <a:pPr algn="just"/>
            <a:r>
              <a:rPr lang="hu-HU" b="1" dirty="0" smtClean="0"/>
              <a:t>Tesztírást követően megbeszélni a feladatokat az osztállyal az év végi ismétlés keretében</a:t>
            </a:r>
          </a:p>
          <a:p>
            <a:pPr algn="just"/>
            <a:r>
              <a:rPr lang="hu-HU" b="1" dirty="0" smtClean="0"/>
              <a:t>A jelentés megismerésekor dicséret, jutalmazás a kiemelkedő teljesítményű tanulóknak, egyéni fejlesztés megindítása a szint alatt teljesítőknek, a többiek szükség szerinti támogatása (differenciálás)</a:t>
            </a:r>
          </a:p>
          <a:p>
            <a:pPr algn="just"/>
            <a:r>
              <a:rPr lang="hu-HU" b="1" dirty="0" smtClean="0"/>
              <a:t>Egyéni fejlesztés – tanórán kívül (iskolavezetés – szervezés, tervezés!)</a:t>
            </a:r>
          </a:p>
          <a:p>
            <a:pPr algn="just"/>
            <a:r>
              <a:rPr lang="hu-HU" b="1" dirty="0" smtClean="0"/>
              <a:t>Pedagóguskompetenciák (indikátorok) mentén végzett munkával</a:t>
            </a:r>
          </a:p>
          <a:p>
            <a:pPr algn="just"/>
            <a:r>
              <a:rPr lang="hu-HU" b="1" dirty="0" smtClean="0"/>
              <a:t>Kísérlet, tanulmány a különböző módszerek eredményességének vizsgálatára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3765177" y="2867064"/>
            <a:ext cx="322729" cy="75303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964" y="3037192"/>
            <a:ext cx="1427035" cy="4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Javaslatok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6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Gödöllő, 2019. július 06.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Általános leírás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7881" y="1465729"/>
            <a:ext cx="11335871" cy="5257800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pPr algn="just"/>
            <a:r>
              <a:rPr lang="hu-HU" b="1" dirty="0" smtClean="0"/>
              <a:t>A </a:t>
            </a:r>
            <a:r>
              <a:rPr lang="hu-HU" b="1" dirty="0"/>
              <a:t>6., 8. és 10. évfolyamos Országos kompetenciamérés </a:t>
            </a:r>
            <a:r>
              <a:rPr lang="hu-HU" b="1" dirty="0" smtClean="0"/>
              <a:t>(OKM) a </a:t>
            </a:r>
            <a:r>
              <a:rPr lang="hu-HU" b="1" dirty="0"/>
              <a:t>diákok matematikai eszköztudásának </a:t>
            </a:r>
            <a:r>
              <a:rPr lang="hu-HU" b="1" dirty="0" smtClean="0"/>
              <a:t>(és </a:t>
            </a:r>
            <a:r>
              <a:rPr lang="hu-HU" b="1" dirty="0"/>
              <a:t>szövegértési </a:t>
            </a:r>
            <a:r>
              <a:rPr lang="hu-HU" b="1" dirty="0" smtClean="0"/>
              <a:t>képességének) </a:t>
            </a:r>
            <a:r>
              <a:rPr lang="hu-HU" b="1" dirty="0"/>
              <a:t>felmérésére terjed </a:t>
            </a:r>
            <a:r>
              <a:rPr lang="hu-HU" b="1" dirty="0" smtClean="0"/>
              <a:t>ki.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/>
              <a:t>A kompetenciamérés eredményeiről nyilvános jelentés készül fenntartói, iskolai és telephelyi összesítésben (</a:t>
            </a:r>
            <a:r>
              <a:rPr lang="hu-HU" b="1" dirty="0" err="1"/>
              <a:t>FIT-jelentés</a:t>
            </a:r>
            <a:r>
              <a:rPr lang="hu-HU" b="1" dirty="0" smtClean="0"/>
              <a:t>) → képet ad az iskoláról.</a:t>
            </a:r>
          </a:p>
          <a:p>
            <a:pPr algn="just"/>
            <a:endParaRPr lang="hu-HU" b="1" dirty="0"/>
          </a:p>
          <a:p>
            <a:pPr algn="just"/>
            <a:r>
              <a:rPr lang="hu-HU" b="1" dirty="0" smtClean="0"/>
              <a:t> A mérési eredmények alapján </a:t>
            </a:r>
            <a:r>
              <a:rPr lang="hu-HU" b="1" dirty="0"/>
              <a:t>– a tanuló egyedi mérési azonosítójával – a részt vevő tanulók egyéni elemzését is meg lehet </a:t>
            </a:r>
            <a:r>
              <a:rPr lang="hu-HU" b="1" dirty="0" smtClean="0"/>
              <a:t>tekinteni → képet kaphatunk a tanulóról.</a:t>
            </a:r>
          </a:p>
          <a:p>
            <a:pPr marL="0" lvl="0" indent="0">
              <a:buNone/>
            </a:pPr>
            <a:r>
              <a:rPr lang="hu-HU" sz="1200" b="1" dirty="0" smtClean="0"/>
              <a:t>Forrás: </a:t>
            </a:r>
            <a:r>
              <a:rPr lang="hu-HU" sz="1200" dirty="0">
                <a:solidFill>
                  <a:prstClr val="black"/>
                </a:solidFill>
                <a:hlinkClick r:id="rId2"/>
              </a:rPr>
              <a:t>https://www.oktatas.hu/kozneveles/meresek/kompetenciameres/alt_leiras</a:t>
            </a:r>
            <a:endParaRPr lang="hu-HU" sz="12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b="1" dirty="0" smtClean="0"/>
          </a:p>
          <a:p>
            <a:pPr algn="just"/>
            <a:endParaRPr lang="hu-HU" b="1" dirty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Lebonyolítás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094" y="1425388"/>
            <a:ext cx="11403106" cy="5069541"/>
          </a:xfrm>
        </p:spPr>
        <p:txBody>
          <a:bodyPr>
            <a:normAutofit/>
          </a:bodyPr>
          <a:lstStyle/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Az </a:t>
            </a:r>
            <a:r>
              <a:rPr lang="hu-HU" b="1" dirty="0"/>
              <a:t>országos mérés központi szervezését, a mérőeszközök kidolgozását és az eredmények feldolgozását az Oktatási Hivatal </a:t>
            </a:r>
            <a:r>
              <a:rPr lang="hu-HU" b="1" dirty="0" smtClean="0"/>
              <a:t>(OH) végzi.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/>
              <a:t>Az országos pedagógiai mérések - a tanév rendjéről szóló miniszteri rendeletben meghatározottak szerinti - végrehajtásában az iskolák, az iskolák vezetői és pedagógusai kötelesek </a:t>
            </a:r>
            <a:r>
              <a:rPr lang="hu-HU" b="1" dirty="0" smtClean="0"/>
              <a:t>közreműködni.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…</a:t>
            </a:r>
          </a:p>
          <a:p>
            <a:pPr marL="0" lvl="0" indent="0">
              <a:buNone/>
            </a:pPr>
            <a:endParaRPr lang="hu-HU" sz="1000" b="1" dirty="0"/>
          </a:p>
          <a:p>
            <a:pPr marL="0" lvl="0" indent="0">
              <a:buNone/>
            </a:pPr>
            <a:r>
              <a:rPr lang="hu-HU" sz="1200" b="1" dirty="0" smtClean="0"/>
              <a:t>Forrás: </a:t>
            </a:r>
            <a:r>
              <a:rPr lang="hu-HU" sz="1200" dirty="0">
                <a:solidFill>
                  <a:prstClr val="black"/>
                </a:solidFill>
                <a:hlinkClick r:id="rId2"/>
              </a:rPr>
              <a:t>https://www.oktatas.hu/kozneveles/meresek/kompetenciameres/lebonyolitas/2019komp_levelek_utmutatok</a:t>
            </a:r>
            <a:endParaRPr lang="hu-HU" sz="12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08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OKM tartalmi keretei – OH, 2014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941" y="1463429"/>
            <a:ext cx="4034118" cy="539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Matematika tartalmi keret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A matematika az iskolai oktatás egyik alapköve</a:t>
            </a:r>
            <a:r>
              <a:rPr lang="hu-HU" b="1" dirty="0" smtClean="0"/>
              <a:t>.</a:t>
            </a:r>
          </a:p>
          <a:p>
            <a:pPr algn="just"/>
            <a:r>
              <a:rPr lang="hu-HU" b="1" dirty="0" smtClean="0"/>
              <a:t>A társadalomban</a:t>
            </a:r>
            <a:r>
              <a:rPr lang="hu-HU" b="1" dirty="0"/>
              <a:t>, a munka világában és a </a:t>
            </a:r>
            <a:r>
              <a:rPr lang="hu-HU" b="1" dirty="0" smtClean="0"/>
              <a:t>mindennapi életben </a:t>
            </a:r>
            <a:r>
              <a:rPr lang="hu-HU" b="1" dirty="0"/>
              <a:t>való boldogulásban jelentős szerepet játszik </a:t>
            </a:r>
            <a:r>
              <a:rPr lang="hu-HU" b="1" dirty="0" smtClean="0"/>
              <a:t>a matematika </a:t>
            </a:r>
            <a:r>
              <a:rPr lang="hu-HU" b="1" dirty="0"/>
              <a:t>ismerete és alkalmazásának képessége</a:t>
            </a:r>
            <a:r>
              <a:rPr lang="hu-HU" b="1" dirty="0" smtClean="0"/>
              <a:t>.</a:t>
            </a:r>
          </a:p>
          <a:p>
            <a:pPr algn="just"/>
            <a:r>
              <a:rPr lang="hu-HU" b="1" dirty="0" smtClean="0"/>
              <a:t>Hétköznapi matematikai problémák:</a:t>
            </a:r>
          </a:p>
          <a:p>
            <a:pPr lvl="2" algn="just"/>
            <a:r>
              <a:rPr lang="hu-HU" sz="2200" b="1" dirty="0"/>
              <a:t>Milyen </a:t>
            </a:r>
            <a:r>
              <a:rPr lang="hu-HU" sz="2200" b="1" dirty="0" smtClean="0"/>
              <a:t>címletű bankjeggyel </a:t>
            </a:r>
            <a:r>
              <a:rPr lang="hu-HU" sz="2200" b="1" dirty="0"/>
              <a:t>fizessünk a boltban</a:t>
            </a:r>
            <a:r>
              <a:rPr lang="hu-HU" sz="2200" b="1" dirty="0" smtClean="0"/>
              <a:t>?</a:t>
            </a:r>
          </a:p>
          <a:p>
            <a:pPr lvl="2" algn="just"/>
            <a:r>
              <a:rPr lang="hu-HU" sz="2200" b="1" dirty="0"/>
              <a:t>Mennyi </a:t>
            </a:r>
            <a:r>
              <a:rPr lang="hu-HU" sz="2200" b="1" dirty="0" smtClean="0"/>
              <a:t>festéket vásároljunk </a:t>
            </a:r>
            <a:r>
              <a:rPr lang="hu-HU" sz="2200" b="1" dirty="0"/>
              <a:t>egy szoba kifestéséhez</a:t>
            </a:r>
            <a:r>
              <a:rPr lang="hu-HU" sz="2200" b="1" dirty="0" smtClean="0"/>
              <a:t>?</a:t>
            </a:r>
          </a:p>
          <a:p>
            <a:pPr lvl="2" algn="just"/>
            <a:r>
              <a:rPr lang="hu-HU" sz="2200" b="1" dirty="0"/>
              <a:t>Elég-e az </a:t>
            </a:r>
            <a:r>
              <a:rPr lang="hu-HU" sz="2200" b="1" dirty="0" smtClean="0"/>
              <a:t>autóban lévő </a:t>
            </a:r>
            <a:r>
              <a:rPr lang="hu-HU" sz="2200" b="1" dirty="0"/>
              <a:t>benzin, hogy elérjük vele az </a:t>
            </a:r>
            <a:r>
              <a:rPr lang="hu-HU" sz="2200" b="1" dirty="0" smtClean="0"/>
              <a:t>úti célunkat? </a:t>
            </a:r>
          </a:p>
          <a:p>
            <a:pPr lvl="2" algn="just"/>
            <a:r>
              <a:rPr lang="hu-HU" sz="2200" b="1" dirty="0" smtClean="0"/>
              <a:t>stb.</a:t>
            </a:r>
          </a:p>
          <a:p>
            <a:pPr marL="0" lvl="2" indent="0" algn="just">
              <a:buNone/>
            </a:pPr>
            <a:endParaRPr lang="hu-HU" sz="1200" b="1" dirty="0" smtClean="0"/>
          </a:p>
          <a:p>
            <a:pPr marL="0" lvl="2" indent="0" algn="just">
              <a:buNone/>
            </a:pPr>
            <a:r>
              <a:rPr lang="hu-HU" sz="1200" b="1" dirty="0" smtClean="0"/>
              <a:t>Forrás</a:t>
            </a:r>
            <a:r>
              <a:rPr lang="hu-HU" sz="1200" b="1" dirty="0"/>
              <a:t>: </a:t>
            </a:r>
            <a:r>
              <a:rPr lang="hu-HU" sz="1200" b="1" dirty="0">
                <a:hlinkClick r:id="rId2"/>
              </a:rPr>
              <a:t>https://</a:t>
            </a:r>
            <a:r>
              <a:rPr lang="hu-HU" sz="1200" b="1" dirty="0" smtClean="0">
                <a:hlinkClick r:id="rId2"/>
              </a:rPr>
              <a:t>www.oktatas.hu/pub_bin/dload/kozoktatas/meresek/orszmer2014/AzOKMtartalmikeretei.pdf</a:t>
            </a:r>
            <a:endParaRPr lang="hu-HU" sz="1200" b="1" dirty="0" smtClean="0"/>
          </a:p>
          <a:p>
            <a:pPr marL="0" lvl="2" indent="0" algn="just">
              <a:buNone/>
            </a:pPr>
            <a:endParaRPr lang="hu-HU" sz="1000" b="1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>
            <a:off x="5927912" y="6042026"/>
            <a:ext cx="336176" cy="5527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9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Matematikai eszköztudás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0305" y="1452282"/>
            <a:ext cx="11497235" cy="5190565"/>
          </a:xfrm>
        </p:spPr>
        <p:txBody>
          <a:bodyPr/>
          <a:lstStyle/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A </a:t>
            </a:r>
            <a:r>
              <a:rPr lang="hu-HU" b="1" dirty="0"/>
              <a:t>’90-es évek hazai felméréseiben </a:t>
            </a:r>
            <a:r>
              <a:rPr lang="hu-HU" b="1" dirty="0" smtClean="0"/>
              <a:t>fogalmazódott meg </a:t>
            </a:r>
            <a:r>
              <a:rPr lang="hu-HU" b="1" dirty="0"/>
              <a:t>először a </a:t>
            </a:r>
            <a:r>
              <a:rPr lang="hu-HU" b="1" i="1" dirty="0"/>
              <a:t>matematikai eszköztudás </a:t>
            </a:r>
            <a:r>
              <a:rPr lang="hu-HU" b="1" dirty="0" smtClean="0"/>
              <a:t>vizsgálatának igénye.</a:t>
            </a:r>
          </a:p>
          <a:p>
            <a:pPr algn="just"/>
            <a:endParaRPr lang="hu-HU" b="1" dirty="0" smtClean="0"/>
          </a:p>
          <a:p>
            <a:pPr algn="just"/>
            <a:r>
              <a:rPr lang="sv-SE" b="1" dirty="0"/>
              <a:t>Az iskola kereteiből kilépve a </a:t>
            </a:r>
            <a:r>
              <a:rPr lang="sv-SE" b="1" dirty="0" smtClean="0"/>
              <a:t>mindennapi</a:t>
            </a:r>
            <a:r>
              <a:rPr lang="hu-HU" b="1" dirty="0" smtClean="0"/>
              <a:t> problémák</a:t>
            </a:r>
            <a:r>
              <a:rPr lang="hu-HU" b="1" dirty="0"/>
              <a:t>, életszerű alkalmazások kerültek </a:t>
            </a:r>
            <a:r>
              <a:rPr lang="hu-HU" b="1" dirty="0" smtClean="0"/>
              <a:t>előtérbe.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/>
              <a:t>A kompetenciamérés </a:t>
            </a:r>
            <a:r>
              <a:rPr lang="hu-HU" b="1" dirty="0" smtClean="0"/>
              <a:t>matematikatesztje a </a:t>
            </a:r>
            <a:r>
              <a:rPr lang="hu-HU" b="1" dirty="0"/>
              <a:t>diákok </a:t>
            </a:r>
            <a:r>
              <a:rPr lang="hu-HU" b="1" i="1" dirty="0"/>
              <a:t>matematikai eszköztudását </a:t>
            </a:r>
            <a:r>
              <a:rPr lang="hu-HU" b="1" dirty="0"/>
              <a:t>méri</a:t>
            </a:r>
            <a:r>
              <a:rPr lang="hu-HU" b="1" dirty="0" smtClean="0"/>
              <a:t>.</a:t>
            </a:r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r>
              <a:rPr lang="hu-HU" sz="1200" b="1" dirty="0" smtClean="0">
                <a:solidFill>
                  <a:prstClr val="black"/>
                </a:solidFill>
              </a:rPr>
              <a:t>Forrás</a:t>
            </a:r>
            <a:r>
              <a:rPr lang="hu-HU" sz="1200" b="1" dirty="0">
                <a:solidFill>
                  <a:prstClr val="black"/>
                </a:solidFill>
              </a:rPr>
              <a:t>: </a:t>
            </a:r>
            <a:r>
              <a:rPr lang="hu-HU" sz="12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2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14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Tartalmi területek 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7882" y="1385047"/>
            <a:ext cx="11201400" cy="5257800"/>
          </a:xfrm>
        </p:spPr>
        <p:txBody>
          <a:bodyPr>
            <a:normAutofit/>
          </a:bodyPr>
          <a:lstStyle/>
          <a:p>
            <a:pPr algn="just"/>
            <a:endParaRPr lang="hu-HU" b="1" dirty="0" smtClean="0"/>
          </a:p>
          <a:p>
            <a:pPr algn="just"/>
            <a:r>
              <a:rPr lang="pt-BR" b="1" dirty="0" smtClean="0"/>
              <a:t>A </a:t>
            </a:r>
            <a:r>
              <a:rPr lang="pt-BR" b="1" dirty="0"/>
              <a:t>kompetenciamérés matematikai tartalma nem </a:t>
            </a:r>
            <a:r>
              <a:rPr lang="pt-BR" b="1" dirty="0" smtClean="0"/>
              <a:t>a</a:t>
            </a:r>
            <a:r>
              <a:rPr lang="hu-HU" b="1" dirty="0" smtClean="0"/>
              <a:t> Nemzeti </a:t>
            </a:r>
            <a:r>
              <a:rPr lang="hu-HU" b="1" dirty="0"/>
              <a:t>alaptantervre (NAT) épül, de figyelembe </a:t>
            </a:r>
            <a:r>
              <a:rPr lang="hu-HU" b="1" dirty="0" smtClean="0"/>
              <a:t>veszi azt.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dirty="0" smtClean="0"/>
              <a:t>4 tartalmi terület:</a:t>
            </a:r>
          </a:p>
          <a:p>
            <a:pPr marL="914400" lvl="2" indent="0" algn="just">
              <a:buNone/>
            </a:pPr>
            <a:r>
              <a:rPr lang="hu-HU" sz="2200" b="1" dirty="0"/>
              <a:t>• </a:t>
            </a:r>
            <a:r>
              <a:rPr lang="hu-HU" sz="2200" b="1" dirty="0" smtClean="0"/>
              <a:t>Mennyiségek</a:t>
            </a:r>
            <a:r>
              <a:rPr lang="hu-HU" sz="2200" b="1" dirty="0"/>
              <a:t>, számok, műveletek</a:t>
            </a:r>
          </a:p>
          <a:p>
            <a:pPr marL="914400" lvl="2" indent="0" algn="just">
              <a:buNone/>
            </a:pPr>
            <a:r>
              <a:rPr lang="hu-HU" sz="2200" b="1" dirty="0"/>
              <a:t>• </a:t>
            </a:r>
            <a:r>
              <a:rPr lang="hu-HU" sz="2200" b="1" dirty="0" smtClean="0"/>
              <a:t>Hozzárendelések</a:t>
            </a:r>
            <a:r>
              <a:rPr lang="hu-HU" sz="2200" b="1" dirty="0"/>
              <a:t>, összefüggések</a:t>
            </a:r>
          </a:p>
          <a:p>
            <a:pPr marL="914400" lvl="2" indent="0" algn="just">
              <a:buNone/>
            </a:pPr>
            <a:r>
              <a:rPr lang="hu-HU" sz="2200" b="1" dirty="0"/>
              <a:t>• </a:t>
            </a:r>
            <a:r>
              <a:rPr lang="hu-HU" sz="2200" b="1" dirty="0" smtClean="0"/>
              <a:t>Alakzatok</a:t>
            </a:r>
            <a:r>
              <a:rPr lang="hu-HU" sz="2200" b="1" dirty="0"/>
              <a:t>, tájékozódás</a:t>
            </a:r>
          </a:p>
          <a:p>
            <a:pPr marL="914400" lvl="2" indent="0" algn="just">
              <a:buNone/>
            </a:pPr>
            <a:r>
              <a:rPr lang="hu-HU" sz="2200" b="1" dirty="0"/>
              <a:t>• </a:t>
            </a:r>
            <a:r>
              <a:rPr lang="hu-HU" sz="2200" b="1" dirty="0" smtClean="0"/>
              <a:t>Statisztikai </a:t>
            </a:r>
            <a:r>
              <a:rPr lang="hu-HU" sz="2200" b="1" dirty="0"/>
              <a:t>jellemzők, </a:t>
            </a:r>
            <a:r>
              <a:rPr lang="hu-HU" sz="2200" b="1" dirty="0" smtClean="0"/>
              <a:t>valószínűség</a:t>
            </a:r>
          </a:p>
          <a:p>
            <a:pPr marL="457200" lvl="1" indent="0" algn="just">
              <a:buNone/>
            </a:pPr>
            <a:endParaRPr lang="hu-HU" b="1" dirty="0" smtClean="0"/>
          </a:p>
          <a:p>
            <a:pPr algn="just"/>
            <a:r>
              <a:rPr lang="hu-HU" b="1" dirty="0" smtClean="0"/>
              <a:t>Előfordulhat, </a:t>
            </a:r>
            <a:r>
              <a:rPr lang="hu-HU" b="1" dirty="0"/>
              <a:t>hogy egy feladatnál több tartalmi terület </a:t>
            </a:r>
            <a:r>
              <a:rPr lang="hu-HU" b="1" dirty="0" smtClean="0"/>
              <a:t>is megjelenik.</a:t>
            </a:r>
          </a:p>
          <a:p>
            <a:pPr marL="0" lvl="2" indent="0" algn="just">
              <a:buNone/>
            </a:pPr>
            <a:endParaRPr lang="hu-HU" sz="1000" b="1" dirty="0" smtClean="0">
              <a:solidFill>
                <a:prstClr val="black"/>
              </a:solidFill>
            </a:endParaRPr>
          </a:p>
          <a:p>
            <a:pPr marL="0" lvl="2" indent="0" algn="just">
              <a:buNone/>
            </a:pPr>
            <a:r>
              <a:rPr lang="hu-HU" sz="1200" b="1" dirty="0" smtClean="0">
                <a:solidFill>
                  <a:prstClr val="black"/>
                </a:solidFill>
              </a:rPr>
              <a:t>Forrás</a:t>
            </a:r>
            <a:r>
              <a:rPr lang="hu-HU" sz="1200" b="1" dirty="0">
                <a:solidFill>
                  <a:prstClr val="black"/>
                </a:solidFill>
              </a:rPr>
              <a:t>: </a:t>
            </a:r>
            <a:r>
              <a:rPr lang="hu-HU" sz="1200" b="1" dirty="0">
                <a:solidFill>
                  <a:prstClr val="black"/>
                </a:solidFill>
                <a:hlinkClick r:id="rId2"/>
              </a:rPr>
              <a:t>https://www.oktatas.hu/pub_bin/dload/kozoktatas/meresek/orszmer2014/AzOKMtartalmikeretei.pdf</a:t>
            </a:r>
            <a:endParaRPr lang="hu-HU" sz="1200" b="1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281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1387</Words>
  <Application>Microsoft Office PowerPoint</Application>
  <PresentationFormat>Szélesvásznú</PresentationFormat>
  <Paragraphs>300</Paragraphs>
  <Slides>38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Office-téma</vt:lpstr>
      <vt:lpstr>Mit tehetünk  a kompetenciamérés eredményeinek jobbításáért?</vt:lpstr>
      <vt:lpstr>A kompetenciamérés áttekintése</vt:lpstr>
      <vt:lpstr>Források</vt:lpstr>
      <vt:lpstr>Általános leírás</vt:lpstr>
      <vt:lpstr>Lebonyolítás</vt:lpstr>
      <vt:lpstr>Az OKM tartalmi keretei – OH, 2014</vt:lpstr>
      <vt:lpstr>Matematika tartalmi keret</vt:lpstr>
      <vt:lpstr>Matematikai eszköztudás</vt:lpstr>
      <vt:lpstr>Tartalmi területek </vt:lpstr>
      <vt:lpstr>Tartalmi területek_1</vt:lpstr>
      <vt:lpstr>Tartalmi területek_2</vt:lpstr>
      <vt:lpstr>Tartalmi területek_3</vt:lpstr>
      <vt:lpstr>Tartalmi területek_4</vt:lpstr>
      <vt:lpstr>Gondolkodási műveletek</vt:lpstr>
      <vt:lpstr>Gondolkodási műveletek_1</vt:lpstr>
      <vt:lpstr>Gondolkodási műveletek_2</vt:lpstr>
      <vt:lpstr>Gondolkodási műveletek_3</vt:lpstr>
      <vt:lpstr>Tesztmátrixok</vt:lpstr>
      <vt:lpstr>Tesztmátrixok Forrás: https://www.oktatas.hu/pub_bin/dload/kozoktatas/meresek/orszmer2014/AzOKMtartalmikeretei.pdf </vt:lpstr>
      <vt:lpstr>Feladattípusok</vt:lpstr>
      <vt:lpstr>Az iskolák tanfelügyeleti ellenőrzése</vt:lpstr>
      <vt:lpstr>Kérdések – ellenőrzési szempontok</vt:lpstr>
      <vt:lpstr>A felmérés tesztjei és a jelentések </vt:lpstr>
      <vt:lpstr>Hogyan … ?</vt:lpstr>
      <vt:lpstr>Iskolák, szaktanárok beszámolóiból …</vt:lpstr>
      <vt:lpstr>Módszerek eredményessége … ?</vt:lpstr>
      <vt:lpstr>A kompetenciatesztek és a matematika tananyag kapcsolata</vt:lpstr>
      <vt:lpstr>A kompetenciatesztek és a matematika tananyag kapcsolata</vt:lpstr>
      <vt:lpstr>6. évfolyam A füzet 2019. május 29.</vt:lpstr>
      <vt:lpstr>8. évfolyam A füzet 2017. május 24.</vt:lpstr>
      <vt:lpstr>10. évfolyam B füzet 2018. május 23.</vt:lpstr>
      <vt:lpstr>Témakörönkénti csoportosítás</vt:lpstr>
      <vt:lpstr>Egyéni fejlesztés – az OH elektronikus felülete segítségével</vt:lpstr>
      <vt:lpstr>Egyéni fejlesztés – az OH elektronikus felülete segítségével</vt:lpstr>
      <vt:lpstr>Mikor??  Ki??  Hogyan?? …</vt:lpstr>
      <vt:lpstr>Összegzés, ajánlások</vt:lpstr>
      <vt:lpstr>Javaslatok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Windows-felhasználó</cp:lastModifiedBy>
  <cp:revision>120</cp:revision>
  <dcterms:created xsi:type="dcterms:W3CDTF">2019-06-29T07:45:23Z</dcterms:created>
  <dcterms:modified xsi:type="dcterms:W3CDTF">2019-07-15T07:06:04Z</dcterms:modified>
</cp:coreProperties>
</file>