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69" r:id="rId6"/>
    <p:sldId id="259" r:id="rId7"/>
    <p:sldId id="270" r:id="rId8"/>
    <p:sldId id="260" r:id="rId9"/>
    <p:sldId id="271" r:id="rId10"/>
    <p:sldId id="261" r:id="rId11"/>
    <p:sldId id="272" r:id="rId12"/>
    <p:sldId id="262" r:id="rId13"/>
    <p:sldId id="273" r:id="rId14"/>
    <p:sldId id="263" r:id="rId15"/>
    <p:sldId id="274" r:id="rId16"/>
    <p:sldId id="264" r:id="rId17"/>
    <p:sldId id="275" r:id="rId18"/>
    <p:sldId id="265" r:id="rId19"/>
    <p:sldId id="276" r:id="rId20"/>
    <p:sldId id="279" r:id="rId21"/>
    <p:sldId id="277" r:id="rId22"/>
    <p:sldId id="278" r:id="rId23"/>
    <p:sldId id="267" r:id="rId2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EAC85E-5739-4843-925C-5DE4FA1EAA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92442F4-E30F-40E6-ADA2-B18514161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906EFF9-FBE4-4C3A-9264-A4DD57535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AAB4-575A-4F73-9B08-DD6ABC7E0916}" type="datetimeFigureOut">
              <a:rPr lang="hu-HU" smtClean="0"/>
              <a:t>2019. 07. 10.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10FFBB8-27D3-48A8-B628-00D5C7418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4674383-61EE-46F7-8CBB-FC43111F6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E198-50D9-4FBC-9FB0-CDE41ADBFD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820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DA2636-B74B-42CF-9F0C-24E8A7644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A55ABAB-FA64-4577-B5B7-7D9C14931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8EFA99A-F481-4751-9D60-B35BD6E62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AAB4-575A-4F73-9B08-DD6ABC7E0916}" type="datetimeFigureOut">
              <a:rPr lang="hu-HU" smtClean="0"/>
              <a:t>2019. 07. 10.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2345DB6-E8A2-4805-814E-99AC71B7A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8C7B74F-2AAE-449C-9607-8039B2CD4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E198-50D9-4FBC-9FB0-CDE41ADBFD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241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F52DE1B6-66AF-40BD-BEA1-035DA49533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D9AFCB1-23C6-424D-B011-ED35036F9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CCF6952-B148-4301-8C13-44C3AF9C8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AAB4-575A-4F73-9B08-DD6ABC7E0916}" type="datetimeFigureOut">
              <a:rPr lang="hu-HU" smtClean="0"/>
              <a:t>2019. 07. 10.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B93DE3D-09C9-4D37-9E7C-9E249DD5D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70AF3DE-3B82-4346-A88A-3BC4C4988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E198-50D9-4FBC-9FB0-CDE41ADBFD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6707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F0DBDA6-7914-46FA-900B-645209555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D22278-2944-4DCA-ADCA-C5FF83F5F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6EAD924-5A1A-4BD2-9272-766026CDA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AAB4-575A-4F73-9B08-DD6ABC7E0916}" type="datetimeFigureOut">
              <a:rPr lang="hu-HU" smtClean="0"/>
              <a:t>2019. 07. 10.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9902BE4-4224-4272-A38B-C6FB3CB7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50FD0F8-28FD-4A15-8DD4-43B38516F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E198-50D9-4FBC-9FB0-CDE41ADBFD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643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4929BC-9143-435C-8351-597CAE0DC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D847586-7F26-462D-B240-78EEA7BD8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F45786D-9977-4DA7-87DF-479EB3C54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AAB4-575A-4F73-9B08-DD6ABC7E0916}" type="datetimeFigureOut">
              <a:rPr lang="hu-HU" smtClean="0"/>
              <a:t>2019. 07. 10.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AAC25F4-9CBB-4919-B38B-CD2A8540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2A5709B-9812-4C04-91D6-D3C8D6F8B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E198-50D9-4FBC-9FB0-CDE41ADBFD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250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E7AA71-5768-410A-8C37-F07C7D5B1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8644F1A-64E2-4EA5-B431-BD69C80FB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E069702-7228-4BC0-8107-02BAE7605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1C3680F-7DC8-4665-885D-A85107771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AAB4-575A-4F73-9B08-DD6ABC7E0916}" type="datetimeFigureOut">
              <a:rPr lang="hu-HU" smtClean="0"/>
              <a:t>2019. 07. 10.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C4AC634-FDAA-4073-AB43-A7CE856F0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17EE9E4-5C6F-4EE4-B5C5-7EAF9637B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E198-50D9-4FBC-9FB0-CDE41ADBFD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3715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2BCF9D-918C-4B5E-B5AE-0E956F9B8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1541495-75E3-47C6-A21D-7C7B4E5B7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CEC5794-9963-4024-8908-F991A553F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0018B67D-513F-4BC5-900B-B16659CCA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13F8CF80-2C47-4C28-BB60-03CEF1CA8F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1E2F98F4-256A-4458-A307-9A73649A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AAB4-575A-4F73-9B08-DD6ABC7E0916}" type="datetimeFigureOut">
              <a:rPr lang="hu-HU" smtClean="0"/>
              <a:t>2019. 07. 10.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128A4D77-E3A4-4A34-909B-1DC516899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24C24EE-2797-488E-8F89-0C6B5B384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E198-50D9-4FBC-9FB0-CDE41ADBFD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450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F82EE9-52AC-4462-BDE1-0D8E4B809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78CA3C3-0599-47C1-9C93-B9DA16BF7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AAB4-575A-4F73-9B08-DD6ABC7E0916}" type="datetimeFigureOut">
              <a:rPr lang="hu-HU" smtClean="0"/>
              <a:t>2019. 07. 10.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CBC2458-E2FD-45C2-864D-E4FD0D62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B8FFC69-E24B-4574-AC44-B4886D621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E198-50D9-4FBC-9FB0-CDE41ADBFD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327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CD8BB678-1BCA-4023-8010-16AF85AF7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AAB4-575A-4F73-9B08-DD6ABC7E0916}" type="datetimeFigureOut">
              <a:rPr lang="hu-HU" smtClean="0"/>
              <a:t>2019. 07. 10.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ADDEB40F-B47F-40ED-B96F-FEA29254B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F3E4CB2-B7F3-41AE-BA09-B3237466B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E198-50D9-4FBC-9FB0-CDE41ADBFD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9546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FCDFCB-C9D2-4BD6-B22C-A183B36B4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D735E28-BFED-40F8-84A3-903D23D83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C81CE27-1BA7-43CA-B148-DBFA264D4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D2AF266-F2EC-4105-B7B4-08486F9E2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AAB4-575A-4F73-9B08-DD6ABC7E0916}" type="datetimeFigureOut">
              <a:rPr lang="hu-HU" smtClean="0"/>
              <a:t>2019. 07. 10.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1D75B8C-8702-4ABA-8507-1DB70256F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2A3F262-9FB9-42F2-9561-C4B5A8C85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E198-50D9-4FBC-9FB0-CDE41ADBFD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1612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B59175-D472-41DB-9EA3-C7DC695C6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5AE50E0B-3237-4B38-8975-3B2AC3EFDD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2A5E353-7DDC-49D8-B530-B9E9F2DC8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5034058-83C7-4A44-ACC8-1E88EA9A3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AAB4-575A-4F73-9B08-DD6ABC7E0916}" type="datetimeFigureOut">
              <a:rPr lang="hu-HU" smtClean="0"/>
              <a:t>2019. 07. 10.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C099C0D-016F-4865-BE2B-418B4E729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72D6284-9739-4A74-BFE6-27D69CE99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E198-50D9-4FBC-9FB0-CDE41ADBFD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941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3C9D1072-8AEB-42F4-971E-5AED8DCC0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F8D4CCE-7827-41F4-A60A-DC2F9B82D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7DCFDA0-D2BA-44CE-9FDE-16C6CE9A36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7AAB4-575A-4F73-9B08-DD6ABC7E0916}" type="datetimeFigureOut">
              <a:rPr lang="hu-HU" smtClean="0"/>
              <a:t>2019. 07. 10.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705C27B-C7F8-4009-8F0A-81F61E5A67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9F3AF32-8F75-4309-A323-634615736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4E198-50D9-4FBC-9FB0-CDE41ADBFD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808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Ã©ptalÃ¡lat a kÃ¶vetkezÅre: âÃ©dua iskolaâ">
            <a:extLst>
              <a:ext uri="{FF2B5EF4-FFF2-40B4-BE49-F238E27FC236}">
                <a16:creationId xmlns:a16="http://schemas.microsoft.com/office/drawing/2014/main" id="{9FBE0843-1DB0-4ADA-846E-5E7F9620CD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2" b="1642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5899395-8F2D-4B34-9442-EA3FF6B2B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hu-HU" sz="3400" b="1" dirty="0">
                <a:solidFill>
                  <a:srgbClr val="C00000"/>
                </a:solidFill>
              </a:rPr>
              <a:t>Hurrá, iskolás lettem!</a:t>
            </a:r>
            <a:br>
              <a:rPr lang="hu-HU" sz="3400" b="1" dirty="0">
                <a:solidFill>
                  <a:srgbClr val="C00000"/>
                </a:solidFill>
              </a:rPr>
            </a:br>
            <a:r>
              <a:rPr lang="hu-HU" sz="3400" b="1" dirty="0">
                <a:solidFill>
                  <a:srgbClr val="C00000"/>
                </a:solidFill>
              </a:rPr>
              <a:t>Mikor játszunk újra?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03B10CD-9166-4E98-8B71-74ACEDCF0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hu-HU" sz="2000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102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ép 13">
            <a:extLst>
              <a:ext uri="{FF2B5EF4-FFF2-40B4-BE49-F238E27FC236}">
                <a16:creationId xmlns:a16="http://schemas.microsoft.com/office/drawing/2014/main" id="{2D5BE2C7-B773-47F0-B7F0-D68D481BF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33" r="1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0904BF0-22BB-4397-858C-188121D6A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hu-HU" sz="6000" b="1" dirty="0">
                <a:solidFill>
                  <a:srgbClr val="C00000"/>
                </a:solidFill>
              </a:rPr>
              <a:t>Lelkes munka</a:t>
            </a:r>
            <a:endParaRPr lang="en-US" sz="6000" b="1" dirty="0">
              <a:solidFill>
                <a:srgbClr val="C0000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832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BE1418-45D4-420B-A50F-600A69278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3867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7CE3D5-A306-4554-8791-321E3B733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144"/>
            <a:ext cx="10515600" cy="5024819"/>
          </a:xfrm>
        </p:spPr>
        <p:txBody>
          <a:bodyPr/>
          <a:lstStyle/>
          <a:p>
            <a:r>
              <a:rPr lang="hu-HU" dirty="0"/>
              <a:t>Részletek a gyerekek munkáiból:</a:t>
            </a:r>
          </a:p>
          <a:p>
            <a:pPr>
              <a:buFontTx/>
              <a:buChar char="-"/>
            </a:pPr>
            <a:r>
              <a:rPr lang="hu-HU" dirty="0"/>
              <a:t>Vegye meg ezt a mágikus alakzatot, csak most kaphat egy síkbeli alakzathoz 4 tükörtengelyt!</a:t>
            </a:r>
          </a:p>
          <a:p>
            <a:pPr>
              <a:buFontTx/>
              <a:buChar char="-"/>
            </a:pPr>
            <a:r>
              <a:rPr lang="hu-HU" dirty="0"/>
              <a:t>Ne sajnálja rá a pénzt! Ha 6 négyzetet vesz, még egy kockát is építhet belőle!</a:t>
            </a:r>
          </a:p>
          <a:p>
            <a:pPr>
              <a:buFontTx/>
              <a:buChar char="-"/>
            </a:pPr>
            <a:r>
              <a:rPr lang="hu-HU" dirty="0"/>
              <a:t>Unja már, hogy minden téglalap alakú? Vagyonokat költ és csak 2 szimmetriatengelyt kap cserébe? VÁLTOZTASSON!</a:t>
            </a:r>
          </a:p>
          <a:p>
            <a:pPr>
              <a:buFontTx/>
              <a:buChar char="-"/>
            </a:pPr>
            <a:r>
              <a:rPr lang="hu-HU" dirty="0"/>
              <a:t>Eddig csak álmodott arról, hogy a kerület egy szorzással kiszámítható legyen? Vásároljon most négyzetet!</a:t>
            </a:r>
          </a:p>
          <a:p>
            <a:pPr>
              <a:buFontTx/>
              <a:buChar char="-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4326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D74A9C-FE8C-49E1-B827-D77754390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436" y="604069"/>
            <a:ext cx="5127031" cy="4089038"/>
          </a:xfrm>
        </p:spPr>
        <p:txBody>
          <a:bodyPr>
            <a:noAutofit/>
          </a:bodyPr>
          <a:lstStyle/>
          <a:p>
            <a:pPr algn="ctr"/>
            <a:r>
              <a:rPr lang="hu-HU" sz="6600" b="1" dirty="0">
                <a:solidFill>
                  <a:srgbClr val="C00000"/>
                </a:solidFill>
              </a:rPr>
              <a:t>Játszani </a:t>
            </a:r>
            <a:br>
              <a:rPr lang="hu-HU" sz="6600" b="1" dirty="0">
                <a:solidFill>
                  <a:srgbClr val="C00000"/>
                </a:solidFill>
              </a:rPr>
            </a:br>
            <a:r>
              <a:rPr lang="hu-HU" sz="6600" b="1" dirty="0">
                <a:solidFill>
                  <a:srgbClr val="C00000"/>
                </a:solidFill>
              </a:rPr>
              <a:t>kell!!!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12395B7-318C-4A11-B469-B4E23AD01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endParaRPr lang="hu-HU" sz="200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3FAC9F9-CEDA-4A9F-88DB-DBB3749E2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15" y="236078"/>
            <a:ext cx="5879314" cy="635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86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F0FB82-3128-427D-ACB0-94DF526A8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3867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68D14BA-491D-46E8-8504-0C6B1CCCA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7008"/>
            <a:ext cx="10515600" cy="4969955"/>
          </a:xfrm>
        </p:spPr>
        <p:txBody>
          <a:bodyPr/>
          <a:lstStyle/>
          <a:p>
            <a:pPr lvl="0"/>
            <a:r>
              <a:rPr lang="hu-HU" dirty="0"/>
              <a:t>A 6 – 12 (szerintem bővíthető sokszor 17-ig is) éves gyerekeknek leginkább megfelelő tevékenysége a játék </a:t>
            </a:r>
          </a:p>
          <a:p>
            <a:pPr lvl="0"/>
            <a:r>
              <a:rPr lang="hu-HU" dirty="0"/>
              <a:t>a tanulás szerves része lehet</a:t>
            </a:r>
          </a:p>
          <a:p>
            <a:pPr lvl="0"/>
            <a:r>
              <a:rPr lang="hu-HU" dirty="0"/>
              <a:t>növeli a belső motivációt</a:t>
            </a:r>
          </a:p>
          <a:p>
            <a:pPr lvl="0"/>
            <a:r>
              <a:rPr lang="hu-HU" dirty="0"/>
              <a:t>felébreszti a tantárgy szeretetét</a:t>
            </a:r>
          </a:p>
          <a:p>
            <a:pPr lvl="0"/>
            <a:r>
              <a:rPr lang="hu-HU" dirty="0"/>
              <a:t>jó munkalégkört teremt</a:t>
            </a:r>
          </a:p>
          <a:p>
            <a:pPr lvl="0"/>
            <a:r>
              <a:rPr lang="hu-HU" dirty="0"/>
              <a:t>növeli a matematika népszerűségi indexét</a:t>
            </a:r>
          </a:p>
          <a:p>
            <a:pPr lvl="0"/>
            <a:r>
              <a:rPr lang="hu-HU" dirty="0"/>
              <a:t>a tanárnak is jól esik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02911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4B5FCC-53E5-477B-A39B-9A63FFE9B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34000" cy="5231003"/>
          </a:xfrm>
        </p:spPr>
        <p:txBody>
          <a:bodyPr>
            <a:noAutofit/>
          </a:bodyPr>
          <a:lstStyle/>
          <a:p>
            <a:pPr algn="ctr"/>
            <a:r>
              <a:rPr lang="hu-HU" sz="6600" b="1" dirty="0">
                <a:solidFill>
                  <a:srgbClr val="C00000"/>
                </a:solidFill>
              </a:rPr>
              <a:t>Mindenkire </a:t>
            </a:r>
            <a:br>
              <a:rPr lang="hu-HU" sz="6600" b="1" dirty="0">
                <a:solidFill>
                  <a:srgbClr val="C00000"/>
                </a:solidFill>
              </a:rPr>
            </a:br>
            <a:r>
              <a:rPr lang="hu-HU" sz="6600" b="1" dirty="0">
                <a:solidFill>
                  <a:srgbClr val="C00000"/>
                </a:solidFill>
              </a:rPr>
              <a:t>szükség </a:t>
            </a:r>
            <a:br>
              <a:rPr lang="hu-HU" sz="6600" b="1" dirty="0">
                <a:solidFill>
                  <a:srgbClr val="C00000"/>
                </a:solidFill>
              </a:rPr>
            </a:br>
            <a:r>
              <a:rPr lang="hu-HU" sz="6600" b="1" dirty="0">
                <a:solidFill>
                  <a:srgbClr val="C00000"/>
                </a:solidFill>
              </a:rPr>
              <a:t>van!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CCF5F14-3B77-4E01-AABB-8DBAD702F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5B7E194-49C7-4595-BBA5-BB8A31EE6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068" y="0"/>
            <a:ext cx="5848932" cy="682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99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70169B-D268-4A2C-8140-159DE004D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4451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74992A5-1753-4AA0-B564-8E4ED7E26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1872"/>
            <a:ext cx="10515600" cy="4915091"/>
          </a:xfrm>
        </p:spPr>
        <p:txBody>
          <a:bodyPr/>
          <a:lstStyle/>
          <a:p>
            <a:pPr lvl="0"/>
            <a:r>
              <a:rPr lang="hu-HU" dirty="0"/>
              <a:t>a tanulók tudásában és képességeiben egyaránt nagy különbség van</a:t>
            </a:r>
          </a:p>
          <a:p>
            <a:pPr lvl="0"/>
            <a:r>
              <a:rPr lang="hu-HU" dirty="0"/>
              <a:t>differenciálni kell</a:t>
            </a:r>
          </a:p>
          <a:p>
            <a:pPr lvl="0">
              <a:buFontTx/>
              <a:buChar char="-"/>
            </a:pPr>
            <a:r>
              <a:rPr lang="hu-HU" dirty="0"/>
              <a:t>lehet direkt módon, különböző feladatok kiosztásával</a:t>
            </a:r>
          </a:p>
          <a:p>
            <a:pPr lvl="0">
              <a:buFontTx/>
              <a:buChar char="-"/>
            </a:pPr>
            <a:r>
              <a:rPr lang="hu-HU" dirty="0"/>
              <a:t>talán hasznosabb az olyan feladatok kitűzése, amelyekben mindenki a képessége szerint teljesíthet</a:t>
            </a:r>
          </a:p>
          <a:p>
            <a:pPr lvl="0"/>
            <a:r>
              <a:rPr lang="hu-HU" dirty="0"/>
              <a:t>mindenkinek jár a „Nélküled nem sikerülhetett volna!” érzés</a:t>
            </a:r>
          </a:p>
          <a:p>
            <a:pPr lvl="0"/>
            <a:r>
              <a:rPr lang="hu-HU" dirty="0"/>
              <a:t>meg kell tanítanunk a gyerekeket csoportban dolgozni, mert az élet egyre több területen ezt követeli tőlünk</a:t>
            </a:r>
          </a:p>
        </p:txBody>
      </p:sp>
    </p:spTree>
    <p:extLst>
      <p:ext uri="{BB962C8B-B14F-4D97-AF65-F5344CB8AC3E}">
        <p14:creationId xmlns:p14="http://schemas.microsoft.com/office/powerpoint/2010/main" val="1543076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KapcsolÃ³dÃ³ kÃ©p">
            <a:extLst>
              <a:ext uri="{FF2B5EF4-FFF2-40B4-BE49-F238E27FC236}">
                <a16:creationId xmlns:a16="http://schemas.microsoft.com/office/drawing/2014/main" id="{F4781D54-CDC8-4C30-A94D-5B90250A2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0" b="2128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45D440F-990B-48CC-81B5-FCE70A164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000" b="1" dirty="0" err="1">
                <a:solidFill>
                  <a:srgbClr val="C00000"/>
                </a:solidFill>
              </a:rPr>
              <a:t>Szabaduló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tantermek</a:t>
            </a:r>
            <a:endParaRPr lang="en-US" sz="6000" b="1" dirty="0">
              <a:solidFill>
                <a:srgbClr val="C00000"/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167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82FD01-2E4D-435A-9F8F-B03326138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8731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244C7C7-A33A-403E-9E55-00CA0043D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752"/>
            <a:ext cx="10515600" cy="4732211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 szabaduló szobák mintájára készült</a:t>
            </a:r>
          </a:p>
          <a:p>
            <a:r>
              <a:rPr lang="hu-HU" dirty="0"/>
              <a:t>az óra kerettörténettel kezdődik (pl.: mentsük meg a világot)</a:t>
            </a:r>
          </a:p>
          <a:p>
            <a:r>
              <a:rPr lang="hu-HU" dirty="0"/>
              <a:t>a gyerekek az idő ellen (nem egymás ellen!) versenyeznek</a:t>
            </a:r>
          </a:p>
          <a:p>
            <a:r>
              <a:rPr lang="hu-HU" dirty="0"/>
              <a:t>kell egy jó közös cél</a:t>
            </a:r>
          </a:p>
          <a:p>
            <a:pPr marL="0" indent="0">
              <a:buNone/>
            </a:pPr>
            <a:r>
              <a:rPr lang="hu-HU" dirty="0"/>
              <a:t>(egy + pont, vagy dolgozatnál felhasználható +1 pont vagy egy szem finom cukor – a sikeres kiszabadulás után kettő darab szabadon választható)</a:t>
            </a:r>
          </a:p>
          <a:p>
            <a:r>
              <a:rPr lang="hu-HU" dirty="0"/>
              <a:t>kell egy jó feladatsor, amit a legerősebbek sem tudnak egyedül, ennyi idő alatt megoldani, a cél, hogy mindenki dolgozzon!</a:t>
            </a:r>
          </a:p>
          <a:p>
            <a:r>
              <a:rPr lang="hu-HU" dirty="0"/>
              <a:t>a feladatsorok </a:t>
            </a:r>
            <a:r>
              <a:rPr lang="hu-HU" dirty="0" err="1"/>
              <a:t>hazavihetőek</a:t>
            </a:r>
            <a:r>
              <a:rPr lang="hu-HU" dirty="0"/>
              <a:t>, egy feladat benne lesz a témazáró dolgozatban</a:t>
            </a:r>
          </a:p>
        </p:txBody>
      </p:sp>
    </p:spTree>
    <p:extLst>
      <p:ext uri="{BB962C8B-B14F-4D97-AF65-F5344CB8AC3E}">
        <p14:creationId xmlns:p14="http://schemas.microsoft.com/office/powerpoint/2010/main" val="168975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Kezek, barÃ¡tsÃ¡g, barÃ¡tok, gyerekek, szÃ³rakozÃ¡s, boldogsÃ¡g">
            <a:extLst>
              <a:ext uri="{FF2B5EF4-FFF2-40B4-BE49-F238E27FC236}">
                <a16:creationId xmlns:a16="http://schemas.microsoft.com/office/drawing/2014/main" id="{09A1C1A0-F605-4DA4-A780-C0D8227080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" b="1078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8D42EE0-56C8-4C88-AB4A-447EC802A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A </a:t>
            </a:r>
            <a:r>
              <a:rPr lang="en-US" b="1" dirty="0" err="1">
                <a:solidFill>
                  <a:srgbClr val="C00000"/>
                </a:solidFill>
              </a:rPr>
              <a:t>csoportmunka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varázsa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9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10537A-AA3F-4236-8E23-14F9F75CB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472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C5097A3-2E75-4D26-9255-657951014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6152"/>
            <a:ext cx="10515600" cy="4960811"/>
          </a:xfrm>
        </p:spPr>
        <p:txBody>
          <a:bodyPr>
            <a:normAutofit/>
          </a:bodyPr>
          <a:lstStyle/>
          <a:p>
            <a:r>
              <a:rPr lang="hu-HU" u="sng" dirty="0"/>
              <a:t>heterogén csoportmunka (4 – 5 fős)</a:t>
            </a:r>
          </a:p>
          <a:p>
            <a:pPr>
              <a:buFontTx/>
              <a:buChar char="-"/>
            </a:pPr>
            <a:r>
              <a:rPr lang="hu-HU" dirty="0"/>
              <a:t>nehezedő feladatsor, </a:t>
            </a:r>
            <a:r>
              <a:rPr lang="hu-HU" dirty="0" err="1"/>
              <a:t>kb</a:t>
            </a:r>
            <a:r>
              <a:rPr lang="hu-HU" dirty="0"/>
              <a:t> 10 feladat, a, b, c alfeladatokkal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u="sng" dirty="0"/>
              <a:t>kooperatív csoportmunka</a:t>
            </a:r>
          </a:p>
          <a:p>
            <a:pPr marL="0" indent="0">
              <a:buNone/>
            </a:pPr>
            <a:r>
              <a:rPr lang="hu-HU" dirty="0"/>
              <a:t>- egész csoport együtt dolgozik (18 – 20 fő)</a:t>
            </a:r>
          </a:p>
          <a:p>
            <a:pPr marL="0" indent="0">
              <a:buNone/>
            </a:pPr>
            <a:r>
              <a:rPr lang="hu-HU" dirty="0"/>
              <a:t>- a csoport erősségétől függően 25 – 40 feladat</a:t>
            </a:r>
          </a:p>
          <a:p>
            <a:pPr marL="0" indent="0">
              <a:buNone/>
            </a:pPr>
            <a:r>
              <a:rPr lang="hu-HU" dirty="0"/>
              <a:t>- a gyerekek osztják be egymás között a feladatokat</a:t>
            </a:r>
          </a:p>
          <a:p>
            <a:pPr marL="0" indent="0">
              <a:buNone/>
            </a:pPr>
            <a:r>
              <a:rPr lang="hu-HU" dirty="0"/>
              <a:t>- a táblára került megoldásokat én ellenőrzöm, itt már nincs javítási lehetőség</a:t>
            </a:r>
          </a:p>
        </p:txBody>
      </p:sp>
    </p:spTree>
    <p:extLst>
      <p:ext uri="{BB962C8B-B14F-4D97-AF65-F5344CB8AC3E}">
        <p14:creationId xmlns:p14="http://schemas.microsoft.com/office/powerpoint/2010/main" val="246453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4670FC7-62B0-4489-8C88-53B06C3B1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4217054"/>
          </a:xfrm>
        </p:spPr>
        <p:txBody>
          <a:bodyPr>
            <a:normAutofit/>
          </a:bodyPr>
          <a:lstStyle/>
          <a:p>
            <a:pPr algn="ctr"/>
            <a:r>
              <a:rPr lang="hu-HU" sz="6000" b="1" dirty="0">
                <a:solidFill>
                  <a:srgbClr val="C00000"/>
                </a:solidFill>
              </a:rPr>
              <a:t>Hogyan éli meg </a:t>
            </a:r>
            <a:br>
              <a:rPr lang="hu-HU" sz="6000" b="1" dirty="0">
                <a:solidFill>
                  <a:srgbClr val="C00000"/>
                </a:solidFill>
              </a:rPr>
            </a:br>
            <a:r>
              <a:rPr lang="hu-HU" sz="6000" b="1" dirty="0">
                <a:solidFill>
                  <a:srgbClr val="C00000"/>
                </a:solidFill>
              </a:rPr>
              <a:t>a gyerek </a:t>
            </a:r>
            <a:br>
              <a:rPr lang="hu-HU" sz="6000" b="1" dirty="0">
                <a:solidFill>
                  <a:srgbClr val="C00000"/>
                </a:solidFill>
              </a:rPr>
            </a:br>
            <a:r>
              <a:rPr lang="hu-HU" sz="6000" b="1" dirty="0">
                <a:solidFill>
                  <a:srgbClr val="C00000"/>
                </a:solidFill>
              </a:rPr>
              <a:t>a felső tagozatba </a:t>
            </a:r>
            <a:br>
              <a:rPr lang="hu-HU" sz="6000" b="1" dirty="0">
                <a:solidFill>
                  <a:srgbClr val="C00000"/>
                </a:solidFill>
              </a:rPr>
            </a:br>
            <a:r>
              <a:rPr lang="hu-HU" sz="6000" b="1" dirty="0">
                <a:solidFill>
                  <a:srgbClr val="C00000"/>
                </a:solidFill>
              </a:rPr>
              <a:t>való átlépést?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3E220BC-AFBD-4D3C-963A-A79B0B67F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endParaRPr lang="hu-HU" sz="2400" dirty="0"/>
          </a:p>
        </p:txBody>
      </p:sp>
      <p:pic>
        <p:nvPicPr>
          <p:cNvPr id="2050" name="Picture 2" descr="A grafikÃ¡k SzÅ±cs Ãdua munkÃ¡i">
            <a:extLst>
              <a:ext uri="{FF2B5EF4-FFF2-40B4-BE49-F238E27FC236}">
                <a16:creationId xmlns:a16="http://schemas.microsoft.com/office/drawing/2014/main" id="{42C04B61-153A-413C-9CEE-EFF0D8368F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4"/>
          <a:stretch/>
        </p:blipFill>
        <p:spPr bwMode="auto">
          <a:xfrm>
            <a:off x="7556408" y="10"/>
            <a:ext cx="463559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102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D3BF1C-5164-4D28-83C1-1BDCBE7CB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7331"/>
          </a:xfrm>
        </p:spPr>
        <p:txBody>
          <a:bodyPr/>
          <a:lstStyle/>
          <a:p>
            <a:r>
              <a:rPr lang="hu-HU" dirty="0">
                <a:solidFill>
                  <a:srgbClr val="C00000"/>
                </a:solidFill>
              </a:rPr>
              <a:t>Kerettörténet ötletek: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FCCB1E-296A-4CD5-AC01-4F3939421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464"/>
            <a:ext cx="10515600" cy="4750499"/>
          </a:xfrm>
        </p:spPr>
        <p:txBody>
          <a:bodyPr/>
          <a:lstStyle/>
          <a:p>
            <a:r>
              <a:rPr lang="hu-HU" dirty="0"/>
              <a:t>Gonosz </a:t>
            </a:r>
            <a:r>
              <a:rPr lang="hu-HU" dirty="0" err="1"/>
              <a:t>matekorkok</a:t>
            </a:r>
            <a:r>
              <a:rPr lang="hu-HU" dirty="0"/>
              <a:t> megtámadták a világot…</a:t>
            </a:r>
          </a:p>
          <a:p>
            <a:r>
              <a:rPr lang="hu-HU" dirty="0" err="1"/>
              <a:t>Geotrollok</a:t>
            </a:r>
            <a:r>
              <a:rPr lang="hu-HU" dirty="0"/>
              <a:t> támadták meg a Földet...</a:t>
            </a:r>
          </a:p>
          <a:p>
            <a:r>
              <a:rPr lang="hu-HU" dirty="0"/>
              <a:t>A Földön ki akarják kapcsolni az internetet, fejtsd meg a négyjegyű kódot, hogy…</a:t>
            </a:r>
          </a:p>
          <a:p>
            <a:r>
              <a:rPr lang="hu-HU" dirty="0"/>
              <a:t>A mindent tudó szörnyek ellopták az összes titkunkat, már csak 40 percünk maradt, hogy a galaktikus zsoldoshadsereg…</a:t>
            </a:r>
          </a:p>
          <a:p>
            <a:r>
              <a:rPr lang="hu-HU" dirty="0"/>
              <a:t>Chuck </a:t>
            </a:r>
            <a:r>
              <a:rPr lang="hu-HU" dirty="0" err="1"/>
              <a:t>Norris</a:t>
            </a:r>
            <a:r>
              <a:rPr lang="hu-HU" dirty="0"/>
              <a:t> bajban van és már csak Ti segíthettek…</a:t>
            </a:r>
          </a:p>
          <a:p>
            <a:r>
              <a:rPr lang="hu-HU" dirty="0"/>
              <a:t>Mark </a:t>
            </a:r>
            <a:r>
              <a:rPr lang="hu-HU" dirty="0" err="1"/>
              <a:t>Zuckerberg</a:t>
            </a:r>
            <a:r>
              <a:rPr lang="hu-HU" dirty="0"/>
              <a:t> törölni akarja az összes </a:t>
            </a:r>
            <a:r>
              <a:rPr lang="hu-HU" dirty="0" err="1"/>
              <a:t>Fb</a:t>
            </a:r>
            <a:r>
              <a:rPr lang="hu-HU" dirty="0"/>
              <a:t> profilt, már csak…</a:t>
            </a:r>
          </a:p>
          <a:p>
            <a:r>
              <a:rPr lang="hu-HU" dirty="0"/>
              <a:t>Napi 1 percre akarják korlátozni világszerte az internetes eszközök használatát, csak ti segíthettek…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74961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E33E19-13A8-4030-8CDA-B0B7825F4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C00000"/>
                </a:solidFill>
              </a:rPr>
              <a:t>Felhasznált irodalom: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E89D495-2DEC-458B-BB80-2D0D7EB75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Vincze Szilvia: A matematikai képességek összetevőinek vizsgálata és kapcsolata az intelligenciával</a:t>
            </a:r>
          </a:p>
          <a:p>
            <a:r>
              <a:rPr lang="hu-HU" dirty="0"/>
              <a:t>Korányi Margit: Megértési deficitek</a:t>
            </a:r>
          </a:p>
          <a:p>
            <a:r>
              <a:rPr lang="hu-HU" dirty="0" err="1"/>
              <a:t>Kerry</a:t>
            </a:r>
            <a:r>
              <a:rPr lang="hu-HU" dirty="0"/>
              <a:t>: A kérdezés készségei</a:t>
            </a:r>
          </a:p>
          <a:p>
            <a:r>
              <a:rPr lang="hu-HU" dirty="0"/>
              <a:t>Kalmár – Urbán – </a:t>
            </a:r>
            <a:r>
              <a:rPr lang="hu-HU" dirty="0" err="1"/>
              <a:t>Reiman</a:t>
            </a:r>
            <a:r>
              <a:rPr lang="hu-HU" dirty="0"/>
              <a:t>: A Kalmár verseny feladatai, 2006-2012., A természettudományi Közlöny 2014. I. különszáma </a:t>
            </a:r>
          </a:p>
          <a:p>
            <a:r>
              <a:rPr lang="hu-HU" dirty="0"/>
              <a:t>Zrínyi feladatok, 2005 – 2018., </a:t>
            </a:r>
            <a:r>
              <a:rPr lang="hu-HU" dirty="0" err="1"/>
              <a:t>Mategye</a:t>
            </a:r>
            <a:r>
              <a:rPr lang="hu-HU" dirty="0"/>
              <a:t> Alapítvány, Kecskemét </a:t>
            </a:r>
          </a:p>
          <a:p>
            <a:r>
              <a:rPr lang="hu-HU" dirty="0" err="1"/>
              <a:t>Scherlein</a:t>
            </a:r>
            <a:r>
              <a:rPr lang="hu-HU" dirty="0"/>
              <a:t> Márta: Fejlesztő fejtörő, Műszaki Kiadó 2012.</a:t>
            </a:r>
          </a:p>
          <a:p>
            <a:r>
              <a:rPr lang="hu-HU" dirty="0"/>
              <a:t>Szűcs Édua karikatúrái</a:t>
            </a:r>
          </a:p>
        </p:txBody>
      </p:sp>
    </p:spTree>
    <p:extLst>
      <p:ext uri="{BB962C8B-B14F-4D97-AF65-F5344CB8AC3E}">
        <p14:creationId xmlns:p14="http://schemas.microsoft.com/office/powerpoint/2010/main" val="3620134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C2776D-6C8A-41ED-A51E-CFDB7C1E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rgbClr val="C00000"/>
                </a:solidFill>
              </a:rPr>
              <a:t>Példák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7B6B7F7-72AF-46C8-B0BC-ABFCA8F02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600" dirty="0"/>
              <a:t>A kétféle szabaduló tantermes példára </a:t>
            </a:r>
          </a:p>
          <a:p>
            <a:pPr marL="0" indent="0" algn="ctr">
              <a:buNone/>
            </a:pPr>
            <a:r>
              <a:rPr lang="hu-HU" sz="3600" dirty="0"/>
              <a:t>egy-egy feladatsor, megoldással, </a:t>
            </a:r>
          </a:p>
          <a:p>
            <a:pPr marL="0" indent="0" algn="ctr">
              <a:buNone/>
            </a:pPr>
            <a:r>
              <a:rPr lang="hu-HU" sz="3600" dirty="0"/>
              <a:t>kerettörténettel </a:t>
            </a:r>
          </a:p>
          <a:p>
            <a:pPr marL="0" indent="0" algn="ctr">
              <a:buNone/>
            </a:pPr>
            <a:r>
              <a:rPr lang="hu-HU" sz="3600" dirty="0"/>
              <a:t>szintén megtalálható ezen az oldalon!</a:t>
            </a:r>
          </a:p>
        </p:txBody>
      </p:sp>
    </p:spTree>
    <p:extLst>
      <p:ext uri="{BB962C8B-B14F-4D97-AF65-F5344CB8AC3E}">
        <p14:creationId xmlns:p14="http://schemas.microsoft.com/office/powerpoint/2010/main" val="3695820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E7CD03-4E0E-4E77-8E3A-BE23FDBEC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566927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>
                <a:solidFill>
                  <a:srgbClr val="C00000"/>
                </a:solidFill>
              </a:rPr>
              <a:t>Köszönöm a figyelmet!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3219771-CC0D-412B-AE45-BA668E21C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29544" cy="4351338"/>
          </a:xfrm>
        </p:spPr>
        <p:txBody>
          <a:bodyPr>
            <a:normAutofit fontScale="85000" lnSpcReduction="20000"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marL="0" indent="0" algn="r">
              <a:buNone/>
            </a:pPr>
            <a:endParaRPr lang="hu-HU" dirty="0"/>
          </a:p>
          <a:p>
            <a:pPr marL="0" indent="0" algn="r">
              <a:buNone/>
            </a:pPr>
            <a:endParaRPr lang="hu-HU" dirty="0"/>
          </a:p>
          <a:p>
            <a:pPr marL="0" indent="0" algn="r">
              <a:buNone/>
            </a:pPr>
            <a:r>
              <a:rPr lang="hu-HU" dirty="0" err="1"/>
              <a:t>Paróczay</a:t>
            </a:r>
            <a:r>
              <a:rPr lang="hu-HU" dirty="0"/>
              <a:t> Eszter</a:t>
            </a:r>
          </a:p>
          <a:p>
            <a:pPr marL="0" indent="0" algn="r">
              <a:buNone/>
            </a:pPr>
            <a:r>
              <a:rPr lang="hu-HU" dirty="0"/>
              <a:t>eszter.paroczay@gmail.com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E49F537-E650-4141-82D6-B692553C718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63" y="1042409"/>
            <a:ext cx="7088161" cy="472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03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87E650-FFC8-49EB-A7BD-1B966F036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5619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788BFE-9D14-47C4-B674-5599660CB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7904"/>
            <a:ext cx="10515600" cy="4659059"/>
          </a:xfrm>
        </p:spPr>
        <p:txBody>
          <a:bodyPr/>
          <a:lstStyle/>
          <a:p>
            <a:pPr lvl="0"/>
            <a:r>
              <a:rPr lang="hu-HU" dirty="0"/>
              <a:t>boldog, büszke, de hirtelen ő lesz a legkisebb</a:t>
            </a:r>
          </a:p>
          <a:p>
            <a:pPr lvl="0"/>
            <a:r>
              <a:rPr lang="hu-HU" dirty="0"/>
              <a:t>elveszti a biztonságérzetét (a tanító néni hiánya)</a:t>
            </a:r>
          </a:p>
          <a:p>
            <a:pPr lvl="0"/>
            <a:r>
              <a:rPr lang="hu-HU" dirty="0"/>
              <a:t>rengeteg új tanár, elvárás, szabályok</a:t>
            </a:r>
          </a:p>
          <a:p>
            <a:pPr lvl="0"/>
            <a:r>
              <a:rPr lang="hu-HU" dirty="0"/>
              <a:t>sokat kell tanulni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4999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C150C42-FE95-4B3B-A1D3-5994D2CB1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1069848"/>
            <a:ext cx="6586491" cy="3621024"/>
          </a:xfrm>
        </p:spPr>
        <p:txBody>
          <a:bodyPr>
            <a:noAutofit/>
          </a:bodyPr>
          <a:lstStyle/>
          <a:p>
            <a:pPr algn="ctr"/>
            <a:r>
              <a:rPr lang="hu-HU" sz="6600" b="1" dirty="0">
                <a:solidFill>
                  <a:srgbClr val="C00000"/>
                </a:solidFill>
              </a:rPr>
              <a:t>Mire építhet </a:t>
            </a:r>
            <a:br>
              <a:rPr lang="hu-HU" sz="6600" b="1" dirty="0">
                <a:solidFill>
                  <a:srgbClr val="C00000"/>
                </a:solidFill>
              </a:rPr>
            </a:br>
            <a:r>
              <a:rPr lang="hu-HU" sz="6600" b="1" dirty="0">
                <a:solidFill>
                  <a:srgbClr val="C00000"/>
                </a:solidFill>
              </a:rPr>
              <a:t>egy felsős </a:t>
            </a:r>
            <a:br>
              <a:rPr lang="hu-HU" sz="6600" b="1" dirty="0">
                <a:solidFill>
                  <a:srgbClr val="C00000"/>
                </a:solidFill>
              </a:rPr>
            </a:br>
            <a:r>
              <a:rPr lang="hu-HU" sz="6600" b="1" dirty="0">
                <a:solidFill>
                  <a:srgbClr val="C00000"/>
                </a:solidFill>
              </a:rPr>
              <a:t>tanár?</a:t>
            </a:r>
          </a:p>
        </p:txBody>
      </p:sp>
      <p:pic>
        <p:nvPicPr>
          <p:cNvPr id="3074" name="Picture 2" descr="IrÃ¡ny az iskola!">
            <a:extLst>
              <a:ext uri="{FF2B5EF4-FFF2-40B4-BE49-F238E27FC236}">
                <a16:creationId xmlns:a16="http://schemas.microsoft.com/office/drawing/2014/main" id="{AD80CBFA-AECC-4C85-8922-8B1F4537B9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6" r="-2" b="-2"/>
          <a:stretch/>
        </p:blipFill>
        <p:spPr bwMode="auto">
          <a:xfrm>
            <a:off x="329858" y="128026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B9254E3F-BBFB-408B-8EFA-C76746A3F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28710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83E14F-8079-4265-AD78-4111A5E84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5891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3557F98-9F18-47AE-A57F-911ACBC5F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328"/>
            <a:ext cx="10515600" cy="4695635"/>
          </a:xfrm>
        </p:spPr>
        <p:txBody>
          <a:bodyPr/>
          <a:lstStyle/>
          <a:p>
            <a:pPr lvl="0"/>
            <a:r>
              <a:rPr lang="hu-HU" dirty="0"/>
              <a:t>alsóban folyamatos képességfejlesztés van minden területen</a:t>
            </a:r>
          </a:p>
          <a:p>
            <a:pPr lvl="0"/>
            <a:r>
              <a:rPr lang="hu-HU" dirty="0"/>
              <a:t>kialakult számfogalom</a:t>
            </a:r>
          </a:p>
          <a:p>
            <a:pPr lvl="0"/>
            <a:r>
              <a:rPr lang="hu-HU" dirty="0"/>
              <a:t>eddig szinte csak tapasztalati úton ismerkedtek a matematikával</a:t>
            </a:r>
          </a:p>
          <a:p>
            <a:pPr lvl="0"/>
            <a:r>
              <a:rPr lang="hu-HU" dirty="0"/>
              <a:t>síkbeli- és térbeli tájékozódás alapjait ismerik</a:t>
            </a:r>
          </a:p>
          <a:p>
            <a:pPr lvl="0"/>
            <a:r>
              <a:rPr lang="hu-HU" dirty="0"/>
              <a:t>geometria építések, rajzolások, színezések</a:t>
            </a:r>
          </a:p>
          <a:p>
            <a:pPr lvl="0"/>
            <a:r>
              <a:rPr lang="hu-HU" dirty="0"/>
              <a:t>alap mértékegységek ismerete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9500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6476C9-B0EA-4078-AB3B-EFA9C8733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842336"/>
            <a:ext cx="6586491" cy="3785419"/>
          </a:xfrm>
        </p:spPr>
        <p:txBody>
          <a:bodyPr>
            <a:normAutofit/>
          </a:bodyPr>
          <a:lstStyle/>
          <a:p>
            <a:pPr algn="ctr"/>
            <a:r>
              <a:rPr lang="hu-HU" sz="6600" b="1" dirty="0">
                <a:solidFill>
                  <a:srgbClr val="C00000"/>
                </a:solidFill>
              </a:rPr>
              <a:t>A gyerekek </a:t>
            </a:r>
            <a:br>
              <a:rPr lang="hu-HU" sz="6600" b="1" dirty="0">
                <a:solidFill>
                  <a:srgbClr val="C00000"/>
                </a:solidFill>
              </a:rPr>
            </a:br>
            <a:r>
              <a:rPr lang="hu-HU" sz="6600" b="1" dirty="0">
                <a:solidFill>
                  <a:srgbClr val="C00000"/>
                </a:solidFill>
              </a:rPr>
              <a:t>gondolkodásának </a:t>
            </a:r>
            <a:br>
              <a:rPr lang="hu-HU" sz="6600" b="1" dirty="0">
                <a:solidFill>
                  <a:srgbClr val="C00000"/>
                </a:solidFill>
              </a:rPr>
            </a:br>
            <a:r>
              <a:rPr lang="hu-HU" sz="6600" b="1" dirty="0">
                <a:solidFill>
                  <a:srgbClr val="C00000"/>
                </a:solidFill>
              </a:rPr>
              <a:t>fejlesztése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C879307-7B80-41B1-B227-A2318EB75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endParaRPr lang="hu-HU" sz="2400"/>
          </a:p>
        </p:txBody>
      </p:sp>
      <p:pic>
        <p:nvPicPr>
          <p:cNvPr id="4098" name="Picture 2" descr="A grafikÃ¡k SzÅ±cs Ãdua munkÃ¡i">
            <a:extLst>
              <a:ext uri="{FF2B5EF4-FFF2-40B4-BE49-F238E27FC236}">
                <a16:creationId xmlns:a16="http://schemas.microsoft.com/office/drawing/2014/main" id="{81381304-0A01-4268-BD1A-155F6F2FF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"/>
          <a:stretch/>
        </p:blipFill>
        <p:spPr bwMode="auto">
          <a:xfrm>
            <a:off x="7556408" y="10"/>
            <a:ext cx="463559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593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07CD2C-9DFF-4D40-A172-66F601A39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CC47D30-9F81-428E-A4C4-2AA1B8FB1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8448"/>
            <a:ext cx="10515600" cy="4878515"/>
          </a:xfrm>
        </p:spPr>
        <p:txBody>
          <a:bodyPr/>
          <a:lstStyle/>
          <a:p>
            <a:pPr lvl="0"/>
            <a:r>
              <a:rPr lang="hu-HU" dirty="0"/>
              <a:t>a mentális kor szórása ötödikben akár 4 év is lehet</a:t>
            </a:r>
          </a:p>
          <a:p>
            <a:pPr lvl="0"/>
            <a:r>
              <a:rPr lang="hu-HU" dirty="0"/>
              <a:t>a fogalmi rendszer kialakulása nem egyenletes és nem is egységes</a:t>
            </a:r>
          </a:p>
          <a:p>
            <a:pPr lvl="0"/>
            <a:r>
              <a:rPr lang="hu-HU" dirty="0"/>
              <a:t>alsóban többségében mintakövető gondolkodás volt</a:t>
            </a:r>
          </a:p>
          <a:p>
            <a:pPr lvl="0"/>
            <a:r>
              <a:rPr lang="hu-HU" dirty="0"/>
              <a:t>fejleszteni kell a problémamegoldó és az alkotó gondolkodást</a:t>
            </a:r>
          </a:p>
          <a:p>
            <a:pPr lvl="0"/>
            <a:r>
              <a:rPr lang="hu-HU" dirty="0"/>
              <a:t>felfedeztető matematika órák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2807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2" descr="https://lh3.googleusercontent.com/r1zUsfvyywTjq9FqHIZMlfuH6ylcQjYfIIqVV93aFBPPvwC-xhHvtr7XGQiFaeBirdfWI3am5D1QUB-65UmAjO-aODzJp9y-FDN_UtVQIB0Jcl32dvDp8ot0Pd6yPUwgS5kJQKGBWQM9L1t8T9R5r-aY2V8vDqDz6mkaOznyK0LqPR5jjDTcUmyEhIAYPyHoCzYoWFTl-DW_8PKVn3uI_0oJGeysmNERZ-nT7802b9GnDcEvqU4Iz9Gc0C2XF7mmuo8TLXsSsyX74zqHcIJgXOpKbNeVeh5Vd_pgqf4kfRn6xhKArmQsstqfAUqriOA9fOHXXiohGBldK-iewMZV43zB66g4sNx_daPCpEKCKWtqK_hpPYCdlNDzsYke1CRIRgBeU_FVjc8geGGG48kE1Uh7rQnIR9fnNMlzDUfR-xCuzrAopMiRvMDNOrZNDblyFl4pV0KbyXUrUUX_vE0oeS_rXbqtNMkbZw3JgiQSNHSTNLGjIyDWeEi_maO-lt6HPOhDlzdvxWNRx2xsB7LIgp5My_I5tTx7Bou9yeHVVsxEJ0APD3f1y29z7DbMlXcwsRZ3VYlpTc73DuRV5rsxNxgJKy7rjoAxlipJwOeRmTEQM7jFuvSHjwdvYKGQkh1QE4cGaGTQufZE5rAgEGEURhs7K5xPdgfW=w1670-h939-no">
            <a:extLst>
              <a:ext uri="{FF2B5EF4-FFF2-40B4-BE49-F238E27FC236}">
                <a16:creationId xmlns:a16="http://schemas.microsoft.com/office/drawing/2014/main" id="{B15C9B44-D053-4E94-AABC-7F31C2C794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96450B1-FE61-4F16-8C39-8C99E0C77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</a:rPr>
              <a:t>Az ismeret kompetencia alapú feldolgozása</a:t>
            </a:r>
            <a:endParaRPr lang="en-US" sz="4800" b="1" dirty="0">
              <a:solidFill>
                <a:srgbClr val="C00000"/>
              </a:solidFill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56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85F0E7-DEC4-47C0-AEA1-56D6CE23A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AA11C08-209A-476B-B52A-00B66C582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8720"/>
            <a:ext cx="10515600" cy="4988243"/>
          </a:xfrm>
        </p:spPr>
        <p:txBody>
          <a:bodyPr/>
          <a:lstStyle/>
          <a:p>
            <a:pPr lvl="0"/>
            <a:r>
              <a:rPr lang="hu-HU" dirty="0"/>
              <a:t>a gondolkodás szintjein végig kell vezetni őket:</a:t>
            </a:r>
          </a:p>
          <a:p>
            <a:pPr marL="0" lvl="0" indent="0">
              <a:buNone/>
            </a:pPr>
            <a:r>
              <a:rPr lang="hu-HU" dirty="0"/>
              <a:t>ismeret, megértés, alkalmazás, elemzés, egybefoglalás, értékelés</a:t>
            </a:r>
          </a:p>
          <a:p>
            <a:r>
              <a:rPr lang="hu-HU" dirty="0"/>
              <a:t>a tanulási út folyamán egyre kisebb a pedagógus felelőssége</a:t>
            </a:r>
          </a:p>
          <a:p>
            <a:r>
              <a:rPr lang="hu-HU" dirty="0"/>
              <a:t>alkalmazott tudás szükséges, pl.:</a:t>
            </a:r>
          </a:p>
          <a:p>
            <a:r>
              <a:rPr lang="hu-HU" dirty="0">
                <a:solidFill>
                  <a:srgbClr val="C00000"/>
                </a:solidFill>
              </a:rPr>
              <a:t>Készíts plakátot, az alábbi három téma közül választhatsz: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Reklámozd a négyzetet!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Járasd le a téglalapot! – lejárató kampány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Készíts négyzet </a:t>
            </a:r>
            <a:r>
              <a:rPr lang="hu-HU" dirty="0" err="1"/>
              <a:t>versus</a:t>
            </a:r>
            <a:r>
              <a:rPr lang="hu-HU" dirty="0"/>
              <a:t> téglalap választási plakátot!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99442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13070</TotalTime>
  <Words>704</Words>
  <Application>Microsoft Office PowerPoint</Application>
  <PresentationFormat>Szélesvásznú</PresentationFormat>
  <Paragraphs>99</Paragraphs>
  <Slides>23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Office-téma</vt:lpstr>
      <vt:lpstr>Hurrá, iskolás lettem! Mikor játszunk újra?</vt:lpstr>
      <vt:lpstr>Hogyan éli meg  a gyerek  a felső tagozatba  való átlépést?</vt:lpstr>
      <vt:lpstr>PowerPoint-bemutató</vt:lpstr>
      <vt:lpstr>Mire építhet  egy felsős  tanár?</vt:lpstr>
      <vt:lpstr>PowerPoint-bemutató</vt:lpstr>
      <vt:lpstr>A gyerekek  gondolkodásának  fejlesztése</vt:lpstr>
      <vt:lpstr>PowerPoint-bemutató</vt:lpstr>
      <vt:lpstr>Az ismeret kompetencia alapú feldolgozása</vt:lpstr>
      <vt:lpstr>PowerPoint-bemutató</vt:lpstr>
      <vt:lpstr>Lelkes munka</vt:lpstr>
      <vt:lpstr>PowerPoint-bemutató</vt:lpstr>
      <vt:lpstr>Játszani  kell!!!</vt:lpstr>
      <vt:lpstr>PowerPoint-bemutató</vt:lpstr>
      <vt:lpstr>Mindenkire  szükség  van!</vt:lpstr>
      <vt:lpstr>PowerPoint-bemutató</vt:lpstr>
      <vt:lpstr>Szabaduló tantermek</vt:lpstr>
      <vt:lpstr>PowerPoint-bemutató</vt:lpstr>
      <vt:lpstr>A csoportmunka varázsa</vt:lpstr>
      <vt:lpstr>PowerPoint-bemutató</vt:lpstr>
      <vt:lpstr>Kerettörténet ötletek:</vt:lpstr>
      <vt:lpstr>Felhasznált irodalom:</vt:lpstr>
      <vt:lpstr>Példák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Hurrá, iskolás lettem! Mikor játszunk újra?</dc:title>
  <dc:creator>Eszter</dc:creator>
  <cp:lastModifiedBy>Windows-felhasználó</cp:lastModifiedBy>
  <cp:revision>34</cp:revision>
  <dcterms:created xsi:type="dcterms:W3CDTF">2019-06-22T13:43:25Z</dcterms:created>
  <dcterms:modified xsi:type="dcterms:W3CDTF">2019-07-10T07:19:47Z</dcterms:modified>
</cp:coreProperties>
</file>