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66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51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ss\Desktop\Feladatsor%2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ss\Desktop\Feladatsor%20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ss\Desktop\Feladatsor%20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nar\Downloads\MennyireSorbarendezv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nar\Downloads\MennyireSorbarendezv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Matematika</a:t>
            </a:r>
            <a:r>
              <a:rPr lang="en-US" dirty="0"/>
              <a:t> </a:t>
            </a:r>
            <a:r>
              <a:rPr lang="en-US" dirty="0" err="1"/>
              <a:t>röpdolgozat</a:t>
            </a:r>
            <a:r>
              <a:rPr lang="en-US" dirty="0"/>
              <a:t> </a:t>
            </a:r>
            <a:r>
              <a:rPr lang="en-US" dirty="0" err="1"/>
              <a:t>eredménye</a:t>
            </a:r>
            <a:endParaRPr lang="hu-HU" dirty="0"/>
          </a:p>
          <a:p>
            <a:pPr>
              <a:defRPr/>
            </a:pPr>
            <a:r>
              <a:rPr lang="hu-HU" dirty="0"/>
              <a:t>Zsófi</a:t>
            </a:r>
            <a:r>
              <a:rPr lang="hu-HU" baseline="0" dirty="0"/>
              <a:t> ábrája</a:t>
            </a:r>
            <a:endParaRPr lang="hu-HU" dirty="0"/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1654922431475484"/>
          <c:y val="0.119385434207900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10376248423492518"/>
          <c:y val="0.46644808743169397"/>
          <c:w val="0.84861846814602715"/>
          <c:h val="0.3903919796910632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Munka1!$E$2:$E$6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0D-4ADA-AA5A-1809BA2D1F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9648336"/>
        <c:axId val="259651864"/>
      </c:barChart>
      <c:catAx>
        <c:axId val="25964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651864"/>
        <c:crosses val="autoZero"/>
        <c:auto val="1"/>
        <c:lblAlgn val="ctr"/>
        <c:lblOffset val="100"/>
        <c:noMultiLvlLbl val="0"/>
      </c:catAx>
      <c:valAx>
        <c:axId val="259651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648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Matematika röpdolgozat eredménye</a:t>
            </a:r>
            <a:endParaRPr lang="hu-HU" sz="14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hu-HU"/>
              <a:t>Csongor ábrája</a:t>
            </a:r>
          </a:p>
        </c:rich>
      </c:tx>
      <c:layout>
        <c:manualLayout>
          <c:xMode val="edge"/>
          <c:yMode val="edge"/>
          <c:x val="0.19114890436301579"/>
          <c:y val="0.11162062196316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spPr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c:spPr>
          <c:dPt>
            <c:idx val="0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579-4FAA-AA6F-400BA03FC55C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579-4FAA-AA6F-400BA03FC55C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579-4FAA-AA6F-400BA03FC55C}"/>
              </c:ext>
            </c:extLst>
          </c:dPt>
          <c:dPt>
            <c:idx val="3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579-4FAA-AA6F-400BA03FC55C}"/>
              </c:ext>
            </c:extLst>
          </c:dPt>
          <c:dPt>
            <c:idx val="4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579-4FAA-AA6F-400BA03FC55C}"/>
              </c:ext>
            </c:extLst>
          </c:dPt>
          <c:dLbls>
            <c:dLbl>
              <c:idx val="0"/>
              <c:layout>
                <c:manualLayout>
                  <c:x val="-7.6386753126447424E-2"/>
                  <c:y val="0.1020318431270471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1-es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52925737224021"/>
                      <c:h val="6.59504132231404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579-4FAA-AA6F-400BA03FC55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2-es 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79-4FAA-AA6F-400BA03FC55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3-as </a:t>
                    </a:r>
                  </a:p>
                  <a:p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79-4FAA-AA6F-400BA03FC55C}"/>
                </c:ext>
              </c:extLst>
            </c:dLbl>
            <c:dLbl>
              <c:idx val="3"/>
              <c:layout>
                <c:manualLayout>
                  <c:x val="0.11423375019299058"/>
                  <c:y val="-4.552482592568490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4-es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79-4FAA-AA6F-400BA03FC55C}"/>
                </c:ext>
              </c:extLst>
            </c:dLbl>
            <c:dLbl>
              <c:idx val="4"/>
              <c:layout>
                <c:manualLayout>
                  <c:x val="5.5222788327929595E-2"/>
                  <c:y val="8.880891954621375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5-ös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79-4FAA-AA6F-400BA03FC5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Munka1!$E$2:$E$6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579-4FAA-AA6F-400BA03FC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Matematika röpdolgozat eredménye</a:t>
            </a:r>
            <a:endParaRPr lang="hu-HU" sz="14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hu-HU"/>
              <a:t>Csongor ábrája</a:t>
            </a:r>
          </a:p>
        </c:rich>
      </c:tx>
      <c:layout>
        <c:manualLayout>
          <c:xMode val="edge"/>
          <c:yMode val="edge"/>
          <c:x val="0.10599456248276361"/>
          <c:y val="5.531392613021159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Mennyire szívesen tanítom 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EE-4332-BB00-12FC26F015A6}"/>
              </c:ext>
            </c:extLst>
          </c:dPt>
          <c:cat>
            <c:strRef>
              <c:f>Munka1!$A$2:$A$17</c:f>
              <c:strCache>
                <c:ptCount val="16"/>
                <c:pt idx="0">
                  <c:v>Logika</c:v>
                </c:pt>
                <c:pt idx="1">
                  <c:v>Halmazok</c:v>
                </c:pt>
                <c:pt idx="2">
                  <c:v>Algebrai kifejezések</c:v>
                </c:pt>
                <c:pt idx="3">
                  <c:v>Gráfok</c:v>
                </c:pt>
                <c:pt idx="4">
                  <c:v>Kombinatorika</c:v>
                </c:pt>
                <c:pt idx="5">
                  <c:v>Szöveges feladatok</c:v>
                </c:pt>
                <c:pt idx="6">
                  <c:v>Valószínűség</c:v>
                </c:pt>
                <c:pt idx="7">
                  <c:v>Statisztika</c:v>
                </c:pt>
                <c:pt idx="8">
                  <c:v>Trigonometria</c:v>
                </c:pt>
                <c:pt idx="9">
                  <c:v>Koordinátageometria</c:v>
                </c:pt>
                <c:pt idx="10">
                  <c:v>Sorozatok</c:v>
                </c:pt>
                <c:pt idx="11">
                  <c:v>Egyenletek</c:v>
                </c:pt>
                <c:pt idx="12">
                  <c:v>Síkgeometria </c:v>
                </c:pt>
                <c:pt idx="13">
                  <c:v>Számelmélet</c:v>
                </c:pt>
                <c:pt idx="14">
                  <c:v>Függvények</c:v>
                </c:pt>
                <c:pt idx="15">
                  <c:v>Térgeometria</c:v>
                </c:pt>
              </c:strCache>
            </c:strRef>
          </c:cat>
          <c:val>
            <c:numRef>
              <c:f>Munka1!$B$2:$B$17</c:f>
              <c:numCache>
                <c:formatCode>General</c:formatCode>
                <c:ptCount val="16"/>
                <c:pt idx="0">
                  <c:v>22</c:v>
                </c:pt>
                <c:pt idx="1">
                  <c:v>26</c:v>
                </c:pt>
                <c:pt idx="2">
                  <c:v>27</c:v>
                </c:pt>
                <c:pt idx="3">
                  <c:v>27</c:v>
                </c:pt>
                <c:pt idx="4">
                  <c:v>27</c:v>
                </c:pt>
                <c:pt idx="5">
                  <c:v>27</c:v>
                </c:pt>
                <c:pt idx="6">
                  <c:v>27</c:v>
                </c:pt>
                <c:pt idx="7">
                  <c:v>28</c:v>
                </c:pt>
                <c:pt idx="8">
                  <c:v>28</c:v>
                </c:pt>
                <c:pt idx="9">
                  <c:v>29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31</c:v>
                </c:pt>
                <c:pt idx="14">
                  <c:v>33</c:v>
                </c:pt>
                <c:pt idx="15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EE-4332-BB00-12FC26F01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59648728"/>
        <c:axId val="259654608"/>
      </c:barChart>
      <c:catAx>
        <c:axId val="259648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654608"/>
        <c:crosses val="autoZero"/>
        <c:auto val="1"/>
        <c:lblAlgn val="ctr"/>
        <c:lblOffset val="100"/>
        <c:noMultiLvlLbl val="0"/>
      </c:catAx>
      <c:valAx>
        <c:axId val="259654608"/>
        <c:scaling>
          <c:orientation val="minMax"/>
          <c:min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648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tx2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Mennyire sikeresen tanítom?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7D-4812-9B51-6B928BA28CD8}"/>
              </c:ext>
            </c:extLst>
          </c:dPt>
          <c:cat>
            <c:strRef>
              <c:f>Munka1!$I$2:$I$17</c:f>
              <c:strCache>
                <c:ptCount val="16"/>
                <c:pt idx="0">
                  <c:v>Koordinátageometria</c:v>
                </c:pt>
                <c:pt idx="1">
                  <c:v>Szöveges feladatok</c:v>
                </c:pt>
                <c:pt idx="2">
                  <c:v>Valószínűség</c:v>
                </c:pt>
                <c:pt idx="3">
                  <c:v>Számelmélet</c:v>
                </c:pt>
                <c:pt idx="4">
                  <c:v>Trigonometria</c:v>
                </c:pt>
                <c:pt idx="5">
                  <c:v>Gráfok</c:v>
                </c:pt>
                <c:pt idx="6">
                  <c:v>Síkgeometria </c:v>
                </c:pt>
                <c:pt idx="7">
                  <c:v>Algebrai kifejezések</c:v>
                </c:pt>
                <c:pt idx="8">
                  <c:v>Kombinatorika</c:v>
                </c:pt>
                <c:pt idx="9">
                  <c:v>Statisztika</c:v>
                </c:pt>
                <c:pt idx="10">
                  <c:v>Halmazok</c:v>
                </c:pt>
                <c:pt idx="11">
                  <c:v>Logika</c:v>
                </c:pt>
                <c:pt idx="12">
                  <c:v>Sorozatok</c:v>
                </c:pt>
                <c:pt idx="13">
                  <c:v>Térgeometria</c:v>
                </c:pt>
                <c:pt idx="14">
                  <c:v>Egyenletek</c:v>
                </c:pt>
                <c:pt idx="15">
                  <c:v>Függvények</c:v>
                </c:pt>
              </c:strCache>
            </c:strRef>
          </c:cat>
          <c:val>
            <c:numRef>
              <c:f>Munka1!$J$2:$J$17</c:f>
              <c:numCache>
                <c:formatCode>General</c:formatCode>
                <c:ptCount val="16"/>
                <c:pt idx="0">
                  <c:v>23</c:v>
                </c:pt>
                <c:pt idx="1">
                  <c:v>23</c:v>
                </c:pt>
                <c:pt idx="2">
                  <c:v>23</c:v>
                </c:pt>
                <c:pt idx="3">
                  <c:v>24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27</c:v>
                </c:pt>
                <c:pt idx="9">
                  <c:v>27</c:v>
                </c:pt>
                <c:pt idx="10">
                  <c:v>28</c:v>
                </c:pt>
                <c:pt idx="11">
                  <c:v>28</c:v>
                </c:pt>
                <c:pt idx="12">
                  <c:v>28</c:v>
                </c:pt>
                <c:pt idx="13">
                  <c:v>28</c:v>
                </c:pt>
                <c:pt idx="14">
                  <c:v>29</c:v>
                </c:pt>
                <c:pt idx="15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7D-4812-9B51-6B928BA28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59653040"/>
        <c:axId val="259649512"/>
      </c:barChart>
      <c:catAx>
        <c:axId val="259653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649512"/>
        <c:crosses val="autoZero"/>
        <c:auto val="1"/>
        <c:lblAlgn val="ctr"/>
        <c:lblOffset val="100"/>
        <c:noMultiLvlLbl val="0"/>
      </c:catAx>
      <c:valAx>
        <c:axId val="259649512"/>
        <c:scaling>
          <c:orientation val="minMax"/>
          <c:min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653040"/>
        <c:crosses val="autoZero"/>
        <c:crossBetween val="between"/>
      </c:valAx>
      <c:spPr>
        <a:noFill/>
        <a:ln>
          <a:solidFill>
            <a:schemeClr val="accent1">
              <a:lumMod val="20000"/>
              <a:lumOff val="8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tx2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004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717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360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7523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4936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8477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7842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924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759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446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880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970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799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110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041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66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1C918-B2D8-49D1-BF77-2534FE5F7C12}" type="datetimeFigureOut">
              <a:rPr lang="hu-HU" smtClean="0"/>
              <a:t>2019. 07. 10.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20B117-3097-4900-B3F4-9E37CC8F23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903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zsjanvar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39527" y="1122363"/>
            <a:ext cx="10000649" cy="2387600"/>
          </a:xfrm>
        </p:spPr>
        <p:txBody>
          <a:bodyPr>
            <a:noAutofit/>
          </a:bodyPr>
          <a:lstStyle/>
          <a:p>
            <a:pPr algn="just"/>
            <a:r>
              <a:rPr lang="hu-HU" sz="4400" b="1" dirty="0"/>
              <a:t>A statisztika tanításának aktuális </a:t>
            </a:r>
            <a:r>
              <a:rPr lang="hu-HU" sz="4400" b="1" dirty="0" smtClean="0"/>
              <a:t>kérdései, továbblépési lehetőségek</a:t>
            </a:r>
            <a:br>
              <a:rPr lang="hu-HU" sz="4400" b="1" dirty="0" smtClean="0"/>
            </a:br>
            <a:r>
              <a:rPr lang="hu-HU" sz="4400" b="1" dirty="0" smtClean="0"/>
              <a:t>- egy pilot felmérés eredményei</a:t>
            </a:r>
            <a:endParaRPr lang="hu-HU" sz="4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03549" y="3625471"/>
            <a:ext cx="9144000" cy="2050181"/>
          </a:xfrm>
        </p:spPr>
        <p:txBody>
          <a:bodyPr>
            <a:noAutofit/>
          </a:bodyPr>
          <a:lstStyle/>
          <a:p>
            <a:r>
              <a:rPr lang="hu-HU" sz="2000" dirty="0" err="1" smtClean="0"/>
              <a:t>Jánvári</a:t>
            </a:r>
            <a:r>
              <a:rPr lang="hu-HU" sz="2000" dirty="0" smtClean="0"/>
              <a:t> </a:t>
            </a:r>
            <a:r>
              <a:rPr lang="hu-HU" sz="2000" dirty="0"/>
              <a:t>Zsuzsanna, Szerb Antal </a:t>
            </a:r>
            <a:r>
              <a:rPr lang="hu-HU" sz="2000" dirty="0" smtClean="0"/>
              <a:t>Gimnázium</a:t>
            </a:r>
          </a:p>
          <a:p>
            <a:endParaRPr lang="hu-HU" sz="2000" dirty="0"/>
          </a:p>
          <a:p>
            <a:r>
              <a:rPr lang="hu-HU" sz="2000" dirty="0" smtClean="0"/>
              <a:t>Rátz László Vándorgyűlés, Gödöllő, 2019. július 4.</a:t>
            </a:r>
            <a:endParaRPr lang="hu-HU" sz="2000" dirty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450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</a:t>
            </a:r>
            <a:r>
              <a:rPr lang="hu-HU" dirty="0" smtClean="0"/>
              <a:t>.4. Tanári </a:t>
            </a:r>
            <a:r>
              <a:rPr lang="hu-HU" dirty="0"/>
              <a:t>attitűd teszt </a:t>
            </a:r>
            <a:r>
              <a:rPr lang="hu-HU" dirty="0" smtClean="0"/>
              <a:t>– néhány érdekes tapasztalat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29554" y="1825625"/>
            <a:ext cx="9924245" cy="4844682"/>
          </a:xfrm>
        </p:spPr>
        <p:txBody>
          <a:bodyPr>
            <a:normAutofit/>
          </a:bodyPr>
          <a:lstStyle/>
          <a:p>
            <a:r>
              <a:rPr lang="hu-HU" dirty="0" smtClean="0"/>
              <a:t>A feladatsor első és második feladata tetszett a kollégáknak, mert</a:t>
            </a:r>
          </a:p>
          <a:p>
            <a:pPr lvl="1"/>
            <a:r>
              <a:rPr lang="hu-HU" dirty="0" smtClean="0"/>
              <a:t>… hasznos, mivel életszerű,</a:t>
            </a:r>
          </a:p>
          <a:p>
            <a:pPr lvl="1"/>
            <a:r>
              <a:rPr lang="hu-HU" dirty="0" smtClean="0"/>
              <a:t>… gondolkodtató és gyakorlatias,</a:t>
            </a:r>
          </a:p>
          <a:p>
            <a:pPr lvl="1"/>
            <a:r>
              <a:rPr lang="hu-HU" dirty="0" smtClean="0"/>
              <a:t>… az összehasonlítás segíti a megértést.</a:t>
            </a:r>
          </a:p>
          <a:p>
            <a:pPr marL="0" indent="0">
              <a:buNone/>
            </a:pPr>
            <a:r>
              <a:rPr lang="hu-HU" dirty="0" smtClean="0"/>
              <a:t>Statisztika oktatás: 					</a:t>
            </a:r>
          </a:p>
          <a:p>
            <a:r>
              <a:rPr lang="hu-HU" dirty="0" smtClean="0"/>
              <a:t>Az elért eredmények a kapott osztályzatok tükrében jók, de</a:t>
            </a:r>
          </a:p>
          <a:p>
            <a:pPr lvl="1"/>
            <a:r>
              <a:rPr lang="hu-HU" dirty="0" smtClean="0"/>
              <a:t>… valós fogalmi megértés tekintetében megoszlanak a vélemények, </a:t>
            </a:r>
          </a:p>
          <a:p>
            <a:pPr lvl="1"/>
            <a:r>
              <a:rPr lang="hu-HU" dirty="0" smtClean="0"/>
              <a:t>… adathalmazok összehasonlítását illetően további alulértékelés figyelhető meg.</a:t>
            </a:r>
            <a:endParaRPr lang="hu-HU" dirty="0"/>
          </a:p>
          <a:p>
            <a:r>
              <a:rPr lang="hu-HU" dirty="0" smtClean="0"/>
              <a:t>Tudjuk, hogy lenne hová bővíteni a témát, de</a:t>
            </a:r>
          </a:p>
          <a:p>
            <a:pPr lvl="1"/>
            <a:r>
              <a:rPr lang="hu-HU" dirty="0" smtClean="0"/>
              <a:t>… előképzettségünk különböző,</a:t>
            </a:r>
          </a:p>
          <a:p>
            <a:pPr lvl="1"/>
            <a:r>
              <a:rPr lang="hu-HU" dirty="0" smtClean="0"/>
              <a:t>… komfortzónán belül szeretünk dolgozni. </a:t>
            </a:r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787914"/>
              </p:ext>
            </p:extLst>
          </p:nvPr>
        </p:nvGraphicFramePr>
        <p:xfrm>
          <a:off x="9807169" y="215157"/>
          <a:ext cx="4975537" cy="4450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368942"/>
              </p:ext>
            </p:extLst>
          </p:nvPr>
        </p:nvGraphicFramePr>
        <p:xfrm>
          <a:off x="8677309" y="2375716"/>
          <a:ext cx="5045969" cy="4482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675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1">
        <p:bldAsOne/>
      </p:bldGraphic>
      <p:bldGraphic spid="6" grpId="0">
        <p:bldAsOne/>
      </p:bldGraphic>
      <p:bldGraphic spid="6" grpId="1">
        <p:bldAsOne/>
      </p:bldGraphic>
      <p:bldGraphic spid="6" grpId="2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96980" y="125129"/>
            <a:ext cx="9756820" cy="866273"/>
          </a:xfrm>
        </p:spPr>
        <p:txBody>
          <a:bodyPr>
            <a:normAutofit fontScale="90000"/>
          </a:bodyPr>
          <a:lstStyle/>
          <a:p>
            <a:r>
              <a:rPr lang="hu-HU" dirty="0"/>
              <a:t>1</a:t>
            </a:r>
            <a:r>
              <a:rPr lang="hu-HU" dirty="0" smtClean="0"/>
              <a:t>.5. Összegzés, tervek, csatlakozási lehetőség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26524" y="991402"/>
            <a:ext cx="10027276" cy="56500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sz="2400" dirty="0" smtClean="0"/>
              <a:t>Összességében tehát elmondható, hogy a középiskolából kilépő 12. évfolyamos diákok a középszintű statisztika követelményeket igen jó eredménnyel elsajátítják. </a:t>
            </a:r>
          </a:p>
          <a:p>
            <a:pPr algn="just"/>
            <a:r>
              <a:rPr lang="hu-HU" sz="2400" dirty="0"/>
              <a:t>Miért fontos számunkra mégis a statisztikai műveltség mélyítése</a:t>
            </a:r>
            <a:r>
              <a:rPr lang="hu-HU" sz="2400" dirty="0" smtClean="0"/>
              <a:t>?</a:t>
            </a:r>
            <a:endParaRPr lang="hu-HU" sz="2400" dirty="0"/>
          </a:p>
          <a:p>
            <a:pPr lvl="1" algn="just"/>
            <a:r>
              <a:rPr lang="hu-HU" dirty="0"/>
              <a:t>A statisztika által megszerzett tudás legyen alkalmazható, előhívható tudás.</a:t>
            </a:r>
          </a:p>
          <a:p>
            <a:pPr lvl="2" algn="just"/>
            <a:r>
              <a:rPr lang="hu-HU" sz="2400" dirty="0"/>
              <a:t>Felsőfokú tanulmányok alkalmával</a:t>
            </a:r>
          </a:p>
          <a:p>
            <a:pPr lvl="2" algn="just"/>
            <a:r>
              <a:rPr lang="hu-HU" sz="2400" dirty="0"/>
              <a:t>Hétköznapi életben bennünket érő információk </a:t>
            </a:r>
            <a:r>
              <a:rPr lang="hu-HU" sz="2400" dirty="0" smtClean="0"/>
              <a:t>feldolgozásakor stb.</a:t>
            </a:r>
            <a:endParaRPr lang="hu-HU" sz="2400" dirty="0"/>
          </a:p>
          <a:p>
            <a:pPr algn="just"/>
            <a:r>
              <a:rPr lang="hu-HU" sz="2400" dirty="0" smtClean="0"/>
              <a:t>Mik </a:t>
            </a:r>
            <a:r>
              <a:rPr lang="hu-HU" sz="2400" dirty="0"/>
              <a:t>a további terveink?</a:t>
            </a:r>
          </a:p>
          <a:p>
            <a:pPr lvl="1" algn="just"/>
            <a:r>
              <a:rPr lang="hu-HU" dirty="0"/>
              <a:t>Felmérés finomítása a tapasztalatok alapján – felmérés </a:t>
            </a:r>
            <a:r>
              <a:rPr lang="hu-HU" dirty="0" smtClean="0"/>
              <a:t>folytatása, interjúkészítés</a:t>
            </a:r>
            <a:endParaRPr lang="hu-HU" dirty="0"/>
          </a:p>
          <a:p>
            <a:pPr lvl="1" algn="just"/>
            <a:r>
              <a:rPr lang="hu-HU" dirty="0"/>
              <a:t>Diákok statisztikai gondolkodásának feltárása</a:t>
            </a:r>
          </a:p>
          <a:p>
            <a:pPr lvl="1" algn="just"/>
            <a:r>
              <a:rPr lang="hu-HU" dirty="0" smtClean="0"/>
              <a:t>Tananyagfejlesztés - </a:t>
            </a:r>
            <a:r>
              <a:rPr lang="hu-HU" dirty="0"/>
              <a:t>statisztika modulok kidolgozása</a:t>
            </a:r>
          </a:p>
          <a:p>
            <a:pPr algn="just"/>
            <a:r>
              <a:rPr lang="hu-HU" sz="2400" dirty="0" smtClean="0"/>
              <a:t>Szívesen fogadjuk a téma iránt érdeklődőket!</a:t>
            </a:r>
          </a:p>
          <a:p>
            <a:pPr lvl="1" algn="just"/>
            <a:r>
              <a:rPr lang="hu-HU" dirty="0" smtClean="0"/>
              <a:t>Csatlakozzanak a felmérés lebonyolításához!</a:t>
            </a:r>
          </a:p>
          <a:p>
            <a:pPr lvl="1" algn="just"/>
            <a:r>
              <a:rPr lang="hu-HU" dirty="0" smtClean="0"/>
              <a:t>Segítsék munkánkat ötleteikkel!</a:t>
            </a:r>
            <a:r>
              <a:rPr lang="hu-HU" sz="2000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60909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89212" y="2063840"/>
            <a:ext cx="8915399" cy="2262781"/>
          </a:xfrm>
        </p:spPr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>
                <a:hlinkClick r:id="rId2"/>
              </a:rPr>
              <a:t>zsjanvari@gmail.com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9945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</a:t>
            </a:r>
            <a:r>
              <a:rPr lang="hu-HU" dirty="0" smtClean="0"/>
              <a:t>. Helyzetelemzés, pilot felmérés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000" dirty="0" smtClean="0"/>
              <a:t>A pilot felmérés</a:t>
            </a:r>
            <a:endParaRPr lang="hu-HU" sz="2000" dirty="0"/>
          </a:p>
          <a:p>
            <a:pPr marL="342900" indent="-342900" algn="just"/>
            <a:r>
              <a:rPr lang="hu-HU" sz="2000" dirty="0" smtClean="0"/>
              <a:t>célja: egy </a:t>
            </a:r>
            <a:r>
              <a:rPr lang="hu-HU" sz="2000" dirty="0"/>
              <a:t>olyan felmérés kidolgozása, melynek segítségével </a:t>
            </a:r>
            <a:r>
              <a:rPr lang="hu-HU" sz="2000" dirty="0" smtClean="0"/>
              <a:t>használható </a:t>
            </a:r>
            <a:r>
              <a:rPr lang="hu-HU" sz="2000" dirty="0"/>
              <a:t>információhoz juthatunk a középiskolából kilépő diákok statisztikai </a:t>
            </a:r>
            <a:r>
              <a:rPr lang="hu-HU" sz="2000" dirty="0" smtClean="0"/>
              <a:t>műveltségével </a:t>
            </a:r>
            <a:r>
              <a:rPr lang="hu-HU" sz="2000" dirty="0"/>
              <a:t>kapcsolatban.</a:t>
            </a:r>
          </a:p>
          <a:p>
            <a:pPr marL="342900" indent="-342900" algn="just"/>
            <a:r>
              <a:rPr lang="hu-HU" sz="2000" dirty="0" smtClean="0"/>
              <a:t>2019</a:t>
            </a:r>
            <a:r>
              <a:rPr lang="hu-HU" sz="2000" dirty="0"/>
              <a:t>. márciusában 111 </a:t>
            </a:r>
            <a:r>
              <a:rPr lang="hu-HU" sz="2000" dirty="0" smtClean="0"/>
              <a:t>érettségi előtt álló </a:t>
            </a:r>
            <a:r>
              <a:rPr lang="hu-HU" sz="2000" dirty="0"/>
              <a:t>diák </a:t>
            </a:r>
            <a:r>
              <a:rPr lang="hu-HU" sz="2000" dirty="0" smtClean="0"/>
              <a:t>és tanáraik bevonásával </a:t>
            </a:r>
            <a:r>
              <a:rPr lang="hu-HU" sz="2000" dirty="0"/>
              <a:t>lezajlott</a:t>
            </a:r>
            <a:r>
              <a:rPr lang="hu-HU" sz="2000" dirty="0" smtClean="0"/>
              <a:t>.</a:t>
            </a: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58617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</a:t>
            </a:r>
            <a:r>
              <a:rPr lang="hu-HU" dirty="0" smtClean="0"/>
              <a:t>.1 Mivel kapcsolatban szeretnénk informálódni?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diákok megfelelő statisztikai ismeretekkel rendelkeznek-e a 12. évfolyam végére? </a:t>
            </a:r>
          </a:p>
          <a:p>
            <a:pPr marL="457200" lvl="1" indent="0">
              <a:buNone/>
            </a:pPr>
            <a:r>
              <a:rPr lang="hu-HU" sz="1800" dirty="0" smtClean="0"/>
              <a:t>(statisztikai alapfogalmak megértése, egyszerű szóródási mutatók és középértékek kiszámítása, diagramok)</a:t>
            </a:r>
          </a:p>
          <a:p>
            <a:r>
              <a:rPr lang="hu-HU" sz="2000" dirty="0" smtClean="0"/>
              <a:t>Ugyanezek a diákok tudják-e a rendelkezésre álló ismereteket alkalmazni? </a:t>
            </a:r>
          </a:p>
          <a:p>
            <a:pPr marL="457200" lvl="1" indent="0">
              <a:buNone/>
            </a:pPr>
            <a:r>
              <a:rPr lang="hu-HU" sz="1800" dirty="0" smtClean="0"/>
              <a:t>(eredményeket elemezni, adathalmazokat összehasonlítani és álláspont mellett érvelni)</a:t>
            </a:r>
          </a:p>
          <a:p>
            <a:r>
              <a:rPr lang="hu-HU" sz="2000" dirty="0" smtClean="0"/>
              <a:t>Mi állhat a mérési tapasztalatok hátterében? (1.3.)</a:t>
            </a:r>
          </a:p>
        </p:txBody>
      </p:sp>
    </p:spTree>
    <p:extLst>
      <p:ext uri="{BB962C8B-B14F-4D97-AF65-F5344CB8AC3E}">
        <p14:creationId xmlns:p14="http://schemas.microsoft.com/office/powerpoint/2010/main" val="161635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468192" y="144380"/>
            <a:ext cx="9885608" cy="750770"/>
          </a:xfrm>
        </p:spPr>
        <p:txBody>
          <a:bodyPr/>
          <a:lstStyle/>
          <a:p>
            <a:r>
              <a:rPr lang="hu-HU" dirty="0"/>
              <a:t>1</a:t>
            </a:r>
            <a:r>
              <a:rPr lang="hu-HU" dirty="0" smtClean="0"/>
              <a:t>.2. A feladatsor – az első feladat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1468192" y="895150"/>
            <a:ext cx="10467134" cy="5281813"/>
          </a:xfrm>
        </p:spPr>
        <p:txBody>
          <a:bodyPr>
            <a:normAutofit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12.b osztály az év végi ismétlés során röpdolgozatot írt statisztikából. A dolgozat után ábrázolni kellett az eredményeket valamilyen diagram segítségével.  Zsófi és Csongor vállalta a feladatot. Az alábbi diagramokat készítették: </a:t>
            </a:r>
            <a:endParaRPr lang="hu-HU" sz="2200" dirty="0"/>
          </a:p>
          <a:p>
            <a:endParaRPr lang="hu-HU" sz="2200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25970410"/>
              </p:ext>
            </p:extLst>
          </p:nvPr>
        </p:nvGraphicFramePr>
        <p:xfrm>
          <a:off x="4881078" y="2021511"/>
          <a:ext cx="3641361" cy="234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17221939"/>
              </p:ext>
            </p:extLst>
          </p:nvPr>
        </p:nvGraphicFramePr>
        <p:xfrm>
          <a:off x="8336942" y="2001873"/>
          <a:ext cx="3430242" cy="2154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églalap 1"/>
          <p:cNvSpPr/>
          <p:nvPr/>
        </p:nvSpPr>
        <p:spPr>
          <a:xfrm>
            <a:off x="1468192" y="4250077"/>
            <a:ext cx="1046713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a)</a:t>
            </a:r>
            <a:r>
              <a:rPr lang="hu-H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	Határozd 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meg az ábrák alapján a dolgozat átlageredményét, a jegyek </a:t>
            </a:r>
            <a:r>
              <a:rPr lang="hu-H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móduszát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 és </a:t>
            </a:r>
            <a:r>
              <a:rPr lang="hu-H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mediánját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endParaRPr lang="hu-HU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Mit 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gondolsz, melyik középérték </a:t>
            </a:r>
            <a:r>
              <a:rPr lang="hu-H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jellemzi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 legjobban az </a:t>
            </a:r>
            <a:r>
              <a:rPr lang="hu-H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osztály teljesítményét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? Miért?</a:t>
            </a:r>
            <a:endParaRPr lang="hu-HU" sz="20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 	Miről informál minket Zsófi, illetve Csongor ábrája a dolgozatokkal kapcsolatban? </a:t>
            </a:r>
            <a:r>
              <a:rPr lang="hu-H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Melyikről 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mit tudhatunk meg?</a:t>
            </a:r>
            <a:endParaRPr lang="hu-HU" sz="20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c)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	Te melyik ábrázolási módot választottad volna? Miért?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42373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 dirty="0" smtClean="0"/>
              <a:t>1.2 Az első feladat eredményei, tapasztalatai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b="1" dirty="0" smtClean="0"/>
              <a:t>a)</a:t>
            </a:r>
            <a:r>
              <a:rPr lang="hu-HU" dirty="0" smtClean="0"/>
              <a:t> feladatrész: Az átlag, a </a:t>
            </a:r>
            <a:r>
              <a:rPr lang="hu-HU" dirty="0" err="1" smtClean="0"/>
              <a:t>módusz</a:t>
            </a:r>
            <a:r>
              <a:rPr lang="hu-HU" dirty="0" smtClean="0"/>
              <a:t>, a medián kiszámítása illetve leolvasása rendre 91%, 96,4% és 92,8%-ban sikeres volt.</a:t>
            </a:r>
          </a:p>
          <a:p>
            <a:pPr marL="0" indent="0" algn="just">
              <a:buNone/>
            </a:pPr>
            <a:r>
              <a:rPr lang="hu-HU" dirty="0" smtClean="0"/>
              <a:t>A jellemző középérték megjelölése: </a:t>
            </a:r>
          </a:p>
          <a:p>
            <a:pPr marL="0" indent="0" algn="just">
              <a:buNone/>
            </a:pPr>
            <a:r>
              <a:rPr lang="hu-HU" dirty="0" smtClean="0"/>
              <a:t>A diákok 39%-a választotta az átlagot, a </a:t>
            </a:r>
            <a:r>
              <a:rPr lang="hu-HU" dirty="0" err="1" smtClean="0"/>
              <a:t>móduszt</a:t>
            </a:r>
            <a:r>
              <a:rPr lang="hu-HU" dirty="0" smtClean="0"/>
              <a:t> vagy a mediánt elfogadhatóan indokolva. 33% választott, de nem tudta alátámasztani döntését, 28% nem válaszolt a kérdésre.</a:t>
            </a:r>
          </a:p>
          <a:p>
            <a:pPr marL="0" indent="0" algn="just">
              <a:buNone/>
            </a:pPr>
            <a:r>
              <a:rPr lang="hu-HU" b="1" dirty="0" smtClean="0"/>
              <a:t>b</a:t>
            </a:r>
            <a:r>
              <a:rPr lang="hu-HU" b="1" dirty="0"/>
              <a:t>)</a:t>
            </a:r>
            <a:r>
              <a:rPr lang="hu-HU" dirty="0" smtClean="0"/>
              <a:t> feladatrész: Zsófi diagramja: „darabszám”, „létszám” , Csongor diagramja: arány, eloszlás, egymáshoz viszonyított gyakoriság kifejezések.</a:t>
            </a:r>
          </a:p>
          <a:p>
            <a:pPr marL="0" indent="0" algn="just">
              <a:buNone/>
            </a:pPr>
            <a:r>
              <a:rPr lang="hu-HU" b="1" dirty="0" smtClean="0"/>
              <a:t>c)</a:t>
            </a:r>
            <a:r>
              <a:rPr lang="hu-HU" dirty="0" smtClean="0"/>
              <a:t> feladatrész: Zsófi diagramja 95</a:t>
            </a:r>
            <a:r>
              <a:rPr lang="hu-HU" dirty="0"/>
              <a:t>% – </a:t>
            </a:r>
            <a:r>
              <a:rPr lang="hu-HU" dirty="0" smtClean="0"/>
              <a:t>indokok, Csongor – 4 fő, +1 érdekes válasz!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2912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519706" y="144380"/>
            <a:ext cx="9834093" cy="750770"/>
          </a:xfrm>
        </p:spPr>
        <p:txBody>
          <a:bodyPr/>
          <a:lstStyle/>
          <a:p>
            <a:r>
              <a:rPr lang="hu-HU" dirty="0"/>
              <a:t>1</a:t>
            </a:r>
            <a:r>
              <a:rPr lang="hu-HU" dirty="0" smtClean="0"/>
              <a:t>.2. A feladatsor – a második feladat</a:t>
            </a:r>
            <a:endParaRPr lang="hu-HU" dirty="0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5168739" y="2104904"/>
          <a:ext cx="3430242" cy="2154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églalap 1"/>
          <p:cNvSpPr/>
          <p:nvPr/>
        </p:nvSpPr>
        <p:spPr>
          <a:xfrm>
            <a:off x="1429555" y="1199406"/>
            <a:ext cx="1051209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200" dirty="0"/>
              <a:t>Testnevelés órán felmérték a kislabda dobást az osztályba járó hét lány körében. Mindenki gyakorolhatott több alkalommal, majd az utolsó dobást jegyezték fel, és </a:t>
            </a:r>
            <a:r>
              <a:rPr lang="hu-HU" sz="2200" dirty="0" smtClean="0"/>
              <a:t>értékelték. A </a:t>
            </a:r>
            <a:r>
              <a:rPr lang="hu-HU" sz="2200" dirty="0"/>
              <a:t>következő dobásokat jegyezték fel: </a:t>
            </a:r>
            <a:endParaRPr lang="hu-HU" sz="2200" dirty="0" smtClean="0"/>
          </a:p>
          <a:p>
            <a:pPr algn="ctr"/>
            <a:r>
              <a:rPr lang="hu-HU" sz="2200" dirty="0" smtClean="0"/>
              <a:t>26,8 </a:t>
            </a:r>
            <a:r>
              <a:rPr lang="hu-HU" sz="2200" dirty="0"/>
              <a:t>m; 29 m; 1,5 m; 27,5 m; 29 m; 24,5 m; 26 m</a:t>
            </a:r>
            <a:r>
              <a:rPr lang="hu-HU" sz="2200" dirty="0" smtClean="0"/>
              <a:t>.</a:t>
            </a:r>
          </a:p>
          <a:p>
            <a:pPr algn="just"/>
            <a:endParaRPr lang="hu-HU" sz="2200" dirty="0"/>
          </a:p>
          <a:p>
            <a:pPr algn="just"/>
            <a:r>
              <a:rPr lang="hu-HU" sz="2200" b="1" dirty="0" smtClean="0"/>
              <a:t>a)</a:t>
            </a:r>
            <a:r>
              <a:rPr lang="hu-HU" sz="2200" dirty="0" smtClean="0"/>
              <a:t> Mennyi volt a dobások hosszának átlaga? Számolásodat részletezd!</a:t>
            </a:r>
          </a:p>
          <a:p>
            <a:pPr algn="just"/>
            <a:endParaRPr lang="hu-HU" sz="2200" dirty="0"/>
          </a:p>
          <a:p>
            <a:pPr algn="just"/>
            <a:r>
              <a:rPr lang="hu-HU" sz="2200" b="1" dirty="0" smtClean="0"/>
              <a:t>b) </a:t>
            </a:r>
            <a:r>
              <a:rPr lang="hu-HU" sz="2200" dirty="0" smtClean="0"/>
              <a:t>Jól </a:t>
            </a:r>
            <a:r>
              <a:rPr lang="hu-HU" sz="2200" dirty="0" err="1"/>
              <a:t>jellemzi</a:t>
            </a:r>
            <a:r>
              <a:rPr lang="hu-HU" sz="2200" dirty="0"/>
              <a:t>-e az osztály valós teljesítményét a kapott eredmény? Miért?</a:t>
            </a:r>
          </a:p>
          <a:p>
            <a:pPr algn="just"/>
            <a:endParaRPr lang="hu-HU" sz="2200" dirty="0"/>
          </a:p>
          <a:p>
            <a:pPr algn="just"/>
            <a:r>
              <a:rPr lang="hu-HU" sz="2200" b="1" dirty="0" smtClean="0"/>
              <a:t>c)</a:t>
            </a:r>
            <a:r>
              <a:rPr lang="hu-HU" sz="2200" dirty="0"/>
              <a:t> </a:t>
            </a:r>
            <a:r>
              <a:rPr lang="hu-HU" sz="2200" dirty="0" smtClean="0"/>
              <a:t>Milyen </a:t>
            </a:r>
            <a:r>
              <a:rPr lang="hu-HU" sz="2200" dirty="0"/>
              <a:t>(közép)értékkel, illetve hogyan lehetne az osztály teljesítményét reálisabban értékelni?</a:t>
            </a:r>
          </a:p>
          <a:p>
            <a:pPr algn="just"/>
            <a:r>
              <a:rPr lang="hu-HU" sz="2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1372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9858" y="192505"/>
            <a:ext cx="9743942" cy="914401"/>
          </a:xfrm>
        </p:spPr>
        <p:txBody>
          <a:bodyPr>
            <a:normAutofit fontScale="90000"/>
          </a:bodyPr>
          <a:lstStyle/>
          <a:p>
            <a:r>
              <a:rPr lang="hu-HU" sz="4000" dirty="0" smtClean="0"/>
              <a:t>1.2. A második feladat eredményei, tapasztalatai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09858" y="1455312"/>
            <a:ext cx="9743941" cy="52053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a</a:t>
            </a:r>
            <a:r>
              <a:rPr lang="hu-HU" dirty="0"/>
              <a:t>)</a:t>
            </a:r>
            <a:r>
              <a:rPr lang="hu-HU" dirty="0" smtClean="0"/>
              <a:t> feladatrész: az átlag </a:t>
            </a:r>
            <a:r>
              <a:rPr lang="hu-HU" dirty="0"/>
              <a:t>kiszámítása 96%-</a:t>
            </a:r>
            <a:r>
              <a:rPr lang="hu-HU" dirty="0" err="1"/>
              <a:t>ban</a:t>
            </a:r>
            <a:r>
              <a:rPr lang="hu-HU" dirty="0"/>
              <a:t> </a:t>
            </a:r>
            <a:r>
              <a:rPr lang="hu-HU" dirty="0" smtClean="0"/>
              <a:t>sikeres.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b</a:t>
            </a:r>
            <a:r>
              <a:rPr lang="hu-HU" dirty="0"/>
              <a:t>)</a:t>
            </a:r>
            <a:r>
              <a:rPr lang="hu-HU" dirty="0" smtClean="0"/>
              <a:t> feladatrész: Jól jellemzi-e a teljesítményt az átlag…? </a:t>
            </a:r>
          </a:p>
          <a:p>
            <a:pPr marL="0" indent="0">
              <a:buNone/>
            </a:pPr>
            <a:r>
              <a:rPr lang="hu-HU" dirty="0" smtClean="0"/>
              <a:t>Nemleges választ ad: 90% </a:t>
            </a:r>
          </a:p>
          <a:p>
            <a:pPr marL="0" indent="0">
              <a:buNone/>
            </a:pPr>
            <a:r>
              <a:rPr lang="hu-HU" dirty="0"/>
              <a:t>(</a:t>
            </a:r>
            <a:r>
              <a:rPr lang="hu-HU" dirty="0" smtClean="0"/>
              <a:t>indokol: </a:t>
            </a:r>
            <a:r>
              <a:rPr lang="hu-HU" dirty="0"/>
              <a:t>egy adat húzza le az </a:t>
            </a:r>
            <a:r>
              <a:rPr lang="hu-HU" dirty="0" smtClean="0"/>
              <a:t>átlagot 70 % </a:t>
            </a:r>
            <a:r>
              <a:rPr lang="hu-HU" dirty="0"/>
              <a:t>+ </a:t>
            </a:r>
            <a:r>
              <a:rPr lang="hu-HU" dirty="0" smtClean="0"/>
              <a:t>egyéb kb. </a:t>
            </a:r>
            <a:r>
              <a:rPr lang="hu-HU" dirty="0"/>
              <a:t>20 </a:t>
            </a:r>
            <a:r>
              <a:rPr lang="hu-HU" dirty="0" smtClean="0"/>
              <a:t>% )</a:t>
            </a:r>
            <a:r>
              <a:rPr lang="hu-HU" b="1" dirty="0"/>
              <a:t/>
            </a:r>
            <a:br>
              <a:rPr lang="hu-HU" b="1" dirty="0"/>
            </a:br>
            <a:r>
              <a:rPr lang="hu-HU" dirty="0" smtClean="0"/>
              <a:t>Igenlő </a:t>
            </a:r>
            <a:r>
              <a:rPr lang="hu-HU" dirty="0"/>
              <a:t>válasz: </a:t>
            </a:r>
            <a:r>
              <a:rPr lang="hu-HU" dirty="0" smtClean="0"/>
              <a:t>kb. </a:t>
            </a:r>
            <a:r>
              <a:rPr lang="hu-HU" dirty="0"/>
              <a:t>10 </a:t>
            </a:r>
            <a:r>
              <a:rPr lang="hu-HU" dirty="0" smtClean="0"/>
              <a:t>% (az 1,5 nem </a:t>
            </a:r>
            <a:r>
              <a:rPr lang="hu-HU" dirty="0"/>
              <a:t>jelenik meg hangsúlyosan az átlagban, mert mindenkinek az eredménye benne van, </a:t>
            </a:r>
            <a:r>
              <a:rPr lang="hu-HU" dirty="0" smtClean="0"/>
              <a:t>+ irreleváns indoklás )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c) feladatrész: Hogyan értékelhetnénk reálisabban? (mely középértékkel)</a:t>
            </a:r>
            <a:endParaRPr lang="hu-HU" dirty="0"/>
          </a:p>
          <a:p>
            <a:r>
              <a:rPr lang="hu-HU" dirty="0"/>
              <a:t>Nem </a:t>
            </a:r>
            <a:r>
              <a:rPr lang="hu-HU" dirty="0" smtClean="0"/>
              <a:t>válaszol: 20%</a:t>
            </a:r>
            <a:endParaRPr lang="hu-HU" dirty="0"/>
          </a:p>
          <a:p>
            <a:r>
              <a:rPr lang="hu-HU" dirty="0"/>
              <a:t>Mediánt választja: </a:t>
            </a:r>
            <a:r>
              <a:rPr lang="hu-HU" dirty="0" smtClean="0"/>
              <a:t>35% </a:t>
            </a:r>
            <a:r>
              <a:rPr lang="hu-HU" dirty="0"/>
              <a:t>(több, mint a fele az értékkel indokol, többiek szövegesen indokolnak, vagy nem indokolnak)</a:t>
            </a:r>
          </a:p>
          <a:p>
            <a:r>
              <a:rPr lang="hu-HU" dirty="0"/>
              <a:t>Kilógó adatot elhagyná: </a:t>
            </a:r>
            <a:r>
              <a:rPr lang="hu-HU" dirty="0" smtClean="0"/>
              <a:t>10% </a:t>
            </a:r>
            <a:endParaRPr lang="hu-HU" dirty="0"/>
          </a:p>
          <a:p>
            <a:r>
              <a:rPr lang="hu-HU" dirty="0"/>
              <a:t>Összes lezajlott dobást átlagolná: </a:t>
            </a:r>
            <a:r>
              <a:rPr lang="hu-HU" dirty="0" smtClean="0"/>
              <a:t>5% (!)</a:t>
            </a:r>
            <a:endParaRPr lang="hu-HU" dirty="0"/>
          </a:p>
          <a:p>
            <a:r>
              <a:rPr lang="hu-HU" dirty="0"/>
              <a:t>A diákok fennmaradó része – közel egy </a:t>
            </a:r>
            <a:r>
              <a:rPr lang="hu-HU" dirty="0" smtClean="0"/>
              <a:t>harmada (!) </a:t>
            </a:r>
            <a:r>
              <a:rPr lang="hu-HU" dirty="0"/>
              <a:t>– nem ad értékelhető választ.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98137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62078" y="250622"/>
            <a:ext cx="9791722" cy="1280890"/>
          </a:xfrm>
        </p:spPr>
        <p:txBody>
          <a:bodyPr>
            <a:noAutofit/>
          </a:bodyPr>
          <a:lstStyle/>
          <a:p>
            <a:r>
              <a:rPr lang="hu-HU" sz="2800" dirty="0" smtClean="0"/>
              <a:t>1.3. Miért </a:t>
            </a:r>
            <a:r>
              <a:rPr lang="hu-HU" sz="2800" dirty="0"/>
              <a:t>okoz nehézséget a diákoknak az érvelés és a nyílt típusú kérdésekre való válaszadás? (lehetséges következtetések a felmérés alapján)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36372" y="1690687"/>
            <a:ext cx="10117428" cy="49796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000" dirty="0" smtClean="0"/>
              <a:t>A diákok más tanórákon tanulnak az érvelésről és a kapcsolódó feladattípusok részét is képezik a számonkérésnek. Az a tapasztalat, hogy ott ez nem is jelent problémát. De! Matematikából mégis sokan vagy </a:t>
            </a:r>
            <a:r>
              <a:rPr lang="hu-HU" sz="2000" dirty="0"/>
              <a:t>nem válaszolnak a kifejtős, nyílt </a:t>
            </a:r>
            <a:r>
              <a:rPr lang="hu-HU" sz="2000" dirty="0" smtClean="0"/>
              <a:t>kérdésekre </a:t>
            </a:r>
            <a:r>
              <a:rPr lang="hu-HU" sz="2000" dirty="0"/>
              <a:t>vagy nem helytállóan indokolnak és érvelnek. </a:t>
            </a:r>
            <a:r>
              <a:rPr lang="hu-HU" sz="2000" dirty="0" smtClean="0"/>
              <a:t>		  Miért?</a:t>
            </a:r>
            <a:endParaRPr lang="hu-HU" sz="2000" dirty="0"/>
          </a:p>
          <a:p>
            <a:pPr algn="just"/>
            <a:r>
              <a:rPr lang="hu-HU" sz="2000" dirty="0" smtClean="0"/>
              <a:t>1., </a:t>
            </a:r>
            <a:r>
              <a:rPr lang="hu-HU" sz="2000" dirty="0"/>
              <a:t>Nagyon csekély lehetőség van ezek gyakorlására, nincs mód arra, hogy az említett feladattípusok megoldásában gyakorlatot szerezzenek a diákok.</a:t>
            </a:r>
          </a:p>
          <a:p>
            <a:pPr algn="just"/>
            <a:r>
              <a:rPr lang="hu-HU" sz="2000" dirty="0"/>
              <a:t>2</a:t>
            </a:r>
            <a:r>
              <a:rPr lang="hu-HU" sz="2000" dirty="0" smtClean="0"/>
              <a:t>., </a:t>
            </a:r>
            <a:r>
              <a:rPr lang="hu-HU" sz="2000" dirty="0"/>
              <a:t>Statisztikával kapcsolatos fogalmi ismereteik felületesek.</a:t>
            </a:r>
          </a:p>
          <a:p>
            <a:pPr algn="just"/>
            <a:r>
              <a:rPr lang="hu-HU" sz="2000" dirty="0"/>
              <a:t>3</a:t>
            </a:r>
            <a:r>
              <a:rPr lang="hu-HU" sz="2000" dirty="0" smtClean="0"/>
              <a:t>., </a:t>
            </a:r>
            <a:r>
              <a:rPr lang="hu-HU" sz="2000" dirty="0"/>
              <a:t>Matematikai készségeik nem megfelelőek. (pl. szórással kapcsolatos kérdések megválaszolása számolási nehézségekből fakad vagy a képlet ismeretének, megértésének hiányából, számológép használata pro és kontra stb.)</a:t>
            </a:r>
          </a:p>
          <a:p>
            <a:pPr algn="just"/>
            <a:r>
              <a:rPr lang="hu-HU" sz="2000" dirty="0"/>
              <a:t>4</a:t>
            </a:r>
            <a:r>
              <a:rPr lang="hu-HU" sz="2000" dirty="0" smtClean="0"/>
              <a:t>., </a:t>
            </a:r>
            <a:r>
              <a:rPr lang="hu-HU" sz="2000" dirty="0"/>
              <a:t>Szövegértési nehézségek miatt nem adnak választ vagy válaszolnak rosszul.</a:t>
            </a:r>
          </a:p>
          <a:p>
            <a:pPr algn="just"/>
            <a:r>
              <a:rPr lang="hu-HU" sz="2000" dirty="0"/>
              <a:t>5</a:t>
            </a:r>
            <a:r>
              <a:rPr lang="hu-HU" sz="2000" dirty="0" smtClean="0"/>
              <a:t>., </a:t>
            </a:r>
            <a:r>
              <a:rPr lang="hu-HU" sz="2000" dirty="0"/>
              <a:t>Az idővel gazdálkodnak rosszul</a:t>
            </a:r>
            <a:r>
              <a:rPr lang="hu-HU" sz="2000" dirty="0" smtClean="0"/>
              <a:t>. (a feladatsor kitöltésének tapasztalatai)</a:t>
            </a:r>
            <a:endParaRPr lang="hu-HU" sz="2000" dirty="0"/>
          </a:p>
          <a:p>
            <a:pPr marL="0" indent="0" algn="just">
              <a:buNone/>
            </a:pPr>
            <a:endParaRPr lang="hu-HU" dirty="0"/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537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1.4. Tanári attitűd teszt 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1558344" y="1825624"/>
            <a:ext cx="9581881" cy="4394871"/>
          </a:xfrm>
        </p:spPr>
        <p:txBody>
          <a:bodyPr>
            <a:normAutofit/>
          </a:bodyPr>
          <a:lstStyle/>
          <a:p>
            <a:r>
              <a:rPr lang="hu-HU" dirty="0" smtClean="0"/>
              <a:t>Szakmai tapasztalat, iskolatípus</a:t>
            </a:r>
          </a:p>
          <a:p>
            <a:r>
              <a:rPr lang="hu-HU" dirty="0" smtClean="0"/>
              <a:t>Statisztikaoktatással kapcsolatos állítások értékelése </a:t>
            </a:r>
          </a:p>
          <a:p>
            <a:r>
              <a:rPr lang="hu-HU" dirty="0" smtClean="0"/>
              <a:t>A matematika egyes területeinek tanításához való hozzáállás</a:t>
            </a:r>
          </a:p>
          <a:p>
            <a:r>
              <a:rPr lang="hu-HU" dirty="0" smtClean="0"/>
              <a:t>A </a:t>
            </a:r>
            <a:r>
              <a:rPr lang="hu-HU" dirty="0"/>
              <a:t>matematika egyes </a:t>
            </a:r>
            <a:r>
              <a:rPr lang="hu-HU" dirty="0" smtClean="0"/>
              <a:t>területein elért siker önértékelése</a:t>
            </a:r>
            <a:endParaRPr lang="hu-HU" dirty="0"/>
          </a:p>
          <a:p>
            <a:r>
              <a:rPr lang="hu-HU" dirty="0" smtClean="0"/>
              <a:t>7 „kifejtős” kérdés </a:t>
            </a:r>
          </a:p>
          <a:p>
            <a:pPr lvl="1"/>
            <a:r>
              <a:rPr lang="hu-HU" dirty="0" smtClean="0"/>
              <a:t>felmérés feladataival kapcsolatban </a:t>
            </a:r>
          </a:p>
          <a:p>
            <a:pPr lvl="1"/>
            <a:r>
              <a:rPr lang="hu-HU" dirty="0" smtClean="0"/>
              <a:t>statisztika oktatással kapcsolatos módszertanát illetően</a:t>
            </a:r>
          </a:p>
          <a:p>
            <a:pPr lvl="1"/>
            <a:r>
              <a:rPr lang="hu-HU" dirty="0" smtClean="0"/>
              <a:t>egyetemi tanulmányokkal kapcsolatban</a:t>
            </a:r>
            <a:endParaRPr lang="hu-HU" sz="1800" dirty="0"/>
          </a:p>
          <a:p>
            <a:r>
              <a:rPr lang="hu-HU" dirty="0" smtClean="0"/>
              <a:t>7 fős, nem reprezentatív kitöltöttség</a:t>
            </a:r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001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507</TotalTime>
  <Words>750</Words>
  <Application>Microsoft Office PowerPoint</Application>
  <PresentationFormat>Szélesvásznú</PresentationFormat>
  <Paragraphs>106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Szálak</vt:lpstr>
      <vt:lpstr>A statisztika tanításának aktuális kérdései, továbblépési lehetőségek - egy pilot felmérés eredményei</vt:lpstr>
      <vt:lpstr>1. Helyzetelemzés, pilot felmérés</vt:lpstr>
      <vt:lpstr>1.1 Mivel kapcsolatban szeretnénk informálódni?</vt:lpstr>
      <vt:lpstr>1.2. A feladatsor – az első feladat</vt:lpstr>
      <vt:lpstr>1.2 Az első feladat eredményei, tapasztalatai</vt:lpstr>
      <vt:lpstr>1.2. A feladatsor – a második feladat</vt:lpstr>
      <vt:lpstr>1.2. A második feladat eredményei, tapasztalatai</vt:lpstr>
      <vt:lpstr>1.3. Miért okoz nehézséget a diákoknak az érvelés és a nyílt típusú kérdésekre való válaszadás? (lehetséges következtetések a felmérés alapján)</vt:lpstr>
      <vt:lpstr>1.4. Tanári attitűd teszt </vt:lpstr>
      <vt:lpstr>1.4. Tanári attitűd teszt – néhány érdekes tapasztalat</vt:lpstr>
      <vt:lpstr>1.5. Összegzés, tervek, csatlakozási lehetőség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Bevezetés</dc:title>
  <dc:creator>User</dc:creator>
  <cp:lastModifiedBy>Windows-felhasználó</cp:lastModifiedBy>
  <cp:revision>117</cp:revision>
  <dcterms:created xsi:type="dcterms:W3CDTF">2019-05-23T17:14:28Z</dcterms:created>
  <dcterms:modified xsi:type="dcterms:W3CDTF">2019-07-10T08:43:42Z</dcterms:modified>
</cp:coreProperties>
</file>