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66" r:id="rId2"/>
    <p:sldId id="336" r:id="rId3"/>
    <p:sldId id="337" r:id="rId4"/>
    <p:sldId id="338" r:id="rId5"/>
    <p:sldId id="339" r:id="rId6"/>
    <p:sldId id="340" r:id="rId7"/>
    <p:sldId id="341" r:id="rId8"/>
    <p:sldId id="342" r:id="rId9"/>
    <p:sldId id="343" r:id="rId10"/>
    <p:sldId id="344" r:id="rId11"/>
    <p:sldId id="345" r:id="rId12"/>
    <p:sldId id="351" r:id="rId1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75" autoAdjust="0"/>
    <p:restoredTop sz="94660"/>
  </p:normalViewPr>
  <p:slideViewPr>
    <p:cSldViewPr snapToGrid="0">
      <p:cViewPr varScale="1">
        <p:scale>
          <a:sx n="66" d="100"/>
          <a:sy n="66" d="100"/>
        </p:scale>
        <p:origin x="78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oss\Desktop\Feladatsor%20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oss\Desktop\Feladatsor%20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oss\Desktop\Feladatsor%20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anar\Downloads\MennyireSorbarendezve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anar\Downloads\MennyireSorbarendezve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Matematika</a:t>
            </a:r>
            <a:r>
              <a:rPr lang="en-US" dirty="0"/>
              <a:t> </a:t>
            </a:r>
            <a:r>
              <a:rPr lang="en-US" dirty="0" err="1"/>
              <a:t>röpdolgozat</a:t>
            </a:r>
            <a:r>
              <a:rPr lang="en-US" dirty="0"/>
              <a:t> </a:t>
            </a:r>
            <a:r>
              <a:rPr lang="en-US" dirty="0" err="1"/>
              <a:t>eredménye</a:t>
            </a:r>
            <a:endParaRPr lang="hu-HU" dirty="0"/>
          </a:p>
          <a:p>
            <a:pPr>
              <a:defRPr/>
            </a:pPr>
            <a:r>
              <a:rPr lang="hu-HU" dirty="0"/>
              <a:t>Zsófi</a:t>
            </a:r>
            <a:r>
              <a:rPr lang="hu-HU" baseline="0" dirty="0"/>
              <a:t> ábrája</a:t>
            </a:r>
            <a:endParaRPr lang="hu-HU" dirty="0"/>
          </a:p>
          <a:p>
            <a:pPr>
              <a:defRPr/>
            </a:pPr>
            <a:endParaRPr lang="en-US" dirty="0"/>
          </a:p>
        </c:rich>
      </c:tx>
      <c:layout>
        <c:manualLayout>
          <c:xMode val="edge"/>
          <c:yMode val="edge"/>
          <c:x val="0.1654922431475484"/>
          <c:y val="0.1193854342079007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>
        <c:manualLayout>
          <c:layoutTarget val="inner"/>
          <c:xMode val="edge"/>
          <c:yMode val="edge"/>
          <c:x val="0.10376248423492518"/>
          <c:y val="0.46644808743169397"/>
          <c:w val="0.84861846814602715"/>
          <c:h val="0.3903919796910632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Munka1!$E$2:$E$6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7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0D-4ADA-AA5A-1809BA2D1F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9648336"/>
        <c:axId val="259651864"/>
      </c:barChart>
      <c:catAx>
        <c:axId val="259648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59651864"/>
        <c:crosses val="autoZero"/>
        <c:auto val="1"/>
        <c:lblAlgn val="ctr"/>
        <c:lblOffset val="100"/>
        <c:noMultiLvlLbl val="0"/>
      </c:catAx>
      <c:valAx>
        <c:axId val="259651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59648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baseline="0">
                <a:effectLst/>
              </a:rPr>
              <a:t>Matematika röpdolgozat eredménye</a:t>
            </a:r>
            <a:endParaRPr lang="hu-HU" sz="1400"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ysClr val="windowText" lastClr="000000">
                    <a:lumMod val="65000"/>
                    <a:lumOff val="35000"/>
                  </a:sysClr>
                </a:solidFill>
              </a:defRPr>
            </a:pPr>
            <a:r>
              <a:rPr lang="hu-HU"/>
              <a:t>Csongor ábrája</a:t>
            </a:r>
          </a:p>
        </c:rich>
      </c:tx>
      <c:layout>
        <c:manualLayout>
          <c:xMode val="edge"/>
          <c:yMode val="edge"/>
          <c:x val="0.19114890436301579"/>
          <c:y val="0.1116206219631611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pieChart>
        <c:varyColors val="1"/>
        <c:ser>
          <c:idx val="0"/>
          <c:order val="0"/>
          <c:spPr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c:spPr>
          <c:dPt>
            <c:idx val="0"/>
            <c:bubble3D val="0"/>
            <c:spPr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579-4FAA-AA6F-400BA03FC55C}"/>
              </c:ext>
            </c:extLst>
          </c:dPt>
          <c:dPt>
            <c:idx val="1"/>
            <c:bubble3D val="0"/>
            <c:spPr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579-4FAA-AA6F-400BA03FC55C}"/>
              </c:ext>
            </c:extLst>
          </c:dPt>
          <c:dPt>
            <c:idx val="2"/>
            <c:bubble3D val="0"/>
            <c:spPr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579-4FAA-AA6F-400BA03FC55C}"/>
              </c:ext>
            </c:extLst>
          </c:dPt>
          <c:dPt>
            <c:idx val="3"/>
            <c:bubble3D val="0"/>
            <c:spPr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579-4FAA-AA6F-400BA03FC55C}"/>
              </c:ext>
            </c:extLst>
          </c:dPt>
          <c:dPt>
            <c:idx val="4"/>
            <c:bubble3D val="0"/>
            <c:spPr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8579-4FAA-AA6F-400BA03FC55C}"/>
              </c:ext>
            </c:extLst>
          </c:dPt>
          <c:dLbls>
            <c:dLbl>
              <c:idx val="0"/>
              <c:layout>
                <c:manualLayout>
                  <c:x val="-7.6386753126447424E-2"/>
                  <c:y val="0.1020318431270471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1-es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452925737224021"/>
                      <c:h val="6.595041322314047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8579-4FAA-AA6F-400BA03FC55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2-es 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579-4FAA-AA6F-400BA03FC55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3-as </a:t>
                    </a:r>
                  </a:p>
                  <a:p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579-4FAA-AA6F-400BA03FC55C}"/>
                </c:ext>
              </c:extLst>
            </c:dLbl>
            <c:dLbl>
              <c:idx val="3"/>
              <c:layout>
                <c:manualLayout>
                  <c:x val="0.11423375019299058"/>
                  <c:y val="-4.552482592568490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4-es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579-4FAA-AA6F-400BA03FC55C}"/>
                </c:ext>
              </c:extLst>
            </c:dLbl>
            <c:dLbl>
              <c:idx val="4"/>
              <c:layout>
                <c:manualLayout>
                  <c:x val="5.5222788327929595E-2"/>
                  <c:y val="8.8808919546213755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5-ös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579-4FAA-AA6F-400BA03FC55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Munka1!$E$2:$E$6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7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579-4FAA-AA6F-400BA03FC5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baseline="0">
                <a:effectLst/>
              </a:rPr>
              <a:t>Matematika röpdolgozat eredménye</a:t>
            </a:r>
            <a:endParaRPr lang="hu-HU" sz="1400"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ysClr val="windowText" lastClr="000000">
                    <a:lumMod val="65000"/>
                    <a:lumOff val="35000"/>
                  </a:sysClr>
                </a:solidFill>
              </a:defRPr>
            </a:pPr>
            <a:r>
              <a:rPr lang="hu-HU"/>
              <a:t>Csongor ábrája</a:t>
            </a:r>
          </a:p>
        </c:rich>
      </c:tx>
      <c:layout>
        <c:manualLayout>
          <c:xMode val="edge"/>
          <c:yMode val="edge"/>
          <c:x val="0.10599456248276361"/>
          <c:y val="5.5313926130211594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/>
              <a:t>Mennyire szívesen tanítom 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  <a:effectLst/>
          </c:spPr>
          <c:invertIfNegative val="0"/>
          <c:dPt>
            <c:idx val="7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9EE-4332-BB00-12FC26F015A6}"/>
              </c:ext>
            </c:extLst>
          </c:dPt>
          <c:cat>
            <c:strRef>
              <c:f>Munka1!$A$2:$A$17</c:f>
              <c:strCache>
                <c:ptCount val="16"/>
                <c:pt idx="0">
                  <c:v>Logika</c:v>
                </c:pt>
                <c:pt idx="1">
                  <c:v>Halmazok</c:v>
                </c:pt>
                <c:pt idx="2">
                  <c:v>Algebrai kifejezések</c:v>
                </c:pt>
                <c:pt idx="3">
                  <c:v>Gráfok</c:v>
                </c:pt>
                <c:pt idx="4">
                  <c:v>Kombinatorika</c:v>
                </c:pt>
                <c:pt idx="5">
                  <c:v>Szöveges feladatok</c:v>
                </c:pt>
                <c:pt idx="6">
                  <c:v>Valószínűség</c:v>
                </c:pt>
                <c:pt idx="7">
                  <c:v>Statisztika</c:v>
                </c:pt>
                <c:pt idx="8">
                  <c:v>Trigonometria</c:v>
                </c:pt>
                <c:pt idx="9">
                  <c:v>Koordinátageometria</c:v>
                </c:pt>
                <c:pt idx="10">
                  <c:v>Sorozatok</c:v>
                </c:pt>
                <c:pt idx="11">
                  <c:v>Egyenletek</c:v>
                </c:pt>
                <c:pt idx="12">
                  <c:v>Síkgeometria </c:v>
                </c:pt>
                <c:pt idx="13">
                  <c:v>Számelmélet</c:v>
                </c:pt>
                <c:pt idx="14">
                  <c:v>Függvények</c:v>
                </c:pt>
                <c:pt idx="15">
                  <c:v>Térgeometria</c:v>
                </c:pt>
              </c:strCache>
            </c:strRef>
          </c:cat>
          <c:val>
            <c:numRef>
              <c:f>Munka1!$B$2:$B$17</c:f>
              <c:numCache>
                <c:formatCode>General</c:formatCode>
                <c:ptCount val="16"/>
                <c:pt idx="0">
                  <c:v>22</c:v>
                </c:pt>
                <c:pt idx="1">
                  <c:v>26</c:v>
                </c:pt>
                <c:pt idx="2">
                  <c:v>27</c:v>
                </c:pt>
                <c:pt idx="3">
                  <c:v>27</c:v>
                </c:pt>
                <c:pt idx="4">
                  <c:v>27</c:v>
                </c:pt>
                <c:pt idx="5">
                  <c:v>27</c:v>
                </c:pt>
                <c:pt idx="6">
                  <c:v>27</c:v>
                </c:pt>
                <c:pt idx="7">
                  <c:v>28</c:v>
                </c:pt>
                <c:pt idx="8">
                  <c:v>28</c:v>
                </c:pt>
                <c:pt idx="9">
                  <c:v>29</c:v>
                </c:pt>
                <c:pt idx="10">
                  <c:v>29</c:v>
                </c:pt>
                <c:pt idx="11">
                  <c:v>30</c:v>
                </c:pt>
                <c:pt idx="12">
                  <c:v>31</c:v>
                </c:pt>
                <c:pt idx="13">
                  <c:v>31</c:v>
                </c:pt>
                <c:pt idx="14">
                  <c:v>33</c:v>
                </c:pt>
                <c:pt idx="15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9EE-4332-BB00-12FC26F015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59648728"/>
        <c:axId val="259654608"/>
      </c:barChart>
      <c:catAx>
        <c:axId val="2596487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59654608"/>
        <c:crosses val="autoZero"/>
        <c:auto val="1"/>
        <c:lblAlgn val="ctr"/>
        <c:lblOffset val="100"/>
        <c:noMultiLvlLbl val="0"/>
      </c:catAx>
      <c:valAx>
        <c:axId val="259654608"/>
        <c:scaling>
          <c:orientation val="minMax"/>
          <c:min val="2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59648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tx2">
        <a:lumMod val="20000"/>
        <a:lumOff val="8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/>
              <a:t>Mennyire sikeresen tanítom?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  <a:effectLst/>
          </c:spPr>
          <c:invertIfNegative val="0"/>
          <c:dPt>
            <c:idx val="9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97D-4812-9B51-6B928BA28CD8}"/>
              </c:ext>
            </c:extLst>
          </c:dPt>
          <c:cat>
            <c:strRef>
              <c:f>Munka1!$I$2:$I$17</c:f>
              <c:strCache>
                <c:ptCount val="16"/>
                <c:pt idx="0">
                  <c:v>Koordinátageometria</c:v>
                </c:pt>
                <c:pt idx="1">
                  <c:v>Szöveges feladatok</c:v>
                </c:pt>
                <c:pt idx="2">
                  <c:v>Valószínűség</c:v>
                </c:pt>
                <c:pt idx="3">
                  <c:v>Számelmélet</c:v>
                </c:pt>
                <c:pt idx="4">
                  <c:v>Trigonometria</c:v>
                </c:pt>
                <c:pt idx="5">
                  <c:v>Gráfok</c:v>
                </c:pt>
                <c:pt idx="6">
                  <c:v>Síkgeometria </c:v>
                </c:pt>
                <c:pt idx="7">
                  <c:v>Algebrai kifejezések</c:v>
                </c:pt>
                <c:pt idx="8">
                  <c:v>Kombinatorika</c:v>
                </c:pt>
                <c:pt idx="9">
                  <c:v>Statisztika</c:v>
                </c:pt>
                <c:pt idx="10">
                  <c:v>Halmazok</c:v>
                </c:pt>
                <c:pt idx="11">
                  <c:v>Logika</c:v>
                </c:pt>
                <c:pt idx="12">
                  <c:v>Sorozatok</c:v>
                </c:pt>
                <c:pt idx="13">
                  <c:v>Térgeometria</c:v>
                </c:pt>
                <c:pt idx="14">
                  <c:v>Egyenletek</c:v>
                </c:pt>
                <c:pt idx="15">
                  <c:v>Függvények</c:v>
                </c:pt>
              </c:strCache>
            </c:strRef>
          </c:cat>
          <c:val>
            <c:numRef>
              <c:f>Munka1!$J$2:$J$17</c:f>
              <c:numCache>
                <c:formatCode>General</c:formatCode>
                <c:ptCount val="16"/>
                <c:pt idx="0">
                  <c:v>23</c:v>
                </c:pt>
                <c:pt idx="1">
                  <c:v>23</c:v>
                </c:pt>
                <c:pt idx="2">
                  <c:v>23</c:v>
                </c:pt>
                <c:pt idx="3">
                  <c:v>24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27</c:v>
                </c:pt>
                <c:pt idx="9">
                  <c:v>27</c:v>
                </c:pt>
                <c:pt idx="10">
                  <c:v>28</c:v>
                </c:pt>
                <c:pt idx="11">
                  <c:v>28</c:v>
                </c:pt>
                <c:pt idx="12">
                  <c:v>28</c:v>
                </c:pt>
                <c:pt idx="13">
                  <c:v>28</c:v>
                </c:pt>
                <c:pt idx="14">
                  <c:v>29</c:v>
                </c:pt>
                <c:pt idx="15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97D-4812-9B51-6B928BA28C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59653040"/>
        <c:axId val="259649512"/>
      </c:barChart>
      <c:catAx>
        <c:axId val="2596530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59649512"/>
        <c:crosses val="autoZero"/>
        <c:auto val="1"/>
        <c:lblAlgn val="ctr"/>
        <c:lblOffset val="100"/>
        <c:noMultiLvlLbl val="0"/>
      </c:catAx>
      <c:valAx>
        <c:axId val="259649512"/>
        <c:scaling>
          <c:orientation val="minMax"/>
          <c:min val="2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59653040"/>
        <c:crosses val="autoZero"/>
        <c:crossBetween val="between"/>
      </c:valAx>
      <c:spPr>
        <a:noFill/>
        <a:ln>
          <a:solidFill>
            <a:schemeClr val="accent1">
              <a:lumMod val="20000"/>
              <a:lumOff val="80000"/>
            </a:schemeClr>
          </a:solidFill>
        </a:ln>
        <a:effectLst/>
      </c:spPr>
    </c:plotArea>
    <c:plotVisOnly val="1"/>
    <c:dispBlanksAs val="gap"/>
    <c:showDLblsOverMax val="0"/>
  </c:chart>
  <c:spPr>
    <a:solidFill>
      <a:schemeClr val="tx2">
        <a:lumMod val="20000"/>
        <a:lumOff val="8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1C918-B2D8-49D1-BF77-2534FE5F7C12}" type="datetimeFigureOut">
              <a:rPr lang="hu-HU" smtClean="0"/>
              <a:t>2019. 07. 10.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A20B117-3097-4900-B3F4-9E37CC8F23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40041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1C918-B2D8-49D1-BF77-2534FE5F7C12}" type="datetimeFigureOut">
              <a:rPr lang="hu-HU" smtClean="0"/>
              <a:t>2019. 07. 10.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A20B117-3097-4900-B3F4-9E37CC8F23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37172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1C918-B2D8-49D1-BF77-2534FE5F7C12}" type="datetimeFigureOut">
              <a:rPr lang="hu-HU" smtClean="0"/>
              <a:t>2019. 07. 10.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A20B117-3097-4900-B3F4-9E37CC8F23C5}" type="slidenum">
              <a:rPr lang="hu-HU" smtClean="0"/>
              <a:t>‹#›</a:t>
            </a:fld>
            <a:endParaRPr lang="hu-H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0360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1C918-B2D8-49D1-BF77-2534FE5F7C12}" type="datetimeFigureOut">
              <a:rPr lang="hu-HU" smtClean="0"/>
              <a:t>2019. 07. 10.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A20B117-3097-4900-B3F4-9E37CC8F23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75232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1C918-B2D8-49D1-BF77-2534FE5F7C12}" type="datetimeFigureOut">
              <a:rPr lang="hu-HU" smtClean="0"/>
              <a:t>2019. 07. 10.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A20B117-3097-4900-B3F4-9E37CC8F23C5}" type="slidenum">
              <a:rPr lang="hu-HU" smtClean="0"/>
              <a:t>‹#›</a:t>
            </a:fld>
            <a:endParaRPr lang="hu-H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54936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1C918-B2D8-49D1-BF77-2534FE5F7C12}" type="datetimeFigureOut">
              <a:rPr lang="hu-HU" smtClean="0"/>
              <a:t>2019. 07. 10.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A20B117-3097-4900-B3F4-9E37CC8F23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284779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1C918-B2D8-49D1-BF77-2534FE5F7C12}" type="datetimeFigureOut">
              <a:rPr lang="hu-HU" smtClean="0"/>
              <a:t>2019. 07. 10.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B117-3097-4900-B3F4-9E37CC8F23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778427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1C918-B2D8-49D1-BF77-2534FE5F7C12}" type="datetimeFigureOut">
              <a:rPr lang="hu-HU" smtClean="0"/>
              <a:t>2019. 07. 10.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B117-3097-4900-B3F4-9E37CC8F23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49247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1C918-B2D8-49D1-BF77-2534FE5F7C12}" type="datetimeFigureOut">
              <a:rPr lang="hu-HU" smtClean="0"/>
              <a:t>2019. 07. 10.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B117-3097-4900-B3F4-9E37CC8F23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07596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1C918-B2D8-49D1-BF77-2534FE5F7C12}" type="datetimeFigureOut">
              <a:rPr lang="hu-HU" smtClean="0"/>
              <a:t>2019. 07. 10.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A20B117-3097-4900-B3F4-9E37CC8F23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84467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1C918-B2D8-49D1-BF77-2534FE5F7C12}" type="datetimeFigureOut">
              <a:rPr lang="hu-HU" smtClean="0"/>
              <a:t>2019. 07. 10.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A20B117-3097-4900-B3F4-9E37CC8F23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38801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1C918-B2D8-49D1-BF77-2534FE5F7C12}" type="datetimeFigureOut">
              <a:rPr lang="hu-HU" smtClean="0"/>
              <a:t>2019. 07. 10.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A20B117-3097-4900-B3F4-9E37CC8F23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09705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1C918-B2D8-49D1-BF77-2534FE5F7C12}" type="datetimeFigureOut">
              <a:rPr lang="hu-HU" smtClean="0"/>
              <a:t>2019. 07. 10.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B117-3097-4900-B3F4-9E37CC8F23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47990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1C918-B2D8-49D1-BF77-2534FE5F7C12}" type="datetimeFigureOut">
              <a:rPr lang="hu-HU" smtClean="0"/>
              <a:t>2019. 07. 10.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B117-3097-4900-B3F4-9E37CC8F23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81105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1C918-B2D8-49D1-BF77-2534FE5F7C12}" type="datetimeFigureOut">
              <a:rPr lang="hu-HU" smtClean="0"/>
              <a:t>2019. 07. 10.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B117-3097-4900-B3F4-9E37CC8F23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10419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1C918-B2D8-49D1-BF77-2534FE5F7C12}" type="datetimeFigureOut">
              <a:rPr lang="hu-HU" smtClean="0"/>
              <a:t>2019. 07. 10.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A20B117-3097-4900-B3F4-9E37CC8F23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4668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1C918-B2D8-49D1-BF77-2534FE5F7C12}" type="datetimeFigureOut">
              <a:rPr lang="hu-HU" smtClean="0"/>
              <a:t>2019. 07. 10.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A20B117-3097-4900-B3F4-9E37CC8F23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79032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zsjanvari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039527" y="1122363"/>
            <a:ext cx="10000649" cy="2387600"/>
          </a:xfrm>
        </p:spPr>
        <p:txBody>
          <a:bodyPr>
            <a:noAutofit/>
          </a:bodyPr>
          <a:lstStyle/>
          <a:p>
            <a:pPr algn="just"/>
            <a:r>
              <a:rPr lang="hu-HU" sz="4400" b="1" dirty="0"/>
              <a:t>A statisztika tanításának aktuális </a:t>
            </a:r>
            <a:r>
              <a:rPr lang="hu-HU" sz="4400" b="1" dirty="0" smtClean="0"/>
              <a:t>kérdései, továbblépési lehetőségek</a:t>
            </a:r>
            <a:br>
              <a:rPr lang="hu-HU" sz="4400" b="1" dirty="0" smtClean="0"/>
            </a:br>
            <a:r>
              <a:rPr lang="hu-HU" sz="4400" b="1" dirty="0" smtClean="0"/>
              <a:t>- egy pilot felmérés eredményei</a:t>
            </a:r>
            <a:endParaRPr lang="hu-HU" sz="44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103549" y="3625471"/>
            <a:ext cx="9144000" cy="2050181"/>
          </a:xfrm>
        </p:spPr>
        <p:txBody>
          <a:bodyPr>
            <a:noAutofit/>
          </a:bodyPr>
          <a:lstStyle/>
          <a:p>
            <a:r>
              <a:rPr lang="hu-HU" sz="2000" dirty="0" err="1" smtClean="0"/>
              <a:t>Jánvári</a:t>
            </a:r>
            <a:r>
              <a:rPr lang="hu-HU" sz="2000" dirty="0" smtClean="0"/>
              <a:t> </a:t>
            </a:r>
            <a:r>
              <a:rPr lang="hu-HU" sz="2000" dirty="0"/>
              <a:t>Zsuzsanna, Szerb Antal </a:t>
            </a:r>
            <a:r>
              <a:rPr lang="hu-HU" sz="2000" dirty="0" smtClean="0"/>
              <a:t>Gimnázium</a:t>
            </a:r>
          </a:p>
          <a:p>
            <a:endParaRPr lang="hu-HU" sz="2000" dirty="0"/>
          </a:p>
          <a:p>
            <a:r>
              <a:rPr lang="hu-HU" sz="2000" dirty="0" smtClean="0"/>
              <a:t>Rátz László Vándorgyűlés, Gödöllő, 2019. július 4.</a:t>
            </a:r>
            <a:endParaRPr lang="hu-HU" sz="2000" dirty="0"/>
          </a:p>
          <a:p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45025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1</a:t>
            </a:r>
            <a:r>
              <a:rPr lang="hu-HU" dirty="0" smtClean="0"/>
              <a:t>.4. Tanári </a:t>
            </a:r>
            <a:r>
              <a:rPr lang="hu-HU" dirty="0"/>
              <a:t>attitűd teszt </a:t>
            </a:r>
            <a:r>
              <a:rPr lang="hu-HU" dirty="0" smtClean="0"/>
              <a:t>– néhány érdekes tapasztalat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29554" y="1825625"/>
            <a:ext cx="9924245" cy="4844682"/>
          </a:xfrm>
        </p:spPr>
        <p:txBody>
          <a:bodyPr>
            <a:normAutofit/>
          </a:bodyPr>
          <a:lstStyle/>
          <a:p>
            <a:r>
              <a:rPr lang="hu-HU" dirty="0" smtClean="0"/>
              <a:t>A feladatsor első és második feladata tetszett a kollégáknak, mert</a:t>
            </a:r>
          </a:p>
          <a:p>
            <a:pPr lvl="1"/>
            <a:r>
              <a:rPr lang="hu-HU" dirty="0" smtClean="0"/>
              <a:t>… hasznos, mivel életszerű,</a:t>
            </a:r>
          </a:p>
          <a:p>
            <a:pPr lvl="1"/>
            <a:r>
              <a:rPr lang="hu-HU" dirty="0" smtClean="0"/>
              <a:t>… gondolkodtató és gyakorlatias,</a:t>
            </a:r>
          </a:p>
          <a:p>
            <a:pPr lvl="1"/>
            <a:r>
              <a:rPr lang="hu-HU" dirty="0" smtClean="0"/>
              <a:t>… az összehasonlítás segíti a megértést.</a:t>
            </a:r>
          </a:p>
          <a:p>
            <a:pPr marL="0" indent="0">
              <a:buNone/>
            </a:pPr>
            <a:r>
              <a:rPr lang="hu-HU" dirty="0" smtClean="0"/>
              <a:t>Statisztika oktatás: 					</a:t>
            </a:r>
          </a:p>
          <a:p>
            <a:r>
              <a:rPr lang="hu-HU" dirty="0" smtClean="0"/>
              <a:t>Az elért eredmények a kapott osztályzatok tükrében jók, de</a:t>
            </a:r>
          </a:p>
          <a:p>
            <a:pPr lvl="1"/>
            <a:r>
              <a:rPr lang="hu-HU" dirty="0" smtClean="0"/>
              <a:t>… valós fogalmi megértés tekintetében megoszlanak a vélemények, </a:t>
            </a:r>
          </a:p>
          <a:p>
            <a:pPr lvl="1"/>
            <a:r>
              <a:rPr lang="hu-HU" dirty="0" smtClean="0"/>
              <a:t>… adathalmazok összehasonlítását illetően további alulértékelés figyelhető meg.</a:t>
            </a:r>
            <a:endParaRPr lang="hu-HU" dirty="0"/>
          </a:p>
          <a:p>
            <a:r>
              <a:rPr lang="hu-HU" dirty="0" smtClean="0"/>
              <a:t>Tudjuk, hogy lenne hová bővíteni a témát, de</a:t>
            </a:r>
          </a:p>
          <a:p>
            <a:pPr lvl="1"/>
            <a:r>
              <a:rPr lang="hu-HU" dirty="0" smtClean="0"/>
              <a:t>… előképzettségünk különböző,</a:t>
            </a:r>
          </a:p>
          <a:p>
            <a:pPr lvl="1"/>
            <a:r>
              <a:rPr lang="hu-HU" dirty="0" smtClean="0"/>
              <a:t>… komfortzónán belül szeretünk dolgozni. </a:t>
            </a:r>
          </a:p>
        </p:txBody>
      </p:sp>
      <p:graphicFrame>
        <p:nvGraphicFramePr>
          <p:cNvPr id="5" name="Diagra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0787914"/>
              </p:ext>
            </p:extLst>
          </p:nvPr>
        </p:nvGraphicFramePr>
        <p:xfrm>
          <a:off x="9807169" y="215157"/>
          <a:ext cx="4975537" cy="4450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Diagra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9368942"/>
              </p:ext>
            </p:extLst>
          </p:nvPr>
        </p:nvGraphicFramePr>
        <p:xfrm>
          <a:off x="8677309" y="2375716"/>
          <a:ext cx="5045969" cy="44822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26754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5" grpId="1">
        <p:bldAsOne/>
      </p:bldGraphic>
      <p:bldGraphic spid="6" grpId="0">
        <p:bldAsOne/>
      </p:bldGraphic>
      <p:bldGraphic spid="6" grpId="1">
        <p:bldAsOne/>
      </p:bldGraphic>
      <p:bldGraphic spid="6" grpId="2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96980" y="125129"/>
            <a:ext cx="9756820" cy="866273"/>
          </a:xfrm>
        </p:spPr>
        <p:txBody>
          <a:bodyPr>
            <a:normAutofit fontScale="90000"/>
          </a:bodyPr>
          <a:lstStyle/>
          <a:p>
            <a:r>
              <a:rPr lang="hu-HU" dirty="0"/>
              <a:t>1</a:t>
            </a:r>
            <a:r>
              <a:rPr lang="hu-HU" dirty="0" smtClean="0"/>
              <a:t>.5. Összegzés, tervek, csatlakozási lehetőség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26524" y="991402"/>
            <a:ext cx="10027276" cy="565003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hu-HU" sz="2400" dirty="0" smtClean="0"/>
              <a:t>Összességében tehát elmondható, hogy a középiskolából kilépő 12. évfolyamos diákok a középszintű statisztika követelményeket igen jó eredménnyel elsajátítják. </a:t>
            </a:r>
          </a:p>
          <a:p>
            <a:pPr algn="just"/>
            <a:r>
              <a:rPr lang="hu-HU" sz="2400" dirty="0"/>
              <a:t>Miért fontos számunkra mégis a statisztikai műveltség mélyítése</a:t>
            </a:r>
            <a:r>
              <a:rPr lang="hu-HU" sz="2400" dirty="0" smtClean="0"/>
              <a:t>?</a:t>
            </a:r>
            <a:endParaRPr lang="hu-HU" sz="2400" dirty="0"/>
          </a:p>
          <a:p>
            <a:pPr lvl="1" algn="just"/>
            <a:r>
              <a:rPr lang="hu-HU" dirty="0"/>
              <a:t>A statisztika által megszerzett tudás legyen alkalmazható, előhívható tudás.</a:t>
            </a:r>
          </a:p>
          <a:p>
            <a:pPr lvl="2" algn="just"/>
            <a:r>
              <a:rPr lang="hu-HU" sz="2400" dirty="0"/>
              <a:t>Felsőfokú tanulmányok alkalmával</a:t>
            </a:r>
          </a:p>
          <a:p>
            <a:pPr lvl="2" algn="just"/>
            <a:r>
              <a:rPr lang="hu-HU" sz="2400" dirty="0"/>
              <a:t>Hétköznapi életben bennünket érő információk </a:t>
            </a:r>
            <a:r>
              <a:rPr lang="hu-HU" sz="2400" dirty="0" smtClean="0"/>
              <a:t>feldolgozásakor stb.</a:t>
            </a:r>
            <a:endParaRPr lang="hu-HU" sz="2400" dirty="0"/>
          </a:p>
          <a:p>
            <a:pPr algn="just"/>
            <a:r>
              <a:rPr lang="hu-HU" sz="2400" dirty="0" smtClean="0"/>
              <a:t>Mik </a:t>
            </a:r>
            <a:r>
              <a:rPr lang="hu-HU" sz="2400" dirty="0"/>
              <a:t>a további terveink?</a:t>
            </a:r>
          </a:p>
          <a:p>
            <a:pPr lvl="1" algn="just"/>
            <a:r>
              <a:rPr lang="hu-HU" dirty="0"/>
              <a:t>Felmérés finomítása a tapasztalatok alapján – felmérés </a:t>
            </a:r>
            <a:r>
              <a:rPr lang="hu-HU" dirty="0" smtClean="0"/>
              <a:t>folytatása, interjúkészítés</a:t>
            </a:r>
            <a:endParaRPr lang="hu-HU" dirty="0"/>
          </a:p>
          <a:p>
            <a:pPr lvl="1" algn="just"/>
            <a:r>
              <a:rPr lang="hu-HU" dirty="0"/>
              <a:t>Diákok statisztikai gondolkodásának feltárása</a:t>
            </a:r>
          </a:p>
          <a:p>
            <a:pPr lvl="1" algn="just"/>
            <a:r>
              <a:rPr lang="hu-HU" dirty="0" smtClean="0"/>
              <a:t>Tananyagfejlesztés - </a:t>
            </a:r>
            <a:r>
              <a:rPr lang="hu-HU" dirty="0"/>
              <a:t>statisztika modulok kidolgozása</a:t>
            </a:r>
          </a:p>
          <a:p>
            <a:pPr algn="just"/>
            <a:r>
              <a:rPr lang="hu-HU" sz="2400" dirty="0" smtClean="0"/>
              <a:t>Szívesen fogadjuk a téma iránt érdeklődőket!</a:t>
            </a:r>
          </a:p>
          <a:p>
            <a:pPr lvl="1" algn="just"/>
            <a:r>
              <a:rPr lang="hu-HU" dirty="0" smtClean="0"/>
              <a:t>Csatlakozzanak a felmérés lebonyolításához!</a:t>
            </a:r>
          </a:p>
          <a:p>
            <a:pPr lvl="1" algn="just"/>
            <a:r>
              <a:rPr lang="hu-HU" dirty="0" smtClean="0"/>
              <a:t>Segítsék munkánkat ötleteikkel!</a:t>
            </a:r>
            <a:r>
              <a:rPr lang="hu-HU" sz="2000" dirty="0" smtClean="0"/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609099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589212" y="2063840"/>
            <a:ext cx="8915399" cy="2262781"/>
          </a:xfrm>
        </p:spPr>
        <p:txBody>
          <a:bodyPr/>
          <a:lstStyle/>
          <a:p>
            <a:r>
              <a:rPr lang="hu-HU" dirty="0" smtClean="0"/>
              <a:t>Köszönöm a figyelmet!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hu-HU" dirty="0" smtClean="0"/>
          </a:p>
          <a:p>
            <a:r>
              <a:rPr lang="hu-HU" dirty="0" smtClean="0">
                <a:hlinkClick r:id="rId2"/>
              </a:rPr>
              <a:t>zsjanvari@gmail.com</a:t>
            </a:r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9945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1</a:t>
            </a:r>
            <a:r>
              <a:rPr lang="hu-HU" dirty="0" smtClean="0"/>
              <a:t>. Helyzetelemzés, pilot felmérés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sz="2000" dirty="0" smtClean="0"/>
              <a:t>A pilot felmérés</a:t>
            </a:r>
            <a:endParaRPr lang="hu-HU" sz="2000" dirty="0"/>
          </a:p>
          <a:p>
            <a:pPr marL="342900" indent="-342900" algn="just"/>
            <a:r>
              <a:rPr lang="hu-HU" sz="2000" dirty="0" smtClean="0"/>
              <a:t>célja: egy </a:t>
            </a:r>
            <a:r>
              <a:rPr lang="hu-HU" sz="2000" dirty="0"/>
              <a:t>olyan felmérés kidolgozása, melynek segítségével </a:t>
            </a:r>
            <a:r>
              <a:rPr lang="hu-HU" sz="2000" dirty="0" smtClean="0"/>
              <a:t>használható </a:t>
            </a:r>
            <a:r>
              <a:rPr lang="hu-HU" sz="2000" dirty="0"/>
              <a:t>információhoz juthatunk a középiskolából kilépő diákok statisztikai </a:t>
            </a:r>
            <a:r>
              <a:rPr lang="hu-HU" sz="2000" dirty="0" smtClean="0"/>
              <a:t>műveltségével </a:t>
            </a:r>
            <a:r>
              <a:rPr lang="hu-HU" sz="2000" dirty="0"/>
              <a:t>kapcsolatban.</a:t>
            </a:r>
          </a:p>
          <a:p>
            <a:pPr marL="342900" indent="-342900" algn="just"/>
            <a:r>
              <a:rPr lang="hu-HU" sz="2000" dirty="0" smtClean="0"/>
              <a:t>2019</a:t>
            </a:r>
            <a:r>
              <a:rPr lang="hu-HU" sz="2000" dirty="0"/>
              <a:t>. márciusában 111 </a:t>
            </a:r>
            <a:r>
              <a:rPr lang="hu-HU" sz="2000" dirty="0" smtClean="0"/>
              <a:t>érettségi előtt álló </a:t>
            </a:r>
            <a:r>
              <a:rPr lang="hu-HU" sz="2000" dirty="0"/>
              <a:t>diák </a:t>
            </a:r>
            <a:r>
              <a:rPr lang="hu-HU" sz="2000" dirty="0" smtClean="0"/>
              <a:t>és tanáraik bevonásával </a:t>
            </a:r>
            <a:r>
              <a:rPr lang="hu-HU" sz="2000" dirty="0"/>
              <a:t>lezajlott</a:t>
            </a:r>
            <a:r>
              <a:rPr lang="hu-HU" sz="2000" dirty="0" smtClean="0"/>
              <a:t>.</a:t>
            </a:r>
            <a:endParaRPr lang="hu-HU" sz="2000" dirty="0"/>
          </a:p>
          <a:p>
            <a:pPr marL="0" indent="0">
              <a:buNone/>
            </a:pPr>
            <a:endParaRPr lang="hu-HU" sz="2000" dirty="0" smtClean="0"/>
          </a:p>
        </p:txBody>
      </p:sp>
    </p:spTree>
    <p:extLst>
      <p:ext uri="{BB962C8B-B14F-4D97-AF65-F5344CB8AC3E}">
        <p14:creationId xmlns:p14="http://schemas.microsoft.com/office/powerpoint/2010/main" val="586174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1</a:t>
            </a:r>
            <a:r>
              <a:rPr lang="hu-HU" dirty="0" smtClean="0"/>
              <a:t>.1 Mivel kapcsolatban szeretnénk informálódni?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000" dirty="0" smtClean="0"/>
              <a:t>A diákok megfelelő statisztikai ismeretekkel rendelkeznek-e a 12. évfolyam végére? </a:t>
            </a:r>
          </a:p>
          <a:p>
            <a:pPr marL="457200" lvl="1" indent="0">
              <a:buNone/>
            </a:pPr>
            <a:r>
              <a:rPr lang="hu-HU" sz="1800" dirty="0" smtClean="0"/>
              <a:t>(statisztikai alapfogalmak megértése, egyszerű szóródási mutatók és középértékek kiszámítása, diagramok)</a:t>
            </a:r>
          </a:p>
          <a:p>
            <a:r>
              <a:rPr lang="hu-HU" sz="2000" dirty="0" smtClean="0"/>
              <a:t>Ugyanezek a diákok tudják-e a rendelkezésre álló ismereteket alkalmazni? </a:t>
            </a:r>
          </a:p>
          <a:p>
            <a:pPr marL="457200" lvl="1" indent="0">
              <a:buNone/>
            </a:pPr>
            <a:r>
              <a:rPr lang="hu-HU" sz="1800" dirty="0" smtClean="0"/>
              <a:t>(eredményeket elemezni, adathalmazokat összehasonlítani és álláspont mellett érvelni)</a:t>
            </a:r>
          </a:p>
          <a:p>
            <a:r>
              <a:rPr lang="hu-HU" sz="2000" dirty="0" smtClean="0"/>
              <a:t>Mi állhat a mérési tapasztalatok hátterében? (1.3.)</a:t>
            </a:r>
          </a:p>
        </p:txBody>
      </p:sp>
    </p:spTree>
    <p:extLst>
      <p:ext uri="{BB962C8B-B14F-4D97-AF65-F5344CB8AC3E}">
        <p14:creationId xmlns:p14="http://schemas.microsoft.com/office/powerpoint/2010/main" val="1616358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1468192" y="144380"/>
            <a:ext cx="9885608" cy="750770"/>
          </a:xfrm>
        </p:spPr>
        <p:txBody>
          <a:bodyPr/>
          <a:lstStyle/>
          <a:p>
            <a:r>
              <a:rPr lang="hu-HU" dirty="0"/>
              <a:t>1</a:t>
            </a:r>
            <a:r>
              <a:rPr lang="hu-HU" dirty="0" smtClean="0"/>
              <a:t>.2. A feladatsor – az első feladat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>
          <a:xfrm>
            <a:off x="1468192" y="895150"/>
            <a:ext cx="10467134" cy="5281813"/>
          </a:xfrm>
        </p:spPr>
        <p:txBody>
          <a:bodyPr>
            <a:normAutofit/>
          </a:bodyPr>
          <a:lstStyle/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hu-HU" sz="2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hu-HU" sz="2200" dirty="0">
                <a:ea typeface="Calibri" panose="020F0502020204030204" pitchFamily="34" charset="0"/>
                <a:cs typeface="Times New Roman" panose="02020603050405020304" pitchFamily="18" charset="0"/>
              </a:rPr>
              <a:t>12.b osztály az év végi ismétlés során röpdolgozatot írt statisztikából. A dolgozat után ábrázolni kellett az eredményeket valamilyen diagram segítségével.  Zsófi és Csongor vállalta a feladatot. Az alábbi diagramokat készítették: </a:t>
            </a:r>
            <a:endParaRPr lang="hu-HU" sz="2200" dirty="0"/>
          </a:p>
          <a:p>
            <a:endParaRPr lang="hu-HU" sz="2200" dirty="0" smtClean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425970410"/>
              </p:ext>
            </p:extLst>
          </p:nvPr>
        </p:nvGraphicFramePr>
        <p:xfrm>
          <a:off x="4881078" y="2021511"/>
          <a:ext cx="3641361" cy="23403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917221939"/>
              </p:ext>
            </p:extLst>
          </p:nvPr>
        </p:nvGraphicFramePr>
        <p:xfrm>
          <a:off x="8336942" y="2001873"/>
          <a:ext cx="3430242" cy="21547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églalap 1"/>
          <p:cNvSpPr/>
          <p:nvPr/>
        </p:nvSpPr>
        <p:spPr>
          <a:xfrm>
            <a:off x="1468192" y="4250077"/>
            <a:ext cx="1046713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2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a)</a:t>
            </a:r>
            <a:r>
              <a:rPr lang="hu-HU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	Határozd </a:t>
            </a:r>
            <a:r>
              <a:rPr lang="hu-HU" sz="2000" dirty="0">
                <a:ea typeface="Calibri" panose="020F0502020204030204" pitchFamily="34" charset="0"/>
                <a:cs typeface="Times New Roman" panose="02020603050405020304" pitchFamily="18" charset="0"/>
              </a:rPr>
              <a:t>meg az ábrák alapján a dolgozat átlageredményét, a jegyek </a:t>
            </a:r>
            <a:r>
              <a:rPr lang="hu-HU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móduszát</a:t>
            </a:r>
            <a:r>
              <a:rPr lang="hu-HU" sz="2000" dirty="0">
                <a:ea typeface="Calibri" panose="020F0502020204030204" pitchFamily="34" charset="0"/>
                <a:cs typeface="Times New Roman" panose="02020603050405020304" pitchFamily="18" charset="0"/>
              </a:rPr>
              <a:t> és </a:t>
            </a:r>
            <a:r>
              <a:rPr lang="hu-HU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	mediánját</a:t>
            </a:r>
            <a:r>
              <a:rPr lang="hu-HU" sz="2000" dirty="0">
                <a:ea typeface="Calibri" panose="020F0502020204030204" pitchFamily="34" charset="0"/>
                <a:cs typeface="Times New Roman" panose="02020603050405020304" pitchFamily="18" charset="0"/>
              </a:rPr>
              <a:t>! </a:t>
            </a:r>
            <a:endParaRPr lang="hu-HU" sz="20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	Mit </a:t>
            </a:r>
            <a:r>
              <a:rPr lang="hu-HU" sz="2000" dirty="0">
                <a:ea typeface="Calibri" panose="020F0502020204030204" pitchFamily="34" charset="0"/>
                <a:cs typeface="Times New Roman" panose="02020603050405020304" pitchFamily="18" charset="0"/>
              </a:rPr>
              <a:t>gondolsz, melyik középérték </a:t>
            </a:r>
            <a:r>
              <a:rPr lang="hu-HU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jellemzi</a:t>
            </a:r>
            <a:r>
              <a:rPr lang="hu-HU" sz="2000" dirty="0">
                <a:ea typeface="Calibri" panose="020F0502020204030204" pitchFamily="34" charset="0"/>
                <a:cs typeface="Times New Roman" panose="02020603050405020304" pitchFamily="18" charset="0"/>
              </a:rPr>
              <a:t> legjobban az </a:t>
            </a:r>
            <a:r>
              <a:rPr lang="hu-HU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osztály teljesítményét</a:t>
            </a:r>
            <a:r>
              <a:rPr lang="hu-HU" sz="2000" dirty="0">
                <a:ea typeface="Calibri" panose="020F0502020204030204" pitchFamily="34" charset="0"/>
                <a:cs typeface="Times New Roman" panose="02020603050405020304" pitchFamily="18" charset="0"/>
              </a:rPr>
              <a:t>? Miért?</a:t>
            </a:r>
            <a:endParaRPr lang="hu-HU" sz="20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b)</a:t>
            </a:r>
            <a:r>
              <a:rPr lang="hu-HU" sz="2000" dirty="0">
                <a:ea typeface="Calibri" panose="020F0502020204030204" pitchFamily="34" charset="0"/>
                <a:cs typeface="Times New Roman" panose="02020603050405020304" pitchFamily="18" charset="0"/>
              </a:rPr>
              <a:t> 	Miről informál minket Zsófi, illetve Csongor ábrája a dolgozatokkal kapcsolatban? </a:t>
            </a:r>
            <a:r>
              <a:rPr lang="hu-HU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Melyikről </a:t>
            </a:r>
            <a:r>
              <a:rPr lang="hu-HU" sz="2000" dirty="0">
                <a:ea typeface="Calibri" panose="020F0502020204030204" pitchFamily="34" charset="0"/>
                <a:cs typeface="Times New Roman" panose="02020603050405020304" pitchFamily="18" charset="0"/>
              </a:rPr>
              <a:t>mit tudhatunk meg?</a:t>
            </a:r>
            <a:endParaRPr lang="hu-HU" sz="20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c)</a:t>
            </a:r>
            <a:r>
              <a:rPr lang="hu-HU" sz="2000" dirty="0">
                <a:ea typeface="Calibri" panose="020F0502020204030204" pitchFamily="34" charset="0"/>
                <a:cs typeface="Times New Roman" panose="02020603050405020304" pitchFamily="18" charset="0"/>
              </a:rPr>
              <a:t>	Te melyik ábrázolási módot választottad volna? Miért?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2423731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4000" dirty="0" smtClean="0"/>
              <a:t>1.2 Az első feladat eredményei, tapasztalatai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b="1" dirty="0" smtClean="0"/>
              <a:t>a)</a:t>
            </a:r>
            <a:r>
              <a:rPr lang="hu-HU" dirty="0" smtClean="0"/>
              <a:t> feladatrész: Az átlag, a </a:t>
            </a:r>
            <a:r>
              <a:rPr lang="hu-HU" dirty="0" err="1" smtClean="0"/>
              <a:t>módusz</a:t>
            </a:r>
            <a:r>
              <a:rPr lang="hu-HU" dirty="0" smtClean="0"/>
              <a:t>, a medián kiszámítása illetve leolvasása rendre 91%, 96,4% és 92,8%-ban sikeres volt.</a:t>
            </a:r>
          </a:p>
          <a:p>
            <a:pPr marL="0" indent="0" algn="just">
              <a:buNone/>
            </a:pPr>
            <a:r>
              <a:rPr lang="hu-HU" dirty="0" smtClean="0"/>
              <a:t>A jellemző középérték megjelölése: </a:t>
            </a:r>
          </a:p>
          <a:p>
            <a:pPr marL="0" indent="0" algn="just">
              <a:buNone/>
            </a:pPr>
            <a:r>
              <a:rPr lang="hu-HU" dirty="0" smtClean="0"/>
              <a:t>A diákok 39%-a választotta az átlagot, a </a:t>
            </a:r>
            <a:r>
              <a:rPr lang="hu-HU" dirty="0" err="1" smtClean="0"/>
              <a:t>móduszt</a:t>
            </a:r>
            <a:r>
              <a:rPr lang="hu-HU" dirty="0" smtClean="0"/>
              <a:t> vagy a mediánt elfogadhatóan indokolva. 33% választott, de nem tudta alátámasztani döntését, 28% nem válaszolt a kérdésre.</a:t>
            </a:r>
          </a:p>
          <a:p>
            <a:pPr marL="0" indent="0" algn="just">
              <a:buNone/>
            </a:pPr>
            <a:r>
              <a:rPr lang="hu-HU" b="1" dirty="0" smtClean="0"/>
              <a:t>b</a:t>
            </a:r>
            <a:r>
              <a:rPr lang="hu-HU" b="1" dirty="0"/>
              <a:t>)</a:t>
            </a:r>
            <a:r>
              <a:rPr lang="hu-HU" dirty="0" smtClean="0"/>
              <a:t> feladatrész: Zsófi diagramja: „darabszám”, „létszám” , Csongor diagramja: arány, eloszlás, egymáshoz viszonyított gyakoriság kifejezések.</a:t>
            </a:r>
          </a:p>
          <a:p>
            <a:pPr marL="0" indent="0" algn="just">
              <a:buNone/>
            </a:pPr>
            <a:r>
              <a:rPr lang="hu-HU" b="1" dirty="0" smtClean="0"/>
              <a:t>c)</a:t>
            </a:r>
            <a:r>
              <a:rPr lang="hu-HU" dirty="0" smtClean="0"/>
              <a:t> feladatrész: Zsófi diagramja 95</a:t>
            </a:r>
            <a:r>
              <a:rPr lang="hu-HU" dirty="0"/>
              <a:t>% – </a:t>
            </a:r>
            <a:r>
              <a:rPr lang="hu-HU" dirty="0" smtClean="0"/>
              <a:t>indokok, Csongor – 4 fő, +1 érdekes válasz!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29121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1519706" y="144380"/>
            <a:ext cx="9834093" cy="750770"/>
          </a:xfrm>
        </p:spPr>
        <p:txBody>
          <a:bodyPr/>
          <a:lstStyle/>
          <a:p>
            <a:r>
              <a:rPr lang="hu-HU" dirty="0"/>
              <a:t>1</a:t>
            </a:r>
            <a:r>
              <a:rPr lang="hu-HU" dirty="0" smtClean="0"/>
              <a:t>.2. A feladatsor – a második feladat</a:t>
            </a:r>
            <a:endParaRPr lang="hu-HU" dirty="0"/>
          </a:p>
        </p:txBody>
      </p:sp>
      <p:graphicFrame>
        <p:nvGraphicFramePr>
          <p:cNvPr id="6" name="Diagram 5"/>
          <p:cNvGraphicFramePr/>
          <p:nvPr>
            <p:extLst/>
          </p:nvPr>
        </p:nvGraphicFramePr>
        <p:xfrm>
          <a:off x="5168739" y="2104904"/>
          <a:ext cx="3430242" cy="21547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églalap 1"/>
          <p:cNvSpPr/>
          <p:nvPr/>
        </p:nvSpPr>
        <p:spPr>
          <a:xfrm>
            <a:off x="1429555" y="1199406"/>
            <a:ext cx="1051209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sz="2200" dirty="0"/>
              <a:t>Testnevelés órán felmérték a kislabda dobást az osztályba járó hét lány körében. Mindenki gyakorolhatott több alkalommal, majd az utolsó dobást jegyezték fel, és </a:t>
            </a:r>
            <a:r>
              <a:rPr lang="hu-HU" sz="2200" dirty="0" smtClean="0"/>
              <a:t>értékelték. A </a:t>
            </a:r>
            <a:r>
              <a:rPr lang="hu-HU" sz="2200" dirty="0"/>
              <a:t>következő dobásokat jegyezték fel: </a:t>
            </a:r>
            <a:endParaRPr lang="hu-HU" sz="2200" dirty="0" smtClean="0"/>
          </a:p>
          <a:p>
            <a:pPr algn="ctr"/>
            <a:r>
              <a:rPr lang="hu-HU" sz="2200" dirty="0" smtClean="0"/>
              <a:t>26,8 </a:t>
            </a:r>
            <a:r>
              <a:rPr lang="hu-HU" sz="2200" dirty="0"/>
              <a:t>m; 29 m; 1,5 m; 27,5 m; 29 m; 24,5 m; 26 m</a:t>
            </a:r>
            <a:r>
              <a:rPr lang="hu-HU" sz="2200" dirty="0" smtClean="0"/>
              <a:t>.</a:t>
            </a:r>
          </a:p>
          <a:p>
            <a:pPr algn="just"/>
            <a:endParaRPr lang="hu-HU" sz="2200" dirty="0"/>
          </a:p>
          <a:p>
            <a:pPr algn="just"/>
            <a:r>
              <a:rPr lang="hu-HU" sz="2200" b="1" dirty="0" smtClean="0"/>
              <a:t>a)</a:t>
            </a:r>
            <a:r>
              <a:rPr lang="hu-HU" sz="2200" dirty="0" smtClean="0"/>
              <a:t> Mennyi volt a dobások hosszának átlaga? Számolásodat részletezd!</a:t>
            </a:r>
          </a:p>
          <a:p>
            <a:pPr algn="just"/>
            <a:endParaRPr lang="hu-HU" sz="2200" dirty="0"/>
          </a:p>
          <a:p>
            <a:pPr algn="just"/>
            <a:r>
              <a:rPr lang="hu-HU" sz="2200" b="1" dirty="0" smtClean="0"/>
              <a:t>b) </a:t>
            </a:r>
            <a:r>
              <a:rPr lang="hu-HU" sz="2200" dirty="0" smtClean="0"/>
              <a:t>Jól </a:t>
            </a:r>
            <a:r>
              <a:rPr lang="hu-HU" sz="2200" dirty="0" err="1"/>
              <a:t>jellemzi</a:t>
            </a:r>
            <a:r>
              <a:rPr lang="hu-HU" sz="2200" dirty="0"/>
              <a:t>-e az osztály valós teljesítményét a kapott eredmény? Miért?</a:t>
            </a:r>
          </a:p>
          <a:p>
            <a:pPr algn="just"/>
            <a:endParaRPr lang="hu-HU" sz="2200" dirty="0"/>
          </a:p>
          <a:p>
            <a:pPr algn="just"/>
            <a:r>
              <a:rPr lang="hu-HU" sz="2200" b="1" dirty="0" smtClean="0"/>
              <a:t>c)</a:t>
            </a:r>
            <a:r>
              <a:rPr lang="hu-HU" sz="2200" dirty="0"/>
              <a:t> </a:t>
            </a:r>
            <a:r>
              <a:rPr lang="hu-HU" sz="2200" dirty="0" smtClean="0"/>
              <a:t>Milyen </a:t>
            </a:r>
            <a:r>
              <a:rPr lang="hu-HU" sz="2200" dirty="0"/>
              <a:t>(közép)értékkel, illetve hogyan lehetne az osztály teljesítményét reálisabban értékelni?</a:t>
            </a:r>
          </a:p>
          <a:p>
            <a:pPr algn="just"/>
            <a:r>
              <a:rPr lang="hu-HU" sz="22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213727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09858" y="192505"/>
            <a:ext cx="9743942" cy="914401"/>
          </a:xfrm>
        </p:spPr>
        <p:txBody>
          <a:bodyPr>
            <a:normAutofit fontScale="90000"/>
          </a:bodyPr>
          <a:lstStyle/>
          <a:p>
            <a:r>
              <a:rPr lang="hu-HU" sz="4000" dirty="0" smtClean="0"/>
              <a:t>1.2. A második feladat eredményei, tapasztalatai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609858" y="1455312"/>
            <a:ext cx="9743941" cy="52053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a</a:t>
            </a:r>
            <a:r>
              <a:rPr lang="hu-HU" dirty="0"/>
              <a:t>)</a:t>
            </a:r>
            <a:r>
              <a:rPr lang="hu-HU" dirty="0" smtClean="0"/>
              <a:t> feladatrész: az átlag </a:t>
            </a:r>
            <a:r>
              <a:rPr lang="hu-HU" dirty="0"/>
              <a:t>kiszámítása 96%-</a:t>
            </a:r>
            <a:r>
              <a:rPr lang="hu-HU" dirty="0" err="1"/>
              <a:t>ban</a:t>
            </a:r>
            <a:r>
              <a:rPr lang="hu-HU" dirty="0"/>
              <a:t> </a:t>
            </a:r>
            <a:r>
              <a:rPr lang="hu-HU" dirty="0" smtClean="0"/>
              <a:t>sikeres.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b</a:t>
            </a:r>
            <a:r>
              <a:rPr lang="hu-HU" dirty="0"/>
              <a:t>)</a:t>
            </a:r>
            <a:r>
              <a:rPr lang="hu-HU" dirty="0" smtClean="0"/>
              <a:t> feladatrész: Jól jellemzi-e a teljesítményt az átlag…? </a:t>
            </a:r>
          </a:p>
          <a:p>
            <a:pPr marL="0" indent="0">
              <a:buNone/>
            </a:pPr>
            <a:r>
              <a:rPr lang="hu-HU" dirty="0" smtClean="0"/>
              <a:t>Nemleges választ ad: 90% </a:t>
            </a:r>
          </a:p>
          <a:p>
            <a:pPr marL="0" indent="0">
              <a:buNone/>
            </a:pPr>
            <a:r>
              <a:rPr lang="hu-HU" dirty="0"/>
              <a:t>(</a:t>
            </a:r>
            <a:r>
              <a:rPr lang="hu-HU" dirty="0" smtClean="0"/>
              <a:t>indokol: </a:t>
            </a:r>
            <a:r>
              <a:rPr lang="hu-HU" dirty="0"/>
              <a:t>egy adat húzza le az </a:t>
            </a:r>
            <a:r>
              <a:rPr lang="hu-HU" dirty="0" smtClean="0"/>
              <a:t>átlagot 70 % </a:t>
            </a:r>
            <a:r>
              <a:rPr lang="hu-HU" dirty="0"/>
              <a:t>+ </a:t>
            </a:r>
            <a:r>
              <a:rPr lang="hu-HU" dirty="0" smtClean="0"/>
              <a:t>egyéb kb. </a:t>
            </a:r>
            <a:r>
              <a:rPr lang="hu-HU" dirty="0"/>
              <a:t>20 </a:t>
            </a:r>
            <a:r>
              <a:rPr lang="hu-HU" dirty="0" smtClean="0"/>
              <a:t>% )</a:t>
            </a:r>
            <a:r>
              <a:rPr lang="hu-HU" b="1" dirty="0"/>
              <a:t/>
            </a:r>
            <a:br>
              <a:rPr lang="hu-HU" b="1" dirty="0"/>
            </a:br>
            <a:r>
              <a:rPr lang="hu-HU" dirty="0" smtClean="0"/>
              <a:t>Igenlő </a:t>
            </a:r>
            <a:r>
              <a:rPr lang="hu-HU" dirty="0"/>
              <a:t>válasz: </a:t>
            </a:r>
            <a:r>
              <a:rPr lang="hu-HU" dirty="0" smtClean="0"/>
              <a:t>kb. </a:t>
            </a:r>
            <a:r>
              <a:rPr lang="hu-HU" dirty="0"/>
              <a:t>10 </a:t>
            </a:r>
            <a:r>
              <a:rPr lang="hu-HU" dirty="0" smtClean="0"/>
              <a:t>% (az 1,5 nem </a:t>
            </a:r>
            <a:r>
              <a:rPr lang="hu-HU" dirty="0"/>
              <a:t>jelenik meg hangsúlyosan az átlagban, mert mindenkinek az eredménye benne van, </a:t>
            </a:r>
            <a:r>
              <a:rPr lang="hu-HU" dirty="0" smtClean="0"/>
              <a:t>+ irreleváns indoklás )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c) feladatrész: Hogyan értékelhetnénk reálisabban? (mely középértékkel)</a:t>
            </a:r>
            <a:endParaRPr lang="hu-HU" dirty="0"/>
          </a:p>
          <a:p>
            <a:r>
              <a:rPr lang="hu-HU" dirty="0"/>
              <a:t>Nem </a:t>
            </a:r>
            <a:r>
              <a:rPr lang="hu-HU" dirty="0" smtClean="0"/>
              <a:t>válaszol: 20%</a:t>
            </a:r>
            <a:endParaRPr lang="hu-HU" dirty="0"/>
          </a:p>
          <a:p>
            <a:r>
              <a:rPr lang="hu-HU" dirty="0"/>
              <a:t>Mediánt választja: </a:t>
            </a:r>
            <a:r>
              <a:rPr lang="hu-HU" dirty="0" smtClean="0"/>
              <a:t>35% </a:t>
            </a:r>
            <a:r>
              <a:rPr lang="hu-HU" dirty="0"/>
              <a:t>(több, mint a fele az értékkel indokol, többiek szövegesen indokolnak, vagy nem indokolnak)</a:t>
            </a:r>
          </a:p>
          <a:p>
            <a:r>
              <a:rPr lang="hu-HU" dirty="0"/>
              <a:t>Kilógó adatot elhagyná: </a:t>
            </a:r>
            <a:r>
              <a:rPr lang="hu-HU" dirty="0" smtClean="0"/>
              <a:t>10% </a:t>
            </a:r>
            <a:endParaRPr lang="hu-HU" dirty="0"/>
          </a:p>
          <a:p>
            <a:r>
              <a:rPr lang="hu-HU" dirty="0"/>
              <a:t>Összes lezajlott dobást átlagolná: </a:t>
            </a:r>
            <a:r>
              <a:rPr lang="hu-HU" dirty="0" smtClean="0"/>
              <a:t>5% (!)</a:t>
            </a:r>
            <a:endParaRPr lang="hu-HU" dirty="0"/>
          </a:p>
          <a:p>
            <a:r>
              <a:rPr lang="hu-HU" dirty="0"/>
              <a:t>A diákok fennmaradó része – közel egy </a:t>
            </a:r>
            <a:r>
              <a:rPr lang="hu-HU" dirty="0" smtClean="0"/>
              <a:t>harmada (!) </a:t>
            </a:r>
            <a:r>
              <a:rPr lang="hu-HU" dirty="0"/>
              <a:t>– nem ad értékelhető választ.</a:t>
            </a:r>
          </a:p>
          <a:p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3981373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62078" y="250622"/>
            <a:ext cx="9791722" cy="1280890"/>
          </a:xfrm>
        </p:spPr>
        <p:txBody>
          <a:bodyPr>
            <a:noAutofit/>
          </a:bodyPr>
          <a:lstStyle/>
          <a:p>
            <a:r>
              <a:rPr lang="hu-HU" sz="2800" dirty="0" smtClean="0"/>
              <a:t>1.3. Miért </a:t>
            </a:r>
            <a:r>
              <a:rPr lang="hu-HU" sz="2800" dirty="0"/>
              <a:t>okoz nehézséget a diákoknak az érvelés és a nyílt típusú kérdésekre való válaszadás? (lehetséges következtetések a felmérés alapján)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36372" y="1690687"/>
            <a:ext cx="10117428" cy="497961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hu-HU" sz="2000" dirty="0" smtClean="0"/>
              <a:t>A diákok más tanórákon tanulnak az érvelésről és a kapcsolódó feladattípusok részét is képezik a számonkérésnek. Az a tapasztalat, hogy ott ez nem is jelent problémát. De! Matematikából mégis sokan vagy </a:t>
            </a:r>
            <a:r>
              <a:rPr lang="hu-HU" sz="2000" dirty="0"/>
              <a:t>nem válaszolnak a kifejtős, nyílt </a:t>
            </a:r>
            <a:r>
              <a:rPr lang="hu-HU" sz="2000" dirty="0" smtClean="0"/>
              <a:t>kérdésekre </a:t>
            </a:r>
            <a:r>
              <a:rPr lang="hu-HU" sz="2000" dirty="0"/>
              <a:t>vagy nem helytállóan indokolnak és érvelnek. </a:t>
            </a:r>
            <a:r>
              <a:rPr lang="hu-HU" sz="2000" dirty="0" smtClean="0"/>
              <a:t>		  Miért?</a:t>
            </a:r>
            <a:endParaRPr lang="hu-HU" sz="2000" dirty="0"/>
          </a:p>
          <a:p>
            <a:pPr algn="just"/>
            <a:r>
              <a:rPr lang="hu-HU" sz="2000" dirty="0" smtClean="0"/>
              <a:t>1., </a:t>
            </a:r>
            <a:r>
              <a:rPr lang="hu-HU" sz="2000" dirty="0"/>
              <a:t>Nagyon csekély lehetőség van ezek gyakorlására, nincs mód arra, hogy az említett feladattípusok megoldásában gyakorlatot szerezzenek a diákok.</a:t>
            </a:r>
          </a:p>
          <a:p>
            <a:pPr algn="just"/>
            <a:r>
              <a:rPr lang="hu-HU" sz="2000" dirty="0"/>
              <a:t>2</a:t>
            </a:r>
            <a:r>
              <a:rPr lang="hu-HU" sz="2000" dirty="0" smtClean="0"/>
              <a:t>., </a:t>
            </a:r>
            <a:r>
              <a:rPr lang="hu-HU" sz="2000" dirty="0"/>
              <a:t>Statisztikával kapcsolatos fogalmi ismereteik felületesek.</a:t>
            </a:r>
          </a:p>
          <a:p>
            <a:pPr algn="just"/>
            <a:r>
              <a:rPr lang="hu-HU" sz="2000" dirty="0"/>
              <a:t>3</a:t>
            </a:r>
            <a:r>
              <a:rPr lang="hu-HU" sz="2000" dirty="0" smtClean="0"/>
              <a:t>., </a:t>
            </a:r>
            <a:r>
              <a:rPr lang="hu-HU" sz="2000" dirty="0"/>
              <a:t>Matematikai készségeik nem megfelelőek. (pl. szórással kapcsolatos kérdések megválaszolása számolási nehézségekből fakad vagy a képlet ismeretének, megértésének hiányából, számológép használata pro és kontra stb.)</a:t>
            </a:r>
          </a:p>
          <a:p>
            <a:pPr algn="just"/>
            <a:r>
              <a:rPr lang="hu-HU" sz="2000" dirty="0"/>
              <a:t>4</a:t>
            </a:r>
            <a:r>
              <a:rPr lang="hu-HU" sz="2000" dirty="0" smtClean="0"/>
              <a:t>., </a:t>
            </a:r>
            <a:r>
              <a:rPr lang="hu-HU" sz="2000" dirty="0"/>
              <a:t>Szövegértési nehézségek miatt nem adnak választ vagy válaszolnak rosszul.</a:t>
            </a:r>
          </a:p>
          <a:p>
            <a:pPr algn="just"/>
            <a:r>
              <a:rPr lang="hu-HU" sz="2000" dirty="0"/>
              <a:t>5</a:t>
            </a:r>
            <a:r>
              <a:rPr lang="hu-HU" sz="2000" dirty="0" smtClean="0"/>
              <a:t>., </a:t>
            </a:r>
            <a:r>
              <a:rPr lang="hu-HU" sz="2000" dirty="0"/>
              <a:t>Az idővel gazdálkodnak rosszul</a:t>
            </a:r>
            <a:r>
              <a:rPr lang="hu-HU" sz="2000" dirty="0" smtClean="0"/>
              <a:t>. (a feladatsor kitöltésének tapasztalatai)</a:t>
            </a:r>
            <a:endParaRPr lang="hu-HU" sz="2000" dirty="0"/>
          </a:p>
          <a:p>
            <a:pPr marL="0" indent="0" algn="just">
              <a:buNone/>
            </a:pPr>
            <a:endParaRPr lang="hu-HU" dirty="0"/>
          </a:p>
          <a:p>
            <a:pPr algn="just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05370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1.4. Tanári attitűd teszt 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>
          <a:xfrm>
            <a:off x="1558344" y="1825624"/>
            <a:ext cx="9581881" cy="4394871"/>
          </a:xfrm>
        </p:spPr>
        <p:txBody>
          <a:bodyPr>
            <a:normAutofit/>
          </a:bodyPr>
          <a:lstStyle/>
          <a:p>
            <a:r>
              <a:rPr lang="hu-HU" dirty="0" smtClean="0"/>
              <a:t>Szakmai tapasztalat, iskolatípus</a:t>
            </a:r>
          </a:p>
          <a:p>
            <a:r>
              <a:rPr lang="hu-HU" dirty="0" smtClean="0"/>
              <a:t>Statisztikaoktatással kapcsolatos állítások értékelése </a:t>
            </a:r>
          </a:p>
          <a:p>
            <a:r>
              <a:rPr lang="hu-HU" dirty="0" smtClean="0"/>
              <a:t>A matematika egyes területeinek tanításához való hozzáállás</a:t>
            </a:r>
          </a:p>
          <a:p>
            <a:r>
              <a:rPr lang="hu-HU" dirty="0" smtClean="0"/>
              <a:t>A </a:t>
            </a:r>
            <a:r>
              <a:rPr lang="hu-HU" dirty="0"/>
              <a:t>matematika egyes </a:t>
            </a:r>
            <a:r>
              <a:rPr lang="hu-HU" dirty="0" smtClean="0"/>
              <a:t>területein elért siker önértékelése</a:t>
            </a:r>
            <a:endParaRPr lang="hu-HU" dirty="0"/>
          </a:p>
          <a:p>
            <a:r>
              <a:rPr lang="hu-HU" dirty="0" smtClean="0"/>
              <a:t>7 „kifejtős” kérdés </a:t>
            </a:r>
          </a:p>
          <a:p>
            <a:pPr lvl="1"/>
            <a:r>
              <a:rPr lang="hu-HU" dirty="0" smtClean="0"/>
              <a:t>felmérés feladataival kapcsolatban </a:t>
            </a:r>
          </a:p>
          <a:p>
            <a:pPr lvl="1"/>
            <a:r>
              <a:rPr lang="hu-HU" dirty="0" smtClean="0"/>
              <a:t>statisztika oktatással kapcsolatos módszertanát illetően</a:t>
            </a:r>
          </a:p>
          <a:p>
            <a:pPr lvl="1"/>
            <a:r>
              <a:rPr lang="hu-HU" dirty="0" smtClean="0"/>
              <a:t>egyetemi tanulmányokkal kapcsolatban</a:t>
            </a:r>
            <a:endParaRPr lang="hu-HU" sz="1800" dirty="0"/>
          </a:p>
          <a:p>
            <a:r>
              <a:rPr lang="hu-HU" dirty="0" smtClean="0"/>
              <a:t>7 fős, nem reprezentatív kitöltöttség</a:t>
            </a:r>
            <a:endParaRPr lang="hu-HU" dirty="0"/>
          </a:p>
          <a:p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80011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zálak">
  <a:themeElements>
    <a:clrScheme name="Szálak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zál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zál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507</TotalTime>
  <Words>750</Words>
  <Application>Microsoft Office PowerPoint</Application>
  <PresentationFormat>Szélesvásznú</PresentationFormat>
  <Paragraphs>106</Paragraphs>
  <Slides>12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8" baseType="lpstr">
      <vt:lpstr>Arial</vt:lpstr>
      <vt:lpstr>Calibri</vt:lpstr>
      <vt:lpstr>Century Gothic</vt:lpstr>
      <vt:lpstr>Times New Roman</vt:lpstr>
      <vt:lpstr>Wingdings 3</vt:lpstr>
      <vt:lpstr>Szálak</vt:lpstr>
      <vt:lpstr>A statisztika tanításának aktuális kérdései, továbblépési lehetőségek - egy pilot felmérés eredményei</vt:lpstr>
      <vt:lpstr>1. Helyzetelemzés, pilot felmérés</vt:lpstr>
      <vt:lpstr>1.1 Mivel kapcsolatban szeretnénk informálódni?</vt:lpstr>
      <vt:lpstr>1.2. A feladatsor – az első feladat</vt:lpstr>
      <vt:lpstr>1.2 Az első feladat eredményei, tapasztalatai</vt:lpstr>
      <vt:lpstr>1.2. A feladatsor – a második feladat</vt:lpstr>
      <vt:lpstr>1.2. A második feladat eredményei, tapasztalatai</vt:lpstr>
      <vt:lpstr>1.3. Miért okoz nehézséget a diákoknak az érvelés és a nyílt típusú kérdésekre való válaszadás? (lehetséges következtetések a felmérés alapján)</vt:lpstr>
      <vt:lpstr>1.4. Tanári attitűd teszt </vt:lpstr>
      <vt:lpstr>1.4. Tanári attitűd teszt – néhány érdekes tapasztalat</vt:lpstr>
      <vt:lpstr>1.5. Összegzés, tervek, csatlakozási lehetőség</vt:lpstr>
      <vt:lpstr>Köszönöm a figyelmet!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Bevezetés</dc:title>
  <dc:creator>User</dc:creator>
  <cp:lastModifiedBy>Windows-felhasználó</cp:lastModifiedBy>
  <cp:revision>117</cp:revision>
  <dcterms:created xsi:type="dcterms:W3CDTF">2019-05-23T17:14:28Z</dcterms:created>
  <dcterms:modified xsi:type="dcterms:W3CDTF">2019-07-10T08:43:42Z</dcterms:modified>
</cp:coreProperties>
</file>