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19"/>
  </p:notesMasterIdLst>
  <p:sldIdLst>
    <p:sldId id="309" r:id="rId2"/>
    <p:sldId id="310" r:id="rId3"/>
    <p:sldId id="337" r:id="rId4"/>
    <p:sldId id="311" r:id="rId5"/>
    <p:sldId id="312" r:id="rId6"/>
    <p:sldId id="313" r:id="rId7"/>
    <p:sldId id="314" r:id="rId8"/>
    <p:sldId id="315" r:id="rId9"/>
    <p:sldId id="333" r:id="rId10"/>
    <p:sldId id="332" r:id="rId11"/>
    <p:sldId id="316" r:id="rId12"/>
    <p:sldId id="317" r:id="rId13"/>
    <p:sldId id="325" r:id="rId14"/>
    <p:sldId id="326" r:id="rId15"/>
    <p:sldId id="327" r:id="rId16"/>
    <p:sldId id="328" r:id="rId17"/>
    <p:sldId id="32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A364F0FC-D336-4839-94BA-B9DCEF7A832B}">
          <p14:sldIdLst>
            <p14:sldId id="309"/>
            <p14:sldId id="310"/>
            <p14:sldId id="337"/>
            <p14:sldId id="311"/>
            <p14:sldId id="312"/>
            <p14:sldId id="313"/>
            <p14:sldId id="314"/>
            <p14:sldId id="315"/>
            <p14:sldId id="333"/>
            <p14:sldId id="332"/>
            <p14:sldId id="316"/>
            <p14:sldId id="317"/>
            <p14:sldId id="325"/>
            <p14:sldId id="326"/>
            <p14:sldId id="327"/>
            <p14:sldId id="328"/>
            <p14:sldId id="32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08675-021A-4544-AA42-D39E47CD63DB}" type="datetimeFigureOut">
              <a:rPr lang="hu-HU" smtClean="0"/>
              <a:t>2018.07.10.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9A2A7-0FA6-4DD3-94EE-EB35C4220C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229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2856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8486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0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09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2373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03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8836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955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38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40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53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27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7/10/2018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9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6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6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798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48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18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61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tudasbazis.sulinet.hu/hu/matematika/matematika/nincs-kiralyi-ut/pascal-poncelet-steiner/steiner-tete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hyperlink" Target="https://www.tankonyvtar.hu/hu/tartalom/tamop425/0038_matematika_Hoffmann_Miklos_Papp_Ildiko-Affin_es_projektiv_geometria/ch10.html" TargetMode="Externa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gif"/><Relationship Id="rId2" Type="http://schemas.openxmlformats.org/officeDocument/2006/relationships/hyperlink" Target="https://aboltom.com/product_info.php/products_id/127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zentimre-nyh.hu/regiweblap/diakoknak/polyhedron/kezdolap.html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anapfenyillata.cafeblog.hu/2017/01/04/51-ingyenes-design-naptar-magyar-tervezoktol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providajatek.hu/jatek/Djeco-Magneses-Tangra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://ordoglakat.blog.hu/2009/11/14/kinai_tangra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hyperlink" Target="http://ordoglakat.blog.hu/2009/11/14/kinai_tangra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ordoglakat.blog.hu/2013/02/14/sziv_tangram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www.jateknet.hu/szines-fa-tangram-18-db-os-kirako-34929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hyperlink" Target="http://tankonyvkatalogus.hu/site/kiadvany/FI-50301080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tankonyvkatalogus.hu/site/kiadvany/FI-503010701" TargetMode="Externa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lcím 2"/>
          <p:cNvSpPr txBox="1">
            <a:spLocks/>
          </p:cNvSpPr>
          <p:nvPr/>
        </p:nvSpPr>
        <p:spPr>
          <a:xfrm>
            <a:off x="0" y="167425"/>
            <a:ext cx="12168156" cy="5988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matematikai fogalmak szerepeltek az előadásb</a:t>
            </a:r>
            <a:r>
              <a:rPr lang="hu-H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an?</a:t>
            </a:r>
            <a:endParaRPr lang="hu-H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lcím 2"/>
          <p:cNvSpPr txBox="1">
            <a:spLocks/>
          </p:cNvSpPr>
          <p:nvPr/>
        </p:nvSpPr>
        <p:spPr>
          <a:xfrm>
            <a:off x="-4296" y="817820"/>
            <a:ext cx="12170304" cy="590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Gondolj </a:t>
            </a:r>
            <a:r>
              <a:rPr lang="hu-H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látott alakzatokra, számokra, összefüggésekr</a:t>
            </a:r>
            <a:r>
              <a:rPr lang="hu-H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e!</a:t>
            </a:r>
            <a:endParaRPr lang="hu-H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lcím 2"/>
          <p:cNvSpPr txBox="1">
            <a:spLocks/>
          </p:cNvSpPr>
          <p:nvPr/>
        </p:nvSpPr>
        <p:spPr>
          <a:xfrm>
            <a:off x="-6444" y="1446730"/>
            <a:ext cx="12170304" cy="70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Mindenre, ami a matematikával összekapcsolható!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976" y="2145058"/>
            <a:ext cx="4851720" cy="3239456"/>
          </a:xfrm>
          <a:prstGeom prst="rect">
            <a:avLst/>
          </a:prstGeom>
        </p:spPr>
      </p:pic>
      <p:pic>
        <p:nvPicPr>
          <p:cNvPr id="2" name="Picture 2" descr="Szökőkú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8" y="3629110"/>
            <a:ext cx="4828865" cy="322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öm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522" y="3611245"/>
            <a:ext cx="4840440" cy="322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8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380055" y="116632"/>
            <a:ext cx="5616624" cy="828000"/>
          </a:xfrm>
        </p:spPr>
        <p:txBody>
          <a:bodyPr/>
          <a:lstStyle/>
          <a:p>
            <a:r>
              <a:rPr lang="hu-HU" dirty="0" smtClean="0"/>
              <a:t>  </a:t>
            </a:r>
            <a:r>
              <a:rPr lang="hu-HU" dirty="0"/>
              <a:t>Kirakós játék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597834" y="1052736"/>
            <a:ext cx="881141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Dolgozzatok két-három fős csoportokban! A síkidomok az összeillesztésnél akár meg is fordíthatók! Ha a három kérdésből kettőre megtaláljátok a választ, az már nagyon jó!</a:t>
            </a:r>
          </a:p>
          <a:p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hu-HU" dirty="0"/>
          </a:p>
        </p:txBody>
      </p:sp>
      <p:cxnSp>
        <p:nvCxnSpPr>
          <p:cNvPr id="2126" name="AutoShape 78"/>
          <p:cNvCxnSpPr>
            <a:cxnSpLocks noChangeShapeType="1"/>
          </p:cNvCxnSpPr>
          <p:nvPr/>
        </p:nvCxnSpPr>
        <p:spPr bwMode="auto">
          <a:xfrm>
            <a:off x="3714750" y="6021388"/>
            <a:ext cx="2514600" cy="0"/>
          </a:xfrm>
          <a:prstGeom prst="straightConnector1">
            <a:avLst/>
          </a:prstGeom>
          <a:noFill/>
          <a:ln w="9525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27" name="AutoShape 79"/>
          <p:cNvCxnSpPr>
            <a:cxnSpLocks noChangeShapeType="1"/>
          </p:cNvCxnSpPr>
          <p:nvPr/>
        </p:nvCxnSpPr>
        <p:spPr bwMode="auto">
          <a:xfrm>
            <a:off x="4759374" y="8397552"/>
            <a:ext cx="4751512" cy="0"/>
          </a:xfrm>
          <a:prstGeom prst="straightConnector1">
            <a:avLst/>
          </a:prstGeom>
          <a:noFill/>
          <a:ln w="9525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78" name="Rectangle 117"/>
          <p:cNvSpPr>
            <a:spLocks noChangeArrowheads="1"/>
          </p:cNvSpPr>
          <p:nvPr/>
        </p:nvSpPr>
        <p:spPr bwMode="auto">
          <a:xfrm>
            <a:off x="2568624" y="2214357"/>
            <a:ext cx="172782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pSp>
        <p:nvGrpSpPr>
          <p:cNvPr id="1079" name="Group 80"/>
          <p:cNvGrpSpPr>
            <a:grpSpLocks noChangeAspect="1"/>
          </p:cNvGrpSpPr>
          <p:nvPr/>
        </p:nvGrpSpPr>
        <p:grpSpPr bwMode="auto">
          <a:xfrm>
            <a:off x="3525418" y="2212369"/>
            <a:ext cx="6021298" cy="3288147"/>
            <a:chOff x="1965" y="7156"/>
            <a:chExt cx="3960" cy="2162"/>
          </a:xfrm>
        </p:grpSpPr>
        <p:sp>
          <p:nvSpPr>
            <p:cNvPr id="1080" name="AutoShape 116"/>
            <p:cNvSpPr>
              <a:spLocks noChangeAspect="1" noChangeArrowheads="1" noTextEdit="1"/>
            </p:cNvSpPr>
            <p:nvPr/>
          </p:nvSpPr>
          <p:spPr bwMode="auto">
            <a:xfrm>
              <a:off x="1965" y="7156"/>
              <a:ext cx="3960" cy="2162"/>
            </a:xfrm>
            <a:prstGeom prst="rect">
              <a:avLst/>
            </a:prstGeom>
            <a:noFill/>
            <a:ln w="9525">
              <a:solidFill>
                <a:srgbClr val="D8D8D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81" name="AutoShape 115"/>
            <p:cNvSpPr>
              <a:spLocks noChangeShapeType="1"/>
            </p:cNvSpPr>
            <p:nvPr/>
          </p:nvSpPr>
          <p:spPr bwMode="auto">
            <a:xfrm>
              <a:off x="2145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82" name="AutoShape 114"/>
            <p:cNvSpPr>
              <a:spLocks noChangeShapeType="1"/>
            </p:cNvSpPr>
            <p:nvPr/>
          </p:nvSpPr>
          <p:spPr bwMode="auto">
            <a:xfrm>
              <a:off x="2325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83" name="AutoShape 113"/>
            <p:cNvSpPr>
              <a:spLocks noChangeShapeType="1"/>
            </p:cNvSpPr>
            <p:nvPr/>
          </p:nvSpPr>
          <p:spPr bwMode="auto">
            <a:xfrm>
              <a:off x="250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84" name="AutoShape 112"/>
            <p:cNvSpPr>
              <a:spLocks noChangeShapeType="1"/>
            </p:cNvSpPr>
            <p:nvPr/>
          </p:nvSpPr>
          <p:spPr bwMode="auto">
            <a:xfrm>
              <a:off x="268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85" name="AutoShape 111"/>
            <p:cNvSpPr>
              <a:spLocks noChangeShapeType="1"/>
            </p:cNvSpPr>
            <p:nvPr/>
          </p:nvSpPr>
          <p:spPr bwMode="auto">
            <a:xfrm>
              <a:off x="2865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86" name="AutoShape 110"/>
            <p:cNvSpPr>
              <a:spLocks noChangeShapeType="1"/>
            </p:cNvSpPr>
            <p:nvPr/>
          </p:nvSpPr>
          <p:spPr bwMode="auto">
            <a:xfrm>
              <a:off x="304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87" name="AutoShape 109"/>
            <p:cNvSpPr>
              <a:spLocks noChangeShapeType="1"/>
            </p:cNvSpPr>
            <p:nvPr/>
          </p:nvSpPr>
          <p:spPr bwMode="auto">
            <a:xfrm>
              <a:off x="322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12" name="AutoShape 108"/>
            <p:cNvSpPr>
              <a:spLocks noChangeShapeType="1"/>
            </p:cNvSpPr>
            <p:nvPr/>
          </p:nvSpPr>
          <p:spPr bwMode="auto">
            <a:xfrm>
              <a:off x="340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13" name="AutoShape 107"/>
            <p:cNvSpPr>
              <a:spLocks noChangeShapeType="1"/>
            </p:cNvSpPr>
            <p:nvPr/>
          </p:nvSpPr>
          <p:spPr bwMode="auto">
            <a:xfrm>
              <a:off x="3585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14" name="AutoShape 106"/>
            <p:cNvSpPr>
              <a:spLocks noChangeShapeType="1"/>
            </p:cNvSpPr>
            <p:nvPr/>
          </p:nvSpPr>
          <p:spPr bwMode="auto">
            <a:xfrm>
              <a:off x="3765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15" name="AutoShape 105"/>
            <p:cNvSpPr>
              <a:spLocks noChangeShapeType="1"/>
            </p:cNvSpPr>
            <p:nvPr/>
          </p:nvSpPr>
          <p:spPr bwMode="auto">
            <a:xfrm>
              <a:off x="394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16" name="AutoShape 104"/>
            <p:cNvSpPr>
              <a:spLocks noChangeShapeType="1"/>
            </p:cNvSpPr>
            <p:nvPr/>
          </p:nvSpPr>
          <p:spPr bwMode="auto">
            <a:xfrm>
              <a:off x="412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17" name="AutoShape 103"/>
            <p:cNvSpPr>
              <a:spLocks noChangeShapeType="1"/>
            </p:cNvSpPr>
            <p:nvPr/>
          </p:nvSpPr>
          <p:spPr bwMode="auto">
            <a:xfrm>
              <a:off x="430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18" name="AutoShape 102"/>
            <p:cNvSpPr>
              <a:spLocks noChangeShapeType="1"/>
            </p:cNvSpPr>
            <p:nvPr/>
          </p:nvSpPr>
          <p:spPr bwMode="auto">
            <a:xfrm>
              <a:off x="448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19" name="AutoShape 101"/>
            <p:cNvSpPr>
              <a:spLocks noChangeShapeType="1"/>
            </p:cNvSpPr>
            <p:nvPr/>
          </p:nvSpPr>
          <p:spPr bwMode="auto">
            <a:xfrm>
              <a:off x="466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20" name="AutoShape 100"/>
            <p:cNvSpPr>
              <a:spLocks noChangeShapeType="1"/>
            </p:cNvSpPr>
            <p:nvPr/>
          </p:nvSpPr>
          <p:spPr bwMode="auto">
            <a:xfrm>
              <a:off x="484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21" name="AutoShape 99"/>
            <p:cNvSpPr>
              <a:spLocks noChangeShapeType="1"/>
            </p:cNvSpPr>
            <p:nvPr/>
          </p:nvSpPr>
          <p:spPr bwMode="auto">
            <a:xfrm>
              <a:off x="502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22" name="AutoShape 98"/>
            <p:cNvSpPr>
              <a:spLocks noChangeShapeType="1"/>
            </p:cNvSpPr>
            <p:nvPr/>
          </p:nvSpPr>
          <p:spPr bwMode="auto">
            <a:xfrm>
              <a:off x="520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23" name="AutoShape 97"/>
            <p:cNvSpPr>
              <a:spLocks noChangeShapeType="1"/>
            </p:cNvSpPr>
            <p:nvPr/>
          </p:nvSpPr>
          <p:spPr bwMode="auto">
            <a:xfrm>
              <a:off x="5385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24" name="AutoShape 96"/>
            <p:cNvSpPr>
              <a:spLocks noChangeShapeType="1"/>
            </p:cNvSpPr>
            <p:nvPr/>
          </p:nvSpPr>
          <p:spPr bwMode="auto">
            <a:xfrm>
              <a:off x="556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25" name="AutoShape 95"/>
            <p:cNvSpPr>
              <a:spLocks noChangeShapeType="1"/>
            </p:cNvSpPr>
            <p:nvPr/>
          </p:nvSpPr>
          <p:spPr bwMode="auto">
            <a:xfrm>
              <a:off x="574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28" name="AutoShape 94"/>
            <p:cNvSpPr>
              <a:spLocks noChangeShapeType="1"/>
            </p:cNvSpPr>
            <p:nvPr/>
          </p:nvSpPr>
          <p:spPr bwMode="auto">
            <a:xfrm>
              <a:off x="1965" y="9135"/>
              <a:ext cx="3960" cy="1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29" name="AutoShape 93"/>
            <p:cNvSpPr>
              <a:spLocks noChangeShapeType="1"/>
            </p:cNvSpPr>
            <p:nvPr/>
          </p:nvSpPr>
          <p:spPr bwMode="auto">
            <a:xfrm>
              <a:off x="1965" y="8956"/>
              <a:ext cx="3960" cy="1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30" name="AutoShape 92"/>
            <p:cNvSpPr>
              <a:spLocks noChangeShapeType="1"/>
            </p:cNvSpPr>
            <p:nvPr/>
          </p:nvSpPr>
          <p:spPr bwMode="auto">
            <a:xfrm>
              <a:off x="1965" y="8776"/>
              <a:ext cx="3960" cy="1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31" name="AutoShape 91"/>
            <p:cNvSpPr>
              <a:spLocks noChangeShapeType="1"/>
            </p:cNvSpPr>
            <p:nvPr/>
          </p:nvSpPr>
          <p:spPr bwMode="auto">
            <a:xfrm>
              <a:off x="1965" y="8596"/>
              <a:ext cx="3960" cy="1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32" name="AutoShape 90"/>
            <p:cNvSpPr>
              <a:spLocks noChangeShapeType="1"/>
            </p:cNvSpPr>
            <p:nvPr/>
          </p:nvSpPr>
          <p:spPr bwMode="auto">
            <a:xfrm>
              <a:off x="1965" y="8236"/>
              <a:ext cx="3960" cy="1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33" name="AutoShape 89"/>
            <p:cNvSpPr>
              <a:spLocks noChangeShapeType="1"/>
            </p:cNvSpPr>
            <p:nvPr/>
          </p:nvSpPr>
          <p:spPr bwMode="auto">
            <a:xfrm>
              <a:off x="1965" y="8056"/>
              <a:ext cx="3960" cy="1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34" name="AutoShape 88"/>
            <p:cNvSpPr>
              <a:spLocks noChangeShapeType="1"/>
            </p:cNvSpPr>
            <p:nvPr/>
          </p:nvSpPr>
          <p:spPr bwMode="auto">
            <a:xfrm>
              <a:off x="1965" y="7876"/>
              <a:ext cx="3960" cy="1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35" name="AutoShape 87"/>
            <p:cNvSpPr>
              <a:spLocks noChangeShapeType="1"/>
            </p:cNvSpPr>
            <p:nvPr/>
          </p:nvSpPr>
          <p:spPr bwMode="auto">
            <a:xfrm>
              <a:off x="1965" y="7696"/>
              <a:ext cx="3960" cy="1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36" name="AutoShape 86"/>
            <p:cNvSpPr>
              <a:spLocks noChangeShapeType="1"/>
            </p:cNvSpPr>
            <p:nvPr/>
          </p:nvSpPr>
          <p:spPr bwMode="auto">
            <a:xfrm>
              <a:off x="1965" y="7516"/>
              <a:ext cx="3960" cy="1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37" name="AutoShape 85"/>
            <p:cNvSpPr>
              <a:spLocks noChangeShapeType="1"/>
            </p:cNvSpPr>
            <p:nvPr/>
          </p:nvSpPr>
          <p:spPr bwMode="auto">
            <a:xfrm>
              <a:off x="1965" y="7336"/>
              <a:ext cx="3960" cy="1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38" name="AutoShape 84"/>
            <p:cNvSpPr>
              <a:spLocks noChangeShapeType="1"/>
            </p:cNvSpPr>
            <p:nvPr/>
          </p:nvSpPr>
          <p:spPr bwMode="auto">
            <a:xfrm>
              <a:off x="1965" y="8416"/>
              <a:ext cx="3960" cy="1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39" name="Freeform 83"/>
            <p:cNvSpPr>
              <a:spLocks/>
            </p:cNvSpPr>
            <p:nvPr/>
          </p:nvSpPr>
          <p:spPr bwMode="auto">
            <a:xfrm>
              <a:off x="4485" y="7157"/>
              <a:ext cx="1440" cy="2160"/>
            </a:xfrm>
            <a:custGeom>
              <a:avLst/>
              <a:gdLst>
                <a:gd name="T0" fmla="*/ 540 w 1440"/>
                <a:gd name="T1" fmla="*/ 0 h 2160"/>
                <a:gd name="T2" fmla="*/ 0 w 1440"/>
                <a:gd name="T3" fmla="*/ 1080 h 2160"/>
                <a:gd name="T4" fmla="*/ 540 w 1440"/>
                <a:gd name="T5" fmla="*/ 2160 h 2160"/>
                <a:gd name="T6" fmla="*/ 1440 w 1440"/>
                <a:gd name="T7" fmla="*/ 360 h 2160"/>
                <a:gd name="T8" fmla="*/ 720 w 1440"/>
                <a:gd name="T9" fmla="*/ 360 h 2160"/>
                <a:gd name="T10" fmla="*/ 540 w 1440"/>
                <a:gd name="T11" fmla="*/ 0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0" h="2160">
                  <a:moveTo>
                    <a:pt x="540" y="0"/>
                  </a:moveTo>
                  <a:lnTo>
                    <a:pt x="0" y="1080"/>
                  </a:lnTo>
                  <a:lnTo>
                    <a:pt x="540" y="2160"/>
                  </a:lnTo>
                  <a:lnTo>
                    <a:pt x="1440" y="360"/>
                  </a:lnTo>
                  <a:lnTo>
                    <a:pt x="720" y="36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D6E3BC"/>
            </a:solidFill>
            <a:ln w="952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40" name="Freeform 82"/>
            <p:cNvSpPr>
              <a:spLocks/>
            </p:cNvSpPr>
            <p:nvPr/>
          </p:nvSpPr>
          <p:spPr bwMode="auto">
            <a:xfrm>
              <a:off x="3225" y="7156"/>
              <a:ext cx="1260" cy="2161"/>
            </a:xfrm>
            <a:custGeom>
              <a:avLst/>
              <a:gdLst>
                <a:gd name="T0" fmla="*/ 540 w 1260"/>
                <a:gd name="T1" fmla="*/ 0 h 2160"/>
                <a:gd name="T2" fmla="*/ 0 w 1260"/>
                <a:gd name="T3" fmla="*/ 1080 h 2160"/>
                <a:gd name="T4" fmla="*/ 540 w 1260"/>
                <a:gd name="T5" fmla="*/ 2160 h 2160"/>
                <a:gd name="T6" fmla="*/ 1260 w 1260"/>
                <a:gd name="T7" fmla="*/ 720 h 2160"/>
                <a:gd name="T8" fmla="*/ 900 w 1260"/>
                <a:gd name="T9" fmla="*/ 720 h 2160"/>
                <a:gd name="T10" fmla="*/ 540 w 1260"/>
                <a:gd name="T11" fmla="*/ 0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0" h="2160">
                  <a:moveTo>
                    <a:pt x="540" y="0"/>
                  </a:moveTo>
                  <a:lnTo>
                    <a:pt x="0" y="1080"/>
                  </a:lnTo>
                  <a:lnTo>
                    <a:pt x="540" y="2160"/>
                  </a:lnTo>
                  <a:lnTo>
                    <a:pt x="1260" y="720"/>
                  </a:lnTo>
                  <a:lnTo>
                    <a:pt x="900" y="7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F2DBDB"/>
            </a:solidFill>
            <a:ln w="9525">
              <a:solidFill>
                <a:srgbClr val="5F497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41" name="Freeform 81"/>
            <p:cNvSpPr>
              <a:spLocks/>
            </p:cNvSpPr>
            <p:nvPr/>
          </p:nvSpPr>
          <p:spPr bwMode="auto">
            <a:xfrm>
              <a:off x="1965" y="7157"/>
              <a:ext cx="1260" cy="2160"/>
            </a:xfrm>
            <a:custGeom>
              <a:avLst/>
              <a:gdLst>
                <a:gd name="T0" fmla="*/ 540 w 1260"/>
                <a:gd name="T1" fmla="*/ 0 h 2160"/>
                <a:gd name="T2" fmla="*/ 0 w 1260"/>
                <a:gd name="T3" fmla="*/ 1080 h 2160"/>
                <a:gd name="T4" fmla="*/ 540 w 1260"/>
                <a:gd name="T5" fmla="*/ 2160 h 2160"/>
                <a:gd name="T6" fmla="*/ 1260 w 1260"/>
                <a:gd name="T7" fmla="*/ 720 h 2160"/>
                <a:gd name="T8" fmla="*/ 900 w 1260"/>
                <a:gd name="T9" fmla="*/ 720 h 2160"/>
                <a:gd name="T10" fmla="*/ 540 w 1260"/>
                <a:gd name="T11" fmla="*/ 0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0" h="2160">
                  <a:moveTo>
                    <a:pt x="540" y="0"/>
                  </a:moveTo>
                  <a:lnTo>
                    <a:pt x="0" y="1080"/>
                  </a:lnTo>
                  <a:lnTo>
                    <a:pt x="540" y="2160"/>
                  </a:lnTo>
                  <a:lnTo>
                    <a:pt x="1260" y="720"/>
                  </a:lnTo>
                  <a:lnTo>
                    <a:pt x="900" y="7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FBD4B4"/>
            </a:solidFill>
            <a:ln w="9525">
              <a:solidFill>
                <a:srgbClr val="94363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127" name="Szövegdoboz 126"/>
          <p:cNvSpPr txBox="1"/>
          <p:nvPr/>
        </p:nvSpPr>
        <p:spPr>
          <a:xfrm>
            <a:off x="659954" y="2188564"/>
            <a:ext cx="267418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Hogyan lehet az első és a harmadik síkidomot egymáshoz illeszteni, hogy</a:t>
            </a:r>
          </a:p>
          <a:p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tengelyesen szimmetrikus alakzatot kapjunk?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942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m.blog.hu/or/ordoglakat/image/Atdarabolas/AnimDudene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90" y="784056"/>
            <a:ext cx="6292007" cy="4536504"/>
          </a:xfrm>
          <a:prstGeom prst="rect">
            <a:avLst/>
          </a:prstGeom>
          <a:noFill/>
        </p:spPr>
      </p:pic>
      <p:sp>
        <p:nvSpPr>
          <p:cNvPr id="8" name="Szabadkézi sokszög 7"/>
          <p:cNvSpPr/>
          <p:nvPr/>
        </p:nvSpPr>
        <p:spPr>
          <a:xfrm>
            <a:off x="500940" y="1999495"/>
            <a:ext cx="3135085" cy="2656114"/>
          </a:xfrm>
          <a:custGeom>
            <a:avLst/>
            <a:gdLst>
              <a:gd name="connsiteX0" fmla="*/ 1553028 w 3135085"/>
              <a:gd name="connsiteY0" fmla="*/ 0 h 2656114"/>
              <a:gd name="connsiteX1" fmla="*/ 0 w 3135085"/>
              <a:gd name="connsiteY1" fmla="*/ 2641600 h 2656114"/>
              <a:gd name="connsiteX2" fmla="*/ 3135085 w 3135085"/>
              <a:gd name="connsiteY2" fmla="*/ 2656114 h 2656114"/>
              <a:gd name="connsiteX3" fmla="*/ 1553028 w 3135085"/>
              <a:gd name="connsiteY3" fmla="*/ 0 h 265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5085" h="2656114">
                <a:moveTo>
                  <a:pt x="1553028" y="0"/>
                </a:moveTo>
                <a:lnTo>
                  <a:pt x="0" y="2641600"/>
                </a:lnTo>
                <a:lnTo>
                  <a:pt x="3135085" y="2656114"/>
                </a:lnTo>
                <a:lnTo>
                  <a:pt x="1553028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>
        <p:nvSpPr>
          <p:cNvPr id="9" name="Alcím 2"/>
          <p:cNvSpPr txBox="1">
            <a:spLocks/>
          </p:cNvSpPr>
          <p:nvPr/>
        </p:nvSpPr>
        <p:spPr>
          <a:xfrm>
            <a:off x="0" y="399249"/>
            <a:ext cx="12168156" cy="914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3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Szabályos háromszög és négyzet</a:t>
            </a:r>
            <a:endParaRPr lang="hu-HU" sz="3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églalap 11"/>
          <p:cNvSpPr/>
          <p:nvPr/>
        </p:nvSpPr>
        <p:spPr>
          <a:xfrm rot="19077355">
            <a:off x="7610126" y="1796711"/>
            <a:ext cx="2010984" cy="199934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>
        <p:nvSpPr>
          <p:cNvPr id="13" name="Alcím 2"/>
          <p:cNvSpPr txBox="1">
            <a:spLocks/>
          </p:cNvSpPr>
          <p:nvPr/>
        </p:nvSpPr>
        <p:spPr>
          <a:xfrm>
            <a:off x="486478" y="5309338"/>
            <a:ext cx="8882420" cy="693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Bolyai Farkas (Bólya, 1775 – Marosvásárhely, 1856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50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24" name="Freeform 20"/>
          <p:cNvSpPr>
            <a:spLocks/>
          </p:cNvSpPr>
          <p:nvPr/>
        </p:nvSpPr>
        <p:spPr bwMode="auto">
          <a:xfrm>
            <a:off x="2063751" y="1125538"/>
            <a:ext cx="4392613" cy="4392612"/>
          </a:xfrm>
          <a:custGeom>
            <a:avLst/>
            <a:gdLst>
              <a:gd name="T0" fmla="*/ 1360 w 2767"/>
              <a:gd name="T1" fmla="*/ 0 h 2767"/>
              <a:gd name="T2" fmla="*/ 2086 w 2767"/>
              <a:gd name="T3" fmla="*/ 182 h 2767"/>
              <a:gd name="T4" fmla="*/ 2585 w 2767"/>
              <a:gd name="T5" fmla="*/ 681 h 2767"/>
              <a:gd name="T6" fmla="*/ 2767 w 2767"/>
              <a:gd name="T7" fmla="*/ 1406 h 2767"/>
              <a:gd name="T8" fmla="*/ 2585 w 2767"/>
              <a:gd name="T9" fmla="*/ 2087 h 2767"/>
              <a:gd name="T10" fmla="*/ 2086 w 2767"/>
              <a:gd name="T11" fmla="*/ 2586 h 2767"/>
              <a:gd name="T12" fmla="*/ 1360 w 2767"/>
              <a:gd name="T13" fmla="*/ 2767 h 2767"/>
              <a:gd name="T14" fmla="*/ 680 w 2767"/>
              <a:gd name="T15" fmla="*/ 2586 h 2767"/>
              <a:gd name="T16" fmla="*/ 181 w 2767"/>
              <a:gd name="T17" fmla="*/ 2087 h 2767"/>
              <a:gd name="T18" fmla="*/ 0 w 2767"/>
              <a:gd name="T19" fmla="*/ 1361 h 2767"/>
              <a:gd name="T20" fmla="*/ 181 w 2767"/>
              <a:gd name="T21" fmla="*/ 681 h 2767"/>
              <a:gd name="T22" fmla="*/ 680 w 2767"/>
              <a:gd name="T23" fmla="*/ 182 h 2767"/>
              <a:gd name="T24" fmla="*/ 1360 w 2767"/>
              <a:gd name="T25" fmla="*/ 0 h 2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67" h="2767">
                <a:moveTo>
                  <a:pt x="1360" y="0"/>
                </a:moveTo>
                <a:lnTo>
                  <a:pt x="2086" y="182"/>
                </a:lnTo>
                <a:lnTo>
                  <a:pt x="2585" y="681"/>
                </a:lnTo>
                <a:lnTo>
                  <a:pt x="2767" y="1406"/>
                </a:lnTo>
                <a:lnTo>
                  <a:pt x="2585" y="2087"/>
                </a:lnTo>
                <a:lnTo>
                  <a:pt x="2086" y="2586"/>
                </a:lnTo>
                <a:lnTo>
                  <a:pt x="1360" y="2767"/>
                </a:lnTo>
                <a:lnTo>
                  <a:pt x="680" y="2586"/>
                </a:lnTo>
                <a:lnTo>
                  <a:pt x="181" y="2087"/>
                </a:lnTo>
                <a:lnTo>
                  <a:pt x="0" y="1361"/>
                </a:lnTo>
                <a:lnTo>
                  <a:pt x="181" y="681"/>
                </a:lnTo>
                <a:lnTo>
                  <a:pt x="680" y="182"/>
                </a:lnTo>
                <a:lnTo>
                  <a:pt x="136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7126" name="Freeform 22"/>
          <p:cNvSpPr>
            <a:spLocks/>
          </p:cNvSpPr>
          <p:nvPr/>
        </p:nvSpPr>
        <p:spPr bwMode="auto">
          <a:xfrm rot="7229922">
            <a:off x="4949031" y="4217194"/>
            <a:ext cx="2192338" cy="317500"/>
          </a:xfrm>
          <a:custGeom>
            <a:avLst/>
            <a:gdLst>
              <a:gd name="T0" fmla="*/ 0 w 1406"/>
              <a:gd name="T1" fmla="*/ 181 h 181"/>
              <a:gd name="T2" fmla="*/ 681 w 1406"/>
              <a:gd name="T3" fmla="*/ 0 h 181"/>
              <a:gd name="T4" fmla="*/ 1406 w 1406"/>
              <a:gd name="T5" fmla="*/ 181 h 181"/>
              <a:gd name="T6" fmla="*/ 0 w 1406"/>
              <a:gd name="T7" fmla="*/ 181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06" h="181">
                <a:moveTo>
                  <a:pt x="0" y="181"/>
                </a:moveTo>
                <a:lnTo>
                  <a:pt x="681" y="0"/>
                </a:lnTo>
                <a:lnTo>
                  <a:pt x="1406" y="181"/>
                </a:lnTo>
                <a:lnTo>
                  <a:pt x="0" y="18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7128" name="Freeform 24"/>
          <p:cNvSpPr>
            <a:spLocks/>
          </p:cNvSpPr>
          <p:nvPr/>
        </p:nvSpPr>
        <p:spPr bwMode="auto">
          <a:xfrm>
            <a:off x="2063750" y="3284539"/>
            <a:ext cx="1079500" cy="1944687"/>
          </a:xfrm>
          <a:custGeom>
            <a:avLst/>
            <a:gdLst>
              <a:gd name="T0" fmla="*/ 0 w 680"/>
              <a:gd name="T1" fmla="*/ 0 h 1225"/>
              <a:gd name="T2" fmla="*/ 181 w 680"/>
              <a:gd name="T3" fmla="*/ 726 h 1225"/>
              <a:gd name="T4" fmla="*/ 680 w 680"/>
              <a:gd name="T5" fmla="*/ 1225 h 1225"/>
              <a:gd name="T6" fmla="*/ 0 w 680"/>
              <a:gd name="T7" fmla="*/ 0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0" h="1225">
                <a:moveTo>
                  <a:pt x="0" y="0"/>
                </a:moveTo>
                <a:lnTo>
                  <a:pt x="181" y="726"/>
                </a:lnTo>
                <a:lnTo>
                  <a:pt x="680" y="12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7134" name="Freeform 30"/>
          <p:cNvSpPr>
            <a:spLocks/>
          </p:cNvSpPr>
          <p:nvPr/>
        </p:nvSpPr>
        <p:spPr bwMode="auto">
          <a:xfrm>
            <a:off x="3143251" y="1412875"/>
            <a:ext cx="2232025" cy="1944688"/>
          </a:xfrm>
          <a:custGeom>
            <a:avLst/>
            <a:gdLst>
              <a:gd name="T0" fmla="*/ 0 w 1361"/>
              <a:gd name="T1" fmla="*/ 0 h 1225"/>
              <a:gd name="T2" fmla="*/ 1361 w 1361"/>
              <a:gd name="T3" fmla="*/ 0 h 1225"/>
              <a:gd name="T4" fmla="*/ 681 w 1361"/>
              <a:gd name="T5" fmla="*/ 1225 h 1225"/>
              <a:gd name="T6" fmla="*/ 0 w 1361"/>
              <a:gd name="T7" fmla="*/ 0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1" h="1225">
                <a:moveTo>
                  <a:pt x="0" y="0"/>
                </a:moveTo>
                <a:lnTo>
                  <a:pt x="1361" y="0"/>
                </a:lnTo>
                <a:lnTo>
                  <a:pt x="681" y="1225"/>
                </a:lnTo>
                <a:lnTo>
                  <a:pt x="0" y="0"/>
                </a:lnTo>
                <a:close/>
              </a:path>
            </a:pathLst>
          </a:custGeom>
          <a:solidFill>
            <a:srgbClr val="009900"/>
          </a:solidFill>
          <a:ln w="4127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7135" name="Freeform 31"/>
          <p:cNvSpPr>
            <a:spLocks/>
          </p:cNvSpPr>
          <p:nvPr/>
        </p:nvSpPr>
        <p:spPr bwMode="auto">
          <a:xfrm>
            <a:off x="2063750" y="3357563"/>
            <a:ext cx="2160588" cy="1871662"/>
          </a:xfrm>
          <a:custGeom>
            <a:avLst/>
            <a:gdLst>
              <a:gd name="T0" fmla="*/ 0 w 1361"/>
              <a:gd name="T1" fmla="*/ 0 h 1179"/>
              <a:gd name="T2" fmla="*/ 1361 w 1361"/>
              <a:gd name="T3" fmla="*/ 0 h 1179"/>
              <a:gd name="T4" fmla="*/ 680 w 1361"/>
              <a:gd name="T5" fmla="*/ 1179 h 1179"/>
              <a:gd name="T6" fmla="*/ 0 w 1361"/>
              <a:gd name="T7" fmla="*/ 0 h 1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1" h="1179">
                <a:moveTo>
                  <a:pt x="0" y="0"/>
                </a:moveTo>
                <a:lnTo>
                  <a:pt x="1361" y="0"/>
                </a:lnTo>
                <a:lnTo>
                  <a:pt x="680" y="1179"/>
                </a:lnTo>
                <a:lnTo>
                  <a:pt x="0" y="0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7137" name="Freeform 33"/>
          <p:cNvSpPr>
            <a:spLocks/>
          </p:cNvSpPr>
          <p:nvPr/>
        </p:nvSpPr>
        <p:spPr bwMode="auto">
          <a:xfrm>
            <a:off x="4224339" y="3357563"/>
            <a:ext cx="2232025" cy="1871662"/>
          </a:xfrm>
          <a:custGeom>
            <a:avLst/>
            <a:gdLst>
              <a:gd name="T0" fmla="*/ 0 w 1406"/>
              <a:gd name="T1" fmla="*/ 0 h 1179"/>
              <a:gd name="T2" fmla="*/ 725 w 1406"/>
              <a:gd name="T3" fmla="*/ 1179 h 1179"/>
              <a:gd name="T4" fmla="*/ 1406 w 1406"/>
              <a:gd name="T5" fmla="*/ 0 h 1179"/>
              <a:gd name="T6" fmla="*/ 0 w 1406"/>
              <a:gd name="T7" fmla="*/ 0 h 1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06" h="1179">
                <a:moveTo>
                  <a:pt x="0" y="0"/>
                </a:moveTo>
                <a:lnTo>
                  <a:pt x="725" y="1179"/>
                </a:lnTo>
                <a:lnTo>
                  <a:pt x="14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7138" name="Freeform 34"/>
          <p:cNvSpPr>
            <a:spLocks/>
          </p:cNvSpPr>
          <p:nvPr/>
        </p:nvSpPr>
        <p:spPr bwMode="auto">
          <a:xfrm>
            <a:off x="3143250" y="3357563"/>
            <a:ext cx="1081088" cy="2159000"/>
          </a:xfrm>
          <a:custGeom>
            <a:avLst/>
            <a:gdLst>
              <a:gd name="T0" fmla="*/ 0 w 681"/>
              <a:gd name="T1" fmla="*/ 1179 h 1360"/>
              <a:gd name="T2" fmla="*/ 681 w 681"/>
              <a:gd name="T3" fmla="*/ 1360 h 1360"/>
              <a:gd name="T4" fmla="*/ 681 w 681"/>
              <a:gd name="T5" fmla="*/ 0 h 1360"/>
              <a:gd name="T6" fmla="*/ 0 w 681"/>
              <a:gd name="T7" fmla="*/ 1179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1" h="1360">
                <a:moveTo>
                  <a:pt x="0" y="1179"/>
                </a:moveTo>
                <a:lnTo>
                  <a:pt x="681" y="1360"/>
                </a:lnTo>
                <a:lnTo>
                  <a:pt x="681" y="0"/>
                </a:lnTo>
                <a:lnTo>
                  <a:pt x="0" y="1179"/>
                </a:lnTo>
                <a:close/>
              </a:path>
            </a:pathLst>
          </a:cu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7139" name="Freeform 35"/>
          <p:cNvSpPr>
            <a:spLocks/>
          </p:cNvSpPr>
          <p:nvPr/>
        </p:nvSpPr>
        <p:spPr bwMode="auto">
          <a:xfrm>
            <a:off x="4224339" y="3357563"/>
            <a:ext cx="1150937" cy="2159000"/>
          </a:xfrm>
          <a:custGeom>
            <a:avLst/>
            <a:gdLst>
              <a:gd name="T0" fmla="*/ 0 w 725"/>
              <a:gd name="T1" fmla="*/ 1360 h 1360"/>
              <a:gd name="T2" fmla="*/ 0 w 725"/>
              <a:gd name="T3" fmla="*/ 0 h 1360"/>
              <a:gd name="T4" fmla="*/ 725 w 725"/>
              <a:gd name="T5" fmla="*/ 1179 h 1360"/>
              <a:gd name="T6" fmla="*/ 0 w 725"/>
              <a:gd name="T7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5" h="1360">
                <a:moveTo>
                  <a:pt x="0" y="1360"/>
                </a:moveTo>
                <a:lnTo>
                  <a:pt x="0" y="0"/>
                </a:lnTo>
                <a:lnTo>
                  <a:pt x="725" y="1179"/>
                </a:lnTo>
                <a:lnTo>
                  <a:pt x="0" y="1360"/>
                </a:lnTo>
                <a:close/>
              </a:path>
            </a:pathLst>
          </a:cu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7141" name="Freeform 37"/>
          <p:cNvSpPr>
            <a:spLocks/>
          </p:cNvSpPr>
          <p:nvPr/>
        </p:nvSpPr>
        <p:spPr bwMode="auto">
          <a:xfrm>
            <a:off x="2063750" y="2205039"/>
            <a:ext cx="2160588" cy="1152525"/>
          </a:xfrm>
          <a:custGeom>
            <a:avLst/>
            <a:gdLst>
              <a:gd name="T0" fmla="*/ 1361 w 1361"/>
              <a:gd name="T1" fmla="*/ 726 h 726"/>
              <a:gd name="T2" fmla="*/ 0 w 1361"/>
              <a:gd name="T3" fmla="*/ 726 h 726"/>
              <a:gd name="T4" fmla="*/ 181 w 1361"/>
              <a:gd name="T5" fmla="*/ 0 h 726"/>
              <a:gd name="T6" fmla="*/ 1361 w 1361"/>
              <a:gd name="T7" fmla="*/ 72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1" h="726">
                <a:moveTo>
                  <a:pt x="1361" y="726"/>
                </a:moveTo>
                <a:lnTo>
                  <a:pt x="0" y="726"/>
                </a:lnTo>
                <a:lnTo>
                  <a:pt x="181" y="0"/>
                </a:lnTo>
                <a:lnTo>
                  <a:pt x="1361" y="726"/>
                </a:lnTo>
                <a:close/>
              </a:path>
            </a:pathLst>
          </a:cu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7142" name="Freeform 38"/>
          <p:cNvSpPr>
            <a:spLocks/>
          </p:cNvSpPr>
          <p:nvPr/>
        </p:nvSpPr>
        <p:spPr bwMode="auto">
          <a:xfrm>
            <a:off x="2351088" y="1412875"/>
            <a:ext cx="1873250" cy="1944688"/>
          </a:xfrm>
          <a:custGeom>
            <a:avLst/>
            <a:gdLst>
              <a:gd name="T0" fmla="*/ 0 w 1180"/>
              <a:gd name="T1" fmla="*/ 499 h 1225"/>
              <a:gd name="T2" fmla="*/ 499 w 1180"/>
              <a:gd name="T3" fmla="*/ 0 h 1225"/>
              <a:gd name="T4" fmla="*/ 1180 w 1180"/>
              <a:gd name="T5" fmla="*/ 1225 h 1225"/>
              <a:gd name="T6" fmla="*/ 0 w 1180"/>
              <a:gd name="T7" fmla="*/ 499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80" h="1225">
                <a:moveTo>
                  <a:pt x="0" y="499"/>
                </a:moveTo>
                <a:lnTo>
                  <a:pt x="499" y="0"/>
                </a:lnTo>
                <a:lnTo>
                  <a:pt x="1180" y="1225"/>
                </a:lnTo>
                <a:lnTo>
                  <a:pt x="0" y="499"/>
                </a:lnTo>
                <a:close/>
              </a:path>
            </a:pathLst>
          </a:cu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7143" name="Freeform 39"/>
          <p:cNvSpPr>
            <a:spLocks/>
          </p:cNvSpPr>
          <p:nvPr/>
        </p:nvSpPr>
        <p:spPr bwMode="auto">
          <a:xfrm>
            <a:off x="4224338" y="1412875"/>
            <a:ext cx="1943100" cy="1944688"/>
          </a:xfrm>
          <a:custGeom>
            <a:avLst/>
            <a:gdLst>
              <a:gd name="T0" fmla="*/ 0 w 1224"/>
              <a:gd name="T1" fmla="*/ 1225 h 1225"/>
              <a:gd name="T2" fmla="*/ 725 w 1224"/>
              <a:gd name="T3" fmla="*/ 0 h 1225"/>
              <a:gd name="T4" fmla="*/ 1224 w 1224"/>
              <a:gd name="T5" fmla="*/ 499 h 1225"/>
              <a:gd name="T6" fmla="*/ 0 w 1224"/>
              <a:gd name="T7" fmla="*/ 1225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4" h="1225">
                <a:moveTo>
                  <a:pt x="0" y="1225"/>
                </a:moveTo>
                <a:lnTo>
                  <a:pt x="725" y="0"/>
                </a:lnTo>
                <a:lnTo>
                  <a:pt x="1224" y="499"/>
                </a:lnTo>
                <a:lnTo>
                  <a:pt x="0" y="1225"/>
                </a:lnTo>
                <a:close/>
              </a:path>
            </a:pathLst>
          </a:cu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7144" name="Freeform 40"/>
          <p:cNvSpPr>
            <a:spLocks/>
          </p:cNvSpPr>
          <p:nvPr/>
        </p:nvSpPr>
        <p:spPr bwMode="auto">
          <a:xfrm>
            <a:off x="4224339" y="2205039"/>
            <a:ext cx="2232025" cy="1152525"/>
          </a:xfrm>
          <a:custGeom>
            <a:avLst/>
            <a:gdLst>
              <a:gd name="T0" fmla="*/ 0 w 1406"/>
              <a:gd name="T1" fmla="*/ 726 h 726"/>
              <a:gd name="T2" fmla="*/ 1406 w 1406"/>
              <a:gd name="T3" fmla="*/ 726 h 726"/>
              <a:gd name="T4" fmla="*/ 1224 w 1406"/>
              <a:gd name="T5" fmla="*/ 0 h 726"/>
              <a:gd name="T6" fmla="*/ 0 w 1406"/>
              <a:gd name="T7" fmla="*/ 72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06" h="726">
                <a:moveTo>
                  <a:pt x="0" y="726"/>
                </a:moveTo>
                <a:lnTo>
                  <a:pt x="1406" y="726"/>
                </a:lnTo>
                <a:lnTo>
                  <a:pt x="1224" y="0"/>
                </a:lnTo>
                <a:lnTo>
                  <a:pt x="0" y="726"/>
                </a:lnTo>
                <a:close/>
              </a:path>
            </a:pathLst>
          </a:cu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7145" name="Freeform 41"/>
          <p:cNvSpPr>
            <a:spLocks/>
          </p:cNvSpPr>
          <p:nvPr/>
        </p:nvSpPr>
        <p:spPr bwMode="auto">
          <a:xfrm>
            <a:off x="7261226" y="44451"/>
            <a:ext cx="2182813" cy="1973263"/>
          </a:xfrm>
          <a:custGeom>
            <a:avLst/>
            <a:gdLst>
              <a:gd name="T0" fmla="*/ 0 w 1361"/>
              <a:gd name="T1" fmla="*/ 0 h 1225"/>
              <a:gd name="T2" fmla="*/ 1361 w 1361"/>
              <a:gd name="T3" fmla="*/ 0 h 1225"/>
              <a:gd name="T4" fmla="*/ 681 w 1361"/>
              <a:gd name="T5" fmla="*/ 1225 h 1225"/>
              <a:gd name="T6" fmla="*/ 0 w 1361"/>
              <a:gd name="T7" fmla="*/ 0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1" h="1225">
                <a:moveTo>
                  <a:pt x="0" y="0"/>
                </a:moveTo>
                <a:lnTo>
                  <a:pt x="1361" y="0"/>
                </a:lnTo>
                <a:lnTo>
                  <a:pt x="681" y="1225"/>
                </a:lnTo>
                <a:lnTo>
                  <a:pt x="0" y="0"/>
                </a:lnTo>
                <a:close/>
              </a:path>
            </a:pathLst>
          </a:custGeom>
          <a:solidFill>
            <a:srgbClr val="009900"/>
          </a:solidFill>
          <a:ln w="254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7149" name="Freeform 45"/>
          <p:cNvSpPr>
            <a:spLocks/>
          </p:cNvSpPr>
          <p:nvPr/>
        </p:nvSpPr>
        <p:spPr bwMode="auto">
          <a:xfrm>
            <a:off x="7248525" y="1963738"/>
            <a:ext cx="2160588" cy="241300"/>
          </a:xfrm>
          <a:custGeom>
            <a:avLst/>
            <a:gdLst>
              <a:gd name="T0" fmla="*/ 680 w 1361"/>
              <a:gd name="T1" fmla="*/ 0 h 136"/>
              <a:gd name="T2" fmla="*/ 0 w 1361"/>
              <a:gd name="T3" fmla="*/ 136 h 136"/>
              <a:gd name="T4" fmla="*/ 1361 w 1361"/>
              <a:gd name="T5" fmla="*/ 136 h 136"/>
              <a:gd name="T6" fmla="*/ 680 w 1361"/>
              <a:gd name="T7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1" h="136">
                <a:moveTo>
                  <a:pt x="680" y="0"/>
                </a:moveTo>
                <a:lnTo>
                  <a:pt x="0" y="136"/>
                </a:lnTo>
                <a:lnTo>
                  <a:pt x="1361" y="136"/>
                </a:lnTo>
                <a:lnTo>
                  <a:pt x="68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7150" name="Freeform 46"/>
          <p:cNvSpPr>
            <a:spLocks/>
          </p:cNvSpPr>
          <p:nvPr/>
        </p:nvSpPr>
        <p:spPr bwMode="auto">
          <a:xfrm>
            <a:off x="7248525" y="44450"/>
            <a:ext cx="1079500" cy="2146300"/>
          </a:xfrm>
          <a:custGeom>
            <a:avLst/>
            <a:gdLst>
              <a:gd name="T0" fmla="*/ 0 w 680"/>
              <a:gd name="T1" fmla="*/ 1361 h 1361"/>
              <a:gd name="T2" fmla="*/ 0 w 680"/>
              <a:gd name="T3" fmla="*/ 0 h 1361"/>
              <a:gd name="T4" fmla="*/ 680 w 680"/>
              <a:gd name="T5" fmla="*/ 1225 h 1361"/>
              <a:gd name="T6" fmla="*/ 0 w 680"/>
              <a:gd name="T7" fmla="*/ 1361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0" h="1361">
                <a:moveTo>
                  <a:pt x="0" y="1361"/>
                </a:moveTo>
                <a:lnTo>
                  <a:pt x="0" y="0"/>
                </a:lnTo>
                <a:lnTo>
                  <a:pt x="680" y="1225"/>
                </a:lnTo>
                <a:lnTo>
                  <a:pt x="0" y="1361"/>
                </a:lnTo>
                <a:close/>
              </a:path>
            </a:pathLst>
          </a:custGeom>
          <a:solidFill>
            <a:srgbClr val="990000"/>
          </a:solidFill>
          <a:ln w="25400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7151" name="Freeform 47"/>
          <p:cNvSpPr>
            <a:spLocks/>
          </p:cNvSpPr>
          <p:nvPr/>
        </p:nvSpPr>
        <p:spPr bwMode="auto">
          <a:xfrm>
            <a:off x="8328026" y="44450"/>
            <a:ext cx="1101725" cy="2160588"/>
          </a:xfrm>
          <a:custGeom>
            <a:avLst/>
            <a:gdLst>
              <a:gd name="T0" fmla="*/ 0 w 681"/>
              <a:gd name="T1" fmla="*/ 1225 h 1361"/>
              <a:gd name="T2" fmla="*/ 681 w 681"/>
              <a:gd name="T3" fmla="*/ 0 h 1361"/>
              <a:gd name="T4" fmla="*/ 681 w 681"/>
              <a:gd name="T5" fmla="*/ 1361 h 1361"/>
              <a:gd name="T6" fmla="*/ 0 w 681"/>
              <a:gd name="T7" fmla="*/ 1225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1" h="1361">
                <a:moveTo>
                  <a:pt x="0" y="1225"/>
                </a:moveTo>
                <a:lnTo>
                  <a:pt x="681" y="0"/>
                </a:lnTo>
                <a:lnTo>
                  <a:pt x="681" y="1361"/>
                </a:lnTo>
                <a:lnTo>
                  <a:pt x="0" y="1225"/>
                </a:lnTo>
                <a:close/>
              </a:path>
            </a:pathLst>
          </a:custGeom>
          <a:solidFill>
            <a:srgbClr val="990000"/>
          </a:solidFill>
          <a:ln w="9525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7152" name="Freeform 48"/>
          <p:cNvSpPr>
            <a:spLocks/>
          </p:cNvSpPr>
          <p:nvPr/>
        </p:nvSpPr>
        <p:spPr bwMode="auto">
          <a:xfrm>
            <a:off x="7261226" y="2276476"/>
            <a:ext cx="2182813" cy="1973263"/>
          </a:xfrm>
          <a:custGeom>
            <a:avLst/>
            <a:gdLst>
              <a:gd name="T0" fmla="*/ 0 w 1361"/>
              <a:gd name="T1" fmla="*/ 0 h 1225"/>
              <a:gd name="T2" fmla="*/ 1361 w 1361"/>
              <a:gd name="T3" fmla="*/ 0 h 1225"/>
              <a:gd name="T4" fmla="*/ 681 w 1361"/>
              <a:gd name="T5" fmla="*/ 1225 h 1225"/>
              <a:gd name="T6" fmla="*/ 0 w 1361"/>
              <a:gd name="T7" fmla="*/ 0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1" h="1225">
                <a:moveTo>
                  <a:pt x="0" y="0"/>
                </a:moveTo>
                <a:lnTo>
                  <a:pt x="1361" y="0"/>
                </a:lnTo>
                <a:lnTo>
                  <a:pt x="681" y="1225"/>
                </a:lnTo>
                <a:lnTo>
                  <a:pt x="0" y="0"/>
                </a:lnTo>
                <a:close/>
              </a:path>
            </a:pathLst>
          </a:custGeom>
          <a:solidFill>
            <a:srgbClr val="009900"/>
          </a:solidFill>
          <a:ln w="254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7153" name="Freeform 49"/>
          <p:cNvSpPr>
            <a:spLocks/>
          </p:cNvSpPr>
          <p:nvPr/>
        </p:nvSpPr>
        <p:spPr bwMode="auto">
          <a:xfrm>
            <a:off x="7248525" y="4195763"/>
            <a:ext cx="2160588" cy="241300"/>
          </a:xfrm>
          <a:custGeom>
            <a:avLst/>
            <a:gdLst>
              <a:gd name="T0" fmla="*/ 680 w 1361"/>
              <a:gd name="T1" fmla="*/ 0 h 136"/>
              <a:gd name="T2" fmla="*/ 0 w 1361"/>
              <a:gd name="T3" fmla="*/ 136 h 136"/>
              <a:gd name="T4" fmla="*/ 1361 w 1361"/>
              <a:gd name="T5" fmla="*/ 136 h 136"/>
              <a:gd name="T6" fmla="*/ 680 w 1361"/>
              <a:gd name="T7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1" h="136">
                <a:moveTo>
                  <a:pt x="680" y="0"/>
                </a:moveTo>
                <a:lnTo>
                  <a:pt x="0" y="136"/>
                </a:lnTo>
                <a:lnTo>
                  <a:pt x="1361" y="136"/>
                </a:lnTo>
                <a:lnTo>
                  <a:pt x="68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7154" name="Freeform 50"/>
          <p:cNvSpPr>
            <a:spLocks/>
          </p:cNvSpPr>
          <p:nvPr/>
        </p:nvSpPr>
        <p:spPr bwMode="auto">
          <a:xfrm>
            <a:off x="7248525" y="2276475"/>
            <a:ext cx="1079500" cy="2160588"/>
          </a:xfrm>
          <a:custGeom>
            <a:avLst/>
            <a:gdLst>
              <a:gd name="T0" fmla="*/ 0 w 680"/>
              <a:gd name="T1" fmla="*/ 1361 h 1361"/>
              <a:gd name="T2" fmla="*/ 0 w 680"/>
              <a:gd name="T3" fmla="*/ 0 h 1361"/>
              <a:gd name="T4" fmla="*/ 680 w 680"/>
              <a:gd name="T5" fmla="*/ 1225 h 1361"/>
              <a:gd name="T6" fmla="*/ 0 w 680"/>
              <a:gd name="T7" fmla="*/ 1361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0" h="1361">
                <a:moveTo>
                  <a:pt x="0" y="1361"/>
                </a:moveTo>
                <a:lnTo>
                  <a:pt x="0" y="0"/>
                </a:lnTo>
                <a:lnTo>
                  <a:pt x="680" y="1225"/>
                </a:lnTo>
                <a:lnTo>
                  <a:pt x="0" y="1361"/>
                </a:lnTo>
                <a:close/>
              </a:path>
            </a:pathLst>
          </a:custGeom>
          <a:solidFill>
            <a:srgbClr val="990000"/>
          </a:solidFill>
          <a:ln w="25400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7155" name="Freeform 51"/>
          <p:cNvSpPr>
            <a:spLocks/>
          </p:cNvSpPr>
          <p:nvPr/>
        </p:nvSpPr>
        <p:spPr bwMode="auto">
          <a:xfrm>
            <a:off x="8328026" y="2276475"/>
            <a:ext cx="1101725" cy="2160588"/>
          </a:xfrm>
          <a:custGeom>
            <a:avLst/>
            <a:gdLst>
              <a:gd name="T0" fmla="*/ 0 w 681"/>
              <a:gd name="T1" fmla="*/ 1225 h 1361"/>
              <a:gd name="T2" fmla="*/ 681 w 681"/>
              <a:gd name="T3" fmla="*/ 0 h 1361"/>
              <a:gd name="T4" fmla="*/ 681 w 681"/>
              <a:gd name="T5" fmla="*/ 1361 h 1361"/>
              <a:gd name="T6" fmla="*/ 0 w 681"/>
              <a:gd name="T7" fmla="*/ 1225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1" h="1361">
                <a:moveTo>
                  <a:pt x="0" y="1225"/>
                </a:moveTo>
                <a:lnTo>
                  <a:pt x="681" y="0"/>
                </a:lnTo>
                <a:lnTo>
                  <a:pt x="681" y="1361"/>
                </a:lnTo>
                <a:lnTo>
                  <a:pt x="0" y="1225"/>
                </a:lnTo>
                <a:close/>
              </a:path>
            </a:pathLst>
          </a:custGeom>
          <a:solidFill>
            <a:srgbClr val="990000"/>
          </a:solidFill>
          <a:ln w="9525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7156" name="Freeform 52"/>
          <p:cNvSpPr>
            <a:spLocks/>
          </p:cNvSpPr>
          <p:nvPr/>
        </p:nvSpPr>
        <p:spPr bwMode="auto">
          <a:xfrm>
            <a:off x="7261226" y="4508501"/>
            <a:ext cx="2182813" cy="1973263"/>
          </a:xfrm>
          <a:custGeom>
            <a:avLst/>
            <a:gdLst>
              <a:gd name="T0" fmla="*/ 0 w 1361"/>
              <a:gd name="T1" fmla="*/ 0 h 1225"/>
              <a:gd name="T2" fmla="*/ 1361 w 1361"/>
              <a:gd name="T3" fmla="*/ 0 h 1225"/>
              <a:gd name="T4" fmla="*/ 681 w 1361"/>
              <a:gd name="T5" fmla="*/ 1225 h 1225"/>
              <a:gd name="T6" fmla="*/ 0 w 1361"/>
              <a:gd name="T7" fmla="*/ 0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1" h="1225">
                <a:moveTo>
                  <a:pt x="0" y="0"/>
                </a:moveTo>
                <a:lnTo>
                  <a:pt x="1361" y="0"/>
                </a:lnTo>
                <a:lnTo>
                  <a:pt x="681" y="1225"/>
                </a:lnTo>
                <a:lnTo>
                  <a:pt x="0" y="0"/>
                </a:lnTo>
                <a:close/>
              </a:path>
            </a:pathLst>
          </a:custGeom>
          <a:solidFill>
            <a:srgbClr val="009900"/>
          </a:solidFill>
          <a:ln w="254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7157" name="Freeform 53"/>
          <p:cNvSpPr>
            <a:spLocks/>
          </p:cNvSpPr>
          <p:nvPr/>
        </p:nvSpPr>
        <p:spPr bwMode="auto">
          <a:xfrm>
            <a:off x="7248525" y="6427788"/>
            <a:ext cx="2160588" cy="241300"/>
          </a:xfrm>
          <a:custGeom>
            <a:avLst/>
            <a:gdLst>
              <a:gd name="T0" fmla="*/ 680 w 1361"/>
              <a:gd name="T1" fmla="*/ 0 h 136"/>
              <a:gd name="T2" fmla="*/ 0 w 1361"/>
              <a:gd name="T3" fmla="*/ 136 h 136"/>
              <a:gd name="T4" fmla="*/ 1361 w 1361"/>
              <a:gd name="T5" fmla="*/ 136 h 136"/>
              <a:gd name="T6" fmla="*/ 680 w 1361"/>
              <a:gd name="T7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1" h="136">
                <a:moveTo>
                  <a:pt x="680" y="0"/>
                </a:moveTo>
                <a:lnTo>
                  <a:pt x="0" y="136"/>
                </a:lnTo>
                <a:lnTo>
                  <a:pt x="1361" y="136"/>
                </a:lnTo>
                <a:lnTo>
                  <a:pt x="68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7158" name="Freeform 54"/>
          <p:cNvSpPr>
            <a:spLocks/>
          </p:cNvSpPr>
          <p:nvPr/>
        </p:nvSpPr>
        <p:spPr bwMode="auto">
          <a:xfrm>
            <a:off x="7248525" y="4508500"/>
            <a:ext cx="1079500" cy="2160588"/>
          </a:xfrm>
          <a:custGeom>
            <a:avLst/>
            <a:gdLst>
              <a:gd name="T0" fmla="*/ 0 w 680"/>
              <a:gd name="T1" fmla="*/ 1361 h 1361"/>
              <a:gd name="T2" fmla="*/ 0 w 680"/>
              <a:gd name="T3" fmla="*/ 0 h 1361"/>
              <a:gd name="T4" fmla="*/ 680 w 680"/>
              <a:gd name="T5" fmla="*/ 1225 h 1361"/>
              <a:gd name="T6" fmla="*/ 0 w 680"/>
              <a:gd name="T7" fmla="*/ 1361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0" h="1361">
                <a:moveTo>
                  <a:pt x="0" y="1361"/>
                </a:moveTo>
                <a:lnTo>
                  <a:pt x="0" y="0"/>
                </a:lnTo>
                <a:lnTo>
                  <a:pt x="680" y="1225"/>
                </a:lnTo>
                <a:lnTo>
                  <a:pt x="0" y="1361"/>
                </a:lnTo>
                <a:close/>
              </a:path>
            </a:pathLst>
          </a:custGeom>
          <a:solidFill>
            <a:srgbClr val="990000"/>
          </a:solidFill>
          <a:ln w="25400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7159" name="Freeform 55"/>
          <p:cNvSpPr>
            <a:spLocks/>
          </p:cNvSpPr>
          <p:nvPr/>
        </p:nvSpPr>
        <p:spPr bwMode="auto">
          <a:xfrm>
            <a:off x="8328026" y="4508500"/>
            <a:ext cx="1101725" cy="2160588"/>
          </a:xfrm>
          <a:custGeom>
            <a:avLst/>
            <a:gdLst>
              <a:gd name="T0" fmla="*/ 0 w 681"/>
              <a:gd name="T1" fmla="*/ 1225 h 1361"/>
              <a:gd name="T2" fmla="*/ 681 w 681"/>
              <a:gd name="T3" fmla="*/ 0 h 1361"/>
              <a:gd name="T4" fmla="*/ 681 w 681"/>
              <a:gd name="T5" fmla="*/ 1361 h 1361"/>
              <a:gd name="T6" fmla="*/ 0 w 681"/>
              <a:gd name="T7" fmla="*/ 1225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1" h="1361">
                <a:moveTo>
                  <a:pt x="0" y="1225"/>
                </a:moveTo>
                <a:lnTo>
                  <a:pt x="681" y="0"/>
                </a:lnTo>
                <a:lnTo>
                  <a:pt x="681" y="1361"/>
                </a:lnTo>
                <a:lnTo>
                  <a:pt x="0" y="1225"/>
                </a:lnTo>
                <a:close/>
              </a:path>
            </a:pathLst>
          </a:custGeom>
          <a:solidFill>
            <a:srgbClr val="990000"/>
          </a:solidFill>
          <a:ln w="9525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7125" name="Freeform 21"/>
          <p:cNvSpPr>
            <a:spLocks/>
          </p:cNvSpPr>
          <p:nvPr/>
        </p:nvSpPr>
        <p:spPr bwMode="auto">
          <a:xfrm>
            <a:off x="3143251" y="1125539"/>
            <a:ext cx="2232025" cy="287337"/>
          </a:xfrm>
          <a:custGeom>
            <a:avLst/>
            <a:gdLst>
              <a:gd name="T0" fmla="*/ 0 w 1406"/>
              <a:gd name="T1" fmla="*/ 181 h 181"/>
              <a:gd name="T2" fmla="*/ 681 w 1406"/>
              <a:gd name="T3" fmla="*/ 0 h 181"/>
              <a:gd name="T4" fmla="*/ 1406 w 1406"/>
              <a:gd name="T5" fmla="*/ 181 h 181"/>
              <a:gd name="T6" fmla="*/ 0 w 1406"/>
              <a:gd name="T7" fmla="*/ 181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06" h="181">
                <a:moveTo>
                  <a:pt x="0" y="181"/>
                </a:moveTo>
                <a:lnTo>
                  <a:pt x="681" y="0"/>
                </a:lnTo>
                <a:lnTo>
                  <a:pt x="1406" y="181"/>
                </a:lnTo>
                <a:lnTo>
                  <a:pt x="0" y="18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7" name="Alcím 2"/>
          <p:cNvSpPr txBox="1">
            <a:spLocks/>
          </p:cNvSpPr>
          <p:nvPr/>
        </p:nvSpPr>
        <p:spPr>
          <a:xfrm>
            <a:off x="180691" y="297365"/>
            <a:ext cx="6825416" cy="693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Tizenkétszög átdarabolása</a:t>
            </a:r>
            <a:endParaRPr lang="hu-HU" sz="3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69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6" grpId="0" animBg="1"/>
      <p:bldP spid="47126" grpId="1" animBg="1"/>
      <p:bldP spid="47128" grpId="0" animBg="1"/>
      <p:bldP spid="47128" grpId="1" animBg="1"/>
      <p:bldP spid="47134" grpId="0" animBg="1"/>
      <p:bldP spid="47134" grpId="1" animBg="1"/>
      <p:bldP spid="47135" grpId="0" animBg="1"/>
      <p:bldP spid="47135" grpId="1" animBg="1"/>
      <p:bldP spid="47137" grpId="0" animBg="1"/>
      <p:bldP spid="47137" grpId="1" animBg="1"/>
      <p:bldP spid="47138" grpId="0" animBg="1"/>
      <p:bldP spid="47138" grpId="1" animBg="1"/>
      <p:bldP spid="47139" grpId="0" animBg="1"/>
      <p:bldP spid="47139" grpId="1" animBg="1"/>
      <p:bldP spid="47141" grpId="0" animBg="1"/>
      <p:bldP spid="47141" grpId="1" animBg="1"/>
      <p:bldP spid="47142" grpId="0" animBg="1"/>
      <p:bldP spid="47142" grpId="1" animBg="1"/>
      <p:bldP spid="47143" grpId="0" animBg="1"/>
      <p:bldP spid="47143" grpId="1" animBg="1"/>
      <p:bldP spid="47144" grpId="0" animBg="1"/>
      <p:bldP spid="47144" grpId="1" animBg="1"/>
      <p:bldP spid="47145" grpId="0" animBg="1"/>
      <p:bldP spid="47149" grpId="0" animBg="1"/>
      <p:bldP spid="47150" grpId="0" animBg="1"/>
      <p:bldP spid="47151" grpId="0" animBg="1"/>
      <p:bldP spid="47152" grpId="0" animBg="1"/>
      <p:bldP spid="47153" grpId="0" animBg="1"/>
      <p:bldP spid="47154" grpId="0" animBg="1"/>
      <p:bldP spid="47155" grpId="0" animBg="1"/>
      <p:bldP spid="47156" grpId="0" animBg="1"/>
      <p:bldP spid="47157" grpId="0" animBg="1"/>
      <p:bldP spid="47158" grpId="0" animBg="1"/>
      <p:bldP spid="47159" grpId="0" animBg="1"/>
      <p:bldP spid="47125" grpId="0" animBg="1"/>
      <p:bldP spid="4712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lcím 2"/>
          <p:cNvSpPr txBox="1">
            <a:spLocks/>
          </p:cNvSpPr>
          <p:nvPr/>
        </p:nvSpPr>
        <p:spPr>
          <a:xfrm>
            <a:off x="25758" y="270455"/>
            <a:ext cx="10354613" cy="72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ontra illeszkedő </a:t>
            </a:r>
            <a:r>
              <a:rPr lang="hu-HU" sz="32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egyenessereg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Képtalálat a következőre: „sugársorok”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69" y="920839"/>
            <a:ext cx="34099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14" y="1390921"/>
            <a:ext cx="7106402" cy="5193987"/>
          </a:xfrm>
          <a:prstGeom prst="rect">
            <a:avLst/>
          </a:prstGeom>
        </p:spPr>
      </p:pic>
      <p:pic>
        <p:nvPicPr>
          <p:cNvPr id="10244" name="Picture 4" descr="Képtalálat a következőre: „sugársorok a projektív geometria”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" y="3377608"/>
            <a:ext cx="4829175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32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682583"/>
            <a:ext cx="12192000" cy="818239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Közel a célhoz!</a:t>
            </a:r>
            <a:endParaRPr lang="hu-H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Képtalálat a következőre: „dodekaéder”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223" y="2192744"/>
            <a:ext cx="3590925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éptalálat a következőre: „dodekaéder naptár 2018”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98" y="2205624"/>
            <a:ext cx="3743325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éptalálat a következőre: „dodekaéder”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331" y="2089712"/>
            <a:ext cx="3848504" cy="384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78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682583"/>
            <a:ext cx="12192000" cy="818239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Közel a célhoz!</a:t>
            </a:r>
            <a:endParaRPr lang="hu-H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1822784"/>
            <a:ext cx="12192000" cy="598444"/>
          </a:xfrm>
        </p:spPr>
        <p:txBody>
          <a:bodyPr>
            <a:normAutofit/>
          </a:bodyPr>
          <a:lstStyle/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 két dodekaéderrel dobott szám szorzata adja a 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lcím 2"/>
          <p:cNvSpPr txBox="1">
            <a:spLocks/>
          </p:cNvSpPr>
          <p:nvPr/>
        </p:nvSpPr>
        <p:spPr>
          <a:xfrm>
            <a:off x="-2148" y="2425945"/>
            <a:ext cx="12192000" cy="5984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célszámot.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-2148" y="3005494"/>
            <a:ext cx="12192000" cy="5984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 három kockával dobott számjegyekkel kell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lcím 2"/>
          <p:cNvSpPr txBox="1">
            <a:spLocks/>
          </p:cNvSpPr>
          <p:nvPr/>
        </p:nvSpPr>
        <p:spPr>
          <a:xfrm>
            <a:off x="-2148" y="3572164"/>
            <a:ext cx="12192000" cy="5984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 lehető legjobban megközelíteni ezt a célszámot.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-2148" y="4190355"/>
            <a:ext cx="12192000" cy="5984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Csak összeadás, kivonás, szorzás segítségével.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lcím 2"/>
          <p:cNvSpPr txBox="1">
            <a:spLocks/>
          </p:cNvSpPr>
          <p:nvPr/>
        </p:nvSpPr>
        <p:spPr>
          <a:xfrm>
            <a:off x="-2148" y="4795659"/>
            <a:ext cx="12192000" cy="7293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K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 vagy háromjegyű szám is használható. </a:t>
            </a:r>
          </a:p>
        </p:txBody>
      </p:sp>
    </p:spTree>
    <p:extLst>
      <p:ext uri="{BB962C8B-B14F-4D97-AF65-F5344CB8AC3E}">
        <p14:creationId xmlns:p14="http://schemas.microsoft.com/office/powerpoint/2010/main" val="425034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682583"/>
            <a:ext cx="12192000" cy="818239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Közel a célhoz!</a:t>
            </a:r>
            <a:endParaRPr lang="hu-H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lcím 2"/>
          <p:cNvSpPr txBox="1">
            <a:spLocks/>
          </p:cNvSpPr>
          <p:nvPr/>
        </p:nvSpPr>
        <p:spPr>
          <a:xfrm>
            <a:off x="25758" y="1983346"/>
            <a:ext cx="12161946" cy="7319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Példa:</a:t>
            </a:r>
          </a:p>
        </p:txBody>
      </p:sp>
      <p:sp>
        <p:nvSpPr>
          <p:cNvPr id="12" name="Alcím 2"/>
          <p:cNvSpPr txBox="1">
            <a:spLocks/>
          </p:cNvSpPr>
          <p:nvPr/>
        </p:nvSpPr>
        <p:spPr>
          <a:xfrm>
            <a:off x="-6444" y="2550442"/>
            <a:ext cx="12192000" cy="7293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Célszám: 5 · 11 = </a:t>
            </a:r>
            <a:r>
              <a:rPr lang="hu-H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Alcím 2"/>
          <p:cNvSpPr txBox="1">
            <a:spLocks/>
          </p:cNvSpPr>
          <p:nvPr/>
        </p:nvSpPr>
        <p:spPr>
          <a:xfrm>
            <a:off x="-8592" y="2561170"/>
            <a:ext cx="12192000" cy="7293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Számjegyek: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Alcím 2"/>
          <p:cNvSpPr txBox="1">
            <a:spLocks/>
          </p:cNvSpPr>
          <p:nvPr/>
        </p:nvSpPr>
        <p:spPr>
          <a:xfrm>
            <a:off x="23610" y="3281966"/>
            <a:ext cx="12161946" cy="7319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lehetséges válasz:	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hu-H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Alcím 2"/>
          <p:cNvSpPr txBox="1">
            <a:spLocks/>
          </p:cNvSpPr>
          <p:nvPr/>
        </p:nvSpPr>
        <p:spPr>
          <a:xfrm>
            <a:off x="21462" y="4683619"/>
            <a:ext cx="12161946" cy="7319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jobb válasz: 				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·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hu-H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hu-HU" sz="32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lcím 2"/>
          <p:cNvSpPr txBox="1">
            <a:spLocks/>
          </p:cNvSpPr>
          <p:nvPr/>
        </p:nvSpPr>
        <p:spPr>
          <a:xfrm>
            <a:off x="21462" y="3962400"/>
            <a:ext cx="12161946" cy="7319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A céltól 10-re vagyunk.</a:t>
            </a:r>
          </a:p>
        </p:txBody>
      </p:sp>
      <p:sp>
        <p:nvSpPr>
          <p:cNvPr id="17" name="Alcím 2"/>
          <p:cNvSpPr txBox="1">
            <a:spLocks/>
          </p:cNvSpPr>
          <p:nvPr/>
        </p:nvSpPr>
        <p:spPr>
          <a:xfrm>
            <a:off x="19314" y="5364053"/>
            <a:ext cx="12161946" cy="7319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A céltól 1-re vagyunk.</a:t>
            </a:r>
          </a:p>
        </p:txBody>
      </p:sp>
    </p:spTree>
    <p:extLst>
      <p:ext uri="{BB962C8B-B14F-4D97-AF65-F5344CB8AC3E}">
        <p14:creationId xmlns:p14="http://schemas.microsoft.com/office/powerpoint/2010/main" val="232198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682583"/>
            <a:ext cx="12192000" cy="818239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Közel a célhoz!</a:t>
            </a:r>
            <a:endParaRPr lang="hu-H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lcím 2"/>
          <p:cNvSpPr txBox="1">
            <a:spLocks/>
          </p:cNvSpPr>
          <p:nvPr/>
        </p:nvSpPr>
        <p:spPr>
          <a:xfrm>
            <a:off x="25758" y="1519703"/>
            <a:ext cx="12161946" cy="7319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játék:</a:t>
            </a:r>
          </a:p>
        </p:txBody>
      </p:sp>
      <p:sp>
        <p:nvSpPr>
          <p:cNvPr id="13" name="Alcím 2"/>
          <p:cNvSpPr txBox="1">
            <a:spLocks/>
          </p:cNvSpPr>
          <p:nvPr/>
        </p:nvSpPr>
        <p:spPr>
          <a:xfrm>
            <a:off x="4287" y="2033144"/>
            <a:ext cx="12192000" cy="7293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Célszám: 3 · 9 = </a:t>
            </a:r>
            <a:r>
              <a:rPr lang="hu-H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zámjegyek: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Alcím 2"/>
          <p:cNvSpPr txBox="1">
            <a:spLocks/>
          </p:cNvSpPr>
          <p:nvPr/>
        </p:nvSpPr>
        <p:spPr>
          <a:xfrm>
            <a:off x="10731" y="2573629"/>
            <a:ext cx="12161946" cy="7319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V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álasz: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hu-H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	A céltól 1-re.</a:t>
            </a:r>
          </a:p>
        </p:txBody>
      </p:sp>
      <p:sp>
        <p:nvSpPr>
          <p:cNvPr id="9" name="Alcím 2"/>
          <p:cNvSpPr txBox="1">
            <a:spLocks/>
          </p:cNvSpPr>
          <p:nvPr/>
        </p:nvSpPr>
        <p:spPr>
          <a:xfrm>
            <a:off x="23610" y="3114536"/>
            <a:ext cx="12161946" cy="7319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játék:</a:t>
            </a:r>
          </a:p>
        </p:txBody>
      </p:sp>
      <p:sp>
        <p:nvSpPr>
          <p:cNvPr id="11" name="Alcím 2"/>
          <p:cNvSpPr txBox="1">
            <a:spLocks/>
          </p:cNvSpPr>
          <p:nvPr/>
        </p:nvSpPr>
        <p:spPr>
          <a:xfrm>
            <a:off x="4287" y="3630120"/>
            <a:ext cx="12192000" cy="7293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Célszám: 9 · 12 = </a:t>
            </a:r>
            <a:r>
              <a:rPr lang="hu-H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zámjegyek: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Alcím 2"/>
          <p:cNvSpPr txBox="1">
            <a:spLocks/>
          </p:cNvSpPr>
          <p:nvPr/>
        </p:nvSpPr>
        <p:spPr>
          <a:xfrm>
            <a:off x="-4296" y="4142700"/>
            <a:ext cx="12161946" cy="7319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V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álasz: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hu-HU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		A céltól 8-ra.</a:t>
            </a:r>
          </a:p>
        </p:txBody>
      </p:sp>
      <p:sp>
        <p:nvSpPr>
          <p:cNvPr id="17" name="Alcím 2"/>
          <p:cNvSpPr txBox="1">
            <a:spLocks/>
          </p:cNvSpPr>
          <p:nvPr/>
        </p:nvSpPr>
        <p:spPr>
          <a:xfrm>
            <a:off x="21462" y="4670732"/>
            <a:ext cx="12161946" cy="7319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játék:</a:t>
            </a:r>
          </a:p>
        </p:txBody>
      </p:sp>
      <p:sp>
        <p:nvSpPr>
          <p:cNvPr id="18" name="Alcím 2"/>
          <p:cNvSpPr txBox="1">
            <a:spLocks/>
          </p:cNvSpPr>
          <p:nvPr/>
        </p:nvSpPr>
        <p:spPr>
          <a:xfrm>
            <a:off x="2139" y="5121922"/>
            <a:ext cx="12192000" cy="7293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Célszám: 6 · 10 = </a:t>
            </a:r>
            <a:r>
              <a:rPr lang="hu-H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zámjegyek: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Alcím 2"/>
          <p:cNvSpPr txBox="1">
            <a:spLocks/>
          </p:cNvSpPr>
          <p:nvPr/>
        </p:nvSpPr>
        <p:spPr>
          <a:xfrm>
            <a:off x="-6444" y="5621626"/>
            <a:ext cx="12161946" cy="7319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V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álasz: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hu-H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		Elértük a célt!</a:t>
            </a:r>
          </a:p>
        </p:txBody>
      </p:sp>
    </p:spTree>
    <p:extLst>
      <p:ext uri="{BB962C8B-B14F-4D97-AF65-F5344CB8AC3E}">
        <p14:creationId xmlns:p14="http://schemas.microsoft.com/office/powerpoint/2010/main" val="386555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9" grpId="0"/>
      <p:bldP spid="11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lcím 2"/>
          <p:cNvSpPr txBox="1">
            <a:spLocks/>
          </p:cNvSpPr>
          <p:nvPr/>
        </p:nvSpPr>
        <p:spPr>
          <a:xfrm>
            <a:off x="0" y="167425"/>
            <a:ext cx="12168156" cy="5988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egyenes, kör, sugár, körcikk, középpont, merőleges, … </a:t>
            </a:r>
            <a:endParaRPr lang="hu-H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lcím 2"/>
          <p:cNvSpPr txBox="1">
            <a:spLocks/>
          </p:cNvSpPr>
          <p:nvPr/>
        </p:nvSpPr>
        <p:spPr>
          <a:xfrm>
            <a:off x="-4296" y="1307215"/>
            <a:ext cx="12170304" cy="590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kör, szabályos sokszög, parabola, térfogat …</a:t>
            </a:r>
            <a:endParaRPr lang="hu-H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lcím 2"/>
          <p:cNvSpPr txBox="1">
            <a:spLocks/>
          </p:cNvSpPr>
          <p:nvPr/>
        </p:nvSpPr>
        <p:spPr>
          <a:xfrm>
            <a:off x="-6444" y="699756"/>
            <a:ext cx="12170304" cy="70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gömb, egyenes, érintő, nyolcszög, …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976" y="2145058"/>
            <a:ext cx="4851720" cy="3239456"/>
          </a:xfrm>
          <a:prstGeom prst="rect">
            <a:avLst/>
          </a:prstGeom>
        </p:spPr>
      </p:pic>
      <p:pic>
        <p:nvPicPr>
          <p:cNvPr id="2" name="Picture 2" descr="Szökőkú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8" y="3654868"/>
            <a:ext cx="4828865" cy="322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öm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522" y="3649881"/>
            <a:ext cx="4840440" cy="322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82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lcím 2"/>
          <p:cNvSpPr txBox="1">
            <a:spLocks/>
          </p:cNvSpPr>
          <p:nvPr/>
        </p:nvSpPr>
        <p:spPr>
          <a:xfrm>
            <a:off x="-15037" y="4350917"/>
            <a:ext cx="12192015" cy="73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https://www.youtube.com/watch?v=lqVaaj2mxcE</a:t>
            </a:r>
            <a:endParaRPr lang="hu-HU" sz="3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lcím 2"/>
          <p:cNvSpPr txBox="1">
            <a:spLocks/>
          </p:cNvSpPr>
          <p:nvPr/>
        </p:nvSpPr>
        <p:spPr>
          <a:xfrm>
            <a:off x="23594" y="487254"/>
            <a:ext cx="12192015" cy="2603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Nem csak a matematikatanár érezheti úgy, hogy a</a:t>
            </a:r>
          </a:p>
          <a:p>
            <a:pPr algn="l"/>
            <a:r>
              <a:rPr lang="hu-H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porond valamilyen módon a világ tetejét jelenti.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Hallgassuk meg a dalt és</a:t>
            </a:r>
          </a:p>
          <a:p>
            <a:pPr algn="l"/>
            <a:r>
              <a:rPr lang="hu-H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nézzük meg a </a:t>
            </a:r>
            <a:r>
              <a:rPr lang="hu-HU" sz="28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vízicirkusz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porondján készült klipet.</a:t>
            </a:r>
            <a:endParaRPr lang="hu-HU" sz="3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lcím 2"/>
          <p:cNvSpPr txBox="1">
            <a:spLocks/>
          </p:cNvSpPr>
          <p:nvPr/>
        </p:nvSpPr>
        <p:spPr>
          <a:xfrm>
            <a:off x="-17191" y="3163911"/>
            <a:ext cx="12192015" cy="73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Vincze Lilla: A világ tetején (dal és videoklip)</a:t>
            </a:r>
            <a:endParaRPr lang="hu-HU" sz="3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55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lcím 2"/>
          <p:cNvSpPr txBox="1">
            <a:spLocks/>
          </p:cNvSpPr>
          <p:nvPr/>
        </p:nvSpPr>
        <p:spPr>
          <a:xfrm>
            <a:off x="0" y="399249"/>
            <a:ext cx="12168156" cy="59887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3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Tippelős játék:</a:t>
            </a:r>
            <a:endParaRPr lang="hu-HU" sz="3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lcím 2"/>
          <p:cNvSpPr txBox="1">
            <a:spLocks/>
          </p:cNvSpPr>
          <p:nvPr/>
        </p:nvSpPr>
        <p:spPr>
          <a:xfrm>
            <a:off x="-4296" y="1358728"/>
            <a:ext cx="12170304" cy="590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1. 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Hány hektoliter víz van a manézsban?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lcím 2"/>
          <p:cNvSpPr txBox="1">
            <a:spLocks/>
          </p:cNvSpPr>
          <p:nvPr/>
        </p:nvSpPr>
        <p:spPr>
          <a:xfrm>
            <a:off x="-6444" y="1987651"/>
            <a:ext cx="12170304" cy="590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(A) 11		(B) 110		(C) 1100		(D) 11 000 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173" y="3374264"/>
            <a:ext cx="5187289" cy="3456031"/>
          </a:xfrm>
          <a:prstGeom prst="rect">
            <a:avLst/>
          </a:prstGeom>
        </p:spPr>
      </p:pic>
      <p:sp>
        <p:nvSpPr>
          <p:cNvPr id="13" name="Alcím 2"/>
          <p:cNvSpPr txBox="1">
            <a:spLocks/>
          </p:cNvSpPr>
          <p:nvPr/>
        </p:nvSpPr>
        <p:spPr>
          <a:xfrm>
            <a:off x="-8592" y="3865824"/>
            <a:ext cx="12170304" cy="590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				Helyes válasz: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09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lcím 2"/>
          <p:cNvSpPr txBox="1">
            <a:spLocks/>
          </p:cNvSpPr>
          <p:nvPr/>
        </p:nvSpPr>
        <p:spPr>
          <a:xfrm>
            <a:off x="0" y="399249"/>
            <a:ext cx="12168156" cy="59887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3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Tippelős játék:</a:t>
            </a:r>
            <a:endParaRPr lang="hu-HU" sz="3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lcím 2"/>
          <p:cNvSpPr txBox="1">
            <a:spLocks/>
          </p:cNvSpPr>
          <p:nvPr/>
        </p:nvSpPr>
        <p:spPr>
          <a:xfrm>
            <a:off x="-4296" y="1358728"/>
            <a:ext cx="12170304" cy="15003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2. 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Hány liter víz emelne 1 cm-t a manézs vízszintjén?</a:t>
            </a:r>
          </a:p>
          <a:p>
            <a:pPr algn="l"/>
            <a:r>
              <a:rPr lang="hu-H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 manézs átmérője 13 m.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lcím 2"/>
          <p:cNvSpPr txBox="1">
            <a:spLocks/>
          </p:cNvSpPr>
          <p:nvPr/>
        </p:nvSpPr>
        <p:spPr>
          <a:xfrm>
            <a:off x="-6444" y="2992202"/>
            <a:ext cx="12170304" cy="590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(A) 650		(B) 1024		(C) 1327		(D) 2018 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-8592" y="4316588"/>
            <a:ext cx="12170304" cy="590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				Helyes válasz: </a:t>
            </a:r>
            <a:r>
              <a:rPr lang="hu-H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34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87" y="25756"/>
            <a:ext cx="9144000" cy="6858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3" y="-38630"/>
            <a:ext cx="9212679" cy="690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7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Képtalálat a következőre: „tangram játék”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415" y="2796390"/>
            <a:ext cx="7244040" cy="354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lcím 2"/>
          <p:cNvSpPr txBox="1">
            <a:spLocks/>
          </p:cNvSpPr>
          <p:nvPr/>
        </p:nvSpPr>
        <p:spPr>
          <a:xfrm>
            <a:off x="-8592" y="3157498"/>
            <a:ext cx="12200592" cy="37149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db síkidom:</a:t>
            </a:r>
          </a:p>
          <a:p>
            <a:pPr algn="l"/>
            <a:r>
              <a:rPr lang="hu-HU" sz="3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						</a:t>
            </a:r>
          </a:p>
          <a:p>
            <a:pPr algn="l"/>
            <a:r>
              <a:rPr lang="hu-HU" sz="3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hu-HU" sz="3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db négyzet</a:t>
            </a:r>
            <a:br>
              <a:rPr lang="hu-HU" sz="3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 </a:t>
            </a:r>
            <a:r>
              <a:rPr lang="hu-HU" sz="3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db </a:t>
            </a:r>
            <a:r>
              <a:rPr lang="hu-HU" sz="3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háromszög</a:t>
            </a:r>
            <a:br>
              <a:rPr lang="hu-HU" sz="3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db paralelogramma</a:t>
            </a:r>
            <a:br>
              <a:rPr lang="hu-HU" sz="3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3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hu-H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lcím 2"/>
          <p:cNvSpPr txBox="1">
            <a:spLocks/>
          </p:cNvSpPr>
          <p:nvPr/>
        </p:nvSpPr>
        <p:spPr>
          <a:xfrm>
            <a:off x="0" y="399249"/>
            <a:ext cx="12168156" cy="914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36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Tangram</a:t>
            </a:r>
            <a:endParaRPr lang="hu-HU" sz="3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Képtalálat a következőre: „tangram játék”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9" y="2860788"/>
            <a:ext cx="6988851" cy="341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éptalálat a következőre: „tangram játék”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293" y="1764608"/>
            <a:ext cx="4557914" cy="455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09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Képtalálat a következőre: „tangram játék”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44" y="2555222"/>
            <a:ext cx="2292137" cy="22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lcím 2"/>
          <p:cNvSpPr txBox="1">
            <a:spLocks/>
          </p:cNvSpPr>
          <p:nvPr/>
        </p:nvSpPr>
        <p:spPr>
          <a:xfrm>
            <a:off x="0" y="399249"/>
            <a:ext cx="12168156" cy="914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36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Tangram</a:t>
            </a:r>
            <a:endParaRPr lang="hu-HU" sz="3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 descr="Képtalálat a következőre: „tangram játék”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84" y="1617945"/>
            <a:ext cx="3341479" cy="334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éptalálat a következőre: „tangram játék”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581" y="2207491"/>
            <a:ext cx="2352686" cy="235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34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380055" y="116632"/>
            <a:ext cx="5616624" cy="828000"/>
          </a:xfrm>
        </p:spPr>
        <p:txBody>
          <a:bodyPr/>
          <a:lstStyle/>
          <a:p>
            <a:r>
              <a:rPr lang="hu-HU" dirty="0" smtClean="0"/>
              <a:t>  </a:t>
            </a:r>
            <a:r>
              <a:rPr lang="hu-HU" dirty="0"/>
              <a:t>Kirakós játék</a:t>
            </a:r>
          </a:p>
        </p:txBody>
      </p:sp>
      <p:cxnSp>
        <p:nvCxnSpPr>
          <p:cNvPr id="2126" name="AutoShape 78"/>
          <p:cNvCxnSpPr>
            <a:cxnSpLocks noChangeShapeType="1"/>
          </p:cNvCxnSpPr>
          <p:nvPr/>
        </p:nvCxnSpPr>
        <p:spPr bwMode="auto">
          <a:xfrm>
            <a:off x="3714750" y="6021388"/>
            <a:ext cx="2514600" cy="0"/>
          </a:xfrm>
          <a:prstGeom prst="straightConnector1">
            <a:avLst/>
          </a:prstGeom>
          <a:noFill/>
          <a:ln w="9525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27" name="AutoShape 79"/>
          <p:cNvCxnSpPr>
            <a:cxnSpLocks noChangeShapeType="1"/>
          </p:cNvCxnSpPr>
          <p:nvPr/>
        </p:nvCxnSpPr>
        <p:spPr bwMode="auto">
          <a:xfrm>
            <a:off x="4759374" y="8397552"/>
            <a:ext cx="4751512" cy="0"/>
          </a:xfrm>
          <a:prstGeom prst="straightConnector1">
            <a:avLst/>
          </a:prstGeom>
          <a:noFill/>
          <a:ln w="9525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78" name="Rectangle 117"/>
          <p:cNvSpPr>
            <a:spLocks noChangeArrowheads="1"/>
          </p:cNvSpPr>
          <p:nvPr/>
        </p:nvSpPr>
        <p:spPr bwMode="auto">
          <a:xfrm>
            <a:off x="2568624" y="2214357"/>
            <a:ext cx="172782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pSp>
        <p:nvGrpSpPr>
          <p:cNvPr id="1079" name="Group 80"/>
          <p:cNvGrpSpPr>
            <a:grpSpLocks noChangeAspect="1"/>
          </p:cNvGrpSpPr>
          <p:nvPr/>
        </p:nvGrpSpPr>
        <p:grpSpPr bwMode="auto">
          <a:xfrm>
            <a:off x="3525418" y="2212369"/>
            <a:ext cx="6021298" cy="3288147"/>
            <a:chOff x="1965" y="7156"/>
            <a:chExt cx="3960" cy="2162"/>
          </a:xfrm>
        </p:grpSpPr>
        <p:sp>
          <p:nvSpPr>
            <p:cNvPr id="1080" name="AutoShape 116"/>
            <p:cNvSpPr>
              <a:spLocks noChangeAspect="1" noChangeArrowheads="1" noTextEdit="1"/>
            </p:cNvSpPr>
            <p:nvPr/>
          </p:nvSpPr>
          <p:spPr bwMode="auto">
            <a:xfrm>
              <a:off x="1965" y="7156"/>
              <a:ext cx="3960" cy="2162"/>
            </a:xfrm>
            <a:prstGeom prst="rect">
              <a:avLst/>
            </a:prstGeom>
            <a:noFill/>
            <a:ln w="9525">
              <a:solidFill>
                <a:srgbClr val="D8D8D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81" name="AutoShape 115"/>
            <p:cNvSpPr>
              <a:spLocks noChangeShapeType="1"/>
            </p:cNvSpPr>
            <p:nvPr/>
          </p:nvSpPr>
          <p:spPr bwMode="auto">
            <a:xfrm>
              <a:off x="2145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82" name="AutoShape 114"/>
            <p:cNvSpPr>
              <a:spLocks noChangeShapeType="1"/>
            </p:cNvSpPr>
            <p:nvPr/>
          </p:nvSpPr>
          <p:spPr bwMode="auto">
            <a:xfrm>
              <a:off x="2325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83" name="AutoShape 113"/>
            <p:cNvSpPr>
              <a:spLocks noChangeShapeType="1"/>
            </p:cNvSpPr>
            <p:nvPr/>
          </p:nvSpPr>
          <p:spPr bwMode="auto">
            <a:xfrm>
              <a:off x="250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84" name="AutoShape 112"/>
            <p:cNvSpPr>
              <a:spLocks noChangeShapeType="1"/>
            </p:cNvSpPr>
            <p:nvPr/>
          </p:nvSpPr>
          <p:spPr bwMode="auto">
            <a:xfrm>
              <a:off x="268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85" name="AutoShape 111"/>
            <p:cNvSpPr>
              <a:spLocks noChangeShapeType="1"/>
            </p:cNvSpPr>
            <p:nvPr/>
          </p:nvSpPr>
          <p:spPr bwMode="auto">
            <a:xfrm>
              <a:off x="2865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86" name="AutoShape 110"/>
            <p:cNvSpPr>
              <a:spLocks noChangeShapeType="1"/>
            </p:cNvSpPr>
            <p:nvPr/>
          </p:nvSpPr>
          <p:spPr bwMode="auto">
            <a:xfrm>
              <a:off x="304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87" name="AutoShape 109"/>
            <p:cNvSpPr>
              <a:spLocks noChangeShapeType="1"/>
            </p:cNvSpPr>
            <p:nvPr/>
          </p:nvSpPr>
          <p:spPr bwMode="auto">
            <a:xfrm>
              <a:off x="322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12" name="AutoShape 108"/>
            <p:cNvSpPr>
              <a:spLocks noChangeShapeType="1"/>
            </p:cNvSpPr>
            <p:nvPr/>
          </p:nvSpPr>
          <p:spPr bwMode="auto">
            <a:xfrm>
              <a:off x="340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13" name="AutoShape 107"/>
            <p:cNvSpPr>
              <a:spLocks noChangeShapeType="1"/>
            </p:cNvSpPr>
            <p:nvPr/>
          </p:nvSpPr>
          <p:spPr bwMode="auto">
            <a:xfrm>
              <a:off x="3585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14" name="AutoShape 106"/>
            <p:cNvSpPr>
              <a:spLocks noChangeShapeType="1"/>
            </p:cNvSpPr>
            <p:nvPr/>
          </p:nvSpPr>
          <p:spPr bwMode="auto">
            <a:xfrm>
              <a:off x="3765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15" name="AutoShape 105"/>
            <p:cNvSpPr>
              <a:spLocks noChangeShapeType="1"/>
            </p:cNvSpPr>
            <p:nvPr/>
          </p:nvSpPr>
          <p:spPr bwMode="auto">
            <a:xfrm>
              <a:off x="394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16" name="AutoShape 104"/>
            <p:cNvSpPr>
              <a:spLocks noChangeShapeType="1"/>
            </p:cNvSpPr>
            <p:nvPr/>
          </p:nvSpPr>
          <p:spPr bwMode="auto">
            <a:xfrm>
              <a:off x="412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17" name="AutoShape 103"/>
            <p:cNvSpPr>
              <a:spLocks noChangeShapeType="1"/>
            </p:cNvSpPr>
            <p:nvPr/>
          </p:nvSpPr>
          <p:spPr bwMode="auto">
            <a:xfrm>
              <a:off x="430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18" name="AutoShape 102"/>
            <p:cNvSpPr>
              <a:spLocks noChangeShapeType="1"/>
            </p:cNvSpPr>
            <p:nvPr/>
          </p:nvSpPr>
          <p:spPr bwMode="auto">
            <a:xfrm>
              <a:off x="448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19" name="AutoShape 101"/>
            <p:cNvSpPr>
              <a:spLocks noChangeShapeType="1"/>
            </p:cNvSpPr>
            <p:nvPr/>
          </p:nvSpPr>
          <p:spPr bwMode="auto">
            <a:xfrm>
              <a:off x="466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20" name="AutoShape 100"/>
            <p:cNvSpPr>
              <a:spLocks noChangeShapeType="1"/>
            </p:cNvSpPr>
            <p:nvPr/>
          </p:nvSpPr>
          <p:spPr bwMode="auto">
            <a:xfrm>
              <a:off x="484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21" name="AutoShape 99"/>
            <p:cNvSpPr>
              <a:spLocks noChangeShapeType="1"/>
            </p:cNvSpPr>
            <p:nvPr/>
          </p:nvSpPr>
          <p:spPr bwMode="auto">
            <a:xfrm>
              <a:off x="502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22" name="AutoShape 98"/>
            <p:cNvSpPr>
              <a:spLocks noChangeShapeType="1"/>
            </p:cNvSpPr>
            <p:nvPr/>
          </p:nvSpPr>
          <p:spPr bwMode="auto">
            <a:xfrm>
              <a:off x="520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23" name="AutoShape 97"/>
            <p:cNvSpPr>
              <a:spLocks noChangeShapeType="1"/>
            </p:cNvSpPr>
            <p:nvPr/>
          </p:nvSpPr>
          <p:spPr bwMode="auto">
            <a:xfrm>
              <a:off x="5385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24" name="AutoShape 96"/>
            <p:cNvSpPr>
              <a:spLocks noChangeShapeType="1"/>
            </p:cNvSpPr>
            <p:nvPr/>
          </p:nvSpPr>
          <p:spPr bwMode="auto">
            <a:xfrm>
              <a:off x="556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25" name="AutoShape 95"/>
            <p:cNvSpPr>
              <a:spLocks noChangeShapeType="1"/>
            </p:cNvSpPr>
            <p:nvPr/>
          </p:nvSpPr>
          <p:spPr bwMode="auto">
            <a:xfrm>
              <a:off x="574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28" name="AutoShape 94"/>
            <p:cNvSpPr>
              <a:spLocks noChangeShapeType="1"/>
            </p:cNvSpPr>
            <p:nvPr/>
          </p:nvSpPr>
          <p:spPr bwMode="auto">
            <a:xfrm>
              <a:off x="1965" y="9135"/>
              <a:ext cx="3960" cy="1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29" name="AutoShape 93"/>
            <p:cNvSpPr>
              <a:spLocks noChangeShapeType="1"/>
            </p:cNvSpPr>
            <p:nvPr/>
          </p:nvSpPr>
          <p:spPr bwMode="auto">
            <a:xfrm>
              <a:off x="1965" y="8956"/>
              <a:ext cx="3960" cy="1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30" name="AutoShape 92"/>
            <p:cNvSpPr>
              <a:spLocks noChangeShapeType="1"/>
            </p:cNvSpPr>
            <p:nvPr/>
          </p:nvSpPr>
          <p:spPr bwMode="auto">
            <a:xfrm>
              <a:off x="1965" y="8776"/>
              <a:ext cx="3960" cy="1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31" name="AutoShape 91"/>
            <p:cNvSpPr>
              <a:spLocks noChangeShapeType="1"/>
            </p:cNvSpPr>
            <p:nvPr/>
          </p:nvSpPr>
          <p:spPr bwMode="auto">
            <a:xfrm>
              <a:off x="1965" y="8596"/>
              <a:ext cx="3960" cy="1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32" name="AutoShape 90"/>
            <p:cNvSpPr>
              <a:spLocks noChangeShapeType="1"/>
            </p:cNvSpPr>
            <p:nvPr/>
          </p:nvSpPr>
          <p:spPr bwMode="auto">
            <a:xfrm>
              <a:off x="1965" y="8236"/>
              <a:ext cx="3960" cy="1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33" name="AutoShape 89"/>
            <p:cNvSpPr>
              <a:spLocks noChangeShapeType="1"/>
            </p:cNvSpPr>
            <p:nvPr/>
          </p:nvSpPr>
          <p:spPr bwMode="auto">
            <a:xfrm>
              <a:off x="1965" y="8056"/>
              <a:ext cx="3960" cy="1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34" name="AutoShape 88"/>
            <p:cNvSpPr>
              <a:spLocks noChangeShapeType="1"/>
            </p:cNvSpPr>
            <p:nvPr/>
          </p:nvSpPr>
          <p:spPr bwMode="auto">
            <a:xfrm>
              <a:off x="1965" y="7876"/>
              <a:ext cx="3960" cy="1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35" name="AutoShape 87"/>
            <p:cNvSpPr>
              <a:spLocks noChangeShapeType="1"/>
            </p:cNvSpPr>
            <p:nvPr/>
          </p:nvSpPr>
          <p:spPr bwMode="auto">
            <a:xfrm>
              <a:off x="1965" y="7696"/>
              <a:ext cx="3960" cy="1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36" name="AutoShape 86"/>
            <p:cNvSpPr>
              <a:spLocks noChangeShapeType="1"/>
            </p:cNvSpPr>
            <p:nvPr/>
          </p:nvSpPr>
          <p:spPr bwMode="auto">
            <a:xfrm>
              <a:off x="1965" y="7516"/>
              <a:ext cx="3960" cy="1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37" name="AutoShape 85"/>
            <p:cNvSpPr>
              <a:spLocks noChangeShapeType="1"/>
            </p:cNvSpPr>
            <p:nvPr/>
          </p:nvSpPr>
          <p:spPr bwMode="auto">
            <a:xfrm>
              <a:off x="1965" y="7336"/>
              <a:ext cx="3960" cy="1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38" name="AutoShape 84"/>
            <p:cNvSpPr>
              <a:spLocks noChangeShapeType="1"/>
            </p:cNvSpPr>
            <p:nvPr/>
          </p:nvSpPr>
          <p:spPr bwMode="auto">
            <a:xfrm>
              <a:off x="1965" y="8416"/>
              <a:ext cx="3960" cy="1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39" name="Freeform 83"/>
            <p:cNvSpPr>
              <a:spLocks/>
            </p:cNvSpPr>
            <p:nvPr/>
          </p:nvSpPr>
          <p:spPr bwMode="auto">
            <a:xfrm>
              <a:off x="4485" y="7157"/>
              <a:ext cx="1440" cy="2160"/>
            </a:xfrm>
            <a:custGeom>
              <a:avLst/>
              <a:gdLst>
                <a:gd name="T0" fmla="*/ 540 w 1440"/>
                <a:gd name="T1" fmla="*/ 0 h 2160"/>
                <a:gd name="T2" fmla="*/ 0 w 1440"/>
                <a:gd name="T3" fmla="*/ 1080 h 2160"/>
                <a:gd name="T4" fmla="*/ 540 w 1440"/>
                <a:gd name="T5" fmla="*/ 2160 h 2160"/>
                <a:gd name="T6" fmla="*/ 1440 w 1440"/>
                <a:gd name="T7" fmla="*/ 360 h 2160"/>
                <a:gd name="T8" fmla="*/ 720 w 1440"/>
                <a:gd name="T9" fmla="*/ 360 h 2160"/>
                <a:gd name="T10" fmla="*/ 540 w 1440"/>
                <a:gd name="T11" fmla="*/ 0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0" h="2160">
                  <a:moveTo>
                    <a:pt x="540" y="0"/>
                  </a:moveTo>
                  <a:lnTo>
                    <a:pt x="0" y="1080"/>
                  </a:lnTo>
                  <a:lnTo>
                    <a:pt x="540" y="2160"/>
                  </a:lnTo>
                  <a:lnTo>
                    <a:pt x="1440" y="360"/>
                  </a:lnTo>
                  <a:lnTo>
                    <a:pt x="720" y="36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D6E3BC"/>
            </a:solidFill>
            <a:ln w="952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40" name="Freeform 82"/>
            <p:cNvSpPr>
              <a:spLocks/>
            </p:cNvSpPr>
            <p:nvPr/>
          </p:nvSpPr>
          <p:spPr bwMode="auto">
            <a:xfrm>
              <a:off x="3225" y="7156"/>
              <a:ext cx="1260" cy="2161"/>
            </a:xfrm>
            <a:custGeom>
              <a:avLst/>
              <a:gdLst>
                <a:gd name="T0" fmla="*/ 540 w 1260"/>
                <a:gd name="T1" fmla="*/ 0 h 2160"/>
                <a:gd name="T2" fmla="*/ 0 w 1260"/>
                <a:gd name="T3" fmla="*/ 1080 h 2160"/>
                <a:gd name="T4" fmla="*/ 540 w 1260"/>
                <a:gd name="T5" fmla="*/ 2160 h 2160"/>
                <a:gd name="T6" fmla="*/ 1260 w 1260"/>
                <a:gd name="T7" fmla="*/ 720 h 2160"/>
                <a:gd name="T8" fmla="*/ 900 w 1260"/>
                <a:gd name="T9" fmla="*/ 720 h 2160"/>
                <a:gd name="T10" fmla="*/ 540 w 1260"/>
                <a:gd name="T11" fmla="*/ 0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0" h="2160">
                  <a:moveTo>
                    <a:pt x="540" y="0"/>
                  </a:moveTo>
                  <a:lnTo>
                    <a:pt x="0" y="1080"/>
                  </a:lnTo>
                  <a:lnTo>
                    <a:pt x="540" y="2160"/>
                  </a:lnTo>
                  <a:lnTo>
                    <a:pt x="1260" y="720"/>
                  </a:lnTo>
                  <a:lnTo>
                    <a:pt x="900" y="7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F2DBDB"/>
            </a:solidFill>
            <a:ln w="9525">
              <a:solidFill>
                <a:srgbClr val="5F497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41" name="Freeform 81"/>
            <p:cNvSpPr>
              <a:spLocks/>
            </p:cNvSpPr>
            <p:nvPr/>
          </p:nvSpPr>
          <p:spPr bwMode="auto">
            <a:xfrm>
              <a:off x="1965" y="7157"/>
              <a:ext cx="1260" cy="2160"/>
            </a:xfrm>
            <a:custGeom>
              <a:avLst/>
              <a:gdLst>
                <a:gd name="T0" fmla="*/ 540 w 1260"/>
                <a:gd name="T1" fmla="*/ 0 h 2160"/>
                <a:gd name="T2" fmla="*/ 0 w 1260"/>
                <a:gd name="T3" fmla="*/ 1080 h 2160"/>
                <a:gd name="T4" fmla="*/ 540 w 1260"/>
                <a:gd name="T5" fmla="*/ 2160 h 2160"/>
                <a:gd name="T6" fmla="*/ 1260 w 1260"/>
                <a:gd name="T7" fmla="*/ 720 h 2160"/>
                <a:gd name="T8" fmla="*/ 900 w 1260"/>
                <a:gd name="T9" fmla="*/ 720 h 2160"/>
                <a:gd name="T10" fmla="*/ 540 w 1260"/>
                <a:gd name="T11" fmla="*/ 0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0" h="2160">
                  <a:moveTo>
                    <a:pt x="540" y="0"/>
                  </a:moveTo>
                  <a:lnTo>
                    <a:pt x="0" y="1080"/>
                  </a:lnTo>
                  <a:lnTo>
                    <a:pt x="540" y="2160"/>
                  </a:lnTo>
                  <a:lnTo>
                    <a:pt x="1260" y="720"/>
                  </a:lnTo>
                  <a:lnTo>
                    <a:pt x="900" y="7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FBD4B4"/>
            </a:solidFill>
            <a:ln w="9525">
              <a:solidFill>
                <a:srgbClr val="94363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45" name="Szövegdoboz 44"/>
          <p:cNvSpPr txBox="1"/>
          <p:nvPr/>
        </p:nvSpPr>
        <p:spPr>
          <a:xfrm>
            <a:off x="624341" y="1052737"/>
            <a:ext cx="881141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Vágjátok ki az ábrán látható síkidomokat kartonpapírból.</a:t>
            </a:r>
          </a:p>
          <a:p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négyzetrács segít, hogy pontos másolatokat készítsetek. </a:t>
            </a:r>
          </a:p>
          <a:p>
            <a:endParaRPr lang="hu-HU" dirty="0"/>
          </a:p>
        </p:txBody>
      </p:sp>
      <p:sp>
        <p:nvSpPr>
          <p:cNvPr id="46" name="Szövegdoboz 45"/>
          <p:cNvSpPr txBox="1"/>
          <p:nvPr/>
        </p:nvSpPr>
        <p:spPr>
          <a:xfrm>
            <a:off x="646703" y="2188564"/>
            <a:ext cx="2674185" cy="3112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Hogyan lehet az első és a második síkidomot egymáshoz illeszteni, hogy</a:t>
            </a:r>
          </a:p>
          <a:p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a) középpontosan;</a:t>
            </a:r>
          </a:p>
          <a:p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b) tengelyesen szimmetrikus alakzatot kapjunk?</a:t>
            </a:r>
          </a:p>
          <a:p>
            <a:endParaRPr lang="hu-HU" dirty="0"/>
          </a:p>
        </p:txBody>
      </p:sp>
      <p:pic>
        <p:nvPicPr>
          <p:cNvPr id="47" name="Picture 2" descr="C:\Users\tothnesza\Desktop\borító\matematika_5_mf_szur_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703107" y="-32172"/>
            <a:ext cx="1488900" cy="1996878"/>
          </a:xfrm>
          <a:prstGeom prst="rect">
            <a:avLst/>
          </a:prstGeom>
          <a:noFill/>
          <a:effectLst>
            <a:outerShdw blurRad="342900" dist="215900" dir="3000000" sx="98000" sy="98000" algn="ctr" rotWithShape="0">
              <a:srgbClr val="000000">
                <a:alpha val="51000"/>
              </a:srgbClr>
            </a:outerShdw>
          </a:effectLst>
        </p:spPr>
      </p:pic>
      <p:pic>
        <p:nvPicPr>
          <p:cNvPr id="48" name="Picture 2" descr="C:\Users\tothnesza\Desktop\borító\matematika_5_mf_szur_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740012" y="2439887"/>
            <a:ext cx="1458149" cy="2017152"/>
          </a:xfrm>
          <a:prstGeom prst="rect">
            <a:avLst/>
          </a:prstGeom>
          <a:noFill/>
          <a:effectLst>
            <a:outerShdw blurRad="342900" dist="215900" dir="3000000" sx="98000" sy="98000" algn="ctr" rotWithShape="0">
              <a:srgbClr val="000000">
                <a:alpha val="51000"/>
              </a:srgbClr>
            </a:outerShdw>
          </a:effectLst>
        </p:spPr>
      </p:pic>
      <p:pic>
        <p:nvPicPr>
          <p:cNvPr id="49" name="Picture 2" descr="Matematika 7. tankönyv boritó kép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874" y="4880861"/>
            <a:ext cx="1440998" cy="200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 descr="Matematika 8. tankönyv boritó kép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600" y="4841100"/>
            <a:ext cx="1466603" cy="202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90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3107</TotalTime>
  <Words>106</Words>
  <Application>Microsoft Office PowerPoint</Application>
  <PresentationFormat>Szélesvásznú</PresentationFormat>
  <Paragraphs>69</Paragraphs>
  <Slides>17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3" baseType="lpstr">
      <vt:lpstr>Arial</vt:lpstr>
      <vt:lpstr>Calibri</vt:lpstr>
      <vt:lpstr>Trebuchet MS</vt:lpstr>
      <vt:lpstr>Verdana</vt:lpstr>
      <vt:lpstr>Wingdings 3</vt:lpstr>
      <vt:lpstr>Fazetta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  Kirakós játék</vt:lpstr>
      <vt:lpstr>  Kirakós játék</vt:lpstr>
      <vt:lpstr>PowerPoint bemutató</vt:lpstr>
      <vt:lpstr>PowerPoint bemutató</vt:lpstr>
      <vt:lpstr>PowerPoint bemutató</vt:lpstr>
      <vt:lpstr>  Közel a célhoz!</vt:lpstr>
      <vt:lpstr>  Közel a célhoz!</vt:lpstr>
      <vt:lpstr>  Közel a célhoz!</vt:lpstr>
      <vt:lpstr>  Közel a célhoz!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a cirkuszban</dc:title>
  <dc:creator>DELL</dc:creator>
  <cp:lastModifiedBy>László Számadó</cp:lastModifiedBy>
  <cp:revision>153</cp:revision>
  <dcterms:created xsi:type="dcterms:W3CDTF">2016-10-16T18:31:25Z</dcterms:created>
  <dcterms:modified xsi:type="dcterms:W3CDTF">2018-07-10T11:55:19Z</dcterms:modified>
</cp:coreProperties>
</file>