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40"/>
  </p:notesMasterIdLst>
  <p:sldIdLst>
    <p:sldId id="256" r:id="rId2"/>
    <p:sldId id="268" r:id="rId3"/>
    <p:sldId id="272" r:id="rId4"/>
    <p:sldId id="26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70" r:id="rId17"/>
    <p:sldId id="271" r:id="rId18"/>
    <p:sldId id="292" r:id="rId19"/>
    <p:sldId id="293" r:id="rId20"/>
    <p:sldId id="294" r:id="rId21"/>
    <p:sldId id="280" r:id="rId22"/>
    <p:sldId id="295" r:id="rId23"/>
    <p:sldId id="275" r:id="rId24"/>
    <p:sldId id="276" r:id="rId25"/>
    <p:sldId id="277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A364F0FC-D336-4839-94BA-B9DCEF7A832B}">
          <p14:sldIdLst>
            <p14:sldId id="256"/>
            <p14:sldId id="268"/>
            <p14:sldId id="272"/>
            <p14:sldId id="269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70"/>
            <p14:sldId id="271"/>
            <p14:sldId id="292"/>
            <p14:sldId id="293"/>
            <p14:sldId id="294"/>
            <p14:sldId id="280"/>
            <p14:sldId id="295"/>
            <p14:sldId id="275"/>
            <p14:sldId id="276"/>
            <p14:sldId id="277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08675-021A-4544-AA42-D39E47CD63DB}" type="datetimeFigureOut">
              <a:rPr lang="hu-HU" smtClean="0"/>
              <a:t>2018.07.10.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9A2A7-0FA6-4DD3-94EE-EB35C4220C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29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0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0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37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03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836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5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38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0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3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7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6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6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9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8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8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1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kozepsuli.hu/jatssz-velunk-milyen-musorokkal-kedveskedik-neked-fovarosi-nagycirkus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kertepito.com/admin/ckeditor/ckfinder/userfiles/images/terko-kocka.jp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saladinet.hu/hirek/eletmod/otthon/8171/most_meg_lagyabb_es_finomabb_-_2006_augusztusatol_itt_az_uj_bakony_camembert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enigma3.com/riviera-games-triple-2x2x2-cube-6x15-x-5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enigma3.com/riviera-games-triple-2x2x2-cube-6x15-x-5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Relationship Id="rId9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otthonokesmegoldasok.hu/otthon/megrogzott-urbanusoknak-metrocsempe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tibieslau.blogger.hu/2011/9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kertepito.com/admin/ckeditor/ckfinder/userfiles/images/terko-fanny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ertepito.com/admin/ckeditor/ckfinder/userfiles/images/hullam-terko-n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kertepito.com/admin/ckeditor/ckfinder/userfiles/images/terko-kock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550010"/>
            <a:ext cx="12192000" cy="1068952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Cirkusz, játék, matematika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16" y="991677"/>
            <a:ext cx="12192015" cy="734096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Számadó László:</a:t>
            </a:r>
            <a:endParaRPr lang="hu-HU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Képtalálat a következőre: „fővárosi nagycirkusz”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061286"/>
            <a:ext cx="2837759" cy="202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lcím 2"/>
          <p:cNvSpPr txBox="1">
            <a:spLocks/>
          </p:cNvSpPr>
          <p:nvPr/>
        </p:nvSpPr>
        <p:spPr>
          <a:xfrm>
            <a:off x="-2164" y="5188044"/>
            <a:ext cx="12192015" cy="73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Győr, RLV - 2018</a:t>
            </a:r>
            <a:endParaRPr lang="hu-HU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6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481668"/>
            <a:ext cx="9518704" cy="586418"/>
          </a:xfrm>
        </p:spPr>
        <p:txBody>
          <a:bodyPr/>
          <a:lstStyle/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Csempézés, burkolás kétféle négyzettel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Térkő kocka, térkőburkolat">
            <a:hlinkClick r:id="rId2" tooltip="&quot;Térkő kocka, térkőburkolat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5" y="1398380"/>
            <a:ext cx="5689009" cy="457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60" name="Rectangle 64" descr="Parafa"/>
          <p:cNvSpPr>
            <a:spLocks noChangeArrowheads="1"/>
          </p:cNvSpPr>
          <p:nvPr/>
        </p:nvSpPr>
        <p:spPr bwMode="auto">
          <a:xfrm>
            <a:off x="5016500" y="4005263"/>
            <a:ext cx="863600" cy="863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57" name="Rectangle 61" descr="Parafa"/>
          <p:cNvSpPr>
            <a:spLocks noChangeArrowheads="1"/>
          </p:cNvSpPr>
          <p:nvPr/>
        </p:nvSpPr>
        <p:spPr bwMode="auto">
          <a:xfrm>
            <a:off x="5016500" y="4005263"/>
            <a:ext cx="863600" cy="863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16" name="Rectangle 20" descr="Levélpapír"/>
          <p:cNvSpPr>
            <a:spLocks noChangeArrowheads="1"/>
          </p:cNvSpPr>
          <p:nvPr/>
        </p:nvSpPr>
        <p:spPr bwMode="auto">
          <a:xfrm>
            <a:off x="5591176" y="260351"/>
            <a:ext cx="1439863" cy="14398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27" name="Rectangle 31" descr="Levélpapír"/>
          <p:cNvSpPr>
            <a:spLocks noChangeArrowheads="1"/>
          </p:cNvSpPr>
          <p:nvPr/>
        </p:nvSpPr>
        <p:spPr bwMode="auto">
          <a:xfrm>
            <a:off x="4151313" y="1125538"/>
            <a:ext cx="1439862" cy="14398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28" name="Rectangle 32" descr="Levélpapír"/>
          <p:cNvSpPr>
            <a:spLocks noChangeArrowheads="1"/>
          </p:cNvSpPr>
          <p:nvPr/>
        </p:nvSpPr>
        <p:spPr bwMode="auto">
          <a:xfrm>
            <a:off x="2711451" y="1989138"/>
            <a:ext cx="1439863" cy="14398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29" name="Rectangle 33" descr="Levélpapír"/>
          <p:cNvSpPr>
            <a:spLocks noChangeArrowheads="1"/>
          </p:cNvSpPr>
          <p:nvPr/>
        </p:nvSpPr>
        <p:spPr bwMode="auto">
          <a:xfrm>
            <a:off x="5016501" y="2565401"/>
            <a:ext cx="1439863" cy="14398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30" name="Rectangle 34" descr="Levélpapír"/>
          <p:cNvSpPr>
            <a:spLocks noChangeArrowheads="1"/>
          </p:cNvSpPr>
          <p:nvPr/>
        </p:nvSpPr>
        <p:spPr bwMode="auto">
          <a:xfrm>
            <a:off x="6456363" y="1701801"/>
            <a:ext cx="1439862" cy="14398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31" name="Rectangle 35" descr="Levélpapír"/>
          <p:cNvSpPr>
            <a:spLocks noChangeArrowheads="1"/>
          </p:cNvSpPr>
          <p:nvPr/>
        </p:nvSpPr>
        <p:spPr bwMode="auto">
          <a:xfrm>
            <a:off x="3575051" y="3429001"/>
            <a:ext cx="1439863" cy="14398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32" name="Rectangle 36" descr="Levélpapír"/>
          <p:cNvSpPr>
            <a:spLocks noChangeArrowheads="1"/>
          </p:cNvSpPr>
          <p:nvPr/>
        </p:nvSpPr>
        <p:spPr bwMode="auto">
          <a:xfrm>
            <a:off x="7319963" y="3141663"/>
            <a:ext cx="1439862" cy="14398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33" name="Rectangle 37" descr="Levélpapír"/>
          <p:cNvSpPr>
            <a:spLocks noChangeArrowheads="1"/>
          </p:cNvSpPr>
          <p:nvPr/>
        </p:nvSpPr>
        <p:spPr bwMode="auto">
          <a:xfrm>
            <a:off x="5880101" y="4005263"/>
            <a:ext cx="1439863" cy="14398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34" name="Rectangle 38" descr="Levélpapír"/>
          <p:cNvSpPr>
            <a:spLocks noChangeArrowheads="1"/>
          </p:cNvSpPr>
          <p:nvPr/>
        </p:nvSpPr>
        <p:spPr bwMode="auto">
          <a:xfrm>
            <a:off x="4440238" y="4868863"/>
            <a:ext cx="1439862" cy="14398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36" name="Rectangle 40" descr="Parafa"/>
          <p:cNvSpPr>
            <a:spLocks noChangeArrowheads="1"/>
          </p:cNvSpPr>
          <p:nvPr/>
        </p:nvSpPr>
        <p:spPr bwMode="auto">
          <a:xfrm>
            <a:off x="4151313" y="2565400"/>
            <a:ext cx="863600" cy="863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39" name="Rectangle 43" descr="Parafa"/>
          <p:cNvSpPr>
            <a:spLocks noChangeArrowheads="1"/>
          </p:cNvSpPr>
          <p:nvPr/>
        </p:nvSpPr>
        <p:spPr bwMode="auto">
          <a:xfrm>
            <a:off x="6456363" y="3141663"/>
            <a:ext cx="863600" cy="863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40" name="Rectangle 44" descr="Parafa"/>
          <p:cNvSpPr>
            <a:spLocks noChangeArrowheads="1"/>
          </p:cNvSpPr>
          <p:nvPr/>
        </p:nvSpPr>
        <p:spPr bwMode="auto">
          <a:xfrm>
            <a:off x="5592763" y="1700213"/>
            <a:ext cx="863600" cy="863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42" name="Freeform 46"/>
          <p:cNvSpPr>
            <a:spLocks/>
          </p:cNvSpPr>
          <p:nvPr/>
        </p:nvSpPr>
        <p:spPr bwMode="auto">
          <a:xfrm>
            <a:off x="3575050" y="2565401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343" name="Freeform 47"/>
          <p:cNvSpPr>
            <a:spLocks/>
          </p:cNvSpPr>
          <p:nvPr/>
        </p:nvSpPr>
        <p:spPr bwMode="auto">
          <a:xfrm>
            <a:off x="7319963" y="2276476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344" name="Freeform 48"/>
          <p:cNvSpPr>
            <a:spLocks/>
          </p:cNvSpPr>
          <p:nvPr/>
        </p:nvSpPr>
        <p:spPr bwMode="auto">
          <a:xfrm>
            <a:off x="4440238" y="4005263"/>
            <a:ext cx="2305050" cy="2303462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345" name="Freeform 49"/>
          <p:cNvSpPr>
            <a:spLocks/>
          </p:cNvSpPr>
          <p:nvPr/>
        </p:nvSpPr>
        <p:spPr bwMode="auto">
          <a:xfrm>
            <a:off x="5880100" y="3141663"/>
            <a:ext cx="2305050" cy="2303462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347" name="Freeform 51"/>
          <p:cNvSpPr>
            <a:spLocks/>
          </p:cNvSpPr>
          <p:nvPr/>
        </p:nvSpPr>
        <p:spPr bwMode="auto">
          <a:xfrm>
            <a:off x="4151313" y="260351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348" name="Freeform 52"/>
          <p:cNvSpPr>
            <a:spLocks/>
          </p:cNvSpPr>
          <p:nvPr/>
        </p:nvSpPr>
        <p:spPr bwMode="auto">
          <a:xfrm>
            <a:off x="2711450" y="1125538"/>
            <a:ext cx="2305050" cy="2303462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349" name="Freeform 53"/>
          <p:cNvSpPr>
            <a:spLocks/>
          </p:cNvSpPr>
          <p:nvPr/>
        </p:nvSpPr>
        <p:spPr bwMode="auto">
          <a:xfrm>
            <a:off x="6456363" y="838201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350" name="Freeform 54"/>
          <p:cNvSpPr>
            <a:spLocks/>
          </p:cNvSpPr>
          <p:nvPr/>
        </p:nvSpPr>
        <p:spPr bwMode="auto">
          <a:xfrm>
            <a:off x="5591175" y="-603250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352" name="Rectangle 56"/>
          <p:cNvSpPr>
            <a:spLocks noChangeArrowheads="1"/>
          </p:cNvSpPr>
          <p:nvPr/>
        </p:nvSpPr>
        <p:spPr bwMode="auto">
          <a:xfrm>
            <a:off x="3576638" y="2565401"/>
            <a:ext cx="1439862" cy="14398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55" name="Freeform 59"/>
          <p:cNvSpPr>
            <a:spLocks/>
          </p:cNvSpPr>
          <p:nvPr/>
        </p:nvSpPr>
        <p:spPr bwMode="auto">
          <a:xfrm>
            <a:off x="5016500" y="2565401"/>
            <a:ext cx="863600" cy="1439863"/>
          </a:xfrm>
          <a:custGeom>
            <a:avLst/>
            <a:gdLst>
              <a:gd name="T0" fmla="*/ 0 w 544"/>
              <a:gd name="T1" fmla="*/ 0 h 907"/>
              <a:gd name="T2" fmla="*/ 0 w 544"/>
              <a:gd name="T3" fmla="*/ 907 h 907"/>
              <a:gd name="T4" fmla="*/ 544 w 544"/>
              <a:gd name="T5" fmla="*/ 907 h 907"/>
              <a:gd name="T6" fmla="*/ 0 w 544"/>
              <a:gd name="T7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4" h="907">
                <a:moveTo>
                  <a:pt x="0" y="0"/>
                </a:moveTo>
                <a:lnTo>
                  <a:pt x="0" y="907"/>
                </a:lnTo>
                <a:lnTo>
                  <a:pt x="544" y="907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356" name="Freeform 60"/>
          <p:cNvSpPr>
            <a:spLocks/>
          </p:cNvSpPr>
          <p:nvPr/>
        </p:nvSpPr>
        <p:spPr bwMode="auto">
          <a:xfrm>
            <a:off x="5016501" y="1700213"/>
            <a:ext cx="2303463" cy="2305050"/>
          </a:xfrm>
          <a:custGeom>
            <a:avLst/>
            <a:gdLst>
              <a:gd name="T0" fmla="*/ 0 w 1451"/>
              <a:gd name="T1" fmla="*/ 545 h 1452"/>
              <a:gd name="T2" fmla="*/ 544 w 1451"/>
              <a:gd name="T3" fmla="*/ 1452 h 1452"/>
              <a:gd name="T4" fmla="*/ 1451 w 1451"/>
              <a:gd name="T5" fmla="*/ 908 h 1452"/>
              <a:gd name="T6" fmla="*/ 907 w 1451"/>
              <a:gd name="T7" fmla="*/ 0 h 1452"/>
              <a:gd name="T8" fmla="*/ 0 w 1451"/>
              <a:gd name="T9" fmla="*/ 545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1" h="1452">
                <a:moveTo>
                  <a:pt x="0" y="545"/>
                </a:moveTo>
                <a:lnTo>
                  <a:pt x="544" y="1452"/>
                </a:lnTo>
                <a:lnTo>
                  <a:pt x="1451" y="908"/>
                </a:lnTo>
                <a:lnTo>
                  <a:pt x="907" y="0"/>
                </a:lnTo>
                <a:lnTo>
                  <a:pt x="0" y="54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361" name="Rectangle 65"/>
          <p:cNvSpPr>
            <a:spLocks noChangeArrowheads="1"/>
          </p:cNvSpPr>
          <p:nvPr/>
        </p:nvSpPr>
        <p:spPr bwMode="auto">
          <a:xfrm>
            <a:off x="5016500" y="4005263"/>
            <a:ext cx="86360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061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60" grpId="0" animBg="1"/>
      <p:bldP spid="55357" grpId="0" animBg="1"/>
      <p:bldP spid="55357" grpId="1" animBg="1"/>
      <p:bldP spid="55316" grpId="0" animBg="1"/>
      <p:bldP spid="55327" grpId="0" animBg="1"/>
      <p:bldP spid="55329" grpId="0" animBg="1"/>
      <p:bldP spid="55330" grpId="0" animBg="1"/>
      <p:bldP spid="55331" grpId="0" animBg="1"/>
      <p:bldP spid="55332" grpId="0" animBg="1"/>
      <p:bldP spid="55333" grpId="0" animBg="1"/>
      <p:bldP spid="55334" grpId="0" animBg="1"/>
      <p:bldP spid="55336" grpId="0" animBg="1"/>
      <p:bldP spid="55339" grpId="0" animBg="1"/>
      <p:bldP spid="55340" grpId="0" animBg="1"/>
      <p:bldP spid="55342" grpId="0" animBg="1"/>
      <p:bldP spid="55343" grpId="0" animBg="1"/>
      <p:bldP spid="55344" grpId="0" animBg="1"/>
      <p:bldP spid="55345" grpId="0" animBg="1"/>
      <p:bldP spid="55347" grpId="0" animBg="1"/>
      <p:bldP spid="55348" grpId="0" animBg="1"/>
      <p:bldP spid="55349" grpId="0" animBg="1"/>
      <p:bldP spid="55350" grpId="0" animBg="1"/>
      <p:bldP spid="55352" grpId="0" animBg="1"/>
      <p:bldP spid="55355" grpId="0" animBg="1"/>
      <p:bldP spid="55356" grpId="0" animBg="1"/>
      <p:bldP spid="55361" grpId="0" animBg="1"/>
      <p:bldP spid="5536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60" name="Rectangle 64" descr="Parafa"/>
          <p:cNvSpPr>
            <a:spLocks noChangeArrowheads="1"/>
          </p:cNvSpPr>
          <p:nvPr/>
        </p:nvSpPr>
        <p:spPr bwMode="auto">
          <a:xfrm>
            <a:off x="5016500" y="4005263"/>
            <a:ext cx="863600" cy="863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57" name="Rectangle 61" descr="Parafa"/>
          <p:cNvSpPr>
            <a:spLocks noChangeArrowheads="1"/>
          </p:cNvSpPr>
          <p:nvPr/>
        </p:nvSpPr>
        <p:spPr bwMode="auto">
          <a:xfrm>
            <a:off x="5016500" y="4005263"/>
            <a:ext cx="863600" cy="863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16" name="Rectangle 20" descr="Levélpapír"/>
          <p:cNvSpPr>
            <a:spLocks noChangeArrowheads="1"/>
          </p:cNvSpPr>
          <p:nvPr/>
        </p:nvSpPr>
        <p:spPr bwMode="auto">
          <a:xfrm>
            <a:off x="5591176" y="260351"/>
            <a:ext cx="1439863" cy="14398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27" name="Rectangle 31" descr="Levélpapír"/>
          <p:cNvSpPr>
            <a:spLocks noChangeArrowheads="1"/>
          </p:cNvSpPr>
          <p:nvPr/>
        </p:nvSpPr>
        <p:spPr bwMode="auto">
          <a:xfrm>
            <a:off x="4151313" y="1125538"/>
            <a:ext cx="1439862" cy="14398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28" name="Rectangle 32" descr="Levélpapír"/>
          <p:cNvSpPr>
            <a:spLocks noChangeArrowheads="1"/>
          </p:cNvSpPr>
          <p:nvPr/>
        </p:nvSpPr>
        <p:spPr bwMode="auto">
          <a:xfrm>
            <a:off x="2711451" y="1989138"/>
            <a:ext cx="1439863" cy="14398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29" name="Rectangle 33" descr="Levélpapír"/>
          <p:cNvSpPr>
            <a:spLocks noChangeArrowheads="1"/>
          </p:cNvSpPr>
          <p:nvPr/>
        </p:nvSpPr>
        <p:spPr bwMode="auto">
          <a:xfrm>
            <a:off x="5016501" y="2565401"/>
            <a:ext cx="1439863" cy="14398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30" name="Rectangle 34" descr="Levélpapír"/>
          <p:cNvSpPr>
            <a:spLocks noChangeArrowheads="1"/>
          </p:cNvSpPr>
          <p:nvPr/>
        </p:nvSpPr>
        <p:spPr bwMode="auto">
          <a:xfrm>
            <a:off x="6456363" y="1701801"/>
            <a:ext cx="1439862" cy="14398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31" name="Rectangle 35" descr="Levélpapír"/>
          <p:cNvSpPr>
            <a:spLocks noChangeArrowheads="1"/>
          </p:cNvSpPr>
          <p:nvPr/>
        </p:nvSpPr>
        <p:spPr bwMode="auto">
          <a:xfrm>
            <a:off x="3575051" y="3429001"/>
            <a:ext cx="1439863" cy="14398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32" name="Rectangle 36" descr="Levélpapír"/>
          <p:cNvSpPr>
            <a:spLocks noChangeArrowheads="1"/>
          </p:cNvSpPr>
          <p:nvPr/>
        </p:nvSpPr>
        <p:spPr bwMode="auto">
          <a:xfrm>
            <a:off x="7319963" y="3141663"/>
            <a:ext cx="1439862" cy="14398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33" name="Rectangle 37" descr="Levélpapír"/>
          <p:cNvSpPr>
            <a:spLocks noChangeArrowheads="1"/>
          </p:cNvSpPr>
          <p:nvPr/>
        </p:nvSpPr>
        <p:spPr bwMode="auto">
          <a:xfrm>
            <a:off x="5880101" y="4005263"/>
            <a:ext cx="1439863" cy="14398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34" name="Rectangle 38" descr="Levélpapír"/>
          <p:cNvSpPr>
            <a:spLocks noChangeArrowheads="1"/>
          </p:cNvSpPr>
          <p:nvPr/>
        </p:nvSpPr>
        <p:spPr bwMode="auto">
          <a:xfrm>
            <a:off x="4440238" y="4868863"/>
            <a:ext cx="1439862" cy="14398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36" name="Rectangle 40" descr="Parafa"/>
          <p:cNvSpPr>
            <a:spLocks noChangeArrowheads="1"/>
          </p:cNvSpPr>
          <p:nvPr/>
        </p:nvSpPr>
        <p:spPr bwMode="auto">
          <a:xfrm>
            <a:off x="4151313" y="2565400"/>
            <a:ext cx="863600" cy="863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39" name="Rectangle 43" descr="Parafa"/>
          <p:cNvSpPr>
            <a:spLocks noChangeArrowheads="1"/>
          </p:cNvSpPr>
          <p:nvPr/>
        </p:nvSpPr>
        <p:spPr bwMode="auto">
          <a:xfrm>
            <a:off x="6456363" y="3141663"/>
            <a:ext cx="863600" cy="863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40" name="Rectangle 44" descr="Parafa"/>
          <p:cNvSpPr>
            <a:spLocks noChangeArrowheads="1"/>
          </p:cNvSpPr>
          <p:nvPr/>
        </p:nvSpPr>
        <p:spPr bwMode="auto">
          <a:xfrm>
            <a:off x="5592763" y="1700213"/>
            <a:ext cx="863600" cy="863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42" name="Freeform 46"/>
          <p:cNvSpPr>
            <a:spLocks/>
          </p:cNvSpPr>
          <p:nvPr/>
        </p:nvSpPr>
        <p:spPr bwMode="auto">
          <a:xfrm>
            <a:off x="3575050" y="2565401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343" name="Freeform 47"/>
          <p:cNvSpPr>
            <a:spLocks/>
          </p:cNvSpPr>
          <p:nvPr/>
        </p:nvSpPr>
        <p:spPr bwMode="auto">
          <a:xfrm>
            <a:off x="7319963" y="2276476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344" name="Freeform 48"/>
          <p:cNvSpPr>
            <a:spLocks/>
          </p:cNvSpPr>
          <p:nvPr/>
        </p:nvSpPr>
        <p:spPr bwMode="auto">
          <a:xfrm>
            <a:off x="4440238" y="4005263"/>
            <a:ext cx="2305050" cy="2303462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345" name="Freeform 49"/>
          <p:cNvSpPr>
            <a:spLocks/>
          </p:cNvSpPr>
          <p:nvPr/>
        </p:nvSpPr>
        <p:spPr bwMode="auto">
          <a:xfrm>
            <a:off x="5880100" y="3141663"/>
            <a:ext cx="2305050" cy="2303462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347" name="Freeform 51"/>
          <p:cNvSpPr>
            <a:spLocks/>
          </p:cNvSpPr>
          <p:nvPr/>
        </p:nvSpPr>
        <p:spPr bwMode="auto">
          <a:xfrm>
            <a:off x="4151313" y="260351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348" name="Freeform 52"/>
          <p:cNvSpPr>
            <a:spLocks/>
          </p:cNvSpPr>
          <p:nvPr/>
        </p:nvSpPr>
        <p:spPr bwMode="auto">
          <a:xfrm>
            <a:off x="2711450" y="1125538"/>
            <a:ext cx="2305050" cy="2303462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349" name="Freeform 53"/>
          <p:cNvSpPr>
            <a:spLocks/>
          </p:cNvSpPr>
          <p:nvPr/>
        </p:nvSpPr>
        <p:spPr bwMode="auto">
          <a:xfrm>
            <a:off x="6456363" y="838201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350" name="Freeform 54"/>
          <p:cNvSpPr>
            <a:spLocks/>
          </p:cNvSpPr>
          <p:nvPr/>
        </p:nvSpPr>
        <p:spPr bwMode="auto">
          <a:xfrm>
            <a:off x="5591175" y="-603250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352" name="Rectangle 56"/>
          <p:cNvSpPr>
            <a:spLocks noChangeArrowheads="1"/>
          </p:cNvSpPr>
          <p:nvPr/>
        </p:nvSpPr>
        <p:spPr bwMode="auto">
          <a:xfrm>
            <a:off x="3576638" y="3440617"/>
            <a:ext cx="1439862" cy="14398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5355" name="Freeform 59"/>
          <p:cNvSpPr>
            <a:spLocks/>
          </p:cNvSpPr>
          <p:nvPr/>
        </p:nvSpPr>
        <p:spPr bwMode="auto">
          <a:xfrm>
            <a:off x="5016500" y="2565401"/>
            <a:ext cx="863600" cy="1439863"/>
          </a:xfrm>
          <a:custGeom>
            <a:avLst/>
            <a:gdLst>
              <a:gd name="T0" fmla="*/ 0 w 544"/>
              <a:gd name="T1" fmla="*/ 0 h 907"/>
              <a:gd name="T2" fmla="*/ 0 w 544"/>
              <a:gd name="T3" fmla="*/ 907 h 907"/>
              <a:gd name="T4" fmla="*/ 544 w 544"/>
              <a:gd name="T5" fmla="*/ 907 h 907"/>
              <a:gd name="T6" fmla="*/ 0 w 544"/>
              <a:gd name="T7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4" h="907">
                <a:moveTo>
                  <a:pt x="0" y="0"/>
                </a:moveTo>
                <a:lnTo>
                  <a:pt x="0" y="907"/>
                </a:lnTo>
                <a:lnTo>
                  <a:pt x="544" y="907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356" name="Freeform 60"/>
          <p:cNvSpPr>
            <a:spLocks/>
          </p:cNvSpPr>
          <p:nvPr/>
        </p:nvSpPr>
        <p:spPr bwMode="auto">
          <a:xfrm>
            <a:off x="5016501" y="1700213"/>
            <a:ext cx="2303463" cy="2305050"/>
          </a:xfrm>
          <a:custGeom>
            <a:avLst/>
            <a:gdLst>
              <a:gd name="T0" fmla="*/ 0 w 1451"/>
              <a:gd name="T1" fmla="*/ 545 h 1452"/>
              <a:gd name="T2" fmla="*/ 544 w 1451"/>
              <a:gd name="T3" fmla="*/ 1452 h 1452"/>
              <a:gd name="T4" fmla="*/ 1451 w 1451"/>
              <a:gd name="T5" fmla="*/ 908 h 1452"/>
              <a:gd name="T6" fmla="*/ 907 w 1451"/>
              <a:gd name="T7" fmla="*/ 0 h 1452"/>
              <a:gd name="T8" fmla="*/ 0 w 1451"/>
              <a:gd name="T9" fmla="*/ 545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1" h="1452">
                <a:moveTo>
                  <a:pt x="0" y="545"/>
                </a:moveTo>
                <a:lnTo>
                  <a:pt x="544" y="1452"/>
                </a:lnTo>
                <a:lnTo>
                  <a:pt x="1451" y="908"/>
                </a:lnTo>
                <a:lnTo>
                  <a:pt x="907" y="0"/>
                </a:lnTo>
                <a:lnTo>
                  <a:pt x="0" y="54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361" name="Rectangle 65"/>
          <p:cNvSpPr>
            <a:spLocks noChangeArrowheads="1"/>
          </p:cNvSpPr>
          <p:nvPr/>
        </p:nvSpPr>
        <p:spPr bwMode="auto">
          <a:xfrm>
            <a:off x="5016500" y="4005263"/>
            <a:ext cx="86360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095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 descr="Parafa"/>
          <p:cNvSpPr>
            <a:spLocks noChangeArrowheads="1"/>
          </p:cNvSpPr>
          <p:nvPr/>
        </p:nvSpPr>
        <p:spPr bwMode="auto">
          <a:xfrm>
            <a:off x="5016500" y="4005263"/>
            <a:ext cx="863600" cy="863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6563" name="Rectangle 3" descr="Levélpapír"/>
          <p:cNvSpPr>
            <a:spLocks noChangeArrowheads="1"/>
          </p:cNvSpPr>
          <p:nvPr/>
        </p:nvSpPr>
        <p:spPr bwMode="auto">
          <a:xfrm>
            <a:off x="5591176" y="260351"/>
            <a:ext cx="1439863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6564" name="Rectangle 4" descr="Levélpapír"/>
          <p:cNvSpPr>
            <a:spLocks noChangeArrowheads="1"/>
          </p:cNvSpPr>
          <p:nvPr/>
        </p:nvSpPr>
        <p:spPr bwMode="auto">
          <a:xfrm>
            <a:off x="4151313" y="1125538"/>
            <a:ext cx="1439862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6565" name="Rectangle 5" descr="Levélpapír"/>
          <p:cNvSpPr>
            <a:spLocks noChangeArrowheads="1"/>
          </p:cNvSpPr>
          <p:nvPr/>
        </p:nvSpPr>
        <p:spPr bwMode="auto">
          <a:xfrm>
            <a:off x="2711451" y="1989138"/>
            <a:ext cx="1439863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6566" name="Rectangle 6" descr="Levélpapír"/>
          <p:cNvSpPr>
            <a:spLocks noChangeArrowheads="1"/>
          </p:cNvSpPr>
          <p:nvPr/>
        </p:nvSpPr>
        <p:spPr bwMode="auto">
          <a:xfrm>
            <a:off x="5016501" y="2565401"/>
            <a:ext cx="1439863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6567" name="Rectangle 7" descr="Levélpapír"/>
          <p:cNvSpPr>
            <a:spLocks noChangeArrowheads="1"/>
          </p:cNvSpPr>
          <p:nvPr/>
        </p:nvSpPr>
        <p:spPr bwMode="auto">
          <a:xfrm>
            <a:off x="6456363" y="1701801"/>
            <a:ext cx="1439862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6568" name="Rectangle 8" descr="Levélpapír"/>
          <p:cNvSpPr>
            <a:spLocks noChangeArrowheads="1"/>
          </p:cNvSpPr>
          <p:nvPr/>
        </p:nvSpPr>
        <p:spPr bwMode="auto">
          <a:xfrm>
            <a:off x="3575051" y="3429001"/>
            <a:ext cx="1439863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6569" name="Rectangle 9" descr="Levélpapír"/>
          <p:cNvSpPr>
            <a:spLocks noChangeArrowheads="1"/>
          </p:cNvSpPr>
          <p:nvPr/>
        </p:nvSpPr>
        <p:spPr bwMode="auto">
          <a:xfrm>
            <a:off x="7319963" y="3141663"/>
            <a:ext cx="1439862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6570" name="Rectangle 10" descr="Levélpapír"/>
          <p:cNvSpPr>
            <a:spLocks noChangeArrowheads="1"/>
          </p:cNvSpPr>
          <p:nvPr/>
        </p:nvSpPr>
        <p:spPr bwMode="auto">
          <a:xfrm>
            <a:off x="5880101" y="4005263"/>
            <a:ext cx="1439863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6571" name="Rectangle 11" descr="Levélpapír"/>
          <p:cNvSpPr>
            <a:spLocks noChangeArrowheads="1"/>
          </p:cNvSpPr>
          <p:nvPr/>
        </p:nvSpPr>
        <p:spPr bwMode="auto">
          <a:xfrm>
            <a:off x="4440238" y="4868863"/>
            <a:ext cx="1439862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6572" name="Rectangle 12" descr="Parafa"/>
          <p:cNvSpPr>
            <a:spLocks noChangeArrowheads="1"/>
          </p:cNvSpPr>
          <p:nvPr/>
        </p:nvSpPr>
        <p:spPr bwMode="auto">
          <a:xfrm>
            <a:off x="4151313" y="2565400"/>
            <a:ext cx="86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5016500" y="4005263"/>
            <a:ext cx="86360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6574" name="Rectangle 14" descr="Parafa"/>
          <p:cNvSpPr>
            <a:spLocks noChangeArrowheads="1"/>
          </p:cNvSpPr>
          <p:nvPr/>
        </p:nvSpPr>
        <p:spPr bwMode="auto">
          <a:xfrm>
            <a:off x="6456363" y="3141663"/>
            <a:ext cx="86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6575" name="Rectangle 15" descr="Parafa"/>
          <p:cNvSpPr>
            <a:spLocks noChangeArrowheads="1"/>
          </p:cNvSpPr>
          <p:nvPr/>
        </p:nvSpPr>
        <p:spPr bwMode="auto">
          <a:xfrm>
            <a:off x="5592763" y="1700213"/>
            <a:ext cx="86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6576" name="Freeform 16"/>
          <p:cNvSpPr>
            <a:spLocks/>
          </p:cNvSpPr>
          <p:nvPr/>
        </p:nvSpPr>
        <p:spPr bwMode="auto">
          <a:xfrm>
            <a:off x="3575050" y="2565401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6577" name="Freeform 17"/>
          <p:cNvSpPr>
            <a:spLocks/>
          </p:cNvSpPr>
          <p:nvPr/>
        </p:nvSpPr>
        <p:spPr bwMode="auto">
          <a:xfrm>
            <a:off x="7319963" y="2276476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6578" name="Freeform 18"/>
          <p:cNvSpPr>
            <a:spLocks/>
          </p:cNvSpPr>
          <p:nvPr/>
        </p:nvSpPr>
        <p:spPr bwMode="auto">
          <a:xfrm>
            <a:off x="4440238" y="4005263"/>
            <a:ext cx="2305050" cy="2303462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6579" name="Freeform 19"/>
          <p:cNvSpPr>
            <a:spLocks/>
          </p:cNvSpPr>
          <p:nvPr/>
        </p:nvSpPr>
        <p:spPr bwMode="auto">
          <a:xfrm>
            <a:off x="5880100" y="3141663"/>
            <a:ext cx="2305050" cy="2303462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6580" name="Freeform 20"/>
          <p:cNvSpPr>
            <a:spLocks/>
          </p:cNvSpPr>
          <p:nvPr/>
        </p:nvSpPr>
        <p:spPr bwMode="auto">
          <a:xfrm>
            <a:off x="4151313" y="260351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6581" name="Freeform 21"/>
          <p:cNvSpPr>
            <a:spLocks/>
          </p:cNvSpPr>
          <p:nvPr/>
        </p:nvSpPr>
        <p:spPr bwMode="auto">
          <a:xfrm>
            <a:off x="2711450" y="1125538"/>
            <a:ext cx="2305050" cy="2303462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6582" name="Freeform 22"/>
          <p:cNvSpPr>
            <a:spLocks/>
          </p:cNvSpPr>
          <p:nvPr/>
        </p:nvSpPr>
        <p:spPr bwMode="auto">
          <a:xfrm>
            <a:off x="6456363" y="838201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6583" name="Freeform 23"/>
          <p:cNvSpPr>
            <a:spLocks/>
          </p:cNvSpPr>
          <p:nvPr/>
        </p:nvSpPr>
        <p:spPr bwMode="auto">
          <a:xfrm>
            <a:off x="5591175" y="-603250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6585" name="Freeform 25"/>
          <p:cNvSpPr>
            <a:spLocks/>
          </p:cNvSpPr>
          <p:nvPr/>
        </p:nvSpPr>
        <p:spPr bwMode="auto">
          <a:xfrm>
            <a:off x="5016501" y="1700213"/>
            <a:ext cx="2303463" cy="2305050"/>
          </a:xfrm>
          <a:custGeom>
            <a:avLst/>
            <a:gdLst>
              <a:gd name="T0" fmla="*/ 0 w 1451"/>
              <a:gd name="T1" fmla="*/ 545 h 1452"/>
              <a:gd name="T2" fmla="*/ 544 w 1451"/>
              <a:gd name="T3" fmla="*/ 1452 h 1452"/>
              <a:gd name="T4" fmla="*/ 1451 w 1451"/>
              <a:gd name="T5" fmla="*/ 908 h 1452"/>
              <a:gd name="T6" fmla="*/ 907 w 1451"/>
              <a:gd name="T7" fmla="*/ 0 h 1452"/>
              <a:gd name="T8" fmla="*/ 0 w 1451"/>
              <a:gd name="T9" fmla="*/ 545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1" h="1452">
                <a:moveTo>
                  <a:pt x="0" y="545"/>
                </a:moveTo>
                <a:lnTo>
                  <a:pt x="544" y="1452"/>
                </a:lnTo>
                <a:lnTo>
                  <a:pt x="1451" y="908"/>
                </a:lnTo>
                <a:lnTo>
                  <a:pt x="907" y="0"/>
                </a:lnTo>
                <a:lnTo>
                  <a:pt x="0" y="54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6587" name="Freeform 27"/>
          <p:cNvSpPr>
            <a:spLocks/>
          </p:cNvSpPr>
          <p:nvPr/>
        </p:nvSpPr>
        <p:spPr bwMode="auto">
          <a:xfrm>
            <a:off x="5016501" y="1700213"/>
            <a:ext cx="2303463" cy="2305050"/>
          </a:xfrm>
          <a:custGeom>
            <a:avLst/>
            <a:gdLst>
              <a:gd name="T0" fmla="*/ 0 w 1451"/>
              <a:gd name="T1" fmla="*/ 545 h 1452"/>
              <a:gd name="T2" fmla="*/ 907 w 1451"/>
              <a:gd name="T3" fmla="*/ 0 h 1452"/>
              <a:gd name="T4" fmla="*/ 1451 w 1451"/>
              <a:gd name="T5" fmla="*/ 908 h 1452"/>
              <a:gd name="T6" fmla="*/ 544 w 1451"/>
              <a:gd name="T7" fmla="*/ 1452 h 1452"/>
              <a:gd name="T8" fmla="*/ 0 w 1451"/>
              <a:gd name="T9" fmla="*/ 545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1" h="1452">
                <a:moveTo>
                  <a:pt x="0" y="545"/>
                </a:moveTo>
                <a:lnTo>
                  <a:pt x="907" y="0"/>
                </a:lnTo>
                <a:lnTo>
                  <a:pt x="1451" y="908"/>
                </a:lnTo>
                <a:lnTo>
                  <a:pt x="544" y="1452"/>
                </a:lnTo>
                <a:lnTo>
                  <a:pt x="0" y="545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" name="Freeform 59"/>
          <p:cNvSpPr>
            <a:spLocks/>
          </p:cNvSpPr>
          <p:nvPr/>
        </p:nvSpPr>
        <p:spPr bwMode="auto">
          <a:xfrm>
            <a:off x="5027231" y="2576132"/>
            <a:ext cx="863600" cy="1439863"/>
          </a:xfrm>
          <a:custGeom>
            <a:avLst/>
            <a:gdLst>
              <a:gd name="T0" fmla="*/ 0 w 544"/>
              <a:gd name="T1" fmla="*/ 0 h 907"/>
              <a:gd name="T2" fmla="*/ 0 w 544"/>
              <a:gd name="T3" fmla="*/ 907 h 907"/>
              <a:gd name="T4" fmla="*/ 544 w 544"/>
              <a:gd name="T5" fmla="*/ 907 h 907"/>
              <a:gd name="T6" fmla="*/ 0 w 544"/>
              <a:gd name="T7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4" h="907">
                <a:moveTo>
                  <a:pt x="0" y="0"/>
                </a:moveTo>
                <a:lnTo>
                  <a:pt x="0" y="907"/>
                </a:lnTo>
                <a:lnTo>
                  <a:pt x="544" y="907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43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 descr="Parafa"/>
          <p:cNvSpPr>
            <a:spLocks noChangeArrowheads="1"/>
          </p:cNvSpPr>
          <p:nvPr/>
        </p:nvSpPr>
        <p:spPr bwMode="auto">
          <a:xfrm>
            <a:off x="5016500" y="4005263"/>
            <a:ext cx="863600" cy="863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71" name="Rectangle 3" descr="Levélpapír"/>
          <p:cNvSpPr>
            <a:spLocks noChangeArrowheads="1"/>
          </p:cNvSpPr>
          <p:nvPr/>
        </p:nvSpPr>
        <p:spPr bwMode="auto">
          <a:xfrm>
            <a:off x="5591176" y="260351"/>
            <a:ext cx="1439863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72" name="Rectangle 4" descr="Levélpapír"/>
          <p:cNvSpPr>
            <a:spLocks noChangeArrowheads="1"/>
          </p:cNvSpPr>
          <p:nvPr/>
        </p:nvSpPr>
        <p:spPr bwMode="auto">
          <a:xfrm>
            <a:off x="4151313" y="1125538"/>
            <a:ext cx="1439862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73" name="Rectangle 5" descr="Levélpapír"/>
          <p:cNvSpPr>
            <a:spLocks noChangeArrowheads="1"/>
          </p:cNvSpPr>
          <p:nvPr/>
        </p:nvSpPr>
        <p:spPr bwMode="auto">
          <a:xfrm>
            <a:off x="2711451" y="1989138"/>
            <a:ext cx="1439863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74" name="Rectangle 6" descr="Levélpapír"/>
          <p:cNvSpPr>
            <a:spLocks noChangeArrowheads="1"/>
          </p:cNvSpPr>
          <p:nvPr/>
        </p:nvSpPr>
        <p:spPr bwMode="auto">
          <a:xfrm>
            <a:off x="5016501" y="2565401"/>
            <a:ext cx="1439863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75" name="Rectangle 7" descr="Levélpapír"/>
          <p:cNvSpPr>
            <a:spLocks noChangeArrowheads="1"/>
          </p:cNvSpPr>
          <p:nvPr/>
        </p:nvSpPr>
        <p:spPr bwMode="auto">
          <a:xfrm>
            <a:off x="6456363" y="1701801"/>
            <a:ext cx="1439862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76" name="Rectangle 8" descr="Levélpapír"/>
          <p:cNvSpPr>
            <a:spLocks noChangeArrowheads="1"/>
          </p:cNvSpPr>
          <p:nvPr/>
        </p:nvSpPr>
        <p:spPr bwMode="auto">
          <a:xfrm>
            <a:off x="3575051" y="3429001"/>
            <a:ext cx="1439863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77" name="Rectangle 9" descr="Levélpapír"/>
          <p:cNvSpPr>
            <a:spLocks noChangeArrowheads="1"/>
          </p:cNvSpPr>
          <p:nvPr/>
        </p:nvSpPr>
        <p:spPr bwMode="auto">
          <a:xfrm>
            <a:off x="7319963" y="3141663"/>
            <a:ext cx="1439862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78" name="Rectangle 10" descr="Levélpapír"/>
          <p:cNvSpPr>
            <a:spLocks noChangeArrowheads="1"/>
          </p:cNvSpPr>
          <p:nvPr/>
        </p:nvSpPr>
        <p:spPr bwMode="auto">
          <a:xfrm>
            <a:off x="5880101" y="4005263"/>
            <a:ext cx="1439863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79" name="Rectangle 11" descr="Levélpapír"/>
          <p:cNvSpPr>
            <a:spLocks noChangeArrowheads="1"/>
          </p:cNvSpPr>
          <p:nvPr/>
        </p:nvSpPr>
        <p:spPr bwMode="auto">
          <a:xfrm>
            <a:off x="4440238" y="4868863"/>
            <a:ext cx="1439862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80" name="Rectangle 12" descr="Parafa"/>
          <p:cNvSpPr>
            <a:spLocks noChangeArrowheads="1"/>
          </p:cNvSpPr>
          <p:nvPr/>
        </p:nvSpPr>
        <p:spPr bwMode="auto">
          <a:xfrm>
            <a:off x="4151313" y="2565400"/>
            <a:ext cx="86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5016500" y="4005263"/>
            <a:ext cx="86360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82" name="Rectangle 14" descr="Parafa"/>
          <p:cNvSpPr>
            <a:spLocks noChangeArrowheads="1"/>
          </p:cNvSpPr>
          <p:nvPr/>
        </p:nvSpPr>
        <p:spPr bwMode="auto">
          <a:xfrm>
            <a:off x="6456363" y="3141663"/>
            <a:ext cx="86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83" name="Rectangle 15" descr="Parafa"/>
          <p:cNvSpPr>
            <a:spLocks noChangeArrowheads="1"/>
          </p:cNvSpPr>
          <p:nvPr/>
        </p:nvSpPr>
        <p:spPr bwMode="auto">
          <a:xfrm>
            <a:off x="5592763" y="1700213"/>
            <a:ext cx="86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84" name="Freeform 16"/>
          <p:cNvSpPr>
            <a:spLocks/>
          </p:cNvSpPr>
          <p:nvPr/>
        </p:nvSpPr>
        <p:spPr bwMode="auto">
          <a:xfrm>
            <a:off x="3575050" y="2565401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85" name="Freeform 17"/>
          <p:cNvSpPr>
            <a:spLocks/>
          </p:cNvSpPr>
          <p:nvPr/>
        </p:nvSpPr>
        <p:spPr bwMode="auto">
          <a:xfrm>
            <a:off x="7319963" y="2276476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86" name="Freeform 18"/>
          <p:cNvSpPr>
            <a:spLocks/>
          </p:cNvSpPr>
          <p:nvPr/>
        </p:nvSpPr>
        <p:spPr bwMode="auto">
          <a:xfrm>
            <a:off x="4440238" y="4005263"/>
            <a:ext cx="2305050" cy="2303462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87" name="Freeform 19"/>
          <p:cNvSpPr>
            <a:spLocks/>
          </p:cNvSpPr>
          <p:nvPr/>
        </p:nvSpPr>
        <p:spPr bwMode="auto">
          <a:xfrm>
            <a:off x="5880100" y="3141663"/>
            <a:ext cx="2305050" cy="2303462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88" name="Freeform 20"/>
          <p:cNvSpPr>
            <a:spLocks/>
          </p:cNvSpPr>
          <p:nvPr/>
        </p:nvSpPr>
        <p:spPr bwMode="auto">
          <a:xfrm>
            <a:off x="4151313" y="260351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89" name="Freeform 21"/>
          <p:cNvSpPr>
            <a:spLocks/>
          </p:cNvSpPr>
          <p:nvPr/>
        </p:nvSpPr>
        <p:spPr bwMode="auto">
          <a:xfrm>
            <a:off x="2711450" y="1125538"/>
            <a:ext cx="2305050" cy="2303462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90" name="Freeform 22"/>
          <p:cNvSpPr>
            <a:spLocks/>
          </p:cNvSpPr>
          <p:nvPr/>
        </p:nvSpPr>
        <p:spPr bwMode="auto">
          <a:xfrm>
            <a:off x="6456363" y="838201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91" name="Freeform 23"/>
          <p:cNvSpPr>
            <a:spLocks/>
          </p:cNvSpPr>
          <p:nvPr/>
        </p:nvSpPr>
        <p:spPr bwMode="auto">
          <a:xfrm>
            <a:off x="5591175" y="-603250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93" name="Freeform 25"/>
          <p:cNvSpPr>
            <a:spLocks/>
          </p:cNvSpPr>
          <p:nvPr/>
        </p:nvSpPr>
        <p:spPr bwMode="auto">
          <a:xfrm>
            <a:off x="5016501" y="1700213"/>
            <a:ext cx="2303463" cy="2305050"/>
          </a:xfrm>
          <a:custGeom>
            <a:avLst/>
            <a:gdLst>
              <a:gd name="T0" fmla="*/ 0 w 1451"/>
              <a:gd name="T1" fmla="*/ 545 h 1452"/>
              <a:gd name="T2" fmla="*/ 544 w 1451"/>
              <a:gd name="T3" fmla="*/ 1452 h 1452"/>
              <a:gd name="T4" fmla="*/ 1451 w 1451"/>
              <a:gd name="T5" fmla="*/ 908 h 1452"/>
              <a:gd name="T6" fmla="*/ 907 w 1451"/>
              <a:gd name="T7" fmla="*/ 0 h 1452"/>
              <a:gd name="T8" fmla="*/ 0 w 1451"/>
              <a:gd name="T9" fmla="*/ 545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1" h="1452">
                <a:moveTo>
                  <a:pt x="0" y="545"/>
                </a:moveTo>
                <a:lnTo>
                  <a:pt x="544" y="1452"/>
                </a:lnTo>
                <a:lnTo>
                  <a:pt x="1451" y="908"/>
                </a:lnTo>
                <a:lnTo>
                  <a:pt x="907" y="0"/>
                </a:lnTo>
                <a:lnTo>
                  <a:pt x="0" y="54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94" name="Freeform 26"/>
          <p:cNvSpPr>
            <a:spLocks/>
          </p:cNvSpPr>
          <p:nvPr/>
        </p:nvSpPr>
        <p:spPr bwMode="auto">
          <a:xfrm>
            <a:off x="6456363" y="1700213"/>
            <a:ext cx="863600" cy="1441450"/>
          </a:xfrm>
          <a:custGeom>
            <a:avLst/>
            <a:gdLst>
              <a:gd name="T0" fmla="*/ 0 w 544"/>
              <a:gd name="T1" fmla="*/ 0 h 908"/>
              <a:gd name="T2" fmla="*/ 0 w 544"/>
              <a:gd name="T3" fmla="*/ 908 h 908"/>
              <a:gd name="T4" fmla="*/ 544 w 544"/>
              <a:gd name="T5" fmla="*/ 908 h 908"/>
              <a:gd name="T6" fmla="*/ 0 w 544"/>
              <a:gd name="T7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4" h="908">
                <a:moveTo>
                  <a:pt x="0" y="0"/>
                </a:moveTo>
                <a:lnTo>
                  <a:pt x="0" y="908"/>
                </a:lnTo>
                <a:lnTo>
                  <a:pt x="544" y="9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96" name="Freeform 28"/>
          <p:cNvSpPr>
            <a:spLocks/>
          </p:cNvSpPr>
          <p:nvPr/>
        </p:nvSpPr>
        <p:spPr bwMode="auto">
          <a:xfrm>
            <a:off x="5016501" y="2565401"/>
            <a:ext cx="1439863" cy="1439863"/>
          </a:xfrm>
          <a:custGeom>
            <a:avLst/>
            <a:gdLst>
              <a:gd name="T0" fmla="*/ 0 w 907"/>
              <a:gd name="T1" fmla="*/ 0 h 907"/>
              <a:gd name="T2" fmla="*/ 907 w 907"/>
              <a:gd name="T3" fmla="*/ 0 h 907"/>
              <a:gd name="T4" fmla="*/ 907 w 907"/>
              <a:gd name="T5" fmla="*/ 680 h 907"/>
              <a:gd name="T6" fmla="*/ 544 w 907"/>
              <a:gd name="T7" fmla="*/ 907 h 907"/>
              <a:gd name="T8" fmla="*/ 0 w 907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" h="907">
                <a:moveTo>
                  <a:pt x="0" y="0"/>
                </a:moveTo>
                <a:lnTo>
                  <a:pt x="907" y="0"/>
                </a:lnTo>
                <a:lnTo>
                  <a:pt x="907" y="680"/>
                </a:lnTo>
                <a:lnTo>
                  <a:pt x="544" y="907"/>
                </a:lnTo>
                <a:lnTo>
                  <a:pt x="0" y="0"/>
                </a:lnTo>
                <a:close/>
              </a:path>
            </a:pathLst>
          </a:custGeom>
          <a:solidFill>
            <a:srgbClr val="BEE5B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98" name="Freeform 30"/>
          <p:cNvSpPr>
            <a:spLocks/>
          </p:cNvSpPr>
          <p:nvPr/>
        </p:nvSpPr>
        <p:spPr bwMode="auto">
          <a:xfrm>
            <a:off x="5016501" y="2205038"/>
            <a:ext cx="574675" cy="360362"/>
          </a:xfrm>
          <a:custGeom>
            <a:avLst/>
            <a:gdLst>
              <a:gd name="T0" fmla="*/ 0 w 362"/>
              <a:gd name="T1" fmla="*/ 227 h 227"/>
              <a:gd name="T2" fmla="*/ 362 w 362"/>
              <a:gd name="T3" fmla="*/ 227 h 227"/>
              <a:gd name="T4" fmla="*/ 362 w 362"/>
              <a:gd name="T5" fmla="*/ 0 h 227"/>
              <a:gd name="T6" fmla="*/ 0 w 362"/>
              <a:gd name="T7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2" h="227">
                <a:moveTo>
                  <a:pt x="0" y="227"/>
                </a:moveTo>
                <a:lnTo>
                  <a:pt x="362" y="227"/>
                </a:lnTo>
                <a:lnTo>
                  <a:pt x="362" y="0"/>
                </a:lnTo>
                <a:lnTo>
                  <a:pt x="0" y="22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400" name="Freeform 32"/>
          <p:cNvSpPr>
            <a:spLocks/>
          </p:cNvSpPr>
          <p:nvPr/>
        </p:nvSpPr>
        <p:spPr bwMode="auto">
          <a:xfrm>
            <a:off x="5591175" y="1700214"/>
            <a:ext cx="865188" cy="865187"/>
          </a:xfrm>
          <a:custGeom>
            <a:avLst/>
            <a:gdLst>
              <a:gd name="T0" fmla="*/ 0 w 545"/>
              <a:gd name="T1" fmla="*/ 318 h 545"/>
              <a:gd name="T2" fmla="*/ 0 w 545"/>
              <a:gd name="T3" fmla="*/ 545 h 545"/>
              <a:gd name="T4" fmla="*/ 545 w 545"/>
              <a:gd name="T5" fmla="*/ 545 h 545"/>
              <a:gd name="T6" fmla="*/ 545 w 545"/>
              <a:gd name="T7" fmla="*/ 0 h 545"/>
              <a:gd name="T8" fmla="*/ 0 w 545"/>
              <a:gd name="T9" fmla="*/ 318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5" h="545">
                <a:moveTo>
                  <a:pt x="0" y="318"/>
                </a:moveTo>
                <a:lnTo>
                  <a:pt x="0" y="545"/>
                </a:lnTo>
                <a:lnTo>
                  <a:pt x="545" y="545"/>
                </a:lnTo>
                <a:lnTo>
                  <a:pt x="545" y="0"/>
                </a:lnTo>
                <a:lnTo>
                  <a:pt x="0" y="318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402" name="Freeform 34"/>
          <p:cNvSpPr>
            <a:spLocks/>
          </p:cNvSpPr>
          <p:nvPr/>
        </p:nvSpPr>
        <p:spPr bwMode="auto">
          <a:xfrm>
            <a:off x="6456363" y="3141664"/>
            <a:ext cx="863600" cy="503237"/>
          </a:xfrm>
          <a:custGeom>
            <a:avLst/>
            <a:gdLst>
              <a:gd name="T0" fmla="*/ 0 w 544"/>
              <a:gd name="T1" fmla="*/ 0 h 317"/>
              <a:gd name="T2" fmla="*/ 0 w 544"/>
              <a:gd name="T3" fmla="*/ 317 h 317"/>
              <a:gd name="T4" fmla="*/ 544 w 544"/>
              <a:gd name="T5" fmla="*/ 0 h 317"/>
              <a:gd name="T6" fmla="*/ 0 w 544"/>
              <a:gd name="T7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4" h="317">
                <a:moveTo>
                  <a:pt x="0" y="0"/>
                </a:moveTo>
                <a:lnTo>
                  <a:pt x="0" y="317"/>
                </a:lnTo>
                <a:lnTo>
                  <a:pt x="5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404" name="Freeform 36"/>
          <p:cNvSpPr>
            <a:spLocks/>
          </p:cNvSpPr>
          <p:nvPr/>
        </p:nvSpPr>
        <p:spPr bwMode="auto">
          <a:xfrm>
            <a:off x="5016501" y="1700213"/>
            <a:ext cx="2303463" cy="2305050"/>
          </a:xfrm>
          <a:custGeom>
            <a:avLst/>
            <a:gdLst>
              <a:gd name="T0" fmla="*/ 0 w 1451"/>
              <a:gd name="T1" fmla="*/ 545 h 1452"/>
              <a:gd name="T2" fmla="*/ 907 w 1451"/>
              <a:gd name="T3" fmla="*/ 0 h 1452"/>
              <a:gd name="T4" fmla="*/ 1451 w 1451"/>
              <a:gd name="T5" fmla="*/ 908 h 1452"/>
              <a:gd name="T6" fmla="*/ 544 w 1451"/>
              <a:gd name="T7" fmla="*/ 1452 h 1452"/>
              <a:gd name="T8" fmla="*/ 0 w 1451"/>
              <a:gd name="T9" fmla="*/ 545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1" h="1452">
                <a:moveTo>
                  <a:pt x="0" y="545"/>
                </a:moveTo>
                <a:lnTo>
                  <a:pt x="907" y="0"/>
                </a:lnTo>
                <a:lnTo>
                  <a:pt x="1451" y="908"/>
                </a:lnTo>
                <a:lnTo>
                  <a:pt x="544" y="1452"/>
                </a:lnTo>
                <a:lnTo>
                  <a:pt x="0" y="545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2" name="Freeform 59"/>
          <p:cNvSpPr>
            <a:spLocks/>
          </p:cNvSpPr>
          <p:nvPr/>
        </p:nvSpPr>
        <p:spPr bwMode="auto">
          <a:xfrm>
            <a:off x="5027231" y="2576132"/>
            <a:ext cx="863600" cy="1439863"/>
          </a:xfrm>
          <a:custGeom>
            <a:avLst/>
            <a:gdLst>
              <a:gd name="T0" fmla="*/ 0 w 544"/>
              <a:gd name="T1" fmla="*/ 0 h 907"/>
              <a:gd name="T2" fmla="*/ 0 w 544"/>
              <a:gd name="T3" fmla="*/ 907 h 907"/>
              <a:gd name="T4" fmla="*/ 544 w 544"/>
              <a:gd name="T5" fmla="*/ 907 h 907"/>
              <a:gd name="T6" fmla="*/ 0 w 544"/>
              <a:gd name="T7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4" h="907">
                <a:moveTo>
                  <a:pt x="0" y="0"/>
                </a:moveTo>
                <a:lnTo>
                  <a:pt x="0" y="907"/>
                </a:lnTo>
                <a:lnTo>
                  <a:pt x="544" y="907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76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 descr="Parafa"/>
          <p:cNvSpPr>
            <a:spLocks noChangeArrowheads="1"/>
          </p:cNvSpPr>
          <p:nvPr/>
        </p:nvSpPr>
        <p:spPr bwMode="auto">
          <a:xfrm>
            <a:off x="5016500" y="4005263"/>
            <a:ext cx="863600" cy="863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71" name="Rectangle 3" descr="Levélpapír"/>
          <p:cNvSpPr>
            <a:spLocks noChangeArrowheads="1"/>
          </p:cNvSpPr>
          <p:nvPr/>
        </p:nvSpPr>
        <p:spPr bwMode="auto">
          <a:xfrm>
            <a:off x="5591176" y="260351"/>
            <a:ext cx="1439863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72" name="Rectangle 4" descr="Levélpapír"/>
          <p:cNvSpPr>
            <a:spLocks noChangeArrowheads="1"/>
          </p:cNvSpPr>
          <p:nvPr/>
        </p:nvSpPr>
        <p:spPr bwMode="auto">
          <a:xfrm>
            <a:off x="4151313" y="1125538"/>
            <a:ext cx="1439862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73" name="Rectangle 5" descr="Levélpapír"/>
          <p:cNvSpPr>
            <a:spLocks noChangeArrowheads="1"/>
          </p:cNvSpPr>
          <p:nvPr/>
        </p:nvSpPr>
        <p:spPr bwMode="auto">
          <a:xfrm>
            <a:off x="2711451" y="1989138"/>
            <a:ext cx="1439863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74" name="Rectangle 6" descr="Levélpapír"/>
          <p:cNvSpPr>
            <a:spLocks noChangeArrowheads="1"/>
          </p:cNvSpPr>
          <p:nvPr/>
        </p:nvSpPr>
        <p:spPr bwMode="auto">
          <a:xfrm>
            <a:off x="5016501" y="2565401"/>
            <a:ext cx="1439863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75" name="Rectangle 7" descr="Levélpapír"/>
          <p:cNvSpPr>
            <a:spLocks noChangeArrowheads="1"/>
          </p:cNvSpPr>
          <p:nvPr/>
        </p:nvSpPr>
        <p:spPr bwMode="auto">
          <a:xfrm>
            <a:off x="6456363" y="1701801"/>
            <a:ext cx="1439862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76" name="Rectangle 8" descr="Levélpapír"/>
          <p:cNvSpPr>
            <a:spLocks noChangeArrowheads="1"/>
          </p:cNvSpPr>
          <p:nvPr/>
        </p:nvSpPr>
        <p:spPr bwMode="auto">
          <a:xfrm>
            <a:off x="3575051" y="3429001"/>
            <a:ext cx="1439863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77" name="Rectangle 9" descr="Levélpapír"/>
          <p:cNvSpPr>
            <a:spLocks noChangeArrowheads="1"/>
          </p:cNvSpPr>
          <p:nvPr/>
        </p:nvSpPr>
        <p:spPr bwMode="auto">
          <a:xfrm>
            <a:off x="7319963" y="3141663"/>
            <a:ext cx="1439862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78" name="Rectangle 10" descr="Levélpapír"/>
          <p:cNvSpPr>
            <a:spLocks noChangeArrowheads="1"/>
          </p:cNvSpPr>
          <p:nvPr/>
        </p:nvSpPr>
        <p:spPr bwMode="auto">
          <a:xfrm>
            <a:off x="5880101" y="4005263"/>
            <a:ext cx="1439863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79" name="Rectangle 11" descr="Levélpapír"/>
          <p:cNvSpPr>
            <a:spLocks noChangeArrowheads="1"/>
          </p:cNvSpPr>
          <p:nvPr/>
        </p:nvSpPr>
        <p:spPr bwMode="auto">
          <a:xfrm>
            <a:off x="4440238" y="4868863"/>
            <a:ext cx="1439862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80" name="Rectangle 12" descr="Parafa"/>
          <p:cNvSpPr>
            <a:spLocks noChangeArrowheads="1"/>
          </p:cNvSpPr>
          <p:nvPr/>
        </p:nvSpPr>
        <p:spPr bwMode="auto">
          <a:xfrm>
            <a:off x="4151313" y="2565400"/>
            <a:ext cx="86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5016500" y="4005263"/>
            <a:ext cx="86360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82" name="Rectangle 14" descr="Parafa"/>
          <p:cNvSpPr>
            <a:spLocks noChangeArrowheads="1"/>
          </p:cNvSpPr>
          <p:nvPr/>
        </p:nvSpPr>
        <p:spPr bwMode="auto">
          <a:xfrm>
            <a:off x="6456363" y="3141663"/>
            <a:ext cx="86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83" name="Rectangle 15" descr="Parafa"/>
          <p:cNvSpPr>
            <a:spLocks noChangeArrowheads="1"/>
          </p:cNvSpPr>
          <p:nvPr/>
        </p:nvSpPr>
        <p:spPr bwMode="auto">
          <a:xfrm>
            <a:off x="5592763" y="1700213"/>
            <a:ext cx="86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8384" name="Freeform 16"/>
          <p:cNvSpPr>
            <a:spLocks/>
          </p:cNvSpPr>
          <p:nvPr/>
        </p:nvSpPr>
        <p:spPr bwMode="auto">
          <a:xfrm>
            <a:off x="3575050" y="2565401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85" name="Freeform 17"/>
          <p:cNvSpPr>
            <a:spLocks/>
          </p:cNvSpPr>
          <p:nvPr/>
        </p:nvSpPr>
        <p:spPr bwMode="auto">
          <a:xfrm>
            <a:off x="7319963" y="2276476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86" name="Freeform 18"/>
          <p:cNvSpPr>
            <a:spLocks/>
          </p:cNvSpPr>
          <p:nvPr/>
        </p:nvSpPr>
        <p:spPr bwMode="auto">
          <a:xfrm>
            <a:off x="4440238" y="4005263"/>
            <a:ext cx="2305050" cy="2303462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87" name="Freeform 19"/>
          <p:cNvSpPr>
            <a:spLocks/>
          </p:cNvSpPr>
          <p:nvPr/>
        </p:nvSpPr>
        <p:spPr bwMode="auto">
          <a:xfrm>
            <a:off x="5880100" y="3141663"/>
            <a:ext cx="2305050" cy="2303462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88" name="Freeform 20"/>
          <p:cNvSpPr>
            <a:spLocks/>
          </p:cNvSpPr>
          <p:nvPr/>
        </p:nvSpPr>
        <p:spPr bwMode="auto">
          <a:xfrm>
            <a:off x="4151313" y="260351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89" name="Freeform 21"/>
          <p:cNvSpPr>
            <a:spLocks/>
          </p:cNvSpPr>
          <p:nvPr/>
        </p:nvSpPr>
        <p:spPr bwMode="auto">
          <a:xfrm>
            <a:off x="2711450" y="1125538"/>
            <a:ext cx="2305050" cy="2303462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90" name="Freeform 22"/>
          <p:cNvSpPr>
            <a:spLocks/>
          </p:cNvSpPr>
          <p:nvPr/>
        </p:nvSpPr>
        <p:spPr bwMode="auto">
          <a:xfrm>
            <a:off x="6456363" y="838201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91" name="Freeform 23"/>
          <p:cNvSpPr>
            <a:spLocks/>
          </p:cNvSpPr>
          <p:nvPr/>
        </p:nvSpPr>
        <p:spPr bwMode="auto">
          <a:xfrm>
            <a:off x="5591175" y="-603250"/>
            <a:ext cx="2305050" cy="2303463"/>
          </a:xfrm>
          <a:custGeom>
            <a:avLst/>
            <a:gdLst>
              <a:gd name="T0" fmla="*/ 0 w 1452"/>
              <a:gd name="T1" fmla="*/ 544 h 1451"/>
              <a:gd name="T2" fmla="*/ 908 w 1452"/>
              <a:gd name="T3" fmla="*/ 0 h 1451"/>
              <a:gd name="T4" fmla="*/ 1452 w 1452"/>
              <a:gd name="T5" fmla="*/ 907 h 1451"/>
              <a:gd name="T6" fmla="*/ 545 w 1452"/>
              <a:gd name="T7" fmla="*/ 1451 h 1451"/>
              <a:gd name="T8" fmla="*/ 0 w 1452"/>
              <a:gd name="T9" fmla="*/ 544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1">
                <a:moveTo>
                  <a:pt x="0" y="544"/>
                </a:moveTo>
                <a:lnTo>
                  <a:pt x="908" y="0"/>
                </a:lnTo>
                <a:lnTo>
                  <a:pt x="1452" y="907"/>
                </a:lnTo>
                <a:lnTo>
                  <a:pt x="545" y="1451"/>
                </a:lnTo>
                <a:lnTo>
                  <a:pt x="0" y="54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93" name="Freeform 25"/>
          <p:cNvSpPr>
            <a:spLocks/>
          </p:cNvSpPr>
          <p:nvPr/>
        </p:nvSpPr>
        <p:spPr bwMode="auto">
          <a:xfrm>
            <a:off x="5016501" y="1700213"/>
            <a:ext cx="2303463" cy="2305050"/>
          </a:xfrm>
          <a:custGeom>
            <a:avLst/>
            <a:gdLst>
              <a:gd name="T0" fmla="*/ 0 w 1451"/>
              <a:gd name="T1" fmla="*/ 545 h 1452"/>
              <a:gd name="T2" fmla="*/ 544 w 1451"/>
              <a:gd name="T3" fmla="*/ 1452 h 1452"/>
              <a:gd name="T4" fmla="*/ 1451 w 1451"/>
              <a:gd name="T5" fmla="*/ 908 h 1452"/>
              <a:gd name="T6" fmla="*/ 907 w 1451"/>
              <a:gd name="T7" fmla="*/ 0 h 1452"/>
              <a:gd name="T8" fmla="*/ 0 w 1451"/>
              <a:gd name="T9" fmla="*/ 545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1" h="1452">
                <a:moveTo>
                  <a:pt x="0" y="545"/>
                </a:moveTo>
                <a:lnTo>
                  <a:pt x="544" y="1452"/>
                </a:lnTo>
                <a:lnTo>
                  <a:pt x="1451" y="908"/>
                </a:lnTo>
                <a:lnTo>
                  <a:pt x="907" y="0"/>
                </a:lnTo>
                <a:lnTo>
                  <a:pt x="0" y="54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94" name="Freeform 26"/>
          <p:cNvSpPr>
            <a:spLocks/>
          </p:cNvSpPr>
          <p:nvPr/>
        </p:nvSpPr>
        <p:spPr bwMode="auto">
          <a:xfrm>
            <a:off x="3597249" y="3451739"/>
            <a:ext cx="863600" cy="1441450"/>
          </a:xfrm>
          <a:custGeom>
            <a:avLst/>
            <a:gdLst>
              <a:gd name="T0" fmla="*/ 0 w 544"/>
              <a:gd name="T1" fmla="*/ 0 h 908"/>
              <a:gd name="T2" fmla="*/ 0 w 544"/>
              <a:gd name="T3" fmla="*/ 908 h 908"/>
              <a:gd name="T4" fmla="*/ 544 w 544"/>
              <a:gd name="T5" fmla="*/ 908 h 908"/>
              <a:gd name="T6" fmla="*/ 0 w 544"/>
              <a:gd name="T7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4" h="908">
                <a:moveTo>
                  <a:pt x="0" y="0"/>
                </a:moveTo>
                <a:lnTo>
                  <a:pt x="0" y="908"/>
                </a:lnTo>
                <a:lnTo>
                  <a:pt x="544" y="9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96" name="Freeform 28"/>
          <p:cNvSpPr>
            <a:spLocks/>
          </p:cNvSpPr>
          <p:nvPr/>
        </p:nvSpPr>
        <p:spPr bwMode="auto">
          <a:xfrm>
            <a:off x="3574069" y="3428286"/>
            <a:ext cx="1439863" cy="1439863"/>
          </a:xfrm>
          <a:custGeom>
            <a:avLst/>
            <a:gdLst>
              <a:gd name="T0" fmla="*/ 0 w 907"/>
              <a:gd name="T1" fmla="*/ 0 h 907"/>
              <a:gd name="T2" fmla="*/ 907 w 907"/>
              <a:gd name="T3" fmla="*/ 0 h 907"/>
              <a:gd name="T4" fmla="*/ 907 w 907"/>
              <a:gd name="T5" fmla="*/ 680 h 907"/>
              <a:gd name="T6" fmla="*/ 544 w 907"/>
              <a:gd name="T7" fmla="*/ 907 h 907"/>
              <a:gd name="T8" fmla="*/ 0 w 907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" h="907">
                <a:moveTo>
                  <a:pt x="0" y="0"/>
                </a:moveTo>
                <a:lnTo>
                  <a:pt x="907" y="0"/>
                </a:lnTo>
                <a:lnTo>
                  <a:pt x="907" y="680"/>
                </a:lnTo>
                <a:lnTo>
                  <a:pt x="544" y="907"/>
                </a:lnTo>
                <a:lnTo>
                  <a:pt x="0" y="0"/>
                </a:lnTo>
                <a:close/>
              </a:path>
            </a:pathLst>
          </a:custGeom>
          <a:solidFill>
            <a:srgbClr val="BEE5B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98" name="Freeform 30"/>
          <p:cNvSpPr>
            <a:spLocks/>
          </p:cNvSpPr>
          <p:nvPr/>
        </p:nvSpPr>
        <p:spPr bwMode="auto">
          <a:xfrm>
            <a:off x="4449832" y="4523236"/>
            <a:ext cx="574675" cy="360362"/>
          </a:xfrm>
          <a:custGeom>
            <a:avLst/>
            <a:gdLst>
              <a:gd name="T0" fmla="*/ 0 w 362"/>
              <a:gd name="T1" fmla="*/ 227 h 227"/>
              <a:gd name="T2" fmla="*/ 362 w 362"/>
              <a:gd name="T3" fmla="*/ 227 h 227"/>
              <a:gd name="T4" fmla="*/ 362 w 362"/>
              <a:gd name="T5" fmla="*/ 0 h 227"/>
              <a:gd name="T6" fmla="*/ 0 w 362"/>
              <a:gd name="T7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2" h="227">
                <a:moveTo>
                  <a:pt x="0" y="227"/>
                </a:moveTo>
                <a:lnTo>
                  <a:pt x="362" y="227"/>
                </a:lnTo>
                <a:lnTo>
                  <a:pt x="362" y="0"/>
                </a:lnTo>
                <a:lnTo>
                  <a:pt x="0" y="22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400" name="Freeform 32"/>
          <p:cNvSpPr>
            <a:spLocks/>
          </p:cNvSpPr>
          <p:nvPr/>
        </p:nvSpPr>
        <p:spPr bwMode="auto">
          <a:xfrm>
            <a:off x="5037381" y="4018412"/>
            <a:ext cx="865188" cy="865187"/>
          </a:xfrm>
          <a:custGeom>
            <a:avLst/>
            <a:gdLst>
              <a:gd name="T0" fmla="*/ 0 w 545"/>
              <a:gd name="T1" fmla="*/ 318 h 545"/>
              <a:gd name="T2" fmla="*/ 0 w 545"/>
              <a:gd name="T3" fmla="*/ 545 h 545"/>
              <a:gd name="T4" fmla="*/ 545 w 545"/>
              <a:gd name="T5" fmla="*/ 545 h 545"/>
              <a:gd name="T6" fmla="*/ 545 w 545"/>
              <a:gd name="T7" fmla="*/ 0 h 545"/>
              <a:gd name="T8" fmla="*/ 0 w 545"/>
              <a:gd name="T9" fmla="*/ 318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5" h="545">
                <a:moveTo>
                  <a:pt x="0" y="318"/>
                </a:moveTo>
                <a:lnTo>
                  <a:pt x="0" y="545"/>
                </a:lnTo>
                <a:lnTo>
                  <a:pt x="545" y="545"/>
                </a:lnTo>
                <a:lnTo>
                  <a:pt x="545" y="0"/>
                </a:lnTo>
                <a:lnTo>
                  <a:pt x="0" y="318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402" name="Freeform 34"/>
          <p:cNvSpPr>
            <a:spLocks/>
          </p:cNvSpPr>
          <p:nvPr/>
        </p:nvSpPr>
        <p:spPr bwMode="auto">
          <a:xfrm>
            <a:off x="5026807" y="4004550"/>
            <a:ext cx="863600" cy="503237"/>
          </a:xfrm>
          <a:custGeom>
            <a:avLst/>
            <a:gdLst>
              <a:gd name="T0" fmla="*/ 0 w 544"/>
              <a:gd name="T1" fmla="*/ 0 h 317"/>
              <a:gd name="T2" fmla="*/ 0 w 544"/>
              <a:gd name="T3" fmla="*/ 317 h 317"/>
              <a:gd name="T4" fmla="*/ 544 w 544"/>
              <a:gd name="T5" fmla="*/ 0 h 317"/>
              <a:gd name="T6" fmla="*/ 0 w 544"/>
              <a:gd name="T7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4" h="317">
                <a:moveTo>
                  <a:pt x="0" y="0"/>
                </a:moveTo>
                <a:lnTo>
                  <a:pt x="0" y="317"/>
                </a:lnTo>
                <a:lnTo>
                  <a:pt x="5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404" name="Freeform 36"/>
          <p:cNvSpPr>
            <a:spLocks/>
          </p:cNvSpPr>
          <p:nvPr/>
        </p:nvSpPr>
        <p:spPr bwMode="auto">
          <a:xfrm>
            <a:off x="5016501" y="1700213"/>
            <a:ext cx="2303463" cy="2305050"/>
          </a:xfrm>
          <a:custGeom>
            <a:avLst/>
            <a:gdLst>
              <a:gd name="T0" fmla="*/ 0 w 1451"/>
              <a:gd name="T1" fmla="*/ 545 h 1452"/>
              <a:gd name="T2" fmla="*/ 907 w 1451"/>
              <a:gd name="T3" fmla="*/ 0 h 1452"/>
              <a:gd name="T4" fmla="*/ 1451 w 1451"/>
              <a:gd name="T5" fmla="*/ 908 h 1452"/>
              <a:gd name="T6" fmla="*/ 544 w 1451"/>
              <a:gd name="T7" fmla="*/ 1452 h 1452"/>
              <a:gd name="T8" fmla="*/ 0 w 1451"/>
              <a:gd name="T9" fmla="*/ 545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1" h="1452">
                <a:moveTo>
                  <a:pt x="0" y="545"/>
                </a:moveTo>
                <a:lnTo>
                  <a:pt x="907" y="0"/>
                </a:lnTo>
                <a:lnTo>
                  <a:pt x="1451" y="908"/>
                </a:lnTo>
                <a:lnTo>
                  <a:pt x="544" y="1452"/>
                </a:lnTo>
                <a:lnTo>
                  <a:pt x="0" y="545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2" name="Freeform 59"/>
          <p:cNvSpPr>
            <a:spLocks/>
          </p:cNvSpPr>
          <p:nvPr/>
        </p:nvSpPr>
        <p:spPr bwMode="auto">
          <a:xfrm>
            <a:off x="5027231" y="2576132"/>
            <a:ext cx="863600" cy="1439863"/>
          </a:xfrm>
          <a:custGeom>
            <a:avLst/>
            <a:gdLst>
              <a:gd name="T0" fmla="*/ 0 w 544"/>
              <a:gd name="T1" fmla="*/ 0 h 907"/>
              <a:gd name="T2" fmla="*/ 0 w 544"/>
              <a:gd name="T3" fmla="*/ 907 h 907"/>
              <a:gd name="T4" fmla="*/ 544 w 544"/>
              <a:gd name="T5" fmla="*/ 907 h 907"/>
              <a:gd name="T6" fmla="*/ 0 w 544"/>
              <a:gd name="T7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4" h="907">
                <a:moveTo>
                  <a:pt x="0" y="0"/>
                </a:moveTo>
                <a:lnTo>
                  <a:pt x="0" y="907"/>
                </a:lnTo>
                <a:lnTo>
                  <a:pt x="544" y="907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49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682583"/>
            <a:ext cx="12192000" cy="818239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Sajtos dobozok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49" name="Picture 125" descr="Képtalálat a következőre: „bakony sajtok”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14" y="2179862"/>
            <a:ext cx="559117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12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682583"/>
            <a:ext cx="12192000" cy="818239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Sajtos dobozok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0" y="2544002"/>
            <a:ext cx="12192000" cy="598444"/>
          </a:xfrm>
        </p:spPr>
        <p:txBody>
          <a:bodyPr>
            <a:normAutofit/>
          </a:bodyPr>
          <a:lstStyle/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</a:t>
            </a:r>
            <a:r>
              <a:rPr lang="hu-HU" sz="32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hu-HU" sz="3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200" i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hu-HU" sz="32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180°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-2148" y="3404739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5</a:t>
            </a:r>
            <a:r>
              <a:rPr lang="hu-HU" sz="32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180°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8583" y="4123811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</a:t>
            </a:r>
            <a:r>
              <a:rPr lang="hu-HU" sz="32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36°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32193" y="5216368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Vagyis a szögek: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°, 72°, </a:t>
            </a:r>
            <a:r>
              <a:rPr lang="hu-HU" sz="3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72°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lh3.googleusercontent.com/vZuBUh8SEAPIddT2dJcF9fJPDljBO6BrOBtJ5gRRQ361WUs1HZh2RamwMP4aDiOk7QZRRzQ=s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56" y="463641"/>
            <a:ext cx="1757585" cy="257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abadkézi sokszög 9"/>
          <p:cNvSpPr/>
          <p:nvPr/>
        </p:nvSpPr>
        <p:spPr>
          <a:xfrm>
            <a:off x="7315200" y="3168201"/>
            <a:ext cx="1403797" cy="2318197"/>
          </a:xfrm>
          <a:custGeom>
            <a:avLst/>
            <a:gdLst>
              <a:gd name="connsiteX0" fmla="*/ 708338 w 1403797"/>
              <a:gd name="connsiteY0" fmla="*/ 2318197 h 2318197"/>
              <a:gd name="connsiteX1" fmla="*/ 0 w 1403797"/>
              <a:gd name="connsiteY1" fmla="*/ 0 h 2318197"/>
              <a:gd name="connsiteX2" fmla="*/ 1403797 w 1403797"/>
              <a:gd name="connsiteY2" fmla="*/ 12879 h 2318197"/>
              <a:gd name="connsiteX3" fmla="*/ 708338 w 1403797"/>
              <a:gd name="connsiteY3" fmla="*/ 2318197 h 231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3797" h="2318197">
                <a:moveTo>
                  <a:pt x="708338" y="2318197"/>
                </a:moveTo>
                <a:lnTo>
                  <a:pt x="0" y="0"/>
                </a:lnTo>
                <a:lnTo>
                  <a:pt x="1403797" y="12879"/>
                </a:lnTo>
                <a:lnTo>
                  <a:pt x="708338" y="2318197"/>
                </a:lnTo>
                <a:close/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abadkézi sokszög 11"/>
          <p:cNvSpPr/>
          <p:nvPr/>
        </p:nvSpPr>
        <p:spPr>
          <a:xfrm rot="2071579">
            <a:off x="7956997" y="3384998"/>
            <a:ext cx="1403797" cy="2318197"/>
          </a:xfrm>
          <a:custGeom>
            <a:avLst/>
            <a:gdLst>
              <a:gd name="connsiteX0" fmla="*/ 708338 w 1403797"/>
              <a:gd name="connsiteY0" fmla="*/ 2318197 h 2318197"/>
              <a:gd name="connsiteX1" fmla="*/ 0 w 1403797"/>
              <a:gd name="connsiteY1" fmla="*/ 0 h 2318197"/>
              <a:gd name="connsiteX2" fmla="*/ 1403797 w 1403797"/>
              <a:gd name="connsiteY2" fmla="*/ 12879 h 2318197"/>
              <a:gd name="connsiteX3" fmla="*/ 708338 w 1403797"/>
              <a:gd name="connsiteY3" fmla="*/ 2318197 h 231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3797" h="2318197">
                <a:moveTo>
                  <a:pt x="708338" y="2318197"/>
                </a:moveTo>
                <a:lnTo>
                  <a:pt x="0" y="0"/>
                </a:lnTo>
                <a:lnTo>
                  <a:pt x="1403797" y="12879"/>
                </a:lnTo>
                <a:lnTo>
                  <a:pt x="708338" y="2318197"/>
                </a:lnTo>
                <a:close/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abadkézi sokszög 16"/>
          <p:cNvSpPr/>
          <p:nvPr/>
        </p:nvSpPr>
        <p:spPr>
          <a:xfrm>
            <a:off x="7315201" y="3206840"/>
            <a:ext cx="1815921" cy="2279560"/>
          </a:xfrm>
          <a:custGeom>
            <a:avLst/>
            <a:gdLst>
              <a:gd name="connsiteX0" fmla="*/ 1815921 w 1815921"/>
              <a:gd name="connsiteY0" fmla="*/ 1416676 h 2279560"/>
              <a:gd name="connsiteX1" fmla="*/ 0 w 1815921"/>
              <a:gd name="connsiteY1" fmla="*/ 0 h 2279560"/>
              <a:gd name="connsiteX2" fmla="*/ 708338 w 1815921"/>
              <a:gd name="connsiteY2" fmla="*/ 2279560 h 2279560"/>
              <a:gd name="connsiteX3" fmla="*/ 1815921 w 1815921"/>
              <a:gd name="connsiteY3" fmla="*/ 1416676 h 227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921" h="2279560">
                <a:moveTo>
                  <a:pt x="1815921" y="1416676"/>
                </a:moveTo>
                <a:lnTo>
                  <a:pt x="0" y="0"/>
                </a:lnTo>
                <a:lnTo>
                  <a:pt x="708338" y="2279560"/>
                </a:lnTo>
                <a:lnTo>
                  <a:pt x="1815921" y="1416676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422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10" grpId="0" animBg="1"/>
      <p:bldP spid="12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 txBox="1">
            <a:spLocks/>
          </p:cNvSpPr>
          <p:nvPr/>
        </p:nvSpPr>
        <p:spPr>
          <a:xfrm>
            <a:off x="8583" y="302654"/>
            <a:ext cx="8620262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Megjelennek az előadásban: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6435" y="1163397"/>
            <a:ext cx="8620262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páratlan számok (1, 3, 5, 7, …) 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-8592" y="1753683"/>
            <a:ext cx="8620262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négyzetszámok (pl.: hétszer hét) 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6435" y="2747494"/>
            <a:ext cx="8620262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Keressünk közöttük kapcsolatot!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1056066" y="4159877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1053918" y="4518341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1775140" y="4518341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2496352" y="4518341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1053918" y="4878952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1762259" y="4878948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2496352" y="4878951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3230448" y="4878952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3951668" y="4878952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1053918" y="5239560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1762256" y="5239557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2496353" y="5239557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3230450" y="5239556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églalap 29"/>
          <p:cNvSpPr/>
          <p:nvPr/>
        </p:nvSpPr>
        <p:spPr>
          <a:xfrm>
            <a:off x="3951666" y="5239557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4672887" y="5239556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5394106" y="5239558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Alcím 2"/>
          <p:cNvSpPr txBox="1">
            <a:spLocks/>
          </p:cNvSpPr>
          <p:nvPr/>
        </p:nvSpPr>
        <p:spPr>
          <a:xfrm>
            <a:off x="-10741" y="3773508"/>
            <a:ext cx="9875957" cy="2240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l"/>
            <a:r>
              <a:rPr lang="hu-H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1 + 3 = 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l"/>
            <a:r>
              <a:rPr lang="hu-H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1 + 3 + 5 = 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l"/>
            <a:r>
              <a:rPr lang="hu-H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1 </a:t>
            </a:r>
            <a:r>
              <a:rPr lang="hu-H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 + 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+ 7 </a:t>
            </a:r>
            <a:r>
              <a:rPr lang="hu-H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Kép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59" y="142024"/>
            <a:ext cx="4130363" cy="2753575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212" y="1957589"/>
            <a:ext cx="3800830" cy="267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3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 txBox="1">
            <a:spLocks/>
          </p:cNvSpPr>
          <p:nvPr/>
        </p:nvSpPr>
        <p:spPr>
          <a:xfrm>
            <a:off x="8583" y="302654"/>
            <a:ext cx="8620262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Duplázással építsünk falat!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6435" y="1060365"/>
            <a:ext cx="8620262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+ 3 + 5 + 7  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-8592" y="1534740"/>
            <a:ext cx="8620262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+ 5 + 3 + 1 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53919" y="4159877"/>
            <a:ext cx="5821262" cy="1442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6435" y="2283854"/>
            <a:ext cx="12058688" cy="615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egymás alatti 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db pár mindegyikének összege: 2·4.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4287" y="3028681"/>
            <a:ext cx="8620262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Vagyis a keresett összeg: 4²</a:t>
            </a:r>
            <a:r>
              <a:rPr lang="hu-HU" sz="28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1056066" y="4159877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1053918" y="4518341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1775140" y="4518341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2496352" y="4518341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1053918" y="4878952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1762259" y="4878948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2496352" y="4878951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3230448" y="4878952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3951668" y="4878952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1053918" y="5239560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1762256" y="5239557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2496353" y="5239557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3230450" y="5239556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églalap 29"/>
          <p:cNvSpPr/>
          <p:nvPr/>
        </p:nvSpPr>
        <p:spPr>
          <a:xfrm>
            <a:off x="3951666" y="5239557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4672887" y="5239556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5394106" y="5239558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>
            <a:off x="2483473" y="4159877"/>
            <a:ext cx="12886" cy="5398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3230448" y="4159877"/>
            <a:ext cx="0" cy="358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3951666" y="4159877"/>
            <a:ext cx="0" cy="719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 flipH="1">
            <a:off x="4679329" y="4159877"/>
            <a:ext cx="12880" cy="719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 flipH="1" flipV="1">
            <a:off x="5381225" y="4159877"/>
            <a:ext cx="6444" cy="1079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 flipV="1">
            <a:off x="6117467" y="4159877"/>
            <a:ext cx="23621" cy="1079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/>
          <p:nvPr/>
        </p:nvCxnSpPr>
        <p:spPr>
          <a:xfrm>
            <a:off x="3230448" y="4518341"/>
            <a:ext cx="3633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/>
          <p:cNvCxnSpPr>
            <a:endCxn id="3" idx="3"/>
          </p:cNvCxnSpPr>
          <p:nvPr/>
        </p:nvCxnSpPr>
        <p:spPr>
          <a:xfrm>
            <a:off x="4672887" y="4878948"/>
            <a:ext cx="2202294" cy="2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/>
          <p:nvPr/>
        </p:nvCxnSpPr>
        <p:spPr>
          <a:xfrm>
            <a:off x="6128204" y="5239556"/>
            <a:ext cx="7469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lcím 2"/>
          <p:cNvSpPr txBox="1">
            <a:spLocks/>
          </p:cNvSpPr>
          <p:nvPr/>
        </p:nvSpPr>
        <p:spPr>
          <a:xfrm>
            <a:off x="1959" y="5742675"/>
            <a:ext cx="8620262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páratlan számok összege: négyzetszám.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2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" y="-1199"/>
            <a:ext cx="10238704" cy="689096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4" y="3654"/>
            <a:ext cx="10282070" cy="6886107"/>
          </a:xfrm>
          <a:prstGeom prst="rect">
            <a:avLst/>
          </a:prstGeom>
        </p:spPr>
      </p:pic>
      <p:pic>
        <p:nvPicPr>
          <p:cNvPr id="8" name="Kép 7" descr="Új utak a cirkuszművészet megújítása teré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6" y="0"/>
            <a:ext cx="10282068" cy="684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s://www.fnc.hu/media/k2/galleries/873/_URB304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7" y="0"/>
            <a:ext cx="1028206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81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 txBox="1">
            <a:spLocks/>
          </p:cNvSpPr>
          <p:nvPr/>
        </p:nvSpPr>
        <p:spPr>
          <a:xfrm>
            <a:off x="8583" y="302654"/>
            <a:ext cx="8620262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Másként is építkezhettünk volna!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6434" y="1524005"/>
            <a:ext cx="9201959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pozitív egész számok összege is szemléltethető. 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6435" y="2283854"/>
            <a:ext cx="11043638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Ezek összegzésével egy másik fontos számhoz jutunk.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2112139" y="4159877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1775136" y="4518341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2483480" y="4518341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1414530" y="4878952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2148627" y="4878948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2856962" y="4878951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1053918" y="5239560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1762256" y="5239557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2496353" y="5239557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3230450" y="5239556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Alcím 2"/>
          <p:cNvSpPr txBox="1">
            <a:spLocks/>
          </p:cNvSpPr>
          <p:nvPr/>
        </p:nvSpPr>
        <p:spPr>
          <a:xfrm>
            <a:off x="15013" y="3786388"/>
            <a:ext cx="9875957" cy="2240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l"/>
            <a:r>
              <a:rPr lang="hu-H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1 + 2 =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hu-H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hu-H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1 + 2 + 3 =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hu-H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hu-H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1 </a:t>
            </a:r>
            <a:r>
              <a:rPr lang="hu-H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hu-H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 </a:t>
            </a:r>
            <a:r>
              <a:rPr lang="hu-H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botütés!!!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lcím 2"/>
          <p:cNvSpPr txBox="1">
            <a:spLocks/>
          </p:cNvSpPr>
          <p:nvPr/>
        </p:nvSpPr>
        <p:spPr>
          <a:xfrm>
            <a:off x="1960" y="6028251"/>
            <a:ext cx="10709584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pozitív egész számok összege: háromszögszám.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236" y="-9200"/>
            <a:ext cx="2436564" cy="3649628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100" y="3675984"/>
            <a:ext cx="3698124" cy="244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 txBox="1">
            <a:spLocks/>
          </p:cNvSpPr>
          <p:nvPr/>
        </p:nvSpPr>
        <p:spPr>
          <a:xfrm>
            <a:off x="8583" y="302654"/>
            <a:ext cx="8620262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Ezekből a téglákból épült 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Döbrögi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kastélya.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lcím 2"/>
          <p:cNvSpPr txBox="1">
            <a:spLocks/>
          </p:cNvSpPr>
          <p:nvPr/>
        </p:nvSpPr>
        <p:spPr>
          <a:xfrm>
            <a:off x="17166" y="2011245"/>
            <a:ext cx="9191228" cy="65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kezdődött, hogyan épült fel az előadás?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lcím 2"/>
          <p:cNvSpPr txBox="1">
            <a:spLocks/>
          </p:cNvSpPr>
          <p:nvPr/>
        </p:nvSpPr>
        <p:spPr>
          <a:xfrm>
            <a:off x="15017" y="2665922"/>
            <a:ext cx="10339597" cy="669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Megjelent a kisbíró. 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Aztán zenészek, hajdúk, ludak, …</a:t>
            </a:r>
            <a:r>
              <a:rPr lang="hu-HU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hu-HU" sz="3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12870" y="3784239"/>
            <a:ext cx="9191228" cy="65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kisbíró,	3 zenész,	5 hajdú,	   7 lúd, … 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9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lcím 2"/>
          <p:cNvSpPr txBox="1">
            <a:spLocks/>
          </p:cNvSpPr>
          <p:nvPr/>
        </p:nvSpPr>
        <p:spPr>
          <a:xfrm>
            <a:off x="-2148" y="98739"/>
            <a:ext cx="6514569" cy="590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kisbíró, 3 zenész, 5 hajdú, 7 liba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lcím 2"/>
          <p:cNvSpPr txBox="1">
            <a:spLocks/>
          </p:cNvSpPr>
          <p:nvPr/>
        </p:nvSpPr>
        <p:spPr>
          <a:xfrm>
            <a:off x="12879" y="811376"/>
            <a:ext cx="11037194" cy="55379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    , számtani sorozat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lcím 2"/>
          <p:cNvSpPr txBox="1">
            <a:spLocks/>
          </p:cNvSpPr>
          <p:nvPr/>
        </p:nvSpPr>
        <p:spPr>
          <a:xfrm>
            <a:off x="19314" y="815664"/>
            <a:ext cx="11041490" cy="573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páratlan számok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lcím 2"/>
          <p:cNvSpPr txBox="1">
            <a:spLocks/>
          </p:cNvSpPr>
          <p:nvPr/>
        </p:nvSpPr>
        <p:spPr>
          <a:xfrm>
            <a:off x="0" y="837124"/>
            <a:ext cx="11084414" cy="54949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3, 5, 7, …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lcím 2"/>
          <p:cNvSpPr txBox="1">
            <a:spLocks/>
          </p:cNvSpPr>
          <p:nvPr/>
        </p:nvSpPr>
        <p:spPr>
          <a:xfrm>
            <a:off x="-25758" y="5344735"/>
            <a:ext cx="11095145" cy="57310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5, 7			az első három páratlan prímszám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lcím 2"/>
          <p:cNvSpPr txBox="1">
            <a:spLocks/>
          </p:cNvSpPr>
          <p:nvPr/>
        </p:nvSpPr>
        <p:spPr>
          <a:xfrm>
            <a:off x="0" y="1545468"/>
            <a:ext cx="11118755" cy="57096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5				az első két páratlan prímszám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lcím 2"/>
          <p:cNvSpPr txBox="1">
            <a:spLocks/>
          </p:cNvSpPr>
          <p:nvPr/>
        </p:nvSpPr>
        <p:spPr>
          <a:xfrm>
            <a:off x="-15027" y="2006961"/>
            <a:ext cx="11118755" cy="57096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ikerprímek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lcím 2"/>
          <p:cNvSpPr txBox="1">
            <a:spLocks/>
          </p:cNvSpPr>
          <p:nvPr/>
        </p:nvSpPr>
        <p:spPr>
          <a:xfrm>
            <a:off x="12879" y="5821250"/>
            <a:ext cx="11088701" cy="592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trikerprímek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lcím 2"/>
          <p:cNvSpPr txBox="1">
            <a:spLocks/>
          </p:cNvSpPr>
          <p:nvPr/>
        </p:nvSpPr>
        <p:spPr>
          <a:xfrm>
            <a:off x="-38637" y="2768960"/>
            <a:ext cx="11140218" cy="5666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Keressünk még ikerprímeket!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lcím 2"/>
          <p:cNvSpPr txBox="1">
            <a:spLocks/>
          </p:cNvSpPr>
          <p:nvPr/>
        </p:nvSpPr>
        <p:spPr>
          <a:xfrm>
            <a:off x="-15028" y="4260761"/>
            <a:ext cx="11554497" cy="5666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Ikerprím-sejtés: végtelen sok van! (Ismerünk százezer jegyűt is!)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lcím 2"/>
          <p:cNvSpPr txBox="1">
            <a:spLocks/>
          </p:cNvSpPr>
          <p:nvPr/>
        </p:nvSpPr>
        <p:spPr>
          <a:xfrm>
            <a:off x="-40785" y="3539551"/>
            <a:ext cx="11140218" cy="5666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11; 13,	17; 19	…		1997; 1999		…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lcím 2"/>
          <p:cNvSpPr txBox="1">
            <a:spLocks/>
          </p:cNvSpPr>
          <p:nvPr/>
        </p:nvSpPr>
        <p:spPr>
          <a:xfrm>
            <a:off x="-42933" y="3511642"/>
            <a:ext cx="11140218" cy="5666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2027; 2029   …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682583"/>
            <a:ext cx="12192000" cy="818239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Fejben huszonegy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1822784"/>
            <a:ext cx="12192000" cy="598444"/>
          </a:xfrm>
        </p:spPr>
        <p:txBody>
          <a:bodyPr>
            <a:normAutofit/>
          </a:bodyPr>
          <a:lstStyle/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Egy emelkedő számsort készítünk (indulás a 0-ról).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-2148" y="2425945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Felváltva mondjuk az egész számokat.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-2148" y="3005494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Két szomszédos szám különbsége maximum 3 lehet.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-2148" y="3572164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 21-et nem szabad túllépni!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-2148" y="4190355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Az nyer, aki kimondatja a másikkal a 21-et.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-2148" y="4795659"/>
            <a:ext cx="12192000" cy="15212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lehetséges játék:</a:t>
            </a:r>
          </a:p>
          <a:p>
            <a:pPr algn="l"/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11,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16,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99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682583"/>
            <a:ext cx="12192000" cy="818239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Fejben huszonegy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1822784"/>
            <a:ext cx="12192000" cy="598444"/>
          </a:xfrm>
        </p:spPr>
        <p:txBody>
          <a:bodyPr>
            <a:normAutofit/>
          </a:bodyPr>
          <a:lstStyle/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Hogyan kell játszani?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-2148" y="2425945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Érdemes-e kezdeni?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-2148" y="3005494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 nyerő játékos számait zölddel szerepeltetjük: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0" y="3528809"/>
            <a:ext cx="12189852" cy="1513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sz="3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12,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16,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682583"/>
            <a:ext cx="12192000" cy="818239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Fejben huszonegy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-2148" y="4808533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Hányféle számsor alakulhat ki ilyen módon?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-2148" y="1885033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Ha a zöld játékos nem kockáztat, akkor ez is jó: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0" y="2483477"/>
            <a:ext cx="12189852" cy="620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4, </a:t>
            </a:r>
            <a:r>
              <a:rPr lang="hu-H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12,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16,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-4296" y="3067745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Vagy ez is: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lcím 2"/>
          <p:cNvSpPr txBox="1">
            <a:spLocks/>
          </p:cNvSpPr>
          <p:nvPr/>
        </p:nvSpPr>
        <p:spPr>
          <a:xfrm>
            <a:off x="-2148" y="3640436"/>
            <a:ext cx="12189852" cy="620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12,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16,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-4296" y="5476088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3 · </a:t>
            </a:r>
            <a:r>
              <a:rPr lang="hu-HU" sz="3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· </a:t>
            </a:r>
            <a:r>
              <a:rPr lang="hu-HU" sz="3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· </a:t>
            </a:r>
            <a:r>
              <a:rPr lang="hu-HU" sz="3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· </a:t>
            </a:r>
            <a:r>
              <a:rPr lang="hu-HU" sz="3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azaz 243.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8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682583"/>
            <a:ext cx="12192000" cy="818239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Negyvenkilenc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1822784"/>
            <a:ext cx="12192000" cy="598444"/>
          </a:xfrm>
        </p:spPr>
        <p:txBody>
          <a:bodyPr>
            <a:normAutofit/>
          </a:bodyPr>
          <a:lstStyle/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Egy emelkedő számsort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készítünk (indulás a 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0-ról).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-2148" y="2425945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Felváltva mondjuk az egész számokat.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-2148" y="3005494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Két szomszédos szám különbsége maximum 7 lehet.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-2148" y="3572164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 49-et nem szabad túllépni!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-2148" y="4190355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Az nyer, aki kimondatja a másikkal a 49-et.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-2148" y="4795659"/>
            <a:ext cx="12192000" cy="15212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lehetséges játék:</a:t>
            </a:r>
          </a:p>
          <a:p>
            <a:pPr algn="l"/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14,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23,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32,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40,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48,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5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682583"/>
            <a:ext cx="12192000" cy="818239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Negyvenkilenc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1822784"/>
            <a:ext cx="12192000" cy="598444"/>
          </a:xfrm>
        </p:spPr>
        <p:txBody>
          <a:bodyPr>
            <a:normAutofit/>
          </a:bodyPr>
          <a:lstStyle/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Hogyan kell játszani?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-2148" y="2425945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Érdemes-e kezdeni?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-2148" y="3005494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 nyerő játékos számait zölddel szerepeltetjük: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0" y="3528809"/>
            <a:ext cx="12189852" cy="1513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sz="3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16, </a:t>
            </a:r>
            <a:r>
              <a:rPr lang="hu-H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24,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32,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40,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48,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30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682583"/>
            <a:ext cx="12192000" cy="818239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Negyvenkilenc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-2148" y="4280499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Hányféle számsor alakulhat ki ilyen módon?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-2148" y="1885033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Ha a zöld játékos nem kockáztat, akkor ez is jó: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0" y="2483477"/>
            <a:ext cx="12189852" cy="620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16,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24,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32, </a:t>
            </a:r>
            <a:r>
              <a:rPr lang="hu-H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40, </a:t>
            </a:r>
            <a:r>
              <a:rPr lang="hu-H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48,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-4296" y="3067745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Vagy ez is: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lcím 2"/>
          <p:cNvSpPr txBox="1">
            <a:spLocks/>
          </p:cNvSpPr>
          <p:nvPr/>
        </p:nvSpPr>
        <p:spPr>
          <a:xfrm>
            <a:off x="-2148" y="3640436"/>
            <a:ext cx="12189852" cy="620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48, </a:t>
            </a:r>
            <a:r>
              <a:rPr lang="hu-H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-4296" y="4948054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7 · </a:t>
            </a:r>
            <a:r>
              <a:rPr lang="hu-HU"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· </a:t>
            </a:r>
            <a:r>
              <a:rPr lang="hu-HU"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· </a:t>
            </a:r>
            <a:r>
              <a:rPr lang="hu-HU"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· </a:t>
            </a:r>
            <a:r>
              <a:rPr lang="hu-HU" sz="3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· </a:t>
            </a:r>
            <a:r>
              <a:rPr lang="hu-HU"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azaz 117 649.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5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682583"/>
            <a:ext cx="12192000" cy="818239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Számtani sorozat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Képtalálat a következőre: „triple cube”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28" y="1366435"/>
            <a:ext cx="47625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cím 2"/>
          <p:cNvSpPr>
            <a:spLocks noGrp="1"/>
          </p:cNvSpPr>
          <p:nvPr>
            <p:ph type="subTitle" idx="1"/>
          </p:nvPr>
        </p:nvSpPr>
        <p:spPr>
          <a:xfrm>
            <a:off x="0" y="1719752"/>
            <a:ext cx="12192000" cy="598444"/>
          </a:xfrm>
        </p:spPr>
        <p:txBody>
          <a:bodyPr>
            <a:normAutofit/>
          </a:bodyPr>
          <a:lstStyle/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Ez a harmadik játék!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-2148" y="2322910"/>
            <a:ext cx="12192000" cy="1122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Hány fehér négyzet</a:t>
            </a:r>
          </a:p>
          <a:p>
            <a:pPr algn="l"/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van a tizenharmadikon?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lcím 2"/>
          <p:cNvSpPr txBox="1">
            <a:spLocks/>
          </p:cNvSpPr>
          <p:nvPr/>
        </p:nvSpPr>
        <p:spPr>
          <a:xfrm>
            <a:off x="-15027" y="5130515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Van-e olyan játék, amelyiken 2018 fehér négyzet van?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-17175" y="3724564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4, 7, 10, 13, 16, 19, 22, 25, 28, 31, 34, 37, 40. 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-17175" y="4304119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 + </a:t>
            </a:r>
            <a:r>
              <a:rPr lang="hu-HU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·3 = 4,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·3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hu-HU" sz="3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 …,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·3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 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lcím 2"/>
          <p:cNvSpPr txBox="1">
            <a:spLocks/>
          </p:cNvSpPr>
          <p:nvPr/>
        </p:nvSpPr>
        <p:spPr>
          <a:xfrm>
            <a:off x="-17175" y="5772317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Nincs! A 2018 hármas maradéka nem 1.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28787"/>
            <a:ext cx="12192000" cy="818239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Téglák a 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Cirkuszból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5" y="1070958"/>
            <a:ext cx="8667481" cy="578060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6" y="1080039"/>
            <a:ext cx="8654600" cy="5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9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682583"/>
            <a:ext cx="12192000" cy="818239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Számtani sorozat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Képtalálat a következőre: „triple cube”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28" y="1366435"/>
            <a:ext cx="47625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cím 2"/>
          <p:cNvSpPr>
            <a:spLocks noGrp="1"/>
          </p:cNvSpPr>
          <p:nvPr>
            <p:ph type="subTitle" idx="1"/>
          </p:nvPr>
        </p:nvSpPr>
        <p:spPr>
          <a:xfrm>
            <a:off x="0" y="1719752"/>
            <a:ext cx="12192000" cy="598444"/>
          </a:xfrm>
        </p:spPr>
        <p:txBody>
          <a:bodyPr>
            <a:normAutofit/>
          </a:bodyPr>
          <a:lstStyle/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Ez a harmadik játék!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-2148" y="2322910"/>
            <a:ext cx="12192000" cy="1122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Hány kiskockából áll</a:t>
            </a:r>
          </a:p>
          <a:p>
            <a:pPr algn="l"/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az ötödik játék?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lcím 2"/>
          <p:cNvSpPr txBox="1">
            <a:spLocks/>
          </p:cNvSpPr>
          <p:nvPr/>
        </p:nvSpPr>
        <p:spPr>
          <a:xfrm>
            <a:off x="-15027" y="5130515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Van-e olyan játék, amelyik 101 kiskockából áll?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-17175" y="3724564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8, 15, 22, 29, 36. 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-17175" y="4304119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 + </a:t>
            </a:r>
            <a:r>
              <a:rPr lang="hu-HU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·7 = 8,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·7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 …,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·7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 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lcím 2"/>
          <p:cNvSpPr txBox="1">
            <a:spLocks/>
          </p:cNvSpPr>
          <p:nvPr/>
        </p:nvSpPr>
        <p:spPr>
          <a:xfrm>
            <a:off x="-17175" y="5772317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Nincs! A 101 hetes maradéka nem 1.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6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  <p:bldP spid="12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lcím 2"/>
          <p:cNvSpPr txBox="1">
            <a:spLocks/>
          </p:cNvSpPr>
          <p:nvPr/>
        </p:nvSpPr>
        <p:spPr>
          <a:xfrm>
            <a:off x="-2148" y="150255"/>
            <a:ext cx="9339331" cy="590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karácsonya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12879" y="1532590"/>
            <a:ext cx="6497394" cy="5709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Gumiasztal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10731" y="2019841"/>
            <a:ext cx="6497394" cy="5709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Kalapácstánc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10731" y="2522124"/>
            <a:ext cx="6497394" cy="5709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Görgőszám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8583" y="3073770"/>
            <a:ext cx="6497394" cy="5709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Rúdszám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19314" y="3599661"/>
            <a:ext cx="6497394" cy="5709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Selyemtánc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32193" y="4089059"/>
            <a:ext cx="6497394" cy="5709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Galambok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19314" y="4617093"/>
            <a:ext cx="6497394" cy="5709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Akrobatika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lcím 2"/>
          <p:cNvSpPr txBox="1">
            <a:spLocks/>
          </p:cNvSpPr>
          <p:nvPr/>
        </p:nvSpPr>
        <p:spPr>
          <a:xfrm>
            <a:off x="19314" y="5119364"/>
            <a:ext cx="6497394" cy="5709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Artista szám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lcím 2"/>
          <p:cNvSpPr txBox="1">
            <a:spLocks/>
          </p:cNvSpPr>
          <p:nvPr/>
        </p:nvSpPr>
        <p:spPr>
          <a:xfrm>
            <a:off x="-4296" y="779178"/>
            <a:ext cx="6514569" cy="590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I. rész nyolc jelenete: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5414" y="285496"/>
            <a:ext cx="1363876" cy="204422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72" y="4581652"/>
            <a:ext cx="2110722" cy="1408307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774" y="2743291"/>
            <a:ext cx="2134269" cy="1422846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05" y="4208857"/>
            <a:ext cx="2137609" cy="1426291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07" y="1367314"/>
            <a:ext cx="1382236" cy="206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2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lcím 2"/>
          <p:cNvSpPr txBox="1">
            <a:spLocks/>
          </p:cNvSpPr>
          <p:nvPr/>
        </p:nvSpPr>
        <p:spPr>
          <a:xfrm>
            <a:off x="-2148" y="150255"/>
            <a:ext cx="9339331" cy="590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álmát tegyük még változatosabbá!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lcím 2"/>
          <p:cNvSpPr txBox="1">
            <a:spLocks/>
          </p:cNvSpPr>
          <p:nvPr/>
        </p:nvSpPr>
        <p:spPr>
          <a:xfrm>
            <a:off x="-4296" y="779178"/>
            <a:ext cx="9637693" cy="590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áltoztassuk meg az I. rész jeleneteinek sorrendjét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9" name="Alcím 2"/>
          <p:cNvSpPr txBox="1">
            <a:spLocks/>
          </p:cNvSpPr>
          <p:nvPr/>
        </p:nvSpPr>
        <p:spPr>
          <a:xfrm>
            <a:off x="6435" y="1382343"/>
            <a:ext cx="9910297" cy="590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Hány különböző előadást képzelhetnénk el így?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lcím 2"/>
          <p:cNvSpPr txBox="1">
            <a:spLocks/>
          </p:cNvSpPr>
          <p:nvPr/>
        </p:nvSpPr>
        <p:spPr>
          <a:xfrm>
            <a:off x="-12879" y="2060621"/>
            <a:ext cx="9927463" cy="605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lcím 2"/>
          <p:cNvSpPr txBox="1">
            <a:spLocks/>
          </p:cNvSpPr>
          <p:nvPr/>
        </p:nvSpPr>
        <p:spPr>
          <a:xfrm>
            <a:off x="2139" y="3193977"/>
            <a:ext cx="9910297" cy="590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3" name="Egyenes összekötő 2"/>
          <p:cNvCxnSpPr/>
          <p:nvPr/>
        </p:nvCxnSpPr>
        <p:spPr>
          <a:xfrm>
            <a:off x="1133341" y="2665938"/>
            <a:ext cx="0" cy="60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1133341" y="2665938"/>
            <a:ext cx="347729" cy="60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1133341" y="2665938"/>
            <a:ext cx="721217" cy="60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1133341" y="2665938"/>
            <a:ext cx="1107583" cy="60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>
            <a:off x="1133341" y="2665938"/>
            <a:ext cx="1506828" cy="60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1133341" y="2665938"/>
            <a:ext cx="1893194" cy="60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Egyenes összekötő 1024"/>
          <p:cNvCxnSpPr/>
          <p:nvPr/>
        </p:nvCxnSpPr>
        <p:spPr>
          <a:xfrm>
            <a:off x="1133341" y="2665938"/>
            <a:ext cx="2266682" cy="60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lcím 2"/>
          <p:cNvSpPr txBox="1">
            <a:spLocks/>
          </p:cNvSpPr>
          <p:nvPr/>
        </p:nvSpPr>
        <p:spPr>
          <a:xfrm>
            <a:off x="12877" y="4365940"/>
            <a:ext cx="11408302" cy="566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Ha az artista szám lenne az első, akkor hétféle lehetne a második.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lcím 2"/>
          <p:cNvSpPr txBox="1">
            <a:spLocks/>
          </p:cNvSpPr>
          <p:nvPr/>
        </p:nvSpPr>
        <p:spPr>
          <a:xfrm>
            <a:off x="10729" y="5007739"/>
            <a:ext cx="11408302" cy="566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Mivel bármelyik lehetne az első, ezért ez 8-szor 7 eset.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lcím 2"/>
          <p:cNvSpPr txBox="1">
            <a:spLocks/>
          </p:cNvSpPr>
          <p:nvPr/>
        </p:nvSpPr>
        <p:spPr>
          <a:xfrm>
            <a:off x="8581" y="5855597"/>
            <a:ext cx="11408302" cy="566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Folytatva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∙ 7 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6 ∙ 5 ∙ 4 ∙ 3 ∙ 2 ∙ 1 lehetőség van!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Kép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83" y="2327848"/>
            <a:ext cx="2110722" cy="140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36" grpId="0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6355542"/>
            <a:ext cx="12168156" cy="521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Alcím 2"/>
          <p:cNvSpPr txBox="1">
            <a:spLocks/>
          </p:cNvSpPr>
          <p:nvPr/>
        </p:nvSpPr>
        <p:spPr>
          <a:xfrm>
            <a:off x="8581" y="755562"/>
            <a:ext cx="11408302" cy="566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	Röviden: 8 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7 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6 ∙ 5 ∙ 4 ∙ 3 ∙ 2 ∙ 1 = 8!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lcím 2"/>
          <p:cNvSpPr txBox="1">
            <a:spLocks/>
          </p:cNvSpPr>
          <p:nvPr/>
        </p:nvSpPr>
        <p:spPr>
          <a:xfrm>
            <a:off x="8581" y="1798752"/>
            <a:ext cx="11408302" cy="566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	8! = 40 320 különböző előadás!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lcím 2"/>
          <p:cNvSpPr txBox="1">
            <a:spLocks/>
          </p:cNvSpPr>
          <p:nvPr/>
        </p:nvSpPr>
        <p:spPr>
          <a:xfrm>
            <a:off x="6433" y="2363279"/>
            <a:ext cx="11408302" cy="566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	40 320 : 8 = 5040 héten át!!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lcím 2"/>
          <p:cNvSpPr txBox="1">
            <a:spLocks/>
          </p:cNvSpPr>
          <p:nvPr/>
        </p:nvSpPr>
        <p:spPr>
          <a:xfrm>
            <a:off x="-8594" y="2953563"/>
            <a:ext cx="11408302" cy="566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	5040 : 52 ≈ 97 évig!!!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19317" y="4125545"/>
            <a:ext cx="9910297" cy="590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Hány különböző sorrend képzelhető el </a:t>
            </a:r>
            <a:r>
              <a:rPr lang="hu-HU" sz="28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elem esetén?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8581" y="4812414"/>
            <a:ext cx="11408302" cy="566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	Sorba rendezések (permutációk) száma: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25758" y="5834126"/>
            <a:ext cx="11481275" cy="536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… ∙ 2 ∙ 1 = n!</a:t>
            </a:r>
          </a:p>
          <a:p>
            <a:pPr algn="l"/>
            <a:endParaRPr lang="hu-HU" sz="28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53" y="1660702"/>
            <a:ext cx="2539649" cy="16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1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lcím 2"/>
          <p:cNvSpPr txBox="1">
            <a:spLocks/>
          </p:cNvSpPr>
          <p:nvPr/>
        </p:nvSpPr>
        <p:spPr>
          <a:xfrm>
            <a:off x="12879" y="115907"/>
            <a:ext cx="9903853" cy="108827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Nyolc geometriai formán egyensúlyoz az</a:t>
            </a:r>
          </a:p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egyensúlyozó művész!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lcím 2"/>
          <p:cNvSpPr txBox="1">
            <a:spLocks/>
          </p:cNvSpPr>
          <p:nvPr/>
        </p:nvSpPr>
        <p:spPr>
          <a:xfrm>
            <a:off x="8581" y="2841945"/>
            <a:ext cx="11408302" cy="566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	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9146" y="-22804"/>
            <a:ext cx="4477115" cy="6968511"/>
          </a:xfrm>
          <a:prstGeom prst="rect">
            <a:avLst/>
          </a:prstGeom>
        </p:spPr>
      </p:pic>
      <p:sp>
        <p:nvSpPr>
          <p:cNvPr id="9" name="Alcím 2"/>
          <p:cNvSpPr txBox="1">
            <a:spLocks/>
          </p:cNvSpPr>
          <p:nvPr/>
        </p:nvSpPr>
        <p:spPr>
          <a:xfrm>
            <a:off x="-2148" y="1994081"/>
            <a:ext cx="9903853" cy="6074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Vigyázat! Vannak egyformák is!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-17175" y="1244966"/>
            <a:ext cx="9903853" cy="6074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Hányféleképpen rakhatja ezeket egymásra?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lcím 2"/>
          <p:cNvSpPr txBox="1">
            <a:spLocks/>
          </p:cNvSpPr>
          <p:nvPr/>
        </p:nvSpPr>
        <p:spPr>
          <a:xfrm>
            <a:off x="-4296" y="2584365"/>
            <a:ext cx="9903853" cy="6074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Kettős kúp: 	 3 db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-6444" y="2994347"/>
            <a:ext cx="9903853" cy="6074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Álló henger: 	 3 db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-8592" y="3417205"/>
            <a:ext cx="9903853" cy="6074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Fekvő henger: 2 db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-4296" y="3988162"/>
            <a:ext cx="9903853" cy="6074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Vagyis az esetek száma: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lcím 2"/>
              <p:cNvSpPr txBox="1">
                <a:spLocks/>
              </p:cNvSpPr>
              <p:nvPr/>
            </p:nvSpPr>
            <p:spPr>
              <a:xfrm>
                <a:off x="8581" y="4619227"/>
                <a:ext cx="7705864" cy="106036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85000" lnSpcReduction="20000"/>
              </a:bodyPr>
              <a:lstStyle>
                <a:lvl1pPr marL="0" indent="0" algn="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hu-HU" sz="2800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	</a:t>
                </a:r>
                <a:r>
                  <a:rPr lang="hu-HU" sz="28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hu-HU" sz="2800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hu-HU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hu-HU" sz="28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33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u-HU" sz="33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 ∙ 7 </m:t>
                        </m:r>
                        <m:r>
                          <a:rPr lang="hu-HU" sz="33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hu-HU" sz="33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6 </m:t>
                        </m:r>
                        <m:r>
                          <a:rPr lang="hu-HU" sz="33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hu-HU" sz="33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5 </m:t>
                        </m:r>
                        <m:r>
                          <a:rPr lang="hu-HU" sz="33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hu-HU" sz="33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4 </m:t>
                        </m:r>
                        <m:r>
                          <a:rPr lang="hu-HU" sz="33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hu-HU" sz="33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3 </m:t>
                        </m:r>
                        <m:r>
                          <a:rPr lang="hu-HU" sz="33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hu-HU" sz="33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2 </m:t>
                        </m:r>
                        <m:r>
                          <a:rPr lang="hu-HU" sz="33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hu-HU" sz="33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1 </m:t>
                        </m:r>
                      </m:num>
                      <m:den>
                        <m:d>
                          <m:dPr>
                            <m:ctrlPr>
                              <a:rPr lang="hu-HU" sz="33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hu-HU" sz="33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 ∙ 2 ∙ 1</m:t>
                            </m:r>
                          </m:e>
                        </m:d>
                        <m:r>
                          <a:rPr lang="hu-HU" sz="33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∙</m:t>
                        </m:r>
                        <m:r>
                          <a:rPr lang="hu-HU" sz="33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hu-HU" sz="33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hu-HU" sz="33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 ∙ 2 ∙ 1</m:t>
                            </m:r>
                          </m:e>
                        </m:d>
                        <m:r>
                          <a:rPr lang="hu-HU" sz="33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∙</m:t>
                        </m:r>
                        <m:r>
                          <a:rPr lang="hu-HU" sz="33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(</m:t>
                        </m:r>
                        <m:r>
                          <a:rPr lang="hu-HU" sz="33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 ∙ 1</m:t>
                        </m:r>
                        <m:r>
                          <a:rPr lang="hu-HU" sz="33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hu-HU" sz="33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=560.</m:t>
                    </m:r>
                  </m:oMath>
                </a14:m>
                <a:endParaRPr lang="hu-HU" sz="33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hu-HU" sz="28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hu-HU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Alcí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" y="4619227"/>
                <a:ext cx="7705864" cy="10603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lcím 2"/>
          <p:cNvSpPr txBox="1">
            <a:spLocks/>
          </p:cNvSpPr>
          <p:nvPr/>
        </p:nvSpPr>
        <p:spPr>
          <a:xfrm>
            <a:off x="-19323" y="5724668"/>
            <a:ext cx="9903853" cy="6074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ismétléses permutációnak nevezzük.</a:t>
            </a:r>
          </a:p>
        </p:txBody>
      </p:sp>
    </p:spTree>
    <p:extLst>
      <p:ext uri="{BB962C8B-B14F-4D97-AF65-F5344CB8AC3E}">
        <p14:creationId xmlns:p14="http://schemas.microsoft.com/office/powerpoint/2010/main" val="248830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6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lcím 2"/>
          <p:cNvSpPr txBox="1">
            <a:spLocks/>
          </p:cNvSpPr>
          <p:nvPr/>
        </p:nvSpPr>
        <p:spPr>
          <a:xfrm>
            <a:off x="6435" y="377792"/>
            <a:ext cx="9910297" cy="590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Öt oroszlán: 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Athos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Aramis, 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d’Artagnan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Mani, 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Xena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29" y="3915040"/>
            <a:ext cx="3409229" cy="2274336"/>
          </a:xfrm>
          <a:prstGeom prst="rect">
            <a:avLst/>
          </a:prstGeom>
        </p:spPr>
      </p:pic>
      <p:sp>
        <p:nvSpPr>
          <p:cNvPr id="9" name="Alcím 2"/>
          <p:cNvSpPr txBox="1">
            <a:spLocks/>
          </p:cNvSpPr>
          <p:nvPr/>
        </p:nvSpPr>
        <p:spPr>
          <a:xfrm>
            <a:off x="-21471" y="1135502"/>
            <a:ext cx="9910297" cy="590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végén mindig valamelyik három marad a porondon.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-23619" y="1970483"/>
            <a:ext cx="9910297" cy="590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Hányféle sorrendben távozhat ez a három oroszlán?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lcím 2"/>
          <p:cNvSpPr txBox="1">
            <a:spLocks/>
          </p:cNvSpPr>
          <p:nvPr/>
        </p:nvSpPr>
        <p:spPr>
          <a:xfrm>
            <a:off x="12870" y="2676673"/>
            <a:ext cx="9910297" cy="590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Variációk száma: 5 ∙ 4 ∙ 3 = 60.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0" y="3962621"/>
            <a:ext cx="3340187" cy="22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lcím 2"/>
          <p:cNvSpPr txBox="1">
            <a:spLocks/>
          </p:cNvSpPr>
          <p:nvPr/>
        </p:nvSpPr>
        <p:spPr>
          <a:xfrm>
            <a:off x="12878" y="364911"/>
            <a:ext cx="10097036" cy="16313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talajakrobaták nyolc tagja tud</a:t>
            </a:r>
          </a:p>
          <a:p>
            <a:pPr algn="l"/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dupla szaltót, csavart szaltót és tigris bukfencet is ugrani. 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lcím 2"/>
          <p:cNvSpPr txBox="1">
            <a:spLocks/>
          </p:cNvSpPr>
          <p:nvPr/>
        </p:nvSpPr>
        <p:spPr>
          <a:xfrm>
            <a:off x="21461" y="1798759"/>
            <a:ext cx="11408302" cy="1820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Hányféleképpen mutathatják be ebben a sorrendben</a:t>
            </a:r>
          </a:p>
          <a:p>
            <a:pPr algn="l"/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a három ugrást?</a:t>
            </a:r>
          </a:p>
          <a:p>
            <a:pPr algn="l"/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Ugyanaz a szereplő több ugrást is bemutathat egymásután!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lcím 2"/>
          <p:cNvSpPr txBox="1">
            <a:spLocks/>
          </p:cNvSpPr>
          <p:nvPr/>
        </p:nvSpPr>
        <p:spPr>
          <a:xfrm>
            <a:off x="8581" y="4219981"/>
            <a:ext cx="11408302" cy="566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8 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512 eset.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3703238"/>
            <a:ext cx="4730600" cy="3155838"/>
          </a:xfrm>
          <a:prstGeom prst="rect">
            <a:avLst/>
          </a:prstGeom>
        </p:spPr>
      </p:pic>
      <p:sp>
        <p:nvSpPr>
          <p:cNvPr id="9" name="Alcím 2"/>
          <p:cNvSpPr txBox="1">
            <a:spLocks/>
          </p:cNvSpPr>
          <p:nvPr/>
        </p:nvSpPr>
        <p:spPr>
          <a:xfrm>
            <a:off x="6433" y="5119361"/>
            <a:ext cx="11408302" cy="566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Ezt ismétléses variációnak nevezzük.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3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lcím 2"/>
          <p:cNvSpPr txBox="1">
            <a:spLocks/>
          </p:cNvSpPr>
          <p:nvPr/>
        </p:nvSpPr>
        <p:spPr>
          <a:xfrm>
            <a:off x="6435" y="377792"/>
            <a:ext cx="9910297" cy="704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Melyik három műsorszám tetszett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legjobban?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lcím 2"/>
          <p:cNvSpPr txBox="1">
            <a:spLocks/>
          </p:cNvSpPr>
          <p:nvPr/>
        </p:nvSpPr>
        <p:spPr>
          <a:xfrm>
            <a:off x="-25758" y="3103807"/>
            <a:ext cx="11442641" cy="5752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High5					Havanna 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Flying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Zsófia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06" y="1107379"/>
            <a:ext cx="2869004" cy="191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14" y="1092834"/>
            <a:ext cx="2924563" cy="195232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11" y="1095992"/>
            <a:ext cx="2923746" cy="1949164"/>
          </a:xfrm>
          <a:prstGeom prst="rect">
            <a:avLst/>
          </a:prstGeom>
        </p:spPr>
      </p:pic>
      <p:sp>
        <p:nvSpPr>
          <p:cNvPr id="11" name="Alcím 2"/>
          <p:cNvSpPr txBox="1">
            <a:spLocks/>
          </p:cNvSpPr>
          <p:nvPr/>
        </p:nvSpPr>
        <p:spPr>
          <a:xfrm>
            <a:off x="-27906" y="3732727"/>
            <a:ext cx="11442641" cy="5752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	Ez egy lehetséges válasz, a felsorolás sorrendje nem számít!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-30054" y="4284376"/>
            <a:ext cx="11442641" cy="5752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	Ki kell választanunk 14 műsorszámból 3-at!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lcím 2"/>
              <p:cNvSpPr txBox="1">
                <a:spLocks/>
              </p:cNvSpPr>
              <p:nvPr/>
            </p:nvSpPr>
            <p:spPr>
              <a:xfrm>
                <a:off x="-19323" y="4861780"/>
                <a:ext cx="11442641" cy="158176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0" indent="0" algn="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hu-HU" sz="2800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		Ezt kombinációnak nevezzük, az esetek száma:</a:t>
                </a:r>
                <a:br>
                  <a:rPr lang="hu-HU" sz="2800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hu-HU" sz="2800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hu-HU" sz="2800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2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u-HU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hu-HU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14</m:t>
                              </m:r>
                            </m:e>
                            <m:e>
                              <m:r>
                                <a:rPr lang="hu-HU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  <m:r>
                        <a:rPr lang="hu-HU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14 ∙ 13 ∙ 12</m:t>
                          </m:r>
                        </m:num>
                        <m:den>
                          <m:r>
                            <a:rPr lang="hu-HU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 ∙ 2 ∙ 3</m:t>
                          </m:r>
                        </m:den>
                      </m:f>
                      <m:r>
                        <a:rPr lang="hu-HU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=364</m:t>
                      </m:r>
                    </m:oMath>
                  </m:oMathPara>
                </a14:m>
                <a:endParaRPr lang="hu-HU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hu-HU" sz="28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hu-HU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lcí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323" y="4861780"/>
                <a:ext cx="11442641" cy="1581766"/>
              </a:xfrm>
              <a:prstGeom prst="rect">
                <a:avLst/>
              </a:prstGeom>
              <a:blipFill rotWithShape="0">
                <a:blip r:embed="rId9"/>
                <a:stretch>
                  <a:fillRect t="-69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2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lcím 2"/>
          <p:cNvSpPr txBox="1">
            <a:spLocks/>
          </p:cNvSpPr>
          <p:nvPr/>
        </p:nvSpPr>
        <p:spPr>
          <a:xfrm>
            <a:off x="8581" y="497983"/>
            <a:ext cx="11408302" cy="566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	Hányféleképpen rakhatjuk négy kosárba	 a tíz almát?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lcím 2"/>
          <p:cNvSpPr txBox="1">
            <a:spLocks/>
          </p:cNvSpPr>
          <p:nvPr/>
        </p:nvSpPr>
        <p:spPr>
          <a:xfrm>
            <a:off x="6433" y="1526144"/>
            <a:ext cx="11408302" cy="566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	OOOOIOOOIIOOO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lcím 2"/>
          <p:cNvSpPr txBox="1">
            <a:spLocks/>
          </p:cNvSpPr>
          <p:nvPr/>
        </p:nvSpPr>
        <p:spPr>
          <a:xfrm>
            <a:off x="-6446" y="2195848"/>
            <a:ext cx="11408302" cy="1242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	Vagyis 13 hely 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közül 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kiválasztunk 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3-at</a:t>
            </a:r>
            <a:endParaRPr lang="hu-HU" sz="28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az elválasztó vonalaknak.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02" y="1183783"/>
            <a:ext cx="4568952" cy="3048000"/>
          </a:xfrm>
          <a:prstGeom prst="rect">
            <a:avLst/>
          </a:prstGeom>
        </p:spPr>
      </p:pic>
      <p:sp>
        <p:nvSpPr>
          <p:cNvPr id="9" name="Alcím 2"/>
          <p:cNvSpPr txBox="1">
            <a:spLocks/>
          </p:cNvSpPr>
          <p:nvPr/>
        </p:nvSpPr>
        <p:spPr>
          <a:xfrm>
            <a:off x="4285" y="3674768"/>
            <a:ext cx="11408302" cy="566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	Az összes eset száma: 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lcím 2"/>
              <p:cNvSpPr txBox="1">
                <a:spLocks/>
              </p:cNvSpPr>
              <p:nvPr/>
            </p:nvSpPr>
            <p:spPr>
              <a:xfrm>
                <a:off x="2137" y="4638541"/>
                <a:ext cx="11408302" cy="128448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0" indent="0" algn="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hu-HU" sz="2800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hu-HU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hu-HU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e>
                            <m:r>
                              <a:rPr lang="hu-HU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hu-HU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hu-HU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hu-HU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4+10−1</m:t>
                            </m:r>
                          </m:e>
                          <m:e>
                            <m:r>
                              <a:rPr lang="hu-HU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</m:eqArr>
                      </m:e>
                    </m:d>
                    <m:r>
                      <a:rPr lang="hu-HU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hu-HU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u-HU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hu-HU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hu-HU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∙ 1</m:t>
                        </m:r>
                        <m:r>
                          <a:rPr lang="hu-HU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hu-HU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∙ 1</m:t>
                        </m:r>
                        <m:r>
                          <a:rPr lang="hu-HU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hu-HU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 ∙ 2 ∙ 3</m:t>
                        </m:r>
                      </m:den>
                    </m:f>
                    <m:r>
                      <a:rPr lang="hu-HU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u-HU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286.</m:t>
                    </m:r>
                  </m:oMath>
                </a14:m>
                <a:endParaRPr lang="hu-HU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hu-HU" sz="2800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l"/>
                <a:endParaRPr lang="hu-HU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Alcí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" y="4638541"/>
                <a:ext cx="11408302" cy="12844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lcím 2"/>
          <p:cNvSpPr txBox="1">
            <a:spLocks/>
          </p:cNvSpPr>
          <p:nvPr/>
        </p:nvSpPr>
        <p:spPr>
          <a:xfrm>
            <a:off x="-6446" y="5892093"/>
            <a:ext cx="11408302" cy="566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	Ismétléses kombináció a neve.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1822784"/>
            <a:ext cx="12192000" cy="598444"/>
          </a:xfrm>
        </p:spPr>
        <p:txBody>
          <a:bodyPr>
            <a:normAutofit/>
          </a:bodyPr>
          <a:lstStyle/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Éleinek hossza: 6 cm, 28 cm, 14 cm.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-2148" y="2425945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 6 osztói:	1,   2,   3,   6.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-2148" y="3005494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1 + 2 + 3 = 6.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-2148" y="3572164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 28 osztói: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1,   2,   4,   7,   14,   28.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-2148" y="4190355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1 + 2 + 4 + 7 + 14 =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</a:t>
            </a:r>
          </a:p>
          <a:p>
            <a:pPr algn="l"/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-2148" y="4795659"/>
            <a:ext cx="12192000" cy="729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Ezeket nevezzük tökéletes számoknak!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128787"/>
            <a:ext cx="12192000" cy="8182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Téglák a Cirkuszból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7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 txBox="1">
            <a:spLocks/>
          </p:cNvSpPr>
          <p:nvPr/>
        </p:nvSpPr>
        <p:spPr>
          <a:xfrm>
            <a:off x="8583" y="495839"/>
            <a:ext cx="8620262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építkezéshez használt téglák oldalról nézve: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6435" y="1588393"/>
            <a:ext cx="8620262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28 cm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756078" y="2150770"/>
            <a:ext cx="4031091" cy="86288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4287" y="2294583"/>
            <a:ext cx="8620262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6435" y="3520232"/>
            <a:ext cx="8620262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így tökéletes!!! 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lcím 2"/>
          <p:cNvSpPr txBox="1">
            <a:spLocks/>
          </p:cNvSpPr>
          <p:nvPr/>
        </p:nvSpPr>
        <p:spPr>
          <a:xfrm>
            <a:off x="4287" y="4290815"/>
            <a:ext cx="8620262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Mekkora a téglák harmadik éle?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5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 txBox="1">
            <a:spLocks/>
          </p:cNvSpPr>
          <p:nvPr/>
        </p:nvSpPr>
        <p:spPr>
          <a:xfrm>
            <a:off x="8583" y="302654"/>
            <a:ext cx="8620262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építéshez használt téglák felülről nézve: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6435" y="1124753"/>
            <a:ext cx="8620262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28 cm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756078" y="1687129"/>
            <a:ext cx="4031091" cy="20348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4287" y="2397617"/>
            <a:ext cx="8620262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cm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lcím 2"/>
          <p:cNvSpPr txBox="1">
            <a:spLocks/>
          </p:cNvSpPr>
          <p:nvPr/>
        </p:nvSpPr>
        <p:spPr>
          <a:xfrm>
            <a:off x="19314" y="4074021"/>
            <a:ext cx="8620262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Vagyis dominó alakúak a téglák!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lcím 2"/>
          <p:cNvSpPr txBox="1">
            <a:spLocks/>
          </p:cNvSpPr>
          <p:nvPr/>
        </p:nvSpPr>
        <p:spPr>
          <a:xfrm>
            <a:off x="17165" y="4754457"/>
            <a:ext cx="9963961" cy="778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Összeillesztünk kettőt, felülnézetben négyzetet kapunk.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4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 txBox="1">
            <a:spLocks/>
          </p:cNvSpPr>
          <p:nvPr/>
        </p:nvSpPr>
        <p:spPr>
          <a:xfrm>
            <a:off x="8583" y="302654"/>
            <a:ext cx="12056540" cy="611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vékonyabb téglák neve csempe, burkolólap, mozaik, </a:t>
            </a:r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térkő.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lcím 2"/>
          <p:cNvSpPr txBox="1">
            <a:spLocks/>
          </p:cNvSpPr>
          <p:nvPr/>
        </p:nvSpPr>
        <p:spPr>
          <a:xfrm>
            <a:off x="17166" y="1753668"/>
            <a:ext cx="9191228" cy="65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téglalapokkal jól lehet csempézni a síkot!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Képtalálat a következőre: „csempézések téglalappal”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19" y="2641244"/>
            <a:ext cx="4237731" cy="232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éptalálat a következőre: „csempézések téglalappal”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67" y="2615065"/>
            <a:ext cx="3155146" cy="23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lcím 2"/>
          <p:cNvSpPr txBox="1">
            <a:spLocks/>
          </p:cNvSpPr>
          <p:nvPr/>
        </p:nvSpPr>
        <p:spPr>
          <a:xfrm>
            <a:off x="15018" y="5022759"/>
            <a:ext cx="9191228" cy="65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Döbrögi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uraság ennél izgalmasabbat szeretne!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12870" y="5600166"/>
            <a:ext cx="9191228" cy="65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Tervezzünk változatos mintázatokat!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lcím 2"/>
          <p:cNvSpPr txBox="1">
            <a:spLocks/>
          </p:cNvSpPr>
          <p:nvPr/>
        </p:nvSpPr>
        <p:spPr>
          <a:xfrm>
            <a:off x="15018" y="1056062"/>
            <a:ext cx="9191228" cy="65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síkidomok alkalmasak csempézésre?</a:t>
            </a: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5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618187"/>
            <a:ext cx="9518704" cy="586418"/>
          </a:xfrm>
        </p:spPr>
        <p:txBody>
          <a:bodyPr/>
          <a:lstStyle/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Néhány ötlet: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416673" y="2034859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1414525" y="2393323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2135748" y="2032711"/>
            <a:ext cx="358460" cy="7233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2109989" y="2753923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2494212" y="2030563"/>
            <a:ext cx="358460" cy="7233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2107841" y="3112387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1760111" y="2751779"/>
            <a:ext cx="358460" cy="7233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1412377" y="2751780"/>
            <a:ext cx="358460" cy="7233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900156" y="2393323"/>
            <a:ext cx="358460" cy="7233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3900147" y="2032711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4260758" y="2393323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4621368" y="2753929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4258620" y="2751787"/>
            <a:ext cx="358460" cy="7233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4617084" y="3110251"/>
            <a:ext cx="358460" cy="7233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4992714" y="2030568"/>
            <a:ext cx="358460" cy="7233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5353311" y="2030563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5353325" y="2391175"/>
            <a:ext cx="358460" cy="7233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5713923" y="2391175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5698910" y="2749639"/>
            <a:ext cx="358460" cy="7233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4966953" y="3112393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6059508" y="2762518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1427404" y="4222125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églalap 29"/>
          <p:cNvSpPr/>
          <p:nvPr/>
        </p:nvSpPr>
        <p:spPr>
          <a:xfrm>
            <a:off x="1435987" y="4591312"/>
            <a:ext cx="358460" cy="7233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1796600" y="4591312"/>
            <a:ext cx="358460" cy="7233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1425256" y="5301805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3820726" y="4207098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églalap 33"/>
          <p:cNvSpPr/>
          <p:nvPr/>
        </p:nvSpPr>
        <p:spPr>
          <a:xfrm>
            <a:off x="4563408" y="4215676"/>
            <a:ext cx="358460" cy="7233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Téglalap 35"/>
          <p:cNvSpPr/>
          <p:nvPr/>
        </p:nvSpPr>
        <p:spPr>
          <a:xfrm>
            <a:off x="3829312" y="4576285"/>
            <a:ext cx="358460" cy="7233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Téglalap 36"/>
          <p:cNvSpPr/>
          <p:nvPr/>
        </p:nvSpPr>
        <p:spPr>
          <a:xfrm>
            <a:off x="4192068" y="4926172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Téglalap 37"/>
          <p:cNvSpPr/>
          <p:nvPr/>
        </p:nvSpPr>
        <p:spPr>
          <a:xfrm>
            <a:off x="6450169" y="4235002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Téglalap 39"/>
          <p:cNvSpPr/>
          <p:nvPr/>
        </p:nvSpPr>
        <p:spPr>
          <a:xfrm>
            <a:off x="6445877" y="4951921"/>
            <a:ext cx="358460" cy="7233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Téglalap 38"/>
          <p:cNvSpPr/>
          <p:nvPr/>
        </p:nvSpPr>
        <p:spPr>
          <a:xfrm>
            <a:off x="6448021" y="4593466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Téglalap 40"/>
          <p:cNvSpPr/>
          <p:nvPr/>
        </p:nvSpPr>
        <p:spPr>
          <a:xfrm>
            <a:off x="6804341" y="4962652"/>
            <a:ext cx="358460" cy="7233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Téglalap 41"/>
          <p:cNvSpPr/>
          <p:nvPr/>
        </p:nvSpPr>
        <p:spPr>
          <a:xfrm>
            <a:off x="7177829" y="4602046"/>
            <a:ext cx="358460" cy="7233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Téglalap 42"/>
          <p:cNvSpPr/>
          <p:nvPr/>
        </p:nvSpPr>
        <p:spPr>
          <a:xfrm>
            <a:off x="7536293" y="4599898"/>
            <a:ext cx="358460" cy="7233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Téglalap 43"/>
          <p:cNvSpPr/>
          <p:nvPr/>
        </p:nvSpPr>
        <p:spPr>
          <a:xfrm>
            <a:off x="7169239" y="4232854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Téglalap 44"/>
          <p:cNvSpPr/>
          <p:nvPr/>
        </p:nvSpPr>
        <p:spPr>
          <a:xfrm>
            <a:off x="7179970" y="3870096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Téglalap 45"/>
          <p:cNvSpPr/>
          <p:nvPr/>
        </p:nvSpPr>
        <p:spPr>
          <a:xfrm>
            <a:off x="7167091" y="5312536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Téglalap 46"/>
          <p:cNvSpPr/>
          <p:nvPr/>
        </p:nvSpPr>
        <p:spPr>
          <a:xfrm>
            <a:off x="7177822" y="5683879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Téglalap 47"/>
          <p:cNvSpPr/>
          <p:nvPr/>
        </p:nvSpPr>
        <p:spPr>
          <a:xfrm>
            <a:off x="7909783" y="4239287"/>
            <a:ext cx="358460" cy="7233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Téglalap 48"/>
          <p:cNvSpPr/>
          <p:nvPr/>
        </p:nvSpPr>
        <p:spPr>
          <a:xfrm>
            <a:off x="8268246" y="4237139"/>
            <a:ext cx="358460" cy="7233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Téglalap 49"/>
          <p:cNvSpPr/>
          <p:nvPr/>
        </p:nvSpPr>
        <p:spPr>
          <a:xfrm>
            <a:off x="7899039" y="4962655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Téglalap 50"/>
          <p:cNvSpPr/>
          <p:nvPr/>
        </p:nvSpPr>
        <p:spPr>
          <a:xfrm>
            <a:off x="7896891" y="5321119"/>
            <a:ext cx="734098" cy="3627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67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Térkő burkolat fanny">
            <a:hlinkClick r:id="rId2" tooltip="&quot;Térkő burkolat fanny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5805"/>
            <a:ext cx="3313113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Térkő kocka, térkőburkolat">
            <a:hlinkClick r:id="rId4" tooltip="&quot;Térkő kocka, térkőburkolat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34994"/>
            <a:ext cx="33131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ullám térkő burkolatok">
            <a:hlinkClick r:id="rId6" tooltip="&quot;Hullám térkő burkolatok&quot;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49471"/>
            <a:ext cx="3313113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térkő, térburkolat, betontérkő, kertépítőelem, díszburkolat, quadro térkő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34322"/>
            <a:ext cx="33115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ím 1"/>
          <p:cNvSpPr>
            <a:spLocks noGrp="1"/>
          </p:cNvSpPr>
          <p:nvPr>
            <p:ph type="ctrTitle"/>
          </p:nvPr>
        </p:nvSpPr>
        <p:spPr>
          <a:xfrm>
            <a:off x="0" y="2865002"/>
            <a:ext cx="9518704" cy="586418"/>
          </a:xfrm>
        </p:spPr>
        <p:txBody>
          <a:bodyPr/>
          <a:lstStyle/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 burkolólapok alakja nagyon változatos lehet.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9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3108</TotalTime>
  <Words>70</Words>
  <Application>Microsoft Office PowerPoint</Application>
  <PresentationFormat>Szélesvásznú</PresentationFormat>
  <Paragraphs>203</Paragraphs>
  <Slides>38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Trebuchet MS</vt:lpstr>
      <vt:lpstr>Wingdings</vt:lpstr>
      <vt:lpstr>Wingdings 3</vt:lpstr>
      <vt:lpstr>Fazetta</vt:lpstr>
      <vt:lpstr>     Cirkusz, játék, matematika</vt:lpstr>
      <vt:lpstr>PowerPoint bemutató</vt:lpstr>
      <vt:lpstr>   Téglák a Cirkuszból</vt:lpstr>
      <vt:lpstr>PowerPoint bemutató</vt:lpstr>
      <vt:lpstr>PowerPoint bemutató</vt:lpstr>
      <vt:lpstr>PowerPoint bemutató</vt:lpstr>
      <vt:lpstr>PowerPoint bemutató</vt:lpstr>
      <vt:lpstr>   Néhány ötlet:</vt:lpstr>
      <vt:lpstr>  A burkolólapok alakja nagyon változatos lehet.</vt:lpstr>
      <vt:lpstr>   Csempézés, burkolás kétféle négyzettel</vt:lpstr>
      <vt:lpstr>PowerPoint bemutató</vt:lpstr>
      <vt:lpstr>PowerPoint bemutató</vt:lpstr>
      <vt:lpstr>PowerPoint bemutató</vt:lpstr>
      <vt:lpstr>PowerPoint bemutató</vt:lpstr>
      <vt:lpstr>PowerPoint bemutató</vt:lpstr>
      <vt:lpstr>  Sajtos dobozok</vt:lpstr>
      <vt:lpstr>  Sajtos dobozok</vt:lpstr>
      <vt:lpstr>PowerPoint bemutató</vt:lpstr>
      <vt:lpstr>PowerPoint bemutató</vt:lpstr>
      <vt:lpstr>PowerPoint bemutató</vt:lpstr>
      <vt:lpstr>PowerPoint bemutató</vt:lpstr>
      <vt:lpstr>PowerPoint bemutató</vt:lpstr>
      <vt:lpstr>  Fejben huszonegy</vt:lpstr>
      <vt:lpstr>  Fejben huszonegy</vt:lpstr>
      <vt:lpstr>  Fejben huszonegy</vt:lpstr>
      <vt:lpstr>  Negyvenkilenc</vt:lpstr>
      <vt:lpstr>  Negyvenkilenc</vt:lpstr>
      <vt:lpstr>  Negyvenkilenc</vt:lpstr>
      <vt:lpstr>  Számtani sorozat</vt:lpstr>
      <vt:lpstr>  Számtani sorozat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a cirkuszban</dc:title>
  <dc:creator>DELL</dc:creator>
  <cp:lastModifiedBy>László Számadó</cp:lastModifiedBy>
  <cp:revision>152</cp:revision>
  <dcterms:created xsi:type="dcterms:W3CDTF">2016-10-16T18:31:25Z</dcterms:created>
  <dcterms:modified xsi:type="dcterms:W3CDTF">2018-07-10T11:45:26Z</dcterms:modified>
</cp:coreProperties>
</file>