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1" r:id="rId2"/>
    <p:sldId id="387" r:id="rId3"/>
    <p:sldId id="364" r:id="rId4"/>
    <p:sldId id="365" r:id="rId5"/>
    <p:sldId id="366" r:id="rId6"/>
    <p:sldId id="275" r:id="rId7"/>
    <p:sldId id="334" r:id="rId8"/>
    <p:sldId id="371" r:id="rId9"/>
    <p:sldId id="374" r:id="rId10"/>
    <p:sldId id="361" r:id="rId11"/>
    <p:sldId id="367" r:id="rId12"/>
    <p:sldId id="368" r:id="rId13"/>
    <p:sldId id="386" r:id="rId14"/>
    <p:sldId id="257" r:id="rId15"/>
    <p:sldId id="370" r:id="rId16"/>
    <p:sldId id="273" r:id="rId17"/>
    <p:sldId id="369" r:id="rId18"/>
    <p:sldId id="372" r:id="rId19"/>
    <p:sldId id="360" r:id="rId20"/>
    <p:sldId id="384" r:id="rId21"/>
    <p:sldId id="375" r:id="rId22"/>
    <p:sldId id="373" r:id="rId23"/>
    <p:sldId id="376" r:id="rId24"/>
    <p:sldId id="385" r:id="rId25"/>
    <p:sldId id="377" r:id="rId26"/>
    <p:sldId id="378" r:id="rId27"/>
    <p:sldId id="379" r:id="rId28"/>
    <p:sldId id="383" r:id="rId29"/>
    <p:sldId id="382" r:id="rId30"/>
    <p:sldId id="395" r:id="rId31"/>
    <p:sldId id="380" r:id="rId32"/>
    <p:sldId id="381" r:id="rId33"/>
    <p:sldId id="393" r:id="rId34"/>
    <p:sldId id="388" r:id="rId35"/>
    <p:sldId id="389" r:id="rId36"/>
    <p:sldId id="390" r:id="rId37"/>
    <p:sldId id="391" r:id="rId38"/>
    <p:sldId id="392" r:id="rId39"/>
    <p:sldId id="260" r:id="rId4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48EDC-3E7C-4C94-A7A4-43ACD541C1A1}" type="datetimeFigureOut">
              <a:rPr lang="hu-HU" smtClean="0"/>
              <a:t>2018. 07. 23.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724C8-B14B-4AA2-8B40-648E0627EC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44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8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3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6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0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32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5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FC73-76C1-48C9-8055-20BB0FB1E0DA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D112-8158-410A-93FA-C487C53B1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20666497429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C3B6446-9390-4FB2-9966-6E4488293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5" y="450167"/>
            <a:ext cx="11591777" cy="47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72"/>
    </mc:Choice>
    <mc:Fallback xmlns="">
      <p:transition spd="slow" advTm="157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7812FC-38CD-465B-80A0-01BE8350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https://www.math.hmc.edu/calculus/tutorials/extrema/gif/graph.gif">
            <a:extLst>
              <a:ext uri="{FF2B5EF4-FFF2-40B4-BE49-F238E27FC236}">
                <a16:creationId xmlns:a16="http://schemas.microsoft.com/office/drawing/2014/main" id="{A0B78B48-A47C-4576-ACB8-DC16C806BD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2410619"/>
            <a:ext cx="28860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A92C04A-CA0B-4F8B-AFDE-E8F5FE66198C}"/>
              </a:ext>
            </a:extLst>
          </p:cNvPr>
          <p:cNvSpPr txBox="1"/>
          <p:nvPr/>
        </p:nvSpPr>
        <p:spPr>
          <a:xfrm>
            <a:off x="3207026" y="11261587"/>
            <a:ext cx="706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F51AC8A-4EB9-4779-AF84-2F8F2A8F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91" y="5854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Relative Maxima and Minima</a:t>
            </a:r>
            <a:endParaRPr kumimoji="0" lang="hu-HU" altLang="hu-H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First Derivative Test, relative extrema occur where </a:t>
            </a:r>
            <a:r>
              <a:rPr kumimoji="0" lang="hu-HU" altLang="hu-HU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hu-HU" altLang="hu-HU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hu-HU" altLang="hu-HU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changes sign. </a:t>
            </a:r>
            <a:endParaRPr kumimoji="0" lang="hu-HU" altLang="hu-HU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www.math.hmc.edu/jsMath/fonts/cmsy10/alpha/100/char30.png">
            <a:extLst>
              <a:ext uri="{FF2B5EF4-FFF2-40B4-BE49-F238E27FC236}">
                <a16:creationId xmlns:a16="http://schemas.microsoft.com/office/drawing/2014/main" id="{232F8EDC-87B1-42C5-AA89-40E4DFC5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91" y="6069013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2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36E4C8-23EF-4136-A0C2-53DEE33D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feladatsorozat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64DD66-F537-4E1C-BF48-2BB6021D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„</a:t>
            </a:r>
            <a:r>
              <a:rPr lang="hu-HU" dirty="0" err="1"/>
              <a:t>szaladgálós</a:t>
            </a:r>
            <a:r>
              <a:rPr lang="hu-HU" dirty="0"/>
              <a:t>” feladatok, </a:t>
            </a:r>
            <a:r>
              <a:rPr lang="hu-HU" dirty="0" err="1"/>
              <a:t>szakaszonként</a:t>
            </a:r>
            <a:r>
              <a:rPr lang="hu-HU" dirty="0"/>
              <a:t> egyenletes, egyenes vonalú mozgás, út-idő gr.</a:t>
            </a:r>
          </a:p>
          <a:p>
            <a:pPr lvl="0"/>
            <a:r>
              <a:rPr lang="hu-HU" dirty="0"/>
              <a:t>kulcs-dobálás. változó sebességű egyenesvonalú mozgás, út-idő gr., szélsőérték, 0 hely</a:t>
            </a:r>
          </a:p>
          <a:p>
            <a:pPr lvl="0"/>
            <a:r>
              <a:rPr lang="hu-HU" dirty="0"/>
              <a:t>harmadfokú függvénnyel megadott út-idő </a:t>
            </a:r>
            <a:r>
              <a:rPr lang="hu-HU" dirty="0" err="1"/>
              <a:t>fv</a:t>
            </a:r>
            <a:r>
              <a:rPr lang="hu-HU" dirty="0"/>
              <a:t>. grafikonjának olvasása</a:t>
            </a:r>
          </a:p>
          <a:p>
            <a:pPr lvl="0"/>
            <a:r>
              <a:rPr lang="hu-HU" dirty="0"/>
              <a:t>harmadfokú függvények jellemzőinek megkeresése, jelölése a megadott grafikonon</a:t>
            </a:r>
          </a:p>
          <a:p>
            <a:pPr lvl="0"/>
            <a:r>
              <a:rPr lang="hu-HU" dirty="0"/>
              <a:t>a megadott jellemzők alapján a grafikon vázolása</a:t>
            </a:r>
          </a:p>
          <a:p>
            <a:pPr marL="0" lvl="0" indent="0">
              <a:buNone/>
            </a:pPr>
            <a:r>
              <a:rPr lang="hu-HU" dirty="0"/>
              <a:t>Beszéljük meg! Számoljuk ki a függvényértékeket? Melyikeket?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068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A8342-35F5-4862-9028-DF134A76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E8DDA0-67C1-4481-9CEA-8654E51A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2.)</a:t>
            </a:r>
          </a:p>
          <a:p>
            <a:pPr marL="0" indent="0">
              <a:buNone/>
            </a:pPr>
            <a:r>
              <a:rPr lang="hu-HU" dirty="0"/>
              <a:t>Rajzoljunk érintőt a függvények grafikonján a kért pontokban!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201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7812FC-38CD-465B-80A0-01BE8350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https://www.math.hmc.edu/calculus/tutorials/extrema/gif/graph.gif">
            <a:extLst>
              <a:ext uri="{FF2B5EF4-FFF2-40B4-BE49-F238E27FC236}">
                <a16:creationId xmlns:a16="http://schemas.microsoft.com/office/drawing/2014/main" id="{A0B78B48-A47C-4576-ACB8-DC16C806BD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2410619"/>
            <a:ext cx="28860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A92C04A-CA0B-4F8B-AFDE-E8F5FE66198C}"/>
              </a:ext>
            </a:extLst>
          </p:cNvPr>
          <p:cNvSpPr txBox="1"/>
          <p:nvPr/>
        </p:nvSpPr>
        <p:spPr>
          <a:xfrm>
            <a:off x="3207026" y="11261587"/>
            <a:ext cx="706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F51AC8A-4EB9-4779-AF84-2F8F2A8F5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91" y="5854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Relative Maxima and Minima</a:t>
            </a:r>
            <a:endParaRPr kumimoji="0" lang="hu-HU" altLang="hu-H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First Derivative Test, relative extrema occur where </a:t>
            </a:r>
            <a:r>
              <a:rPr kumimoji="0" lang="hu-HU" altLang="hu-HU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hu-HU" altLang="hu-H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hu-HU" altLang="hu-HU" sz="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hu-HU" altLang="hu-HU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hu-HU" altLang="hu-H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hu-HU" altLang="hu-HU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changes sign. </a:t>
            </a:r>
            <a:endParaRPr kumimoji="0" lang="hu-HU" altLang="hu-HU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www.math.hmc.edu/jsMath/fonts/cmsy10/alpha/100/char30.png">
            <a:extLst>
              <a:ext uri="{FF2B5EF4-FFF2-40B4-BE49-F238E27FC236}">
                <a16:creationId xmlns:a16="http://schemas.microsoft.com/office/drawing/2014/main" id="{232F8EDC-87B1-42C5-AA89-40E4DFC5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91" y="6069013"/>
            <a:ext cx="381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5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89933B-7077-4932-9CF5-7F6DD979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öveg, rajztábla látható&#10;&#10;A leírás teljesen megbízható">
            <a:extLst>
              <a:ext uri="{FF2B5EF4-FFF2-40B4-BE49-F238E27FC236}">
                <a16:creationId xmlns:a16="http://schemas.microsoft.com/office/drawing/2014/main" id="{EAC42C48-46CA-4D53-8844-3AF638DE8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1254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569D1E-603F-4D62-8A22-4F250898D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A képen szöveg, rajztábla látható&#10;&#10;A leírás teljesen megbízható">
            <a:extLst>
              <a:ext uri="{FF2B5EF4-FFF2-40B4-BE49-F238E27FC236}">
                <a16:creationId xmlns:a16="http://schemas.microsoft.com/office/drawing/2014/main" id="{A7B5A3EB-EFA4-4485-8456-7F5EE7C19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757452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A72672-C0FC-44B0-A689-50935856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algoritmus ötlete (érintő rajzolás)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E823D0-679E-4654-A567-CBBF6F1C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Folyamatábra: Feldolgozás 4">
            <a:extLst>
              <a:ext uri="{FF2B5EF4-FFF2-40B4-BE49-F238E27FC236}">
                <a16:creationId xmlns:a16="http://schemas.microsoft.com/office/drawing/2014/main" id="{3C808691-A968-400C-BCEA-AEF488F04D83}"/>
              </a:ext>
            </a:extLst>
          </p:cNvPr>
          <p:cNvSpPr/>
          <p:nvPr/>
        </p:nvSpPr>
        <p:spPr>
          <a:xfrm>
            <a:off x="2067339" y="2262983"/>
            <a:ext cx="4028661" cy="6661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 Rajzolj egy szelőt!</a:t>
            </a:r>
          </a:p>
        </p:txBody>
      </p:sp>
      <p:sp>
        <p:nvSpPr>
          <p:cNvPr id="6" name="Folyamatábra: Feldolgozás 5">
            <a:extLst>
              <a:ext uri="{FF2B5EF4-FFF2-40B4-BE49-F238E27FC236}">
                <a16:creationId xmlns:a16="http://schemas.microsoft.com/office/drawing/2014/main" id="{66979BCE-213B-481C-8CD9-56F1F3F72181}"/>
              </a:ext>
            </a:extLst>
          </p:cNvPr>
          <p:cNvSpPr/>
          <p:nvPr/>
        </p:nvSpPr>
        <p:spPr>
          <a:xfrm>
            <a:off x="2098510" y="3560618"/>
            <a:ext cx="4028661" cy="8195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 közelebbi pont</a:t>
            </a:r>
          </a:p>
        </p:txBody>
      </p:sp>
      <p:sp>
        <p:nvSpPr>
          <p:cNvPr id="7" name="Folyamatábra: Feldolgozás 6">
            <a:extLst>
              <a:ext uri="{FF2B5EF4-FFF2-40B4-BE49-F238E27FC236}">
                <a16:creationId xmlns:a16="http://schemas.microsoft.com/office/drawing/2014/main" id="{E8B32984-1BE3-4447-93EB-0E53849871E1}"/>
              </a:ext>
            </a:extLst>
          </p:cNvPr>
          <p:cNvSpPr/>
          <p:nvPr/>
        </p:nvSpPr>
        <p:spPr>
          <a:xfrm>
            <a:off x="2129681" y="5346331"/>
            <a:ext cx="3966319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Rajzolj egy szelőt!</a:t>
            </a:r>
          </a:p>
        </p:txBody>
      </p:sp>
      <p:sp>
        <p:nvSpPr>
          <p:cNvPr id="8" name="Folyamatábra: Döntés 7">
            <a:extLst>
              <a:ext uri="{FF2B5EF4-FFF2-40B4-BE49-F238E27FC236}">
                <a16:creationId xmlns:a16="http://schemas.microsoft.com/office/drawing/2014/main" id="{B29CDD7E-6BC0-411C-85B1-01AF72DC77F5}"/>
              </a:ext>
            </a:extLst>
          </p:cNvPr>
          <p:cNvSpPr/>
          <p:nvPr/>
        </p:nvSpPr>
        <p:spPr>
          <a:xfrm>
            <a:off x="7872846" y="4380202"/>
            <a:ext cx="2123219" cy="153937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két utolsó =?</a:t>
            </a: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A5766E97-4E63-4094-BFDF-E93829B0B919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112841" y="3501450"/>
            <a:ext cx="1515566" cy="59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174AE46D-4EF8-4640-A5A7-F85080CCACC7}"/>
              </a:ext>
            </a:extLst>
          </p:cNvPr>
          <p:cNvCxnSpPr>
            <a:cxnSpLocks/>
          </p:cNvCxnSpPr>
          <p:nvPr/>
        </p:nvCxnSpPr>
        <p:spPr>
          <a:xfrm flipH="1">
            <a:off x="5687287" y="4032074"/>
            <a:ext cx="31171" cy="966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1285DD8F-0BC6-4467-9B12-4F081EE4BCAF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096000" y="5258687"/>
            <a:ext cx="1745673" cy="393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6ACACB1-3F1E-4C51-8125-6C9F98441735}"/>
              </a:ext>
            </a:extLst>
          </p:cNvPr>
          <p:cNvCxnSpPr/>
          <p:nvPr/>
        </p:nvCxnSpPr>
        <p:spPr>
          <a:xfrm>
            <a:off x="9964894" y="5153891"/>
            <a:ext cx="931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v 23">
            <a:extLst>
              <a:ext uri="{FF2B5EF4-FFF2-40B4-BE49-F238E27FC236}">
                <a16:creationId xmlns:a16="http://schemas.microsoft.com/office/drawing/2014/main" id="{CDFC0F4A-EB46-42D4-980E-D3587D60564F}"/>
              </a:ext>
            </a:extLst>
          </p:cNvPr>
          <p:cNvSpPr/>
          <p:nvPr/>
        </p:nvSpPr>
        <p:spPr>
          <a:xfrm>
            <a:off x="4253345" y="3400613"/>
            <a:ext cx="4681110" cy="8804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D5B77191-FEA2-43A3-9B6A-6B0E5E930E2F}"/>
              </a:ext>
            </a:extLst>
          </p:cNvPr>
          <p:cNvSpPr txBox="1"/>
          <p:nvPr/>
        </p:nvSpPr>
        <p:spPr>
          <a:xfrm>
            <a:off x="10501745" y="4998667"/>
            <a:ext cx="64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Vége</a:t>
            </a:r>
          </a:p>
        </p:txBody>
      </p: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5F69E7F7-1BF5-40DD-BAA2-FD32925647AD}"/>
              </a:ext>
            </a:extLst>
          </p:cNvPr>
          <p:cNvCxnSpPr/>
          <p:nvPr/>
        </p:nvCxnSpPr>
        <p:spPr>
          <a:xfrm>
            <a:off x="5669971" y="2929157"/>
            <a:ext cx="0" cy="63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91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26CC88-2653-451D-84FB-4B1EC7CE3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feladatsorozat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D58F3A-9534-4294-9A1A-57165DD1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a kör érintője és a „váltó” a síneken</a:t>
            </a:r>
          </a:p>
          <a:p>
            <a:pPr lvl="0"/>
            <a:r>
              <a:rPr lang="hu-HU" dirty="0"/>
              <a:t>a váltómodell vizsgálata (ahol nem deriválható a görbe, és ahol a „görbe” egyenes)</a:t>
            </a:r>
          </a:p>
          <a:p>
            <a:pPr lvl="0"/>
            <a:r>
              <a:rPr lang="hu-HU" dirty="0"/>
              <a:t>definiálás helyett algoritmus-keresés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9518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7587E7-DE00-42CE-A57E-8EB10AFE8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39EB2A-DF58-4391-8978-43D7631FB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3.)</a:t>
            </a:r>
          </a:p>
          <a:p>
            <a:pPr marL="0" indent="0">
              <a:buNone/>
            </a:pPr>
            <a:r>
              <a:rPr lang="hu-HU" dirty="0"/>
              <a:t>Milyen alakú legyen a tyúkketrec?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7252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945E6A8E-7A23-462F-A8D2-46561F4F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Tartalom helye 4" descr="A képen étel, beltéri, személy, ülő látható&#10;&#10;A leírás teljesen megbízható">
            <a:extLst>
              <a:ext uri="{FF2B5EF4-FFF2-40B4-BE49-F238E27FC236}">
                <a16:creationId xmlns:a16="http://schemas.microsoft.com/office/drawing/2014/main" id="{6736BF86-7609-4683-A880-AA5C2DC50E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r="11254" b="-1"/>
          <a:stretch/>
        </p:blipFill>
        <p:spPr>
          <a:xfrm>
            <a:off x="1266092" y="2293035"/>
            <a:ext cx="3291840" cy="2982350"/>
          </a:xfrm>
          <a:prstGeom prst="rect">
            <a:avLst/>
          </a:prstGeom>
          <a:effectLst/>
        </p:spPr>
      </p:pic>
      <p:pic>
        <p:nvPicPr>
          <p:cNvPr id="8" name="Tartalom helye 4" descr="A képen padló, étel, asztal, ülő látható&#10;&#10;A leírás teljesen megbízható">
            <a:extLst>
              <a:ext uri="{FF2B5EF4-FFF2-40B4-BE49-F238E27FC236}">
                <a16:creationId xmlns:a16="http://schemas.microsoft.com/office/drawing/2014/main" id="{05FEFA10-8987-42E4-9617-98EFECB8BC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r="3014" b="1"/>
          <a:stretch/>
        </p:blipFill>
        <p:spPr>
          <a:xfrm>
            <a:off x="8054370" y="2293035"/>
            <a:ext cx="2749618" cy="29823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872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3B82E1-D231-4051-88C7-DC2765E66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Függvényekről sokféleképpen</a:t>
            </a:r>
            <a:br>
              <a:rPr lang="hu-HU" dirty="0"/>
            </a:br>
            <a:r>
              <a:rPr lang="hu-HU" sz="3100" dirty="0"/>
              <a:t>(szakköri feladatok a középszintű érettségire készülőknek)</a:t>
            </a:r>
            <a:br>
              <a:rPr lang="hu-HU" sz="3100" dirty="0"/>
            </a:br>
            <a:endParaRPr lang="hu-HU" sz="31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DB6B137-80E7-47AC-B7C7-609D45B0E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/>
              <a:t>Rátz László Vándorgyűlés</a:t>
            </a:r>
          </a:p>
          <a:p>
            <a:r>
              <a:rPr lang="hu-HU" b="1" dirty="0"/>
              <a:t>Győr, 2018</a:t>
            </a:r>
            <a:r>
              <a:rPr lang="hu-HU" dirty="0"/>
              <a:t>.</a:t>
            </a:r>
          </a:p>
          <a:p>
            <a:r>
              <a:rPr lang="hu-HU" dirty="0"/>
              <a:t>Munkácsy Katalin, ELTE TTK</a:t>
            </a:r>
          </a:p>
        </p:txBody>
      </p:sp>
    </p:spTree>
    <p:extLst>
      <p:ext uri="{BB962C8B-B14F-4D97-AF65-F5344CB8AC3E}">
        <p14:creationId xmlns:p14="http://schemas.microsoft.com/office/powerpoint/2010/main" val="1038276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608552-19BF-4529-90AE-14F90BE5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Téglalapok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40856A-572F-4119-8524-A22FDAA17F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DDD629C-2B15-42C0-A923-2E87AF2D9D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36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E7654C6-6508-4C91-A8B8-DB93F103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 descr="A képen palack, fal, polc, beltéri látható&#10;&#10;A leírás teljesen megbízható">
            <a:extLst>
              <a:ext uri="{FF2B5EF4-FFF2-40B4-BE49-F238E27FC236}">
                <a16:creationId xmlns:a16="http://schemas.microsoft.com/office/drawing/2014/main" id="{E2EB5542-5C0F-485F-B6A9-2D2C198DA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1" y="700790"/>
            <a:ext cx="7165297" cy="5456419"/>
          </a:xfrm>
        </p:spPr>
      </p:pic>
    </p:spTree>
    <p:extLst>
      <p:ext uri="{BB962C8B-B14F-4D97-AF65-F5344CB8AC3E}">
        <p14:creationId xmlns:p14="http://schemas.microsoft.com/office/powerpoint/2010/main" val="43331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591544CF-B4A1-4F6C-AF96-E80F6613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feladatsorozat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48B97AA-87DD-4309-9FDB-0A26E065C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szemléletesen átlátható, érezhető szélsőérték feladatok</a:t>
            </a:r>
          </a:p>
          <a:p>
            <a:pPr lvl="0"/>
            <a:r>
              <a:rPr lang="hu-HU" dirty="0"/>
              <a:t>téglalapok kirakosgatása adott számú négyzetekből, kerület-terület kapcsolat</a:t>
            </a:r>
          </a:p>
          <a:p>
            <a:pPr lvl="0"/>
            <a:r>
              <a:rPr lang="hu-HU" dirty="0"/>
              <a:t>henger alakú konzervdobozok gazdaságossága, becslés-ellenőrzés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9643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AAB384-5661-4285-A1F5-266C5A50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C864A7-E8A2-43EA-B814-2E686CDA7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4.) Ábrázoljuk az y= x ad 29 és az y= x ad 32 függvényeket! Általánosítsuk a feladatot!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493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ED1C06-0D23-46B3-9775-1FAC66A3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feladatsorozat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9A855C-4251-40EF-A8D2-860E0EC2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 </a:t>
            </a:r>
          </a:p>
          <a:p>
            <a:pPr lvl="0"/>
            <a:r>
              <a:rPr lang="hu-HU" dirty="0"/>
              <a:t>x ad 2</a:t>
            </a:r>
          </a:p>
          <a:p>
            <a:pPr lvl="0"/>
            <a:r>
              <a:rPr lang="hu-HU" dirty="0"/>
              <a:t>x ad 3, harmadfokú polinomok</a:t>
            </a:r>
          </a:p>
          <a:p>
            <a:pPr lvl="0"/>
            <a:r>
              <a:rPr lang="hu-HU" dirty="0"/>
              <a:t>polinomfüggvények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821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0F9603-1FFE-4636-A0F5-7E7ADBC9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kis kitérő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050DA4-249B-4D55-B71A-D093A19C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5.) Végtelen halmazok összehasonlítása. Mennyi természetes és mennyi valós szám van? Hogyan lehetne a két halmazt összehasonlítani?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489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081F04-9E14-4A85-81E5-6D735365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feladatsorozat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97A3B7-BC9C-49F9-8687-233E3BCD9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prímszámok halmaza végtelen. Ismerős ez az állítás? Mit jelent?</a:t>
            </a:r>
          </a:p>
          <a:p>
            <a:r>
              <a:rPr lang="hu-HU" dirty="0"/>
              <a:t>És ha elhagyjuk az első néhány prímszámot „mennyi” marad? Végtelen szállodák vagy a számegyenes </a:t>
            </a:r>
            <a:r>
              <a:rPr lang="hu-HU" dirty="0" err="1"/>
              <a:t>term</a:t>
            </a:r>
            <a:r>
              <a:rPr lang="hu-HU" dirty="0"/>
              <a:t>. pontjai, véges és végtelen halmazok</a:t>
            </a:r>
          </a:p>
          <a:p>
            <a:r>
              <a:rPr lang="hu-HU" dirty="0"/>
              <a:t>Szakaszok pontjainak számossága, mit jelent az ugyanannyi,  halmazok megegyezése és számosságok megegyezése</a:t>
            </a:r>
          </a:p>
          <a:p>
            <a:r>
              <a:rPr lang="hu-HU" dirty="0"/>
              <a:t>Megszámlálhatóan és nem megszámlálhatóan végtelen halmazok	</a:t>
            </a:r>
          </a:p>
          <a:p>
            <a:r>
              <a:rPr lang="hu-HU" dirty="0"/>
              <a:t>Valós számok számossága,   számosságok végtelen sorozata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7324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429DD4FA-1835-40F2-8552-3C32D8D6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3EE876-8231-4961-9928-207B36A460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6.)   </a:t>
            </a:r>
          </a:p>
          <a:p>
            <a:pPr marL="0" indent="0">
              <a:buNone/>
            </a:pPr>
            <a:r>
              <a:rPr lang="hu-HU" dirty="0"/>
              <a:t>Becsüljétek meg az alakzat területét! </a:t>
            </a:r>
          </a:p>
          <a:p>
            <a:endParaRPr lang="hu-HU" dirty="0"/>
          </a:p>
        </p:txBody>
      </p:sp>
      <p:pic>
        <p:nvPicPr>
          <p:cNvPr id="8" name="Tartalom helye 7" descr="A képen térkép, szöveg látható&#10;&#10;A leírás teljesen megbízható">
            <a:extLst>
              <a:ext uri="{FF2B5EF4-FFF2-40B4-BE49-F238E27FC236}">
                <a16:creationId xmlns:a16="http://schemas.microsoft.com/office/drawing/2014/main" id="{B653FEA0-B9A7-4DB4-B9BF-22EA21AC71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62" y="2743994"/>
            <a:ext cx="1819275" cy="2514600"/>
          </a:xfrm>
        </p:spPr>
      </p:pic>
    </p:spTree>
    <p:extLst>
      <p:ext uri="{BB962C8B-B14F-4D97-AF65-F5344CB8AC3E}">
        <p14:creationId xmlns:p14="http://schemas.microsoft.com/office/powerpoint/2010/main" val="329255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20170DA8-0315-4544-9CB2-ABAECCDB9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67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444FF551-B509-462A-B9EF-0CFCEF82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48206AFC-E63D-4C99-9D81-C1526D1DF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1" y="1267748"/>
            <a:ext cx="7345179" cy="3597639"/>
          </a:xfrm>
        </p:spPr>
      </p:pic>
    </p:spTree>
    <p:extLst>
      <p:ext uri="{BB962C8B-B14F-4D97-AF65-F5344CB8AC3E}">
        <p14:creationId xmlns:p14="http://schemas.microsoft.com/office/powerpoint/2010/main" val="147856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8B822-7243-47B6-B9D3-D124944B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D7B208-8ADF-4F4E-8E5C-0C2642E0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matematika szakkör lehetséges célkitűzései közül néhány:</a:t>
            </a:r>
          </a:p>
          <a:p>
            <a:pPr lvl="0"/>
            <a:r>
              <a:rPr lang="hu-HU" dirty="0"/>
              <a:t>a matematikai tevékenység megszerettetése</a:t>
            </a:r>
          </a:p>
          <a:p>
            <a:pPr lvl="0"/>
            <a:r>
              <a:rPr lang="hu-HU" dirty="0"/>
              <a:t>gondolkodási képesség fejlesztése</a:t>
            </a:r>
          </a:p>
          <a:p>
            <a:pPr lvl="0"/>
            <a:r>
              <a:rPr lang="hu-HU" dirty="0"/>
              <a:t>az iskolai tananyag elmélyítése</a:t>
            </a:r>
          </a:p>
          <a:p>
            <a:pPr lvl="0"/>
            <a:r>
              <a:rPr lang="hu-HU" dirty="0"/>
              <a:t>felkészítés a továbbtanulásra</a:t>
            </a:r>
          </a:p>
          <a:p>
            <a:pPr lvl="0"/>
            <a:r>
              <a:rPr lang="hu-HU" dirty="0"/>
              <a:t>felkészítés versenyekre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7602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964D7A-3B1C-45F2-9637-58A77C92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C3AF55-F54D-49DB-8F0B-639FE8E8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Tervezzünk programot, ami a tanulók terület-becslését ellenőrzi, értékeli. (Legyen a függvény harmadfokú, így a határozott integrál egyszerűen számítható.)</a:t>
            </a:r>
          </a:p>
        </p:txBody>
      </p:sp>
    </p:spTree>
    <p:extLst>
      <p:ext uri="{BB962C8B-B14F-4D97-AF65-F5344CB8AC3E}">
        <p14:creationId xmlns:p14="http://schemas.microsoft.com/office/powerpoint/2010/main" val="1884991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D58C9E-D189-458E-B414-7F8A3078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D05D4B-E57D-4723-B381-86E8AA19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	terület becslések</a:t>
            </a:r>
          </a:p>
          <a:p>
            <a:r>
              <a:rPr lang="hu-HU" dirty="0"/>
              <a:t>	átlagbecslések </a:t>
            </a:r>
          </a:p>
          <a:p>
            <a:r>
              <a:rPr lang="hu-HU" dirty="0"/>
              <a:t>	becslések a görbe alatti területre</a:t>
            </a:r>
          </a:p>
        </p:txBody>
      </p:sp>
    </p:spTree>
    <p:extLst>
      <p:ext uri="{BB962C8B-B14F-4D97-AF65-F5344CB8AC3E}">
        <p14:creationId xmlns:p14="http://schemas.microsoft.com/office/powerpoint/2010/main" val="220778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CD392F-C175-421A-875D-B6598FDB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1F3791-3803-4479-9919-335B6BBDF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feladatokat a Móra Ferenc általános iskola egyik hetedik osztályos csoportjában megoldottuk a gyerekekkel.</a:t>
            </a:r>
          </a:p>
          <a:p>
            <a:r>
              <a:rPr lang="hu-HU" dirty="0"/>
              <a:t>Köszönöm Rózsahegyi Eszter tanárnő és a diákok segítségét.</a:t>
            </a:r>
          </a:p>
        </p:txBody>
      </p:sp>
    </p:spTree>
    <p:extLst>
      <p:ext uri="{BB962C8B-B14F-4D97-AF65-F5344CB8AC3E}">
        <p14:creationId xmlns:p14="http://schemas.microsoft.com/office/powerpoint/2010/main" val="278483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67B836-1F10-4B4F-BA50-83A3DD86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Képeskönyv,</a:t>
            </a:r>
            <a:br>
              <a:rPr lang="hu-HU" dirty="0"/>
            </a:br>
            <a:r>
              <a:rPr lang="hu-HU" sz="2000" dirty="0"/>
              <a:t>Szarvasmarha matematika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CE2435-99C6-4083-8D73-8ED6CF135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https://www.facebook.com/groups/20666497429/</a:t>
            </a:r>
            <a:endParaRPr lang="hu-HU" dirty="0"/>
          </a:p>
          <a:p>
            <a:r>
              <a:rPr lang="hu-HU" dirty="0" err="1"/>
              <a:t>Bridges</a:t>
            </a:r>
            <a:r>
              <a:rPr lang="hu-HU" dirty="0"/>
              <a:t> - Art and </a:t>
            </a:r>
            <a:r>
              <a:rPr lang="hu-HU" dirty="0" err="1"/>
              <a:t>mathematics</a:t>
            </a:r>
            <a:r>
              <a:rPr lang="hu-HU" dirty="0"/>
              <a:t>, Facebook</a:t>
            </a:r>
          </a:p>
        </p:txBody>
      </p:sp>
    </p:spTree>
    <p:extLst>
      <p:ext uri="{BB962C8B-B14F-4D97-AF65-F5344CB8AC3E}">
        <p14:creationId xmlns:p14="http://schemas.microsoft.com/office/powerpoint/2010/main" val="2019142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fű, tehén, kültéri, állat látható&#10;&#10;A leírás teljesen megbízható">
            <a:extLst>
              <a:ext uri="{FF2B5EF4-FFF2-40B4-BE49-F238E27FC236}">
                <a16:creationId xmlns:a16="http://schemas.microsoft.com/office/drawing/2014/main" id="{39FC646A-76CB-40B0-8053-2A63C7F6F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7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fű, kültéri, állat, emlősök látható&#10;&#10;A leírás teljesen megbízható">
            <a:extLst>
              <a:ext uri="{FF2B5EF4-FFF2-40B4-BE49-F238E27FC236}">
                <a16:creationId xmlns:a16="http://schemas.microsoft.com/office/drawing/2014/main" id="{F951FC3E-2A8C-468E-A554-8B273CCA1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0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8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tehén, kültéri, szarvasmarha, fű látható&#10;&#10;A leírás teljesen megbízható">
            <a:extLst>
              <a:ext uri="{FF2B5EF4-FFF2-40B4-BE49-F238E27FC236}">
                <a16:creationId xmlns:a16="http://schemas.microsoft.com/office/drawing/2014/main" id="{A93B5611-EA0A-447F-8BEB-B5DE42C91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64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6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tehén, fű, kültéri, mező látható&#10;&#10;A leírás teljesen megbízható">
            <a:extLst>
              <a:ext uri="{FF2B5EF4-FFF2-40B4-BE49-F238E27FC236}">
                <a16:creationId xmlns:a16="http://schemas.microsoft.com/office/drawing/2014/main" id="{960A4A1A-AF26-4BEC-97C7-62AAB2DA7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22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4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fű, kültéri, tehén, állat látható&#10;&#10;A leírás teljesen megbízható">
            <a:extLst>
              <a:ext uri="{FF2B5EF4-FFF2-40B4-BE49-F238E27FC236}">
                <a16:creationId xmlns:a16="http://schemas.microsoft.com/office/drawing/2014/main" id="{EE7A66A1-5841-432C-A5A1-EBC17C811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55544AC-E85B-4849-9BA4-8189C2886BBC}"/>
              </a:ext>
            </a:extLst>
          </p:cNvPr>
          <p:cNvSpPr/>
          <p:nvPr/>
        </p:nvSpPr>
        <p:spPr>
          <a:xfrm>
            <a:off x="3048000" y="310583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600" dirty="0"/>
              <a:t>Köszönöm megtisztelő figyelmüket!</a:t>
            </a:r>
          </a:p>
          <a:p>
            <a:endParaRPr lang="hu-HU" sz="3600" dirty="0"/>
          </a:p>
          <a:p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>katalin.munkacsy@gmail.com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FA1E8F72-0D1B-40B3-8353-AB91C8F0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140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9FD587-3F48-47D8-A6FC-11537C67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264D29-A613-4665-9A93-9FDF1794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Módszertani javaslatok szakköri foglalkozásra: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a) Feladhatjuk, hogy a tanulók próbálkozzanak páros munkában .</a:t>
            </a:r>
          </a:p>
          <a:p>
            <a:pPr marL="0" indent="0">
              <a:buNone/>
            </a:pPr>
            <a:r>
              <a:rPr lang="hu-HU" dirty="0"/>
              <a:t>Kérdések, megjegyzések, ötletek írásban! (Egyedül, egymás között, akár külön teremben dolgozzanak /Pósa Lajos nyomán/ stb.)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b) Visszafelé lépegetve mindig több és több információt adunk meg, mint a vetélkedőkön, ahol egyre fogynak a megszerezhető pontok.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c) A legegyszerűbbtől haladva egymásra épülnek a feladatok.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077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00EB0-404D-4CCC-AFFF-87483E79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B4D778-254B-4CE0-AA06-67A8AFFF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1.)</a:t>
            </a:r>
          </a:p>
          <a:p>
            <a:pPr marL="0" indent="0">
              <a:buNone/>
            </a:pPr>
            <a:r>
              <a:rPr lang="hu-HU" dirty="0"/>
              <a:t>Vázoljuk az f (x) harmadfokú függvényt, adottak a szélsőérték helyei!</a:t>
            </a:r>
          </a:p>
          <a:p>
            <a:pPr marL="0" indent="0">
              <a:buNone/>
            </a:pPr>
            <a:endParaRPr lang="hu-HU" dirty="0"/>
          </a:p>
          <a:p>
            <a:pPr marL="0" lv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22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5">
            <a:extLst>
              <a:ext uri="{FF2B5EF4-FFF2-40B4-BE49-F238E27FC236}">
                <a16:creationId xmlns:a16="http://schemas.microsoft.com/office/drawing/2014/main" id="{50A3CFA3-762A-4BEB-86ED-8DEC0E467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1081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BB551B3-8A03-4972-96AC-DACDDC7A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hu-HU" sz="3200" dirty="0"/>
              <a:t>„Függvény vagyok!"</a:t>
            </a: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0562A71-5C4B-467F-ABC3-F9D2607E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/>
            <a:endParaRPr lang="hu-H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C79E98-67A9-4665-8843-9357612E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err="1"/>
              <a:t>Mathematikum</a:t>
            </a:r>
            <a:r>
              <a:rPr lang="hu-HU" sz="1800" dirty="0"/>
              <a:t>, </a:t>
            </a:r>
            <a:r>
              <a:rPr lang="hu-HU" sz="1800" dirty="0" err="1"/>
              <a:t>Giessen</a:t>
            </a:r>
            <a:r>
              <a:rPr lang="hu-HU" sz="1800" dirty="0"/>
              <a:t>, Németország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7198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A2041D-EA36-406C-83AC-591446C19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Beszéljük meg!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35C6000-CBBA-45C6-A754-70C5393A6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54" y="2367528"/>
            <a:ext cx="4410691" cy="3267531"/>
          </a:xfrm>
        </p:spPr>
      </p:pic>
    </p:spTree>
    <p:extLst>
      <p:ext uri="{BB962C8B-B14F-4D97-AF65-F5344CB8AC3E}">
        <p14:creationId xmlns:p14="http://schemas.microsoft.com/office/powerpoint/2010/main" val="396838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DB6386-D038-4383-B56E-5ADCCBBE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Játsszuk el!</a:t>
            </a:r>
          </a:p>
        </p:txBody>
      </p:sp>
      <p:pic>
        <p:nvPicPr>
          <p:cNvPr id="5" name="Tartalom helye 4" descr="A képen szöveg látható&#10;&#10;A leírás teljesen megbízható">
            <a:extLst>
              <a:ext uri="{FF2B5EF4-FFF2-40B4-BE49-F238E27FC236}">
                <a16:creationId xmlns:a16="http://schemas.microsoft.com/office/drawing/2014/main" id="{A65CC315-2AFC-483A-8C60-BCB34DAAB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278605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CED4E1-39A5-4668-A8F3-8905C433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Kulcs-dobálás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DC0507-A32C-4AEE-9D54-9FD65C5F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528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535</Words>
  <Application>Microsoft Office PowerPoint</Application>
  <PresentationFormat>Szélesvásznú</PresentationFormat>
  <Paragraphs>87</Paragraphs>
  <Slides>39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Office-téma</vt:lpstr>
      <vt:lpstr>PowerPoint-bemutató</vt:lpstr>
      <vt:lpstr>Függvényekről sokféleképpen (szakköri feladatok a középszintű érettségire készülőknek) </vt:lpstr>
      <vt:lpstr>PowerPoint-bemutató</vt:lpstr>
      <vt:lpstr>PowerPoint-bemutató</vt:lpstr>
      <vt:lpstr>PowerPoint-bemutató</vt:lpstr>
      <vt:lpstr>„Függvény vagyok!"</vt:lpstr>
      <vt:lpstr>Beszéljük meg!</vt:lpstr>
      <vt:lpstr>Játsszuk el!</vt:lpstr>
      <vt:lpstr>Kulcs-dobálás</vt:lpstr>
      <vt:lpstr>PowerPoint-bemutató</vt:lpstr>
      <vt:lpstr>1. feladatsorozat</vt:lpstr>
      <vt:lpstr>PowerPoint-bemutató</vt:lpstr>
      <vt:lpstr>PowerPoint-bemutató</vt:lpstr>
      <vt:lpstr>PowerPoint-bemutató</vt:lpstr>
      <vt:lpstr>PowerPoint-bemutató</vt:lpstr>
      <vt:lpstr>Az algoritmus ötlete (érintő rajzolás)</vt:lpstr>
      <vt:lpstr>2. feladatsorozat</vt:lpstr>
      <vt:lpstr>PowerPoint-bemutató</vt:lpstr>
      <vt:lpstr>PowerPoint-bemutató</vt:lpstr>
      <vt:lpstr>Téglalapok</vt:lpstr>
      <vt:lpstr>PowerPoint-bemutató</vt:lpstr>
      <vt:lpstr>3. feladatsorozat</vt:lpstr>
      <vt:lpstr>PowerPoint-bemutató</vt:lpstr>
      <vt:lpstr>4. feladatsorozat</vt:lpstr>
      <vt:lpstr>Egy kis kitérő</vt:lpstr>
      <vt:lpstr>5. feladatsorozat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Képeskönyv, Szarvasmarha matematika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címe</dc:title>
  <dc:creator>Boródi Andrea</dc:creator>
  <cp:lastModifiedBy>Windows-felhasználó</cp:lastModifiedBy>
  <cp:revision>42</cp:revision>
  <dcterms:created xsi:type="dcterms:W3CDTF">2017-11-07T11:32:07Z</dcterms:created>
  <dcterms:modified xsi:type="dcterms:W3CDTF">2018-07-23T07:34:35Z</dcterms:modified>
</cp:coreProperties>
</file>