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60" r:id="rId5"/>
    <p:sldId id="273" r:id="rId6"/>
    <p:sldId id="266" r:id="rId7"/>
    <p:sldId id="267" r:id="rId8"/>
    <p:sldId id="268" r:id="rId9"/>
    <p:sldId id="269" r:id="rId10"/>
    <p:sldId id="286" r:id="rId11"/>
    <p:sldId id="275" r:id="rId12"/>
    <p:sldId id="278" r:id="rId13"/>
    <p:sldId id="281" r:id="rId14"/>
    <p:sldId id="279" r:id="rId15"/>
    <p:sldId id="287" r:id="rId16"/>
    <p:sldId id="280" r:id="rId17"/>
    <p:sldId id="284" r:id="rId18"/>
    <p:sldId id="285" r:id="rId19"/>
    <p:sldId id="258" r:id="rId20"/>
    <p:sldId id="259" r:id="rId21"/>
    <p:sldId id="262" r:id="rId22"/>
    <p:sldId id="264" r:id="rId23"/>
    <p:sldId id="263" r:id="rId24"/>
    <p:sldId id="26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1F52D-2C9A-419A-83BC-9FDE36219573}" type="datetimeFigureOut">
              <a:rPr lang="hu-HU" smtClean="0"/>
              <a:t>2020. 07. 27.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B786-613D-497C-9216-34C1D023056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759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Ok. Because same to chairs. But What do I do? How many odd numbers can be formed? 3,2,8,6,5I put the 5 and 3 number at the end of the sort and the other plays?”(Grade 8; N.V.) Sometimes it is enough to move a card or two to find a solution (This is a simple way to reduce the load on working memory.)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76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809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matematika tananyag elsajátítása azonban kognitív terhelést okoz tanulóknak. A terhelés főként a munka memóriára nehezedik. A problémaadatok struktúrájától, belső komplexivitásától függő terhelést nevezzük belső (lényegi)kognitív terhelésnek (intrinsic cognitive load). </a:t>
            </a:r>
          </a:p>
          <a:p>
            <a:r>
              <a:rPr lang="hu-HU" dirty="0"/>
              <a:t>Itt csak a problémaadatok belső természetére vagyunk tekintettel, függetlenül attól, hogy milyen oktatási módszereket alkalmazunk. A belső kognitív terhelés mértéke a problémaadatok részekre</a:t>
            </a:r>
          </a:p>
          <a:p>
            <a:r>
              <a:rPr lang="hu-HU" dirty="0"/>
              <a:t>bontásával, és előzetes ismeretek megadásával csökkenthető. A probléma-adatok prezentálási módjától függő terhelést külső (idegen) kognitív terhelésnek (extraneous cognitive load) nevezzük. A terhelés képek, grafikonok, mintapéldák használatával csökkenthető. “A belső és külső kognitív terhelés additív. Ezek együtt határozzák meg a teljes kognitív terhelést, amelyet a tananyag szab ki azáltal, hogy meg kell tanulni [5]”. (J. Sweller) A tanuláshoz, problémamegoldáshoz szükséges sémákat, automatizmusokat a munka memóriából kell merítenie a tanulónak. A hosszú távú memóriában tárolt sémáknak a munka memóriában meg kell jelenniük, hogy a tanulók ezeket felhasználhassák a tervezésben és a tudatos gondolkodásban. A munka memória kapacitásának egy részét lefoglalják és ezzel generatív kognitív terhelést (germane cognitive load) hoznak létre. Ez a terhelés úgy csökken, ha kisebbé válik a belső és a külső terhelés és több hely marad a munka-memóriában.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455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a-ace.ca/education-canada/article/brain-learning-and-teachin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yarkozlony.hu/" TargetMode="External"/><Relationship Id="rId2" Type="http://schemas.openxmlformats.org/officeDocument/2006/relationships/hyperlink" Target="http://gyermekneveles.tok.elte.hu/4_szam/pub/arokszallasi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ructionaldesign.org/theoris/dual-coding" TargetMode="External"/><Relationship Id="rId2" Type="http://schemas.openxmlformats.org/officeDocument/2006/relationships/hyperlink" Target="https://uk.sagepub.com/sites/default/files/upm%20binaries/27771_Chapter_1_The_Mathematical_Brain_and_High_Impact_Teachin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gtech.usc.edu/.../kirschner_Sweller_Clark.pdf" TargetMode="External"/><Relationship Id="rId4" Type="http://schemas.openxmlformats.org/officeDocument/2006/relationships/hyperlink" Target="http://www.stat.auckland.ac.nz/~iase/publications/assessbkre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u-szeged.hu/phd/dreposit/phdtheses/pinter-klara-d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Sok a hibázási lehetőség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82957" y="4777380"/>
            <a:ext cx="8721655" cy="960812"/>
          </a:xfrm>
        </p:spPr>
        <p:txBody>
          <a:bodyPr/>
          <a:lstStyle/>
          <a:p>
            <a:r>
              <a:rPr lang="hu-HU" dirty="0"/>
              <a:t>A kombinatorikus gondolkodás fejlesztése a középiskolában (12-16 év)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782957" y="1043763"/>
            <a:ext cx="306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915478" y="582098"/>
            <a:ext cx="3856383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57. RÁTZ LÁSZLÓ VÁNDORGYŰLÉS</a:t>
            </a:r>
          </a:p>
          <a:p>
            <a:r>
              <a:rPr lang="hu-HU" dirty="0"/>
              <a:t>Székesfehérvár, 2017. július 4 – 7.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204822" y="5562833"/>
            <a:ext cx="317879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  <a:r>
              <a:rPr lang="hu-HU" sz="1200" dirty="0"/>
              <a:t>Árokszállási Eszter</a:t>
            </a:r>
          </a:p>
          <a:p>
            <a:r>
              <a:rPr lang="hu-HU" sz="1200" dirty="0"/>
              <a:t>Paksi Vak Bottyán Gimnázium,</a:t>
            </a:r>
          </a:p>
          <a:p>
            <a:r>
              <a:rPr lang="hu-HU" sz="1200" dirty="0"/>
              <a:t>7030. Paks, Dózsa György út 103.</a:t>
            </a:r>
          </a:p>
          <a:p>
            <a:r>
              <a:rPr lang="hu-HU" sz="1200" dirty="0"/>
              <a:t>email: arokszallasieszter@gmail.com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861" y="1729148"/>
            <a:ext cx="3441228" cy="190662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345635" y="5562833"/>
            <a:ext cx="429155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dirty="0"/>
              <a:t>Az előadást férjem, Árokszállási Tibor </a:t>
            </a:r>
          </a:p>
          <a:p>
            <a:pPr algn="ctr"/>
            <a:r>
              <a:rPr lang="hu-HU" dirty="0"/>
              <a:t>Emlékének ajánlom</a:t>
            </a:r>
          </a:p>
        </p:txBody>
      </p:sp>
    </p:spTree>
    <p:extLst>
      <p:ext uri="{BB962C8B-B14F-4D97-AF65-F5344CB8AC3E}">
        <p14:creationId xmlns:p14="http://schemas.microsoft.com/office/powerpoint/2010/main" val="326736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A hibák</a:t>
            </a:r>
            <a:br>
              <a:rPr lang="hu-HU" dirty="0"/>
            </a:br>
            <a:r>
              <a:rPr lang="hu-HU" dirty="0"/>
              <a:t>Összeadás vagy szorzás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Ebben az évben a versenyt megnyerő tanuló. Az utolsó lépés előtt a kedvező esetetek összeszámlálásánál a „leegyszerűsítő”, „hozzáveszem” hibát vétette. 3!+4!+3!+2! Szerepelt a szorzás helyett a kedvező esetek összeszámlálásánál.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2015. Tolna megyei matematika verseny 7. feladat</a:t>
            </a:r>
          </a:p>
          <a:p>
            <a:r>
              <a:rPr lang="hu-HU" dirty="0"/>
              <a:t>„Egy vendéglő asztalánál 12 vendég ül. Összesen rendelnek 3 levest, 4 tésztát, 3 kávét és 2 fagylaltot. Minden vendég csak egy tételt rendel és a levesek, tészták, kávék valamint a fagylaltok is teljesen egyformák. A Pincér emlékszik arra, hogy miből mennyit kell hoznia, de teljesen elfelejtette, hogy mit kinek kell adnia. Mennyi annak a valószínűsége, hogy mindenki azt kapja, amit kér?”</a:t>
            </a:r>
          </a:p>
        </p:txBody>
      </p:sp>
    </p:spTree>
    <p:extLst>
      <p:ext uri="{BB962C8B-B14F-4D97-AF65-F5344CB8AC3E}">
        <p14:creationId xmlns:p14="http://schemas.microsoft.com/office/powerpoint/2010/main" val="377440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feltételek növekedéséből származó hibák, a munka memória megtelik.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Manipulatív tevékenységgel segítünk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 feladatot részekre bontjuk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64" y="1862110"/>
            <a:ext cx="2900296" cy="141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3264" y="3335017"/>
            <a:ext cx="3010761" cy="237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94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kialakult sémák (szkémák) összecsúszása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sz="2900" b="1" i="1" dirty="0"/>
              <a:t>I. rész</a:t>
            </a:r>
          </a:p>
          <a:p>
            <a:r>
              <a:rPr lang="hu-HU" sz="2900" dirty="0"/>
              <a:t>1. Van négy betűnk az a, b, c, d.  Hány különböző kétbetűs szót alkothatunk belőlük, ha a keletkező szavakban nem lehetnek azonos szavak? </a:t>
            </a:r>
          </a:p>
          <a:p>
            <a:r>
              <a:rPr lang="hu-HU" sz="2900" dirty="0"/>
              <a:t>2. Van négy betűnk A, A, B, B. Hányféleképpen rakhatjuk sorba ezeket, ha mind a négy betűt felhasználjuk?</a:t>
            </a:r>
          </a:p>
          <a:p>
            <a:r>
              <a:rPr lang="hu-HU" sz="2900" dirty="0"/>
              <a:t>3. Hányféle sorrendben ülhet le egymás mellé Anna, Béla, Cecília és Dávid? </a:t>
            </a:r>
          </a:p>
          <a:p>
            <a:r>
              <a:rPr lang="hu-HU" sz="2900" dirty="0"/>
              <a:t>4. Van négy számjegyünk a 3, 6, 7, 8. Hány különböző kétjegyű számot alkothatunk belőlük, ha a keletkező számokban lehetnek azonos számjegyek is?</a:t>
            </a:r>
          </a:p>
          <a:p>
            <a:r>
              <a:rPr lang="hu-HU" sz="2900" dirty="0"/>
              <a:t>5.  Négy tanuló közül (Anna, Balázs, Csaba, Dóra) kettőt hányféleképpen választhatunk ki, ha a két fős csoportban a sorrend nem számít?</a:t>
            </a:r>
          </a:p>
          <a:p>
            <a:r>
              <a:rPr lang="hu-HU" sz="2900" dirty="0"/>
              <a:t>6. Négyféle színű golyó van egy kalapban arany, barna, citromsárga, piros. Mindegyikből legalább kettő. Belenyúlunk a kalapba és kiveszünk egyszerre kettőt. Belenézünk a markunkba, és lejegyezzük, hogy mit markoltunk ki.(Ilyenkor a golyók sorrendje nem számít.)  Hányféle lehetőség van?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8038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 egymásba csúsznak a gondolatok?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 Van négy számjegyünk a 3, 6, 7, 8. Hány különböző kétjegyű számot alkothatunk belőlük, ha a keletkező számokban </a:t>
            </a:r>
            <a:r>
              <a:rPr lang="hu-HU" dirty="0">
                <a:solidFill>
                  <a:srgbClr val="FF0000"/>
                </a:solidFill>
              </a:rPr>
              <a:t>lehetnek azonos számjegyek is</a:t>
            </a:r>
            <a:r>
              <a:rPr lang="hu-HU" dirty="0"/>
              <a:t>? </a:t>
            </a:r>
          </a:p>
          <a:p>
            <a:r>
              <a:rPr lang="hu-HU" dirty="0"/>
              <a:t>  Négyféle színű golyó van egy kalapban arany, barna, citromsárga, piros. Mindegyikből legalább kettő. Belenyúlunk a kalapba és kiveszünk egyszerre kettőt. Belenézünk a markunkba, és lejegyezzük, hogy mit </a:t>
            </a:r>
            <a:r>
              <a:rPr lang="hu-HU" dirty="0">
                <a:solidFill>
                  <a:srgbClr val="FF0000"/>
                </a:solidFill>
              </a:rPr>
              <a:t>markoltunk ki. (Ilyenkor a golyók sorrendje nem számít.) </a:t>
            </a:r>
            <a:r>
              <a:rPr lang="hu-HU" dirty="0"/>
              <a:t> Hányféle lehetőség van?</a:t>
            </a:r>
          </a:p>
          <a:p>
            <a:r>
              <a:rPr lang="hu-HU" dirty="0"/>
              <a:t>Ennél a problémánál a „mátrixos módszer” enyhítette a problémát.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89909" y="2133600"/>
            <a:ext cx="2109399" cy="195088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936" y="4084489"/>
            <a:ext cx="1981372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3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3048000" y="25504"/>
            <a:ext cx="6096000" cy="5668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II. rész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7. A 0, 2, 3, 4, 5 számjegyekből legalább háromjegyű számokat képezünk. Minden így kialakított számban egy számjegy a megadottakból csak egyszer fordulhat elő. Hány különböző, legalább háromjegyű számot kaphatunk így?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8. Elmegyünk egy cukrászdába, ahol hat különböző ízű fagylaltot árulnak. 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a) Hány háromgombócos fagylaltot rendelhetünk pohárban, ha a gombócok sorrendje nem számít és ugyanolyan ízűek is lehetnek a gombócok?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b) Hány különböző háromgombócos fagylaltot rendelhetünk itt, ha azonos ízű gombócokat is kérhetünk, és nekünk számít az is, hogy milyen sorrendben vannak a gombócok a tölcsérben?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9. Öt fiú és négy lány körtáncot táncolnak. 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a) Hány különböző kör alakítható ki?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b) Hány különböző kör alakítható ki akkor, ha azt is megszabjuk, hogy az öt fiú egymás mellett legyen?</a:t>
            </a:r>
          </a:p>
        </p:txBody>
      </p:sp>
    </p:spTree>
    <p:extLst>
      <p:ext uri="{BB962C8B-B14F-4D97-AF65-F5344CB8AC3E}">
        <p14:creationId xmlns:p14="http://schemas.microsoft.com/office/powerpoint/2010/main" val="2544361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feltételek növekedéséből származó hibák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4855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munkamemória megtelhet, nincs hely  a hosszútávú memóriából visszahívott </a:t>
            </a:r>
            <a:r>
              <a:rPr lang="hu-HU" dirty="0" err="1"/>
              <a:t>szkémákkal</a:t>
            </a:r>
            <a:r>
              <a:rPr lang="hu-HU" dirty="0"/>
              <a:t> műveleteket végezni, tervezni. 7.  8/a feladat</a:t>
            </a:r>
          </a:p>
          <a:p>
            <a:r>
              <a:rPr lang="hu-HU" dirty="0"/>
              <a:t>(javítás: részekre bontás, a kisebb részleteket megoldjuk külön-külön)</a:t>
            </a:r>
          </a:p>
          <a:p>
            <a:r>
              <a:rPr lang="hu-HU" dirty="0"/>
              <a:t>Keveredhetnek a típusok 8/a; 8/b</a:t>
            </a:r>
          </a:p>
          <a:p>
            <a:r>
              <a:rPr lang="hu-HU" dirty="0"/>
              <a:t>8/a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fagyik</a:t>
            </a:r>
            <a:r>
              <a:rPr lang="hu-HU" dirty="0"/>
              <a:t> típusai AAA,… 6féle</a:t>
            </a:r>
          </a:p>
          <a:p>
            <a:pPr marL="0" indent="0">
              <a:buNone/>
            </a:pPr>
            <a:r>
              <a:rPr lang="hu-HU" dirty="0"/>
              <a:t>                                         AAB….6x5=30féle</a:t>
            </a:r>
          </a:p>
          <a:p>
            <a:pPr marL="0" indent="0">
              <a:buNone/>
            </a:pPr>
            <a:r>
              <a:rPr lang="hu-HU" dirty="0"/>
              <a:t>                                        ABC….10féle</a:t>
            </a: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Összesen 46-féle</a:t>
            </a:r>
          </a:p>
          <a:p>
            <a:pPr marL="0" indent="0">
              <a:buNone/>
            </a:pPr>
            <a:r>
              <a:rPr lang="hu-HU" dirty="0"/>
              <a:t>8/b 6x6x6=216 vagy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sz="1400" dirty="0"/>
              <a:t>AAA(6féle)+AAB(6x5=30féle)+ABA(6x5=30féle)+BAA(6x5=30féle)+ABC(6x5x4=120)=(216féle)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31" y="4466639"/>
            <a:ext cx="17716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7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3" y="1189673"/>
            <a:ext cx="11719414" cy="5668327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156825" y="131741"/>
            <a:ext cx="8911687" cy="1280890"/>
          </a:xfrm>
        </p:spPr>
        <p:txBody>
          <a:bodyPr/>
          <a:lstStyle/>
          <a:p>
            <a:pPr algn="ctr"/>
            <a:r>
              <a:rPr lang="hu-H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 kialakult sémák összecsúszása, Nem tud különbséget tenni a tanuló.</a:t>
            </a:r>
            <a:br>
              <a:rPr lang="hu-H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hu-H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JAVÍTÁSI LEHETŐSÉG (</a:t>
            </a:r>
            <a:r>
              <a:rPr lang="hu-HU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Dirk</a:t>
            </a:r>
            <a:r>
              <a:rPr lang="hu-H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Van de </a:t>
            </a:r>
            <a:r>
              <a:rPr lang="hu-HU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Moortel</a:t>
            </a:r>
            <a:r>
              <a:rPr lang="hu-H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- 2003)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0827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későbbi tanulmányok során</a:t>
            </a:r>
            <a:br>
              <a:rPr lang="hu-HU" dirty="0"/>
            </a:br>
            <a:r>
              <a:rPr lang="hu-HU" dirty="0"/>
              <a:t>Lovász László professzor prezentációja</a:t>
            </a:r>
            <a:br>
              <a:rPr lang="hu-HU" dirty="0"/>
            </a:br>
            <a:endParaRPr lang="hu-HU" dirty="0"/>
          </a:p>
        </p:txBody>
      </p:sp>
      <p:pic>
        <p:nvPicPr>
          <p:cNvPr id="23" name="Tartalom helye 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7225" y="2006991"/>
            <a:ext cx="1763841" cy="4603432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2" y="2006991"/>
            <a:ext cx="6912228" cy="44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összefoglalás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Nem várhatjuk el a tanulóktól, hogy a matematikai szimbólumokat, gondolkodásmódot azonnal átvegyék.</a:t>
            </a:r>
          </a:p>
          <a:p>
            <a:r>
              <a:rPr lang="hu-HU" dirty="0"/>
              <a:t> Segítenünk, kell őket, hogy a matematika világába beléphessenek, és ne távolodjanak el tőle végérvényesen, hiszen az aktuális szimbólumrendszer, az adott korban, országban elfogadott matematikai kifejezések a matematikusok közös megegyezésén alapulnak, a hivatalos matematikai tudás részei. </a:t>
            </a:r>
          </a:p>
          <a:p>
            <a:r>
              <a:rPr lang="hu-HU" dirty="0"/>
              <a:t>Természetesen nem lesz minden tanítványomból matematikus, mérnök, közgazdász, főiskolán vagy egyetemen tovább tanuló diák. Főként átlagos képességű tanulókról van szó, akik között van a felsőoktatásban tovább tanulni vágyó és olyan is, aki szakmát szeretne választani az érettségi után.</a:t>
            </a:r>
          </a:p>
          <a:p>
            <a:r>
              <a:rPr lang="hu-HU" dirty="0"/>
              <a:t>  </a:t>
            </a:r>
            <a:r>
              <a:rPr lang="hu-HU" dirty="0">
                <a:solidFill>
                  <a:srgbClr val="FF0000"/>
                </a:solidFill>
              </a:rPr>
              <a:t>Hibákat szakértelemmel, türelemmel javítani, és szilárd alapokat nyújtani  </a:t>
            </a:r>
          </a:p>
          <a:p>
            <a:r>
              <a:rPr lang="hu-HU" dirty="0">
                <a:solidFill>
                  <a:srgbClr val="FF0000"/>
                </a:solidFill>
              </a:rPr>
              <a:t> Minden tanuló matematikai tudását szeretném fejleszteni saját magához képest.</a:t>
            </a:r>
          </a:p>
        </p:txBody>
      </p:sp>
    </p:spTree>
    <p:extLst>
      <p:ext uri="{BB962C8B-B14F-4D97-AF65-F5344CB8AC3E}">
        <p14:creationId xmlns:p14="http://schemas.microsoft.com/office/powerpoint/2010/main" val="212010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sillag: 7 ágú 5"/>
          <p:cNvSpPr/>
          <p:nvPr/>
        </p:nvSpPr>
        <p:spPr>
          <a:xfrm>
            <a:off x="3097695" y="3597964"/>
            <a:ext cx="2869096" cy="2385392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Szív 3"/>
          <p:cNvSpPr/>
          <p:nvPr/>
        </p:nvSpPr>
        <p:spPr>
          <a:xfrm>
            <a:off x="6705600" y="477078"/>
            <a:ext cx="4678017" cy="4015409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Nyáron kellemes pihenést</a:t>
            </a:r>
          </a:p>
          <a:p>
            <a:pPr algn="ctr"/>
            <a:r>
              <a:rPr lang="hu-HU" dirty="0">
                <a:solidFill>
                  <a:srgbClr val="FF0000"/>
                </a:solidFill>
              </a:rPr>
              <a:t>Feltöltődést</a:t>
            </a:r>
          </a:p>
          <a:p>
            <a:pPr algn="ctr"/>
            <a:r>
              <a:rPr lang="hu-HU" dirty="0">
                <a:solidFill>
                  <a:srgbClr val="FF0000"/>
                </a:solidFill>
              </a:rPr>
              <a:t>kívánok</a:t>
            </a:r>
          </a:p>
        </p:txBody>
      </p:sp>
      <p:sp>
        <p:nvSpPr>
          <p:cNvPr id="5" name="Mosolygó arc 4"/>
          <p:cNvSpPr/>
          <p:nvPr/>
        </p:nvSpPr>
        <p:spPr>
          <a:xfrm>
            <a:off x="3578087" y="3962399"/>
            <a:ext cx="1908313" cy="165652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113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Bevezetés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02296" y="1510748"/>
            <a:ext cx="9702316" cy="50623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u-HU" dirty="0"/>
              <a:t>A kombinatorika feladatok megoldásakor nagyon könnyű hibázni a középiskolás tanulóknak. Sőt még a leggyakorlottabb tanár is könnyen hibázhat. Gyorsan elhangozhat a mondat: „Még ezt sem tudja?”, amely rossz érzéssel tölthet el diákot és tanárt egyaránt.</a:t>
            </a:r>
          </a:p>
          <a:p>
            <a:r>
              <a:rPr lang="hu-HU" dirty="0"/>
              <a:t> 2012-16 között osztálytermi körülmények között kutatásokat végeztem a Paksi Vak Bottyán Gimnáziumban.  </a:t>
            </a:r>
          </a:p>
          <a:p>
            <a:r>
              <a:rPr lang="hu-HU" dirty="0">
                <a:solidFill>
                  <a:srgbClr val="0070C0"/>
                </a:solidFill>
              </a:rPr>
              <a:t>MÉG MAGAMBAN SEM MONDOM KI, HOGY NINCS TEHETSÉGE HOZZÁ. HELYETTE:</a:t>
            </a:r>
          </a:p>
          <a:p>
            <a:r>
              <a:rPr lang="hu-HU" dirty="0"/>
              <a:t>Azokat a kérdéseket tettem fel, hogy „Mik lehetnek az okok?” és „Hogyan segíthetnék tanítványaimnak?”.</a:t>
            </a:r>
          </a:p>
          <a:p>
            <a:r>
              <a:rPr lang="hu-HU" dirty="0"/>
              <a:t> Előadásomban beszélek arról, hogy némely hibák a probléma-adatok belső struktúrájától, mások a külső prezentációktól és megint mások munka és hosszútávú memóriánk egyéni vagy közös sajátosságaitól is függenek. Bemutatom még, hogy nálunk milyen módszerek segítettek a hibák kiküszöbölésében és a kombinatorikus gondolkodás fejlesztésében. </a:t>
            </a:r>
          </a:p>
        </p:txBody>
      </p:sp>
    </p:spTree>
    <p:extLst>
      <p:ext uri="{BB962C8B-B14F-4D97-AF65-F5344CB8AC3E}">
        <p14:creationId xmlns:p14="http://schemas.microsoft.com/office/powerpoint/2010/main" val="831679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Irodalom</a:t>
            </a:r>
          </a:p>
        </p:txBody>
      </p:sp>
      <p:sp>
        <p:nvSpPr>
          <p:cNvPr id="3" name="Téglalap 2"/>
          <p:cNvSpPr/>
          <p:nvPr/>
        </p:nvSpPr>
        <p:spPr>
          <a:xfrm>
            <a:off x="3034748" y="220382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András Ambrus, Bevezetés a matematika didaktikába, Egyetemi jegyzet, ELTE Eötvös kiadó, Budapest, 2004, pp. 38-39 and pp. 100-102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András Ambrus, Krisztina Barczi-Veres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Using open problems and cooperative methods in mathematics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education, Promath2014, Helsinki?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Steve Masson, Education Canada Magasine, The Brain, Learning, and Teaching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Can a better understanding of the brain help us teach? (September, 2014) Source: 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http://www.cea-ace.ca/education-canada/article/brain-learning-and-teaching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14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IRODALOM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Lockwood, E. &amp; Gibson, B. (2014). The value of systematic listing in correctly solving counting problems. Source:?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Carmen Batanero, Virginia Navarro-Pelayo, and Juan D. Godino  effect of the implicit combinatorial model on combinatorial reasoning in secondary school pupil educational studies in mathematics 32, 181-199; 1997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Anna Grossman, advised by dr. Brien Miceli, high school maths Reform and Combinatorics, Senior Project Fall 2007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Source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http://gyermekneveles.tok.elte.hu/4_szam/pub/arokszallasi.pdf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Nemzeti Alaptanterv</a:t>
            </a:r>
            <a:r>
              <a:rPr lang="hu-H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2013. (66., 2012. június 4). Forrás: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http://www.magyarkozlony.hu/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Oktatási Hivatal</a:t>
            </a:r>
            <a:r>
              <a:rPr lang="hu-H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(2012. május 9.). Forrás: Köznevelés, Kompetenciamérés, 6. osztály tesztfüzet 2011/2012-es tanév.2011. Május 25.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Combinatorial Reasoning and its Assessment Carmen Batanero, University of Granada, Juan D. Godino, University of Granada, Virginia Navarro-Pelayo, University of Granada (1997)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624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IRODALOM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Mathematical Brain and High Impact Teaching, Chapter 1.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p. 12-14 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https://uk.sagepub.com/sites/default/files/upm binaries/27771_Chapter_1_The_Mathematical_Brain_and_High_Impact_Teaching.pdf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Pavio ? 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http://www.instructionaldesign.org/theoris/dual-coding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Frank M. Longo, MD, PhD, George and Lucy Becker Professor Chairman, Department and Neurological Sciences. Learning and Memory: How it works and when it Fails, Stanford University, Stanford Mini Med School March 9, 2010. (YouTube 08.06.2010.)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http://www.stat.auckland.ac.nz/~iase/publications/assessbkref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hu-HU" sz="2000" b="1" i="1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3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MINIMAL GUIDAN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Paul A. Kirschner, John Sweller, Richard E. Clark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Why Minimal Guidance During Instruction Does Not Work: An Analysis of the Failure of Constructivist, Discovery, Problem-Based, Experiential, and Inquiry-Based Teaching,</a:t>
            </a:r>
            <a:r>
              <a:rPr lang="hu-H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Educational Psychologist, 41 (2), 75–86; 2006, Source: http//: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www.cogtech.usc.edu/.../kirschner_Sweller_Clark.pdf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9572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IRODALOM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Pintér Klára, A matematikai problémamegoldás és problémaalkotás tanításáról, Doktori értekezés, Matematika-és Számítástudományok Doktori Iskola, Szegedi Tudományegyetem Természettudományi és Informatikai Kar Bolyai Intézet, Szeged, 2012, pp. 9-20 Source: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www.math.u-szeged.hu/phd/dreposit/phdtheses/pinter-klara-d.pdf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Pólya György: A gondolkodás iskolája, Gondolat, Budapest, 1977</a:t>
            </a:r>
            <a:r>
              <a:rPr lang="en-GB" sz="1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John Sweller, Cognitive Load Theory, Learning Difficulty, and Instructional Design, Learning and Instruction, Vol. 4, pp. 293-312, 199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[1]	V. Balogh [et al.], Szerkesztette B. Pelle, Így tanítjuk a matematikát, 2. kiadás, II. kötet, Tankönyvkiadó, 1982, pp.205–249.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[2]	 A. Ambrus, Bevezetés a matematika didaktikába, Egyetemi jegyzet, ELTE Eötvös kiadó, Budapest, 2004, pp. 38-39.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[3]	 P. A. Kirschner, J. Sweller and R. E. Clark, Why Minimal Guidance During Instruction Does Not, Work: An Analysis of the Failure of Constructivist, Discovery, Problem-Based, Experiential, and Inquiry-Based Teaching, Educational Psychologist, vol. 41 (2), pp. 75–86, 2006.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[4]	E. Árokszállási presentation, ProMath 2015 Conference, September 03rd to September 05th, 2015 University of Halle-Wittenberg, Faculty of Educational Sciences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[5] 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J. Sweller et al., Cognitive Load Theory, Explorations in the Learning Sciences, Instructional Systems and Performance Technologies 1, pp. 55-57, 2011.</a:t>
            </a:r>
          </a:p>
          <a:p>
            <a:pPr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hu-H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8816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 matematika tananyag elsajátítása azonban kognitív terhelést okoz tanulóknak. A terhelés főként a munka memóriára nehezedik. A problémaadatok struktúrájától, belső komplexivitásától függő terhelést nevezzük belső (lényegi)kognitív terhelésnek (intrinsic cognitive load). </a:t>
            </a:r>
          </a:p>
          <a:p>
            <a:r>
              <a:rPr lang="hu-HU" dirty="0"/>
              <a:t>Itt csak a problémaadatok belső természetére vagyunk tekintettel, függetlenül attól, hogy milyen oktatási módszereket alkalmazunk. A belső kognitív terhelés mértéke a problémaadatok részekre</a:t>
            </a:r>
          </a:p>
          <a:p>
            <a:r>
              <a:rPr lang="hu-HU" dirty="0"/>
              <a:t>bontásával, és előzetes ismeretek megadásával csökkenthető. A probléma-adatok prezentálási módjától függő terhelést külső (idegen) kognitív terhelésnek (extraneous cognitive load) nevezzük. A terhelés képek, grafikonok, mintapéldák használatával csökkenthető. “A belső és külső kognitív terhelés additív. Ezek együtt határozzák meg a teljes kognitív terhelést, amelyet a tananyag szab ki azáltal, hogy meg kell tanulni [5]”. (J. Sweller) A tanuláshoz, problémamegoldáshoz szükséges sémákat, automatizmusokat a munka memóriából kell merítenie a tanulónak. A hosszú távú memóriában tárolt sémáknak a munka memóriában meg kell jelenniük, hogy a tanulók ezeket felhasználhassák a tervezésben és a tudatos gondolkodásban. A munka memória kapacitásának egy részét lefoglalják és ezzel generatív kognitív terhelést (germane cognitive load) hoznak létre. Ez a terhelés úgy csökken, ha kisebbé válik a belső és a külső terhelés és több hely marad a munka-memóriában.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451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„Embervoltunkból” származó hibák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Vannak hibák, amelyeket mindannyian elkövethetünk bizonyos körülmények között.</a:t>
            </a:r>
          </a:p>
          <a:p>
            <a:r>
              <a:rPr lang="hu-HU" dirty="0"/>
              <a:t>Jó, ha minél több hibatípusról  tudunk</a:t>
            </a:r>
          </a:p>
          <a:p>
            <a:r>
              <a:rPr lang="hu-HU" dirty="0"/>
              <a:t>Könnyebb lesz a tanulás, és a tanítás is.</a:t>
            </a:r>
          </a:p>
        </p:txBody>
      </p:sp>
    </p:spTree>
    <p:extLst>
      <p:ext uri="{BB962C8B-B14F-4D97-AF65-F5344CB8AC3E}">
        <p14:creationId xmlns:p14="http://schemas.microsoft.com/office/powerpoint/2010/main" val="9358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091916" y="1320023"/>
            <a:ext cx="5451627" cy="389791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hu-HU" sz="3200" dirty="0"/>
              <a:t>Elméleti háttér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A modern képalkotó eljárások segítségével (fMRI) M. O’Boyle a Texas Tech University munkatársa azt vette észre,</a:t>
            </a:r>
          </a:p>
          <a:p>
            <a:r>
              <a:rPr lang="hu-HU" dirty="0">
                <a:solidFill>
                  <a:srgbClr val="000000"/>
                </a:solidFill>
              </a:rPr>
              <a:t>hogy problémamegoldás közben a matematikából tehetséges tanuló, a 13 éves S.M. agyterületeinek többszörösét, kb. ötszörösét-hatszorosát használja az átlagos képességű tanulókhoz viszonyítva.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6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Hibázási lehetőségek tanulás közben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8778" y="500637"/>
            <a:ext cx="6101483" cy="5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Környezetünkből a felvett információkat nem tartjuk meg elég ideig ( a képi&lt; 0.5 másodperc; hallás 3-4 másodperc, utolsó mondat visszaismétlése) ELFELEJTJÜK.</a:t>
            </a:r>
          </a:p>
          <a:p>
            <a:r>
              <a:rPr lang="hu-HU" dirty="0"/>
              <a:t>A munka memória kapacitása korlátozott (nagyon kicsi alapegység (</a:t>
            </a:r>
            <a:r>
              <a:rPr lang="hu-HU" noProof="1"/>
              <a:t>chunk</a:t>
            </a:r>
            <a:r>
              <a:rPr lang="hu-HU" dirty="0"/>
              <a:t>) 7±2)</a:t>
            </a:r>
          </a:p>
          <a:p>
            <a:r>
              <a:rPr lang="hu-HU" dirty="0"/>
              <a:t>Összetettebb sémákból még kevesebb (4±1) MEGTELIK</a:t>
            </a:r>
          </a:p>
          <a:p>
            <a:r>
              <a:rPr lang="hu-HU" dirty="0">
                <a:solidFill>
                  <a:srgbClr val="FF0000"/>
                </a:solidFill>
              </a:rPr>
              <a:t>Gyakorlás-</a:t>
            </a:r>
          </a:p>
          <a:p>
            <a:pPr marL="342900" indent="-342900">
              <a:buAutoNum type="arabicPeriod"/>
            </a:pPr>
            <a:r>
              <a:rPr lang="hu-HU" dirty="0"/>
              <a:t>Sokszor és még többször és még többször</a:t>
            </a:r>
          </a:p>
          <a:p>
            <a:pPr marL="342900" indent="-342900">
              <a:buAutoNum type="arabicPeriod"/>
            </a:pPr>
            <a:r>
              <a:rPr lang="hu-HU" dirty="0"/>
              <a:t>Gyakorlás értelmet adó módon</a:t>
            </a:r>
          </a:p>
          <a:p>
            <a:pPr marL="342900" indent="-342900">
              <a:buAutoNum type="arabicPeriod"/>
            </a:pPr>
            <a:r>
              <a:rPr lang="hu-HU" dirty="0"/>
              <a:t>Alvás és vissza-kódolás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56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Tartalom hely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269" y="977053"/>
            <a:ext cx="7521679" cy="508416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hu-HU" sz="2200" dirty="0">
                <a:solidFill>
                  <a:srgbClr val="00B050"/>
                </a:solidFill>
              </a:rPr>
              <a:t>Kognitív terhelés elmélet,</a:t>
            </a:r>
            <a:br>
              <a:rPr lang="hu-HU" sz="2200" dirty="0">
                <a:solidFill>
                  <a:srgbClr val="00B050"/>
                </a:solidFill>
              </a:rPr>
            </a:br>
            <a:r>
              <a:rPr lang="hu-HU" sz="2200" dirty="0">
                <a:solidFill>
                  <a:srgbClr val="00B050"/>
                </a:solidFill>
              </a:rPr>
              <a:t> és a matematika tananyag elsajátítása</a:t>
            </a:r>
          </a:p>
        </p:txBody>
      </p:sp>
      <p:sp>
        <p:nvSpPr>
          <p:cNvPr id="23" name="Content Placeholder 8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hu-HU" sz="2400" dirty="0"/>
              <a:t>“A belső és külső kognitív terhelés additív. Ezek együtt határozzák meg a teljes kognitív terhelést, amelyet a tananyag szab ki azáltal, hogy meg kell tanulni [5]”. (J. Sweller)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6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043954" y="446088"/>
            <a:ext cx="4050458" cy="976312"/>
          </a:xfrm>
        </p:spPr>
        <p:txBody>
          <a:bodyPr>
            <a:normAutofit fontScale="90000"/>
          </a:bodyPr>
          <a:lstStyle/>
          <a:p>
            <a:r>
              <a:rPr lang="hu-HU" dirty="0"/>
              <a:t>A Bruner-féle reprezentációs szintek , azonnali és folyamatos visszajelzéssel(1966)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 </a:t>
            </a:r>
            <a:endParaRPr lang="hu-HU" dirty="0"/>
          </a:p>
          <a:p>
            <a:r>
              <a:rPr lang="hu-HU" dirty="0"/>
              <a:t>	</a:t>
            </a:r>
            <a:r>
              <a:rPr lang="hu-HU" sz="1800" dirty="0"/>
              <a:t>Az enaktív síkon az ismeretszerzés egy cél elérésének érdekében konkrét tárgyi tevékenységek, cselekedetek, manipulációk révén megy végbe.</a:t>
            </a:r>
          </a:p>
          <a:p>
            <a:r>
              <a:rPr lang="hu-HU" sz="1800" dirty="0"/>
              <a:t>	Az ikonikus síkon az ismeretszerzés szemléletes képek, illetve elképzelt szituációk segítségével történik. </a:t>
            </a:r>
          </a:p>
          <a:p>
            <a:r>
              <a:rPr lang="hu-HU" sz="1800" dirty="0"/>
              <a:t>	Szimbolikus síkon az ismeretszerzés matematikai szimbólumok és a nyelv </a:t>
            </a:r>
          </a:p>
        </p:txBody>
      </p:sp>
      <p:pic>
        <p:nvPicPr>
          <p:cNvPr id="4" name="Tartalom helye 6"/>
          <p:cNvPicPr>
            <a:picLocks noGr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153" y="448235"/>
            <a:ext cx="532418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555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/>
        </p:spPr>
      </p:sp>
      <p:grpSp>
        <p:nvGrpSpPr>
          <p:cNvPr id="90" name="Group 5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2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1" name="Group 6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6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2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916" y="2226356"/>
            <a:ext cx="5451627" cy="208524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Sok a hibázási lehetőség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Kombinatorika egy adott objektum elemeinek adott szabály szerinti csoportosítása, sorba rendezése, a különböző lehetőségek összeszámlálása.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(Kirschner, Sweller and Clark, 2006)</a:t>
            </a:r>
            <a:endParaRPr lang="hu-HU" dirty="0">
              <a:solidFill>
                <a:srgbClr val="00B0F0"/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feladat nagyon egyszerűnek tűnik. Mindössze annyi, hogy számoljuk össze a csoportokat a probléma megoldáshoz szükséges szabályok alapján</a:t>
            </a: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 A munkame</a:t>
            </a:r>
            <a:r>
              <a:rPr lang="hu-HU" dirty="0"/>
              <a:t>m</a:t>
            </a:r>
            <a:r>
              <a:rPr lang="en-US" dirty="0"/>
              <a:t>ória kapacitása gyakran nem elegendő a feladatok megoldásához.</a:t>
            </a:r>
            <a:endParaRPr lang="hu-HU" dirty="0"/>
          </a:p>
          <a:p>
            <a:pPr>
              <a:buFont typeface="Wingdings 3" charset="2"/>
              <a:buChar char=""/>
            </a:pP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 3" charset="2"/>
              <a:buChar char="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4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200" dirty="0"/>
              <a:t>;</a:t>
            </a:r>
            <a:r>
              <a:rPr lang="hu-HU" sz="2400" dirty="0"/>
              <a:t> A hibák</a:t>
            </a:r>
            <a:br>
              <a:rPr lang="hu-HU" sz="2400" dirty="0"/>
            </a:br>
            <a:r>
              <a:rPr lang="hu-HU" sz="2200" dirty="0"/>
              <a:t>Összeadás vagy szorzás Kivonás vagy osztás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1700" i="1" u="sng" dirty="0"/>
              <a:t>L</a:t>
            </a:r>
            <a:r>
              <a:rPr lang="en-US" sz="1700" i="1" u="sng" dirty="0"/>
              <a:t>eegyszerűsítő hib</a:t>
            </a:r>
            <a:r>
              <a:rPr lang="hu-HU" sz="1700" i="1" u="sng" dirty="0"/>
              <a:t>a</a:t>
            </a:r>
            <a:r>
              <a:rPr lang="hu-HU" sz="1700" i="1" dirty="0"/>
              <a:t> (</a:t>
            </a:r>
            <a:r>
              <a:rPr lang="hu-HU" sz="1700" i="1" dirty="0" smtClean="0"/>
              <a:t>hozzáadom, </a:t>
            </a:r>
            <a:r>
              <a:rPr lang="hu-HU" sz="1700" i="1" dirty="0"/>
              <a:t>elveszem)</a:t>
            </a:r>
          </a:p>
          <a:p>
            <a:r>
              <a:rPr lang="hu-HU" sz="1700" i="1" dirty="0"/>
              <a:t>Pl.1.</a:t>
            </a:r>
            <a:r>
              <a:rPr lang="en-US" sz="1700" i="1" dirty="0"/>
              <a:t> </a:t>
            </a:r>
            <a:r>
              <a:rPr lang="hu-HU" sz="1700" i="1" dirty="0"/>
              <a:t>K</a:t>
            </a:r>
            <a:r>
              <a:rPr lang="en-US" sz="1700" i="1" dirty="0"/>
              <a:t>iteszünk négy széket az osztályteremben az osztály elé sorban. </a:t>
            </a:r>
            <a:r>
              <a:rPr lang="hu-HU" sz="1700" i="1" dirty="0"/>
              <a:t>(</a:t>
            </a:r>
            <a:r>
              <a:rPr lang="en-US" sz="1700" i="1" dirty="0"/>
              <a:t>Megnézzük, hogy </a:t>
            </a:r>
            <a:r>
              <a:rPr lang="hu-HU" sz="1700" i="1" dirty="0"/>
              <a:t>„</a:t>
            </a:r>
            <a:r>
              <a:rPr lang="en-US" sz="1700" i="1" u="sng" dirty="0"/>
              <a:t>hányféleképpen ülhet</a:t>
            </a:r>
            <a:r>
              <a:rPr lang="hu-HU" sz="1700" i="1" u="sng" dirty="0"/>
              <a:t>”</a:t>
            </a:r>
            <a:r>
              <a:rPr lang="en-US" sz="1700" i="1" u="sng" dirty="0"/>
              <a:t> </a:t>
            </a:r>
            <a:r>
              <a:rPr lang="en-US" sz="1700" i="1" dirty="0"/>
              <a:t>le négy tanuló?</a:t>
            </a:r>
            <a:r>
              <a:rPr lang="hu-HU" sz="1700" i="1" dirty="0"/>
              <a:t>) Hány különböző sorrend alakítható ki?</a:t>
            </a:r>
          </a:p>
          <a:p>
            <a:pPr marL="0" indent="0">
              <a:buNone/>
            </a:pPr>
            <a:r>
              <a:rPr lang="hu-HU" sz="1700" i="1" dirty="0"/>
              <a:t>Az hibás gondolat(K.A.):”</a:t>
            </a:r>
            <a:r>
              <a:rPr lang="en-US" sz="1700" dirty="0"/>
              <a:t> Az első székre négyféleképpen, a másodikra háromféleképpen, a harmadikra kétféleképpen, a negyedikre egyféleképpen ülhetünk le.</a:t>
            </a:r>
            <a:r>
              <a:rPr lang="hu-HU" sz="1700" dirty="0"/>
              <a:t> Mindegyiket az előzőhöz hozzáveszem 4+3+2+1=10”.(Javítás fagráf)</a:t>
            </a:r>
            <a:endParaRPr lang="hu-HU" sz="1700" i="1" dirty="0"/>
          </a:p>
          <a:p>
            <a:r>
              <a:rPr lang="hu-HU" sz="1700" i="1" dirty="0"/>
              <a:t>Pl.2.Hatan körben állunk. Hány különböző kör alakítható ki, ha egy kör akkor tekinthető az előzőtől eltérőnek, ha legalább az egyik szomszédod más, mint azelőtt?</a:t>
            </a:r>
          </a:p>
          <a:p>
            <a:pPr marL="0" indent="0">
              <a:buNone/>
            </a:pPr>
            <a:r>
              <a:rPr lang="hu-HU" sz="1700" i="1" dirty="0"/>
              <a:t>Hibás gondolat (F.M.): „Ha mindenki eggyel odébb lép, akkor hatot  kell lépni, hogy ugyanoda visszaérjek. Hatot elveszek”.</a:t>
            </a:r>
          </a:p>
          <a:p>
            <a:pPr marL="0" indent="0">
              <a:buNone/>
            </a:pPr>
            <a:r>
              <a:rPr lang="hu-HU" sz="1700" i="1" dirty="0"/>
              <a:t>(Javítás, enaktív szinten , sajátmagunk  kipróbálunk néhány cserét).</a:t>
            </a:r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243717" y="1495237"/>
            <a:ext cx="4040187" cy="436581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715" y="1513166"/>
            <a:ext cx="40401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0510" y="3100199"/>
            <a:ext cx="1708304" cy="9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06" y="1451430"/>
            <a:ext cx="1796785" cy="116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57" y="3852304"/>
            <a:ext cx="2325501" cy="182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329806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1068</TotalTime>
  <Words>2238</Words>
  <Application>Microsoft Office PowerPoint</Application>
  <PresentationFormat>Szélesvásznú</PresentationFormat>
  <Paragraphs>141</Paragraphs>
  <Slides>24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Century Gothic</vt:lpstr>
      <vt:lpstr>Times New Roman</vt:lpstr>
      <vt:lpstr>Wingdings</vt:lpstr>
      <vt:lpstr>Wingdings 3</vt:lpstr>
      <vt:lpstr>Szálak</vt:lpstr>
      <vt:lpstr>Sok a hibázási lehetőség</vt:lpstr>
      <vt:lpstr>Bevezetés</vt:lpstr>
      <vt:lpstr>„Embervoltunkból” származó hibák</vt:lpstr>
      <vt:lpstr>Elméleti háttér</vt:lpstr>
      <vt:lpstr>Hibázási lehetőségek tanulás közben</vt:lpstr>
      <vt:lpstr>Kognitív terhelés elmélet,  és a matematika tananyag elsajátítása</vt:lpstr>
      <vt:lpstr>A Bruner-féle reprezentációs szintek , azonnali és folyamatos visszajelzéssel(1966)</vt:lpstr>
      <vt:lpstr>Sok a hibázási lehetőség</vt:lpstr>
      <vt:lpstr>; A hibák Összeadás vagy szorzás Kivonás vagy osztás</vt:lpstr>
      <vt:lpstr> A hibák Összeadás vagy szorzás </vt:lpstr>
      <vt:lpstr>A feltételek növekedéséből származó hibák, a munka memória megtelik.</vt:lpstr>
      <vt:lpstr>A kialakult sémák (szkémák) összecsúszása</vt:lpstr>
      <vt:lpstr>Ha egymásba csúsznak a gondolatok?</vt:lpstr>
      <vt:lpstr>PowerPoint-bemutató</vt:lpstr>
      <vt:lpstr>A feltételek növekedéséből származó hibák</vt:lpstr>
      <vt:lpstr>A kialakult sémák összecsúszása, Nem tud különbséget tenni a tanuló.  JAVÍTÁSI LEHETŐSÉG (Dirk Van de Moortel- 2003)</vt:lpstr>
      <vt:lpstr>A későbbi tanulmányok során Lovász László professzor prezentációja </vt:lpstr>
      <vt:lpstr>összefoglalás</vt:lpstr>
      <vt:lpstr>PowerPoint-bemutató</vt:lpstr>
      <vt:lpstr>Irodalom</vt:lpstr>
      <vt:lpstr>IRODALOM</vt:lpstr>
      <vt:lpstr>IRODALOM</vt:lpstr>
      <vt:lpstr>IRODALOM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Sok a hibázási lehetőség</dc:title>
  <dc:creator>user;Árokszállási Eszter</dc:creator>
  <cp:lastModifiedBy>Windows-felhasználó</cp:lastModifiedBy>
  <cp:revision>117</cp:revision>
  <dcterms:created xsi:type="dcterms:W3CDTF">2017-07-01T10:53:42Z</dcterms:created>
  <dcterms:modified xsi:type="dcterms:W3CDTF">2020-07-27T11:17:26Z</dcterms:modified>
</cp:coreProperties>
</file>