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5" r:id="rId4"/>
    <p:sldId id="264" r:id="rId5"/>
    <p:sldId id="270" r:id="rId6"/>
    <p:sldId id="296" r:id="rId7"/>
    <p:sldId id="268" r:id="rId8"/>
    <p:sldId id="269" r:id="rId9"/>
    <p:sldId id="292" r:id="rId10"/>
    <p:sldId id="271" r:id="rId11"/>
    <p:sldId id="293" r:id="rId12"/>
    <p:sldId id="279" r:id="rId13"/>
    <p:sldId id="272" r:id="rId14"/>
    <p:sldId id="297" r:id="rId15"/>
    <p:sldId id="285" r:id="rId16"/>
    <p:sldId id="286" r:id="rId17"/>
    <p:sldId id="287" r:id="rId18"/>
    <p:sldId id="300" r:id="rId19"/>
    <p:sldId id="294" r:id="rId20"/>
    <p:sldId id="276" r:id="rId21"/>
    <p:sldId id="282" r:id="rId22"/>
    <p:sldId id="265" r:id="rId23"/>
    <p:sldId id="301" r:id="rId24"/>
    <p:sldId id="302" r:id="rId25"/>
    <p:sldId id="26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8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B8D8-105E-4913-9766-C54A8AA827F9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C6F23-DEF5-43E7-AC4F-F4825F49AA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1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C6F23-DEF5-43E7-AC4F-F4825F49AA9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95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83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0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8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9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52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5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69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76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2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05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BAC9-159C-44E5-B386-319CD6204B4C}" type="datetimeFigureOut">
              <a:rPr lang="hu-HU" smtClean="0"/>
              <a:t>2020. 07. 28.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D059-A9F5-4095-B4F8-3AC2FD8CE5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54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196753"/>
            <a:ext cx="7846640" cy="1872207"/>
          </a:xfrm>
        </p:spPr>
        <p:txBody>
          <a:bodyPr>
            <a:no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Gyökereink. </a:t>
            </a: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Tantervi fordulatok a magyar matematikatanításban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419110"/>
            <a:ext cx="6400800" cy="12196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RLV előadás 2016. július 5. Baja</a:t>
            </a:r>
          </a:p>
          <a:p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Pálfalvi Józsefné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82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44053" y="489734"/>
            <a:ext cx="805589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Molnár Ferenc:  A Pál utcai fiúk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1907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hadikészülődéseknek hamar hírük ment a nagy épületben, s még a felső osztályokba járó fiúk, az úgynevezett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hetedisták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nyolcadisták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nagyon érdeklődtek a dolog iránt. A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vörösingesek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józsefvárosi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reáliskolába (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Vörösmarty Gimnázium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jártak, s így a gimnázium a Pál utcaiaknak kívánta a győzelmet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.”(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Református Gimnázium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Lónyay utca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4-6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Karinthy Frigyes: Tanár úr kérem (1916). „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Steinmann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mindent tud előre, még mielőtt megmagyarázták volna. Matematikai lapokba dolgozik, és titokzatos szavakat tud, amiket csak az egyetemen tanítanak. 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(A jó tanuló felel)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kilenc kályhában öt és fél nap alatt tizenkét köbméter bükkfa ég el </a:t>
            </a:r>
            <a:r>
              <a:rPr lang="hu-HU" sz="2000" dirty="0"/>
              <a:t>–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mennyi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 alatt ég el tizenkét kályhában kilenc köbméter bükkfa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(Tanítom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kisfiamat)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Megoldás: 5,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·¾·¾ ≈ 3,1 nap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alatt</a:t>
            </a:r>
          </a:p>
          <a:p>
            <a:endParaRPr lang="hu-H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régi tankönyvekben szokásos ál-gyakorlati példákra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hivatkozik 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Rényi Alfréd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Harc a formalizmus ellen a matematika tanításában című előadásában a Bolyai János Matematika Társulat  szakmai rendezvényén. (1950. ápr. 24</a:t>
            </a:r>
            <a:r>
              <a:rPr lang="hu-HU" sz="2000" dirty="0"/>
              <a:t>–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Budapest)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8580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56565" y="1166843"/>
            <a:ext cx="78308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Manó hatására a differenciál- és integrálszámítás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bevezetésére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oktatási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kísérletek indultak.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tanterv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 tananyag korszerűbbnek látszik, érezhető rajta a század eleji reformmozgalom hatása, bevezetik a függvény és grafikonjainak a használatát, az egyenlőtlenségeket, a differenciál- és integrálszámítást, utalnak a térszemlélet fejlesztésének a fontosságara, de a tananyag túlzsúfoltsága és az időhiány miatt a kitűzött célok, pl. a tanulók önálló munkára való szoktatása nem valósulhatott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meg.”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1938-as Teleki-féle egységes középiskolai tanterv megszűntette a rajzoló geometriát mint külön tantárgyat, a geometriai tananyagot beleolvasztotta a matematikába, és vele egy időben csökkentette az óraszámot. Ezzel nagyon nehéz helyzetbe került a matematika oktatása.”</a:t>
            </a:r>
            <a:r>
              <a:rPr lang="hu-H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Kántor Sándorné: A matematikatanítás történelmi dokumentumai (1850–1945)</a:t>
            </a:r>
          </a:p>
        </p:txBody>
      </p:sp>
    </p:spTree>
    <p:extLst>
      <p:ext uri="{BB962C8B-B14F-4D97-AF65-F5344CB8AC3E}">
        <p14:creationId xmlns:p14="http://schemas.microsoft.com/office/powerpoint/2010/main" val="4502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4093" y="1166843"/>
            <a:ext cx="7335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1930-as évek egyik népszerű módszertani segédkönyve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</a:p>
          <a:p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Stéger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Ferenc: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Koncentráció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mennyiségtan tanításában. Királyi magyar egyetemi nyomda, Budapest,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oldalon idézet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számtantanítás főcélja nem a műveletek gépies elvégzése, hanem a feladatban rejlő probléma megoldásához vezető út, vagyis a számviszonyok alapján a szükséges műveletek megállapítása. Már pedig itt a gondolkodó emberi szellemet sohasem fogja pótolni a számológép, éppen úgy, ahogyan a villanyzongora sohasem pótolja a zongoraművész alkotó szellemét.”</a:t>
            </a:r>
          </a:p>
        </p:txBody>
      </p:sp>
    </p:spTree>
    <p:extLst>
      <p:ext uri="{BB962C8B-B14F-4D97-AF65-F5344CB8AC3E}">
        <p14:creationId xmlns:p14="http://schemas.microsoft.com/office/powerpoint/2010/main" val="24166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31840" y="98630"/>
            <a:ext cx="5760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II: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utáni évek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1945-től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újjászerveződött a közoktatás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(VKM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56000/1945.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rendelete)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1946-os tanterv: a koalíciós időkre jellemző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demokratikus - humanista– nemzeti műveltségeszmény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1950. Nyolc osztályos általános iskola, államosítás, a vallásoktatás felváltása a marxizmus-leninizmussal, nappali képzés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mellett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 és levelező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oktatás.</a:t>
            </a:r>
            <a:endParaRPr lang="hu-H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Kép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7" y="3699030"/>
            <a:ext cx="2385767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71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7" y="225706"/>
            <a:ext cx="2385767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85" y="3861030"/>
            <a:ext cx="386088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46575" y="197346"/>
            <a:ext cx="80108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1950-60-as évek általános iskolai tantervei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Először a népiskolai és a polgári iskolai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tantervek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összegyúrása.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Többszöri kisebb változás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I.-VII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 Számtan és mértan külön-külön.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osztály algebra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mértan.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negatív szám bevezetése, négyzetgyök,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Pitagorasz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tétele,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Thalesz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tétele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1950-60-as évek gimnáziumi tantervei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osztályban lényegében „újratanítás” (racionális számok, elsőfokú egyenletek, grafikus ábrázolás, mértani helyek, háromszögek, kör,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Thalesz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tétele,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egybevágósági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transzformációk)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II: hasonlóság,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Pitagorasz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tétel, négyzetgyök, hatvány, logaritmus, szögfüggvények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trigonometria, sorozatok, koordináta geometria, kúpszeletek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IV.: függvények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térgeometria, Euler tétele, szabályos testek, gömbháromszögek, polinomok osztása, 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magasabbfokú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egyenletek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racionális gyökei.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Nincs: halmazok, logika, kombinatorika, gráfok, vektorok, differenciál és integrálszámítás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statisztika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valószínűség-számítás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6515" y="735955"/>
            <a:ext cx="87309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Gallai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Tibor – Péter Rózsa: gimnáziumi matematika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könyvek</a:t>
            </a: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1949-1950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matematikatanítás gyenge hatásfokának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felismerése,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társadalom részéről fellépő növekedő igények, a matematika fejlődése, a pszichológia új eredményei, a pedagógiai gondolkodás új elemei megindítottak egy lassú erjedési folyamatot a matematika tanításában, Gallai Tibor és Péter Rózsa gimnáziumi tankönyvei a heurisztikus gondolkodásra nevelés, a problémákon keresztül való matematikatanulás terén úttörő jelentőségűek.” (Varga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Tamás) </a:t>
            </a: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szerzők a formalizmusnak üzentek hadat. Elvetették a matematikát, mint meghatározások, levezetések, képletek, tételek és szabályok merev gyűjteményét, megkísérelték azt alakulásában, fejlődésében bemutatni, ahol lehet a valósághoz kapcsolni. A tankönyvsorozat módszerének lényege, hogy bemutatja hogyan vetődik fel a probléma, miért van a megoldásra szükség, hány megoldás van, stb.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Amikor a probléma ismertté vált megmutatja, hogyan lehet azt alkalmazni, milyen új problémát idéz fel és a kapcsolódó új problémán hasonlóan megy végig.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(Cser Andor nyomán)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280173"/>
            <a:ext cx="904078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0" y="278650"/>
            <a:ext cx="903600" cy="119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818710"/>
            <a:ext cx="80108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Idézet a GallaiTibor-Péter Rózsa  I. osztályos gimnáziumi tankönyvből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„Szerencsére nem minden új feladat kíván új matematikai megalapozást. Ha a 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szóbanforgó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gyakorlati problémák közös magvát kihámozzuk, azt látjuk, hogy mindig erről van szó:  egy ismeretlen számot bizonyos műveletek kapcsolnak össze más ismert számokkal és ez lehetővé teszi az ismeretlen kitalálását. Nem haszontalan tehát, hanem a valóság matematikai problémáira való legjobb felkészülés, ha a „Gondoltam egy számot, találd ki!” – kezdetű találós kérdésekkel foglalkozunk a továbbiakban. Ezek már jó ismerősök az általános iskolából 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SZÁMOK KITALÁLÁSA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(Emlékezés az általános iskola algebra óráira)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egyenlet		Egy szép napon ezzel a kérdéssel nyitott be a tanár a VIII: osztályba:” Ki tud valami jó találós kérdést”. Sok más érdekes fejtörő közt ilyen rejtvényt is kitűzött valamelyik gyerek: „Gondoltam egy számot, a szomszéd hozzáadott még annyit és még 6-ot, aztán a felét meg még 1-et a Dunába dobtam és 4 maradt; mit gondoltam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Zárójelhasználat bevezetése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KIRÁLYNÉT MEGÖLNI NEM KELL FÉLNETEK JÓ LESZ HA MINDENKI BELEEGYEZIK ÉN NEM ELLENZEM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(János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esztergomi érsek híres 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kétértelmű levele Bánk bánnak Gertrudis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megölése 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kapcsán . 1213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szeptember 28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24072" y="274290"/>
            <a:ext cx="76958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Idézet a GallaiTibor-Péter Rózsa  I. osztályos gimnáziumi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tankönyvből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410. oldal.</a:t>
            </a: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Versenyfeladatok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Szerkesszetek egy háromszögben az alappal párhuzamosan olyan szelőt, melynek a háromszög kivágta darabja a bal és jobb oldal alsó darabjainak összegével egyenlő.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Ismeretes egy háromszög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alapegyenese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szemközti csúcsból induló szögfelező egyenese, és a másik két oldal hossza. Szerkesszétek meg a háromszöget.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Szerkesszetek négyszöget négy oldalból és egy középvonalból.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Tűzzetek ki két pontot egy egyenes egyik partján. Szerkesszetek háromszöget, melynek adott hosszúságú alapja az egyenesen van, két másik oldala egy-egy kitűzött ponton megy át, és az alappal szemközti szöge adott nagyságú.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6505" y="-2708"/>
            <a:ext cx="71107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középiskolai matematikatanítás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kérdési.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Bolyai János Matematikai Társulat középiskolai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matematika- tanárok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részére 1950.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április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24-26-án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tartott konferencia előadásai  a VKM Nevelésügyi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Főosztálya szerkesztésében.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Közoktatásügyi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Kiadó Vállalat  Budapest,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</a:p>
          <a:p>
            <a:r>
              <a:rPr lang="hu-H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Alexits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György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:„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tanár csak akkor képes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jól megfelelni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hivatásának, ha maga is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enthuziasztája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(rajongója)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annak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tudománynak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művészetnek, amit művel és magával tudja ragadni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hallgatóságot.” 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Surányi 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János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előadásában bemutatta az akkor éppen új Péter-Gallai könyvben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található néhány versenyfeladat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megoldását. Elmondta, hogy a könyvben a megfelelő fejezetekben előkerülnek a megoldáshoz szükséges ismeretek, például az eltolás.</a:t>
            </a:r>
          </a:p>
          <a:p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Rényi Alfréd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 korszerű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 oktatást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 tudomány legújabb fejlődésével lépést tartó matematikusok és a nagy tapasztalattal rendelkező gyakorló pedagógusok szoros együttműködése útján lehet létrehozni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10" y="4623307"/>
            <a:ext cx="1364400" cy="172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32" y="2618910"/>
            <a:ext cx="1363374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06" y="607785"/>
            <a:ext cx="1364400" cy="175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1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9038" y="274290"/>
            <a:ext cx="83259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1965-ös gimnáziumi tanterv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Függvények, elsőfokú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egyenletek, egyenlőtlenségek, grafikus megoldás, azonosságok, szöveges feladatok, valós számok, közelítő számítások, térelemek, egybevágóság, merőleges vetítés, vektor, szögek, háromszögek, kör 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Thalesz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kerületi szögek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tétele.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Hasonlóság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párhuzamos szelők tétele,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Pitagorasz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tétel, négyzetgyök, másodfokú függvények és egyenletek, hatvány, logaritmus, hegyesszögek  szögfüggvényei.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.:Trigonometria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szögfüggvények általánosítása, vektorok koordinátái,  koordináta geometria, egyenes, kúpszeletek egyenletei, mértani helyek. Differenciálszámítás, sorozatok, végtelen mértani sor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IV.: Integrálszámítás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térgeometria,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Dandelin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gömbök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kombinatorika (permutáció, variáció, kombináció),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valószínűség-számítás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Nincs: halmazok, logika, gráfok,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statisztika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Népszerű új tankönyv-sorozat jelent meg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Horvay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Katalin és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Pálmay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Lóránt írták.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sorozat minden darabja lelkiismeretesen kimunkált, szakmailag igényes, megbízható tankönyv . Az ezekhez készült Tanári  segédkönyvek részletes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eligazítást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adnak a tanterv anyagának feldolgozásához a tankönyvek alapján. Megadják a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feladatok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megoldását és módszertani javaslatokkal illetve a matematikai háttér magyarázatával segítik a tanárok munkáját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555" y="404664"/>
            <a:ext cx="3008313" cy="864096"/>
          </a:xfrm>
        </p:spPr>
        <p:txBody>
          <a:bodyPr>
            <a:norm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Debreceni Aritmetika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1577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0" y="764704"/>
            <a:ext cx="4464496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Maróthy</a:t>
            </a: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György: </a:t>
            </a:r>
            <a:r>
              <a:rPr lang="hu-H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Arithmetika</a:t>
            </a:r>
            <a:r>
              <a:rPr lang="hu-H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1743</a:t>
            </a:r>
            <a:endParaRPr lang="hu-H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Minthogy még eddig a’ Deákság nélkül való Tanulóknak igen bajt szerzettek a’ Deák nevek […] én hasznosnak ítéltem, mind azok helyett Magyar szókat tenni,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mellyeket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még az Asszony-nép is megérthessen.”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példákban e kettőre vigyáztam: elsőben, hogy legelöl mindenütt a könnyebb példák legyenek, a nehezebbek pedig hátrébb, hogy a tanulók könnyebben mehessenek rajtok. Másodszor: amennyire lehetett különböző dolgokból vettem a példákat.” 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Kántor Sándorné:  300 ÉVE SZÜLETETT–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Maróthi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György (1715–1744) élete és munkássága A TERMÉSZET VILÁGA melléklete 2015.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március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683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4043" y="582067"/>
            <a:ext cx="82359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matematikatanítás nagy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reform-korszaka</a:t>
            </a: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1960-70-es évek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egyre inkább növekszik az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igény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természettudományos 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matematikai érdeklődésű,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felkészültségű fiatalok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iránt,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másfelől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tanulók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zöme idegenkedik, menekül ezektől a tárgyaktól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MTA állásfoglalásai és ajánlásai a távlati műveltség </a:t>
            </a:r>
            <a:r>
              <a:rPr lang="hu-HU" sz="2000" dirty="0"/>
              <a:t> 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tartalmára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iskolai nevelőtevékenység fejlesztésére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1976</a:t>
            </a:r>
          </a:p>
          <a:p>
            <a:r>
              <a:rPr lang="hu-HU" sz="2000" dirty="0"/>
              <a:t> 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Matematikaoktatási Szimpózium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Budapesten.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 első speciális matematika tagozatos osztály indítása a Fazekas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Gimnáziumban.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 Komplex matematika tanítási kísérlet megindítása Varga Tamás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vezetésével.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1965 új középiskolai tanterv, tagozatok megjelenése.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 Középiskolai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 indítása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iskolai komplex matematika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folytatására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Surányi János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vezetésével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 új általános iskolai tanterv a komplex matematikai tantervre építve.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 új középiskolai tanterv, fakultációk (A és B változat)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25" y="1043735"/>
            <a:ext cx="118759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0765" y="335846"/>
            <a:ext cx="88024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komplex matematikatanítási kísérlet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(1963-1978) alapelve: igazi matematikát mindenkinek, de úgy, hogy érdekes legyen, játékos és a saját szintjéhez igazodjon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matematika tanterv az általános iskolák számára 1978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Témakörök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Halmazok, logika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Számtan, algebra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Függvények, sorozatok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Geometria, mérések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Kombinatorika, valószínűség, statisztika.</a:t>
            </a: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Módszertani alapelvek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Tanulói tevékenység, tapasztalatszerzés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Eszközök használata, a játékok szerepe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Fogalmak folyamatos épülése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témakörök komplex kezelése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Az életkori sajátosságoknak és az egyéni adottságoknak megfelelő fejlesztés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Differenciálás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Motiválás fontossága – érdekesség, használhatóság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Változatos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munkaformák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tanár megváltozott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szerepe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számítástechnika megjelenése,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Maradandó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hatása: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NAT, Kerettanterv tartalmi témáinak, fejlesztési alapelveinek forrása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 descr="Eglesz Istvánné - Kovács Csongorné - Sztrókayné Földvári Vera - Matematik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26" y="1427900"/>
            <a:ext cx="1741602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arvin.bline.hu/product_tnimages_6/1083/TN6_0469000931804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427900"/>
            <a:ext cx="1739637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48" y="4573523"/>
            <a:ext cx="1152000" cy="16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70" y="458670"/>
            <a:ext cx="1296000" cy="183396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56565" y="638690"/>
            <a:ext cx="64807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1973-ban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OM jóváhagyásával a Bolyai János Matematikai Társulat szervezésében az  MTA  Elnökségi Közoktatási Bizottság Matematikai Albizottsága irányításával középiskolai kísérlet indult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Surányi János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vezetésével. A kísérlet célja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 matematikai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támaszkodó új (1974-1978) általános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iskolai tantervre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épülő középiskolai tanterv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előkészítése.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felfedeztető tanításon mindazon módszerek és eljárások összességét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értjük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amelynek révén a tanuló a matematikai ismeretszerzés tevékeny, cselekvő részesévé válik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„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felfedeztető tanítási-tanulási folyamat során a tanuló azt is megtanulja, hogyan vehet ő maga is részt abban a folyamatban, amely a tudás megszerzéséhez vezet és ez további ismeretszerzési igényként rögződik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benne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(M. dr. Bartal Andrea - Pálfalvi Józsefné dr. Pedagógiai Stúdium 1981)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„Megdöbbentő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tény, hogy a köztudatot milyen kevéssé hatotta át az a felismerés, hogy a matematikát, mint tevékenységet kell tanítani, ha azt akarjuk,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tanuló a kész matematikát is megértse és megszeresse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Kárteszi</a:t>
            </a:r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Ferenc)</a:t>
            </a:r>
            <a:endParaRPr lang="hu-H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akó Zsuzsa: Matematika III.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25" y="4498959"/>
            <a:ext cx="1296000" cy="17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yerné Bartal Andrea – Pálfalvi Józsefné: Matematika munkatankönyv III. A – fakultatív változ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70" y="2438889"/>
            <a:ext cx="1296000" cy="19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70" y="548680"/>
            <a:ext cx="1882322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92" y="3474005"/>
            <a:ext cx="1905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1105" y="612845"/>
            <a:ext cx="59406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1979-es gimnáziumi tanterv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I.: Halmazok a geometriában, számhalmazok, aritmetika, racionális számok,   függvények, elsőfokú  egyenletek, egyenlőtlenségek, grafikus megoldás, azonosságok, szöveges feladatok.   Térelemek,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egybevágósági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transzformációk,  vektor, szögek, háromszögek,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Thalesz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tétele.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II.: A számfogalom bővítése,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Pitagorasz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tétele,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négyzetgyök, másodfokú függvények és egyenletek, kerületi szögek tétele, hasonlóság, párhuzamos szelők tétele, vektorok koordinátái,  szögfüggvények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kombinatorika.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III.: Hatvány,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gyök, logaritmus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vektorok  skaláris szorzata, trigonometria alkalmazásai, koordináta geometria, egyenes, kör,parabola, ellipszis, hiperbola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definíciója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egyenleteik, másodfokú függvény. Kombinatorika. Differenciálszámítás, sorozatok, végtelen mértani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IV.: Kerület-, terület-, felszín- és térfogatszámítás. A matematika logika alapfogalmai,  Rendszerező összefoglalás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fakultatív tantervekben a III. és IV. osztályban a fentieken kívül szerepel a differenciál- és integrálszámítás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gráfok,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valószínűség-számítás,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statisztika, számítástechnika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601" y="1536174"/>
            <a:ext cx="7065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1980-as évek, rendszerváltás, 21.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század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Tantervi korrekciók a 80-as években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Rendszerváltás: új lehetőségek, új problémák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Szerkezetváltás, alternatív tantervek, új tankönyvek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NAT, kerettantervek, kétszintű érettségi</a:t>
            </a:r>
          </a:p>
          <a:p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PISA-felmérések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külföldi tendenciák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Tanári visszajelzések – nevelési nehézségek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Elméleti tudás gyakorlati alkalmazása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Esélyegyenlőség – differenciálás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gyorsuló fejlődése</a:t>
            </a:r>
          </a:p>
        </p:txBody>
      </p:sp>
    </p:spTree>
    <p:extLst>
      <p:ext uri="{BB962C8B-B14F-4D97-AF65-F5344CB8AC3E}">
        <p14:creationId xmlns:p14="http://schemas.microsoft.com/office/powerpoint/2010/main" val="7759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120680" cy="566738"/>
          </a:xfrm>
        </p:spPr>
        <p:txBody>
          <a:bodyPr anchor="ctr">
            <a:noAutofit/>
          </a:bodyPr>
          <a:lstStyle/>
          <a:p>
            <a:pPr algn="ctr"/>
            <a:r>
              <a:rPr lang="hu-HU" altLang="hu-HU" b="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Kalmár László, Urbán János és Péter Rózsa Baja, </a:t>
            </a:r>
            <a:r>
              <a:rPr lang="hu-HU" altLang="hu-HU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1976</a:t>
            </a:r>
            <a:endParaRPr lang="hu-HU" altLang="hu-HU" b="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91680" y="5157192"/>
            <a:ext cx="5976664" cy="804862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2" b="1432"/>
          <a:stretch>
            <a:fillRect/>
          </a:stretch>
        </p:blipFill>
        <p:spPr bwMode="auto">
          <a:xfrm>
            <a:off x="1835696" y="692696"/>
            <a:ext cx="5868000" cy="44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17005" y="341657"/>
            <a:ext cx="4230470" cy="59676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9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„</a:t>
            </a:r>
            <a:r>
              <a:rPr lang="hu-HU" sz="9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Entwurf</a:t>
            </a:r>
            <a:r>
              <a:rPr lang="hu-HU" sz="9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matematika komoly értelemben vett középiskolai tanítása lényegében az 1849-ben kiadott osztrák 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oktatási 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törvénnyel, az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Entwurffal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kezdődött (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Entwurf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der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Organisation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der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Gymnasien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und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Realschulen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Oesterreich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amelyet 1850-ben nálunk is életbe léptettek. Az </a:t>
            </a:r>
            <a:r>
              <a:rPr lang="hu-HU" sz="9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Entwurf</a:t>
            </a:r>
            <a:r>
              <a:rPr lang="hu-HU" sz="9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korszerűsítette a középfokú oktatást, megteremtette a nyolcosztályos gimnáziumot és a hatosztályos reáliskolát, mint új iskolatípust, az osztálytanítás helyett bevezette a szaktanári rendszert, meghonosította az érettségi vizsgát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hu-HU" sz="4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Ulviczky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Tünde </a:t>
            </a:r>
            <a:r>
              <a:rPr lang="hu-H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mat-tört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tanár szakos hallgató 2013</a:t>
            </a:r>
            <a:r>
              <a:rPr lang="hu-H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31540" y="341657"/>
            <a:ext cx="4032000" cy="605767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hu-H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Educationis</a:t>
            </a:r>
          </a:p>
          <a:p>
            <a:r>
              <a:rPr lang="hu-H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1777-ben Bécsben megjelent Ratio Educationis (teljes címén: Ratio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educationis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totiusque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rei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literariae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per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regnum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Hungáriáé et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provincias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eidem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9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adnexas</a:t>
            </a:r>
            <a:r>
              <a:rPr lang="hu-HU" sz="9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a magyar oktatásügy első olyan dokumentuma, mely nemcsak a központi iskolairányítási rendszer elvi és gyakorlati megvalósítására irányuló koncepcióját fogalmazza meg körültekintő részletességgel, de egyben előfutára is számos mindmáig érvényes iskolapedagógiai alapelvnek.”</a:t>
            </a:r>
            <a:endParaRPr lang="hu-HU" sz="4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Educationis. Az 1777-i és az 1806-i kiadás magyar nyelvű fordítása. Fordította, jegyzetekkel és mutatókkal ellátta Mészáros </a:t>
            </a:r>
            <a:r>
              <a:rPr lang="hu-H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István. </a:t>
            </a:r>
            <a:r>
              <a:rPr lang="hu-H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Bp. 1981. Akadémiai K. 432 1</a:t>
            </a:r>
            <a:r>
              <a:rPr lang="hu-H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5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6000" y="797511"/>
            <a:ext cx="763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Eötvös József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1868: XXXVIII. tc., a népoktatási törvény,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népművelés alaptörvénye,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iskolalátogatás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bevezetése.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Eötvös József 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„Annyit azonban ki kell mondanom, hogy nézetem szerint a nevelésnek szabadsága alkotmányos országban épp oly lényeges, mint a sajtószabadság, ugyanazon okból s ugyanazon feltételek alatt. E szabadság nélkül a polgárok szellemi kifejlődése erőszakosan egy bizonyos irányba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szoríttatnék” </a:t>
            </a:r>
          </a:p>
          <a:p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(Eötvös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József: Néptanítók Lapja 1868: 6–7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75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675000"/>
            <a:ext cx="7632848" cy="550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1879-es Trefort-féle tanterv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 tanterv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kidolgozásában részt vett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Kőnig Gyula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műegyetemi professzor. Véleménye szerint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 nem készíti fel kellőképpen a tanulókat az egyetemi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tanulmányokra: „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tanítás rendesen könnyűszerrel megalkotott meghatározásokból szokott kiindulni, elmulasztva egyrészt az absztrakció gondos előkészítését, nem törődve azzal sem, hogy vajon érzi-e a tanítvány az általánosítás szükségességét. A helyes módszer arra fogja felhasználni az absztrakció könnyűségét a matematika területén, hogy a növendékeket mielőbb annyira önállóvá tegye, hogy minden egyes feladat sajátosságát átértve képes legyen a megoldáshoz szükséges tételeket a maga elmélkedésével mintegy újra felfedezni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Kántor Sándorné: A matematikatanítás történelmi dokumentumai (1850–1945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11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01570" y="505123"/>
            <a:ext cx="77408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századforduló tananyaga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Népiskola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osztályos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8. ismétlő iskola)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Számtan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mértan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gyakorlati alkalmazások.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Beke Manó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írt népiskolai tankönyveket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példatárakat.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Polgári iskola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osztályos,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elemire épül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számtan és mértan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5-6-ban logaritmus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banki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számítások,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kombinatorika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valószínűség-számítás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Gyakorlati alkalmazások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Gimnáziumi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tankönyvek.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Gimnáziumok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osztályos, 4 elemire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épül (Reáliskolák, reálgimnáziumok)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„hét” alapművelet, negatív számok, algebrai kifejezések, egyenletek (első, másodfokú, egyebek), hatványozás, komplex számok, logaritmus,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arithmetikai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sorozat, geometriai sorozat, végtelen geometriai sor, kamatos kamat, elsőfokú függvény ábrázolása, másodfokú függvény, határozatlan (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diofantikus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egyenletek. Kombinatorika,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valószínűség-számítás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Egyenesek a síkban, háromszögek,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négyszögek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Pitagorasz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tétele. Hasonlóság. területszámítás, Körtan.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Szögfüggvények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trigonometria. Testmértan. Gömbháromszögtan.  Elemző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síkmértan,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egyenesek és kúpmetszetek egyenletei.</a:t>
            </a:r>
          </a:p>
        </p:txBody>
      </p:sp>
    </p:spTree>
    <p:extLst>
      <p:ext uri="{BB962C8B-B14F-4D97-AF65-F5344CB8AC3E}">
        <p14:creationId xmlns:p14="http://schemas.microsoft.com/office/powerpoint/2010/main" val="15275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0088" y="58847"/>
            <a:ext cx="87038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Beke Manó –Mikola Sándor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reformtervezete.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Országos Középiskolai Tanáregyesület Közgyűlése 1906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Külföldi reformmozgalmak Félix Klein vezetésével.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Célok: 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számtani oktatás gyakorlativá tétele, a 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érzék, a térszemlélet és a térbeli 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felfogóképesség fejlesztése, a mennyiségek  viszonyainak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grafikus ábrázolása, a függvényfogalom módszeres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kiépítése, a differenciál- és integrálszámítás elemeinek </a:t>
            </a: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bevezetése és felhasználása.”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.”a tanulóra nézve semminemű túlterhelésnek nem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 származnia.”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…”a matematikát gyakorlatiasabbá akarjuk tenni.”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...” a középiskolai tanulókban fölébresztjük a matematika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iránti kedvet. Ezt többre tartom, mint az ismeretek halmazát!”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matematikai oktatás reformjára vonatkozó törekvés úgy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tekinthető, mint erős reakció a régi formális tanítással szemben.”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…az üres semmin való okoskodások, az absztrakt fogalmak túltengése tették tönkre a matematika tanítását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2000" dirty="0"/>
          </a:p>
        </p:txBody>
      </p:sp>
      <p:pic>
        <p:nvPicPr>
          <p:cNvPr id="3" name="Kép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5" y="278650"/>
            <a:ext cx="1260000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55" y="2117126"/>
            <a:ext cx="1296000" cy="16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1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6536" y="366623"/>
            <a:ext cx="83709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tantervi bevezetés előtt indítsanak kísérleteket a reform szellemében történő tanításra.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tanár egyéni felelősségén, ambícióján és munkaképességén nyugszik a tanítás, nem pedig a paragrafusokon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(Mikola Sándor)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tanárképzésre is kiterjesztik a reform tervezetet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Hallgatói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hiányosságok: „a numerikus és algebrai számításokban való járatlanság, a trigonometrikus formulák és a formulák alkalmazása körül való tájékozatlanság, a geometriai szerkesztésekben való gyakorlatlanság, a sztereometriai belátás, illetőleg a térszemlélet fogyatékossága és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rajzolásbeli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ügyetlenség” (Beke Manó)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hiányokat a tanárképzésnek kell pótolnia.”</a:t>
            </a:r>
          </a:p>
        </p:txBody>
      </p:sp>
    </p:spTree>
    <p:extLst>
      <p:ext uri="{BB962C8B-B14F-4D97-AF65-F5344CB8AC3E}">
        <p14:creationId xmlns:p14="http://schemas.microsoft.com/office/powerpoint/2010/main" val="30327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EPL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386535" y="680645"/>
            <a:ext cx="8280920" cy="34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61510" y="4220406"/>
            <a:ext cx="39154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„Négyzetes gyökfejtés többtagú algebrai kifejezésekből”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1906-ban Budapesten a „Pátria” irodalmi vállalat és nyomdai RT adta ki FR. Kiss Károly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főgymn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tanár „Algebra a középiskolák számára ” című könyvének harmadik javított és a legújabb tanterv szerint átdolgozott kiadását</a:t>
            </a:r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49" name="Picture 1" descr="KEPL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29100"/>
            <a:ext cx="477053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2332</Words>
  <Application>Microsoft Office PowerPoint</Application>
  <PresentationFormat>Diavetítés a képernyőre (4:3 oldalarány)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Office-téma</vt:lpstr>
      <vt:lpstr>Gyökereink.  Tantervi fordulatok a magyar matematikatanításban</vt:lpstr>
      <vt:lpstr>Debreceni Aritmetika 1577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Kalmár László, Urbán János és Péter Rózsa Baja, 1976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Babes</dc:creator>
  <cp:lastModifiedBy>Windows-felhasználó</cp:lastModifiedBy>
  <cp:revision>164</cp:revision>
  <dcterms:created xsi:type="dcterms:W3CDTF">2016-06-14T19:23:55Z</dcterms:created>
  <dcterms:modified xsi:type="dcterms:W3CDTF">2020-07-28T10:23:19Z</dcterms:modified>
</cp:coreProperties>
</file>