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86" r:id="rId12"/>
    <p:sldId id="276" r:id="rId13"/>
    <p:sldId id="277" r:id="rId14"/>
    <p:sldId id="278" r:id="rId15"/>
    <p:sldId id="279" r:id="rId16"/>
    <p:sldId id="280" r:id="rId17"/>
    <p:sldId id="287" r:id="rId18"/>
    <p:sldId id="293" r:id="rId19"/>
    <p:sldId id="292" r:id="rId20"/>
    <p:sldId id="294" r:id="rId21"/>
    <p:sldId id="295" r:id="rId22"/>
    <p:sldId id="263" r:id="rId23"/>
    <p:sldId id="262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270" r:id="rId32"/>
    <p:sldId id="300" r:id="rId33"/>
    <p:sldId id="301" r:id="rId34"/>
    <p:sldId id="302" r:id="rId35"/>
    <p:sldId id="288" r:id="rId36"/>
    <p:sldId id="281" r:id="rId37"/>
    <p:sldId id="282" r:id="rId38"/>
    <p:sldId id="283" r:id="rId39"/>
    <p:sldId id="284" r:id="rId40"/>
    <p:sldId id="285" r:id="rId41"/>
    <p:sldId id="289" r:id="rId42"/>
    <p:sldId id="290" r:id="rId43"/>
    <p:sldId id="291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5" y="381000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Téglalap 23"/>
          <p:cNvSpPr/>
          <p:nvPr/>
        </p:nvSpPr>
        <p:spPr>
          <a:xfrm flipV="1">
            <a:off x="5410203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Téglalap 24"/>
          <p:cNvSpPr/>
          <p:nvPr/>
        </p:nvSpPr>
        <p:spPr>
          <a:xfrm flipV="1">
            <a:off x="5410203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Téglalap 9"/>
          <p:cNvSpPr/>
          <p:nvPr/>
        </p:nvSpPr>
        <p:spPr>
          <a:xfrm>
            <a:off x="3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93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5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842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5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791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41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49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0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12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42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47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75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73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kumimoji="0" lang="hu-HU" dirty="0"/>
              <a:t>Mintacím szerkesztése</a:t>
            </a:r>
            <a:endParaRPr kumimoji="0"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 lvl="0" eaLnBrk="1" latinLnBrk="0" hangingPunct="1"/>
            <a:r>
              <a:rPr lang="hu-HU" dirty="0"/>
              <a:t>Mintaszöveg szerkesztése</a:t>
            </a:r>
          </a:p>
          <a:p>
            <a:pPr lvl="1" eaLnBrk="1" latinLnBrk="0" hangingPunct="1"/>
            <a:r>
              <a:rPr lang="hu-HU" dirty="0"/>
              <a:t>Második szint</a:t>
            </a:r>
          </a:p>
          <a:p>
            <a:pPr lvl="2" eaLnBrk="1" latinLnBrk="0" hangingPunct="1"/>
            <a:r>
              <a:rPr lang="hu-HU" dirty="0"/>
              <a:t>Harmadik szint</a:t>
            </a:r>
          </a:p>
          <a:p>
            <a:pPr lvl="3" eaLnBrk="1" latinLnBrk="0" hangingPunct="1"/>
            <a:r>
              <a:rPr lang="hu-HU" dirty="0"/>
              <a:t>Negyedik szint</a:t>
            </a:r>
          </a:p>
          <a:p>
            <a:pPr lvl="4" eaLnBrk="1" latinLnBrk="0" hangingPunct="1"/>
            <a:r>
              <a:rPr lang="hu-HU" dirty="0"/>
              <a:t>Ötödik szint</a:t>
            </a:r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191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30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0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6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18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218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3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3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90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8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8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8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270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00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4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14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31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24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Téglalap 29"/>
          <p:cNvSpPr/>
          <p:nvPr/>
        </p:nvSpPr>
        <p:spPr>
          <a:xfrm>
            <a:off x="3" y="308282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Téglalap 30"/>
          <p:cNvSpPr/>
          <p:nvPr/>
        </p:nvSpPr>
        <p:spPr>
          <a:xfrm flipV="1">
            <a:off x="5410185" y="36025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Téglalap 31"/>
          <p:cNvSpPr/>
          <p:nvPr/>
        </p:nvSpPr>
        <p:spPr>
          <a:xfrm flipV="1">
            <a:off x="5410203" y="440118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388A7F-3F7F-41FB-9A8D-E0F67DE4FE53}" type="datetimeFigureOut">
              <a:rPr lang="hu-HU" smtClean="0"/>
              <a:t>2016.07.09.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331B3C-0346-48BC-9E5F-C6821694D5A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042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42" indent="-25602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36" indent="-246876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498" indent="-219445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7" indent="-20115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19" indent="-18287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264" indent="-18287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709" indent="-18287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867" indent="-18287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168" indent="-18287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858D87-94CD-4F3D-B9F2-475380984C78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ABC270-B931-4B38-B644-A5CE94660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2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2276877"/>
            <a:ext cx="8820472" cy="1470025"/>
          </a:xfrm>
        </p:spPr>
        <p:txBody>
          <a:bodyPr>
            <a:normAutofit fontScale="90000"/>
          </a:bodyPr>
          <a:lstStyle/>
          <a:p>
            <a:r>
              <a:rPr lang="hu-HU" sz="8000" dirty="0"/>
              <a:t>Algoritmusok</a:t>
            </a:r>
            <a:r>
              <a:rPr lang="hu-HU" sz="3900" dirty="0"/>
              <a:t> </a:t>
            </a:r>
            <a:br>
              <a:rPr lang="hu-HU" sz="3900" dirty="0"/>
            </a:br>
            <a:r>
              <a:rPr lang="hu-HU" sz="3900" dirty="0"/>
              <a:t>a matematikai feladatok megoldásában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4953000" cy="2736304"/>
          </a:xfrm>
        </p:spPr>
        <p:txBody>
          <a:bodyPr>
            <a:normAutofit fontScale="92500"/>
          </a:bodyPr>
          <a:lstStyle/>
          <a:p>
            <a:r>
              <a:rPr lang="hu-HU" dirty="0"/>
              <a:t>Rátz László Vándorgyűlés </a:t>
            </a:r>
          </a:p>
          <a:p>
            <a:r>
              <a:rPr lang="hu-HU" dirty="0"/>
              <a:t>2016 Baja</a:t>
            </a:r>
          </a:p>
          <a:p>
            <a:r>
              <a:rPr lang="hu-HU" dirty="0"/>
              <a:t>Fonyó Lajos</a:t>
            </a:r>
          </a:p>
          <a:p>
            <a:r>
              <a:rPr lang="hu-HU" dirty="0"/>
              <a:t>Keszthelyi Vajda János Gimnázium</a:t>
            </a:r>
          </a:p>
          <a:p>
            <a:endParaRPr lang="hu-HU" dirty="0"/>
          </a:p>
          <a:p>
            <a:r>
              <a:rPr lang="hu-HU" sz="2000" dirty="0"/>
              <a:t>A prezentációt készítette:</a:t>
            </a:r>
          </a:p>
          <a:p>
            <a:r>
              <a:rPr lang="hu-HU" sz="2000" dirty="0"/>
              <a:t>Fonyóné Németh Ildikó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45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1399308"/>
            <a:ext cx="8784976" cy="1080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ctr">
              <a:spcBef>
                <a:spcPts val="1200"/>
              </a:spcBef>
              <a:buNone/>
            </a:pPr>
            <a:r>
              <a:rPr lang="hu-HU" sz="4000" dirty="0">
                <a:solidFill>
                  <a:srgbClr val="006666"/>
                </a:solidFill>
                <a:latin typeface="Book Antiqua" panose="02040602050305030304" pitchFamily="18" charset="0"/>
              </a:rPr>
              <a:t>Mohó algoritmus</a:t>
            </a:r>
            <a:endParaRPr lang="hu-HU" sz="4000" baseline="-25000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858981" y="3103418"/>
            <a:ext cx="7412183" cy="3471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Az a problémamegoldó algoritmus, amely helyi optimumok megvalósításával próbálja megtalálni az optimális megoldást.</a:t>
            </a:r>
            <a:endParaRPr lang="hu-HU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548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5"/>
                <a:ext cx="8784976" cy="281881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M1.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nemnegatív egészekből álló rendezett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x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y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z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számhármast különlegesnek nevezzük, ha {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z</a:t>
                </a:r>
                <a:r>
                  <a:rPr lang="hu-HU" sz="2400" i="1" dirty="0"/>
                  <a:t>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− y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y</a:t>
                </a:r>
                <a:r>
                  <a:rPr lang="hu-HU" sz="2400" i="1" dirty="0"/>
                  <a:t>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− x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}={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},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. Bizonyítsuk be, hogy létre tudunk hozni olyan páronként diszjunkt rendezett számhármasokat, amelyekben az összes természetes szám előfordul.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(IMO SL általánosítás)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5"/>
                <a:ext cx="8784976" cy="2818813"/>
              </a:xfrm>
              <a:prstGeom prst="rect">
                <a:avLst/>
              </a:prstGeom>
              <a:blipFill>
                <a:blip r:embed="rId8"/>
                <a:stretch>
                  <a:fillRect l="-1110" r="-1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3449782"/>
                <a:ext cx="8683940" cy="32142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számokhoz színeket rendelünk:</a:t>
                </a:r>
              </a:p>
              <a:p>
                <a:pPr marL="442913" indent="0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x</a:t>
                </a:r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  <a:r>
                  <a:rPr lang="hu-HU" sz="2000" dirty="0">
                    <a:latin typeface="Book Antiqua" panose="02040602050305030304" pitchFamily="18" charset="0"/>
                    <a:sym typeface="MT Extra" panose="05050102010205020202" pitchFamily="18" charset="2"/>
                  </a:rPr>
                  <a:t></a:t>
                </a:r>
                <a:r>
                  <a:rPr lang="hu-HU" sz="2000" dirty="0">
                    <a:latin typeface="Book Antiqua" panose="02040602050305030304" pitchFamily="18" charset="0"/>
                  </a:rPr>
                  <a:t> piros</a:t>
                </a:r>
              </a:p>
              <a:p>
                <a:pPr marL="442913" indent="0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y</a:t>
                </a:r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  <a:r>
                  <a:rPr lang="hu-HU" sz="2000" dirty="0">
                    <a:latin typeface="Book Antiqua" panose="02040602050305030304" pitchFamily="18" charset="0"/>
                    <a:sym typeface="MT Extra" panose="05050102010205020202" pitchFamily="18" charset="2"/>
                  </a:rPr>
                  <a:t></a:t>
                </a:r>
                <a:r>
                  <a:rPr lang="hu-HU" sz="2000" dirty="0">
                    <a:latin typeface="Book Antiqua" panose="02040602050305030304" pitchFamily="18" charset="0"/>
                  </a:rPr>
                  <a:t> kék</a:t>
                </a:r>
              </a:p>
              <a:p>
                <a:pPr marL="442913" indent="0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z</a:t>
                </a:r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  <a:r>
                  <a:rPr lang="hu-HU" sz="2000" dirty="0">
                    <a:latin typeface="Book Antiqua" panose="02040602050305030304" pitchFamily="18" charset="0"/>
                    <a:sym typeface="MT Extra" panose="05050102010205020202" pitchFamily="18" charset="2"/>
                  </a:rPr>
                  <a:t></a:t>
                </a:r>
                <a:r>
                  <a:rPr lang="hu-HU" sz="2000" dirty="0">
                    <a:latin typeface="Book Antiqua" panose="02040602050305030304" pitchFamily="18" charset="0"/>
                  </a:rPr>
                  <a:t> zöld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Egy konkrét eset vizsgálata: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mohó algoritmus alkalmazásával, számkihagyás nélkül, növekvő sorrendben színezünk.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(</a:t>
                </a:r>
                <a:r>
                  <a:rPr lang="hu-HU" sz="2000" b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0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5</a:t>
                </a:r>
                <a:r>
                  <a:rPr lang="hu-HU" sz="2000" dirty="0">
                    <a:latin typeface="Book Antiqua" panose="02040602050305030304" pitchFamily="18" charset="0"/>
                  </a:rPr>
                  <a:t>), (</a:t>
                </a:r>
                <a:r>
                  <a:rPr lang="hu-HU" sz="2000" b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3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6</a:t>
                </a:r>
                <a:r>
                  <a:rPr lang="hu-HU" sz="2000" dirty="0">
                    <a:latin typeface="Book Antiqua" panose="02040602050305030304" pitchFamily="18" charset="0"/>
                  </a:rPr>
                  <a:t>), (</a:t>
                </a:r>
                <a:r>
                  <a:rPr lang="hu-HU" sz="2000" b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4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7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</a:t>
                </a:r>
                <a:r>
                  <a:rPr lang="hu-HU" sz="2000" dirty="0">
                    <a:latin typeface="Book Antiqua" panose="02040602050305030304" pitchFamily="18" charset="0"/>
                  </a:rPr>
                  <a:t>), (</a:t>
                </a:r>
                <a:r>
                  <a:rPr lang="hu-HU" sz="2000" b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8</a:t>
                </a:r>
                <a:r>
                  <a:rPr lang="hu-HU" sz="2000" dirty="0">
                    <a:latin typeface="Book Antiqua" panose="02040602050305030304" pitchFamily="18" charset="0"/>
                  </a:rPr>
                  <a:t>;</a:t>
                </a:r>
                <a:r>
                  <a:rPr lang="hu-HU" sz="2000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000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10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13</a:t>
                </a:r>
                <a:r>
                  <a:rPr lang="hu-HU" sz="2000" dirty="0">
                    <a:latin typeface="Book Antiqua" panose="02040602050305030304" pitchFamily="18" charset="0"/>
                  </a:rPr>
                  <a:t>), (</a:t>
                </a:r>
                <a:r>
                  <a:rPr lang="hu-HU" sz="2000" b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11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14</a:t>
                </a:r>
                <a:r>
                  <a:rPr lang="hu-HU" sz="2000" dirty="0">
                    <a:latin typeface="Book Antiqua" panose="02040602050305030304" pitchFamily="18" charset="0"/>
                  </a:rPr>
                  <a:t>; </a:t>
                </a:r>
                <a:r>
                  <a:rPr lang="hu-HU" sz="2000" b="1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16</a:t>
                </a:r>
                <a:r>
                  <a:rPr lang="hu-HU" sz="2000" dirty="0">
                    <a:latin typeface="Book Antiqua" panose="02040602050305030304" pitchFamily="18" charset="0"/>
                  </a:rPr>
                  <a:t>)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Az algoritmus „jónak” tűnik.</a:t>
                </a: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3449782"/>
                <a:ext cx="8683940" cy="3214254"/>
              </a:xfrm>
              <a:blipFill>
                <a:blip r:embed="rId7"/>
                <a:stretch>
                  <a:fillRect l="-702" t="-1898" b="-13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7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5"/>
            <a:ext cx="8683940" cy="583910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sz="2000" b="1" dirty="0">
                <a:latin typeface="Book Antiqua" panose="02040602050305030304" pitchFamily="18" charset="0"/>
              </a:rPr>
              <a:t>Az alkalmazott algoritmus:</a:t>
            </a:r>
          </a:p>
          <a:p>
            <a:pPr marL="539750" indent="-430213" algn="just">
              <a:buNone/>
            </a:pPr>
            <a:r>
              <a:rPr lang="hu-HU" sz="2000" dirty="0"/>
              <a:t>1.	Minden lépésben keressük meg a legkisebb, még ki nem színezett számot (</a:t>
            </a:r>
            <a:r>
              <a:rPr lang="hu-HU" sz="2000" i="1" dirty="0"/>
              <a:t>k</a:t>
            </a:r>
            <a:r>
              <a:rPr lang="hu-HU" sz="2000" dirty="0"/>
              <a:t>). Ez lesz a számhármas első eleme.</a:t>
            </a:r>
          </a:p>
          <a:p>
            <a:pPr marL="539750" indent="-430213" algn="just">
              <a:buNone/>
            </a:pPr>
            <a:r>
              <a:rPr lang="hu-HU" sz="2000" dirty="0"/>
              <a:t>2.</a:t>
            </a:r>
            <a:r>
              <a:rPr lang="hu-HU" sz="2000" i="1" dirty="0"/>
              <a:t>a</a:t>
            </a:r>
            <a:r>
              <a:rPr lang="hu-HU" sz="2000" dirty="0"/>
              <a:t> 	Ha</a:t>
            </a:r>
            <a:r>
              <a:rPr lang="hu-HU" sz="2000" i="1" dirty="0"/>
              <a:t> k+a</a:t>
            </a:r>
            <a:r>
              <a:rPr lang="hu-HU" sz="2000" dirty="0"/>
              <a:t> még nem kapott színt, akkor a (</a:t>
            </a:r>
            <a:r>
              <a:rPr lang="hu-HU" sz="2000" i="1" dirty="0"/>
              <a:t>k</a:t>
            </a:r>
            <a:r>
              <a:rPr lang="hu-HU" sz="2000" dirty="0"/>
              <a:t>; </a:t>
            </a:r>
            <a:r>
              <a:rPr lang="hu-HU" sz="2000" i="1" dirty="0"/>
              <a:t>k+a</a:t>
            </a:r>
            <a:r>
              <a:rPr lang="hu-HU" sz="2000" dirty="0"/>
              <a:t>; </a:t>
            </a:r>
            <a:r>
              <a:rPr lang="hu-HU" sz="2000" i="1" dirty="0"/>
              <a:t>k+a+b</a:t>
            </a:r>
            <a:r>
              <a:rPr lang="hu-HU" sz="2000" dirty="0"/>
              <a:t>) számhármast alakítjuk ki a megfelelő színekkel.</a:t>
            </a:r>
          </a:p>
          <a:p>
            <a:pPr marL="539750" indent="-430213" algn="just">
              <a:buNone/>
            </a:pPr>
            <a:r>
              <a:rPr lang="hu-HU" sz="2000" dirty="0"/>
              <a:t>2.</a:t>
            </a:r>
            <a:r>
              <a:rPr lang="hu-HU" sz="2000" i="1" dirty="0"/>
              <a:t>b</a:t>
            </a:r>
            <a:r>
              <a:rPr lang="hu-HU" sz="2000" dirty="0"/>
              <a:t> 	Ha </a:t>
            </a:r>
            <a:r>
              <a:rPr lang="hu-HU" sz="2000" i="1" dirty="0"/>
              <a:t>k+a</a:t>
            </a:r>
            <a:r>
              <a:rPr lang="hu-HU" sz="2000" dirty="0"/>
              <a:t> színezett, akkor a (</a:t>
            </a:r>
            <a:r>
              <a:rPr lang="hu-HU" sz="2000" i="1" dirty="0"/>
              <a:t>k</a:t>
            </a:r>
            <a:r>
              <a:rPr lang="hu-HU" sz="2000" dirty="0"/>
              <a:t>; </a:t>
            </a:r>
            <a:r>
              <a:rPr lang="hu-HU" sz="2000" i="1" dirty="0"/>
              <a:t>k+b</a:t>
            </a:r>
            <a:r>
              <a:rPr lang="hu-HU" sz="2000" dirty="0"/>
              <a:t>;</a:t>
            </a:r>
            <a:r>
              <a:rPr lang="hu-HU" sz="2000" i="1" dirty="0"/>
              <a:t> k+a+b</a:t>
            </a:r>
            <a:r>
              <a:rPr lang="hu-HU" sz="2000" dirty="0"/>
              <a:t>) számhármast alakítjuk ki a megfelelő színekkel.</a:t>
            </a:r>
          </a:p>
          <a:p>
            <a:pPr marL="109728" indent="0">
              <a:buNone/>
            </a:pPr>
            <a:endParaRPr lang="hu-HU" sz="2000" dirty="0"/>
          </a:p>
          <a:p>
            <a:pPr marL="109728" indent="0">
              <a:buNone/>
            </a:pPr>
            <a:r>
              <a:rPr lang="hu-HU" sz="2000" b="1" dirty="0"/>
              <a:t>Az algoritmus helyességének igazolása: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Ha </a:t>
            </a:r>
            <a:r>
              <a:rPr lang="hu-HU" sz="2000" i="1" dirty="0">
                <a:latin typeface="Book Antiqua" panose="02040602050305030304" pitchFamily="18" charset="0"/>
              </a:rPr>
              <a:t>k</a:t>
            </a:r>
            <a:r>
              <a:rPr lang="hu-HU" sz="2000" dirty="0">
                <a:latin typeface="Book Antiqua" panose="02040602050305030304" pitchFamily="18" charset="0"/>
              </a:rPr>
              <a:t> most kap piros színt</a:t>
            </a:r>
          </a:p>
          <a:p>
            <a:pPr marL="452628" indent="-342900" algn="just">
              <a:buFontTx/>
              <a:buChar char="-"/>
            </a:pPr>
            <a:r>
              <a:rPr lang="hu-HU" sz="2000" i="1" dirty="0"/>
              <a:t>k+a+b</a:t>
            </a:r>
            <a:r>
              <a:rPr lang="hu-HU" sz="2000" dirty="0"/>
              <a:t> még nem kapott színt, mivel nagyobb bármelyik eddig színezett számnál,</a:t>
            </a:r>
          </a:p>
          <a:p>
            <a:pPr marL="452628" indent="-342900">
              <a:buFontTx/>
              <a:buChar char="-"/>
            </a:pPr>
            <a:r>
              <a:rPr lang="hu-HU" sz="2000" dirty="0">
                <a:latin typeface="Book Antiqua" panose="02040602050305030304" pitchFamily="18" charset="0"/>
              </a:rPr>
              <a:t>ha </a:t>
            </a:r>
            <a:r>
              <a:rPr lang="hu-HU" sz="2000" i="1" dirty="0">
                <a:latin typeface="Book Antiqua" panose="02040602050305030304" pitchFamily="18" charset="0"/>
              </a:rPr>
              <a:t>k+a</a:t>
            </a:r>
            <a:r>
              <a:rPr lang="hu-HU" sz="2000" dirty="0">
                <a:latin typeface="Book Antiqua" panose="02040602050305030304" pitchFamily="18" charset="0"/>
              </a:rPr>
              <a:t> sem kapott színt, akkor a 2.</a:t>
            </a:r>
            <a:r>
              <a:rPr lang="hu-HU" sz="2000" i="1" dirty="0">
                <a:latin typeface="Book Antiqua" panose="02040602050305030304" pitchFamily="18" charset="0"/>
              </a:rPr>
              <a:t>a</a:t>
            </a:r>
            <a:r>
              <a:rPr lang="hu-HU" sz="2000" dirty="0">
                <a:latin typeface="Book Antiqua" panose="02040602050305030304" pitchFamily="18" charset="0"/>
              </a:rPr>
              <a:t> lépés megvalósítható.</a:t>
            </a:r>
          </a:p>
          <a:p>
            <a:pPr marL="109728" indent="0">
              <a:buNone/>
            </a:pPr>
            <a:r>
              <a:rPr lang="hu-HU" sz="2000" dirty="0"/>
              <a:t>Ha </a:t>
            </a:r>
            <a:r>
              <a:rPr lang="hu-HU" sz="2000" i="1" dirty="0"/>
              <a:t>k+a</a:t>
            </a:r>
            <a:r>
              <a:rPr lang="hu-HU" sz="2000" dirty="0"/>
              <a:t> már kapott színt és </a:t>
            </a:r>
            <a:r>
              <a:rPr lang="hu-HU" sz="2000" i="1" dirty="0"/>
              <a:t>k</a:t>
            </a:r>
            <a:r>
              <a:rPr lang="hu-HU" sz="2000" dirty="0"/>
              <a:t> most kap piros színt</a:t>
            </a:r>
          </a:p>
          <a:p>
            <a:pPr marL="452628" indent="-342900">
              <a:buFontTx/>
              <a:buChar char="-"/>
            </a:pPr>
            <a:r>
              <a:rPr lang="hu-HU" sz="2000" i="1" dirty="0">
                <a:latin typeface="Book Antiqua" panose="02040602050305030304" pitchFamily="18" charset="0"/>
              </a:rPr>
              <a:t>k+b</a:t>
            </a:r>
            <a:r>
              <a:rPr lang="hu-HU" sz="2000" dirty="0">
                <a:latin typeface="Book Antiqua" panose="02040602050305030304" pitchFamily="18" charset="0"/>
              </a:rPr>
              <a:t> nem lehet piros (</a:t>
            </a:r>
            <a:r>
              <a:rPr lang="hu-HU" sz="2000" i="1" dirty="0">
                <a:latin typeface="Book Antiqua" panose="02040602050305030304" pitchFamily="18" charset="0"/>
              </a:rPr>
              <a:t>k&lt;</a:t>
            </a:r>
            <a:r>
              <a:rPr lang="hu-HU" sz="2000" i="1" dirty="0" err="1">
                <a:latin typeface="Book Antiqua" panose="02040602050305030304" pitchFamily="18" charset="0"/>
              </a:rPr>
              <a:t>k</a:t>
            </a:r>
            <a:r>
              <a:rPr lang="hu-HU" sz="2000" i="1" dirty="0">
                <a:latin typeface="Book Antiqua" panose="02040602050305030304" pitchFamily="18" charset="0"/>
              </a:rPr>
              <a:t>+b</a:t>
            </a:r>
            <a:r>
              <a:rPr lang="hu-HU" sz="2000" dirty="0">
                <a:latin typeface="Book Antiqua" panose="02040602050305030304" pitchFamily="18" charset="0"/>
              </a:rPr>
              <a:t>),</a:t>
            </a:r>
          </a:p>
          <a:p>
            <a:pPr marL="452628" indent="-342900" algn="just">
              <a:buFontTx/>
              <a:buChar char="-"/>
            </a:pPr>
            <a:r>
              <a:rPr lang="hu-HU" sz="2000" i="1" dirty="0"/>
              <a:t>k+b</a:t>
            </a:r>
            <a:r>
              <a:rPr lang="hu-HU" sz="2000" dirty="0"/>
              <a:t> nem lehet kék (</a:t>
            </a:r>
            <a:r>
              <a:rPr lang="hu-HU" sz="2000" i="1" dirty="0"/>
              <a:t>k+b−a&gt;k+b−</a:t>
            </a:r>
            <a:r>
              <a:rPr lang="hu-HU" sz="2000" i="1" dirty="0" err="1"/>
              <a:t>b</a:t>
            </a:r>
            <a:r>
              <a:rPr lang="hu-HU" sz="2000" i="1" dirty="0"/>
              <a:t>=k,</a:t>
            </a:r>
            <a:r>
              <a:rPr lang="hu-HU" sz="2000" dirty="0"/>
              <a:t> lenne </a:t>
            </a:r>
            <a:r>
              <a:rPr lang="hu-HU" sz="2000" i="1" dirty="0"/>
              <a:t>k</a:t>
            </a:r>
            <a:r>
              <a:rPr lang="hu-HU" sz="2000" dirty="0"/>
              <a:t>-nál nagyobb piros szám),</a:t>
            </a:r>
          </a:p>
          <a:p>
            <a:pPr marL="452628" indent="-342900" algn="just">
              <a:buFontTx/>
              <a:buChar char="-"/>
            </a:pPr>
            <a:r>
              <a:rPr lang="hu-HU" sz="2000" i="1" dirty="0"/>
              <a:t>k+b</a:t>
            </a:r>
            <a:r>
              <a:rPr lang="hu-HU" sz="2000" dirty="0"/>
              <a:t> nem lehet zöld (</a:t>
            </a:r>
            <a:r>
              <a:rPr lang="hu-HU" sz="2000" i="1" dirty="0"/>
              <a:t>k+b−</a:t>
            </a:r>
            <a:r>
              <a:rPr lang="hu-HU" sz="2000" i="1" dirty="0" err="1"/>
              <a:t>a-b</a:t>
            </a:r>
            <a:r>
              <a:rPr lang="hu-HU" sz="2000" i="1" dirty="0"/>
              <a:t>=</a:t>
            </a:r>
            <a:r>
              <a:rPr lang="hu-HU" sz="2000" i="1" dirty="0" err="1"/>
              <a:t>k-a</a:t>
            </a:r>
            <a:r>
              <a:rPr lang="hu-HU" sz="2000" i="1" dirty="0"/>
              <a:t> </a:t>
            </a:r>
            <a:r>
              <a:rPr lang="hu-HU" sz="2000" dirty="0"/>
              <a:t>piros lenne, de ekkor </a:t>
            </a:r>
            <a:r>
              <a:rPr lang="hu-HU" sz="2000" i="1" dirty="0"/>
              <a:t>k=k−a+a</a:t>
            </a:r>
            <a:r>
              <a:rPr lang="hu-HU" sz="2000" dirty="0"/>
              <a:t> miatt</a:t>
            </a:r>
            <a:r>
              <a:rPr lang="hu-HU" sz="2000" i="1" dirty="0"/>
              <a:t> k</a:t>
            </a:r>
            <a:r>
              <a:rPr lang="hu-HU" sz="2000" dirty="0"/>
              <a:t> már kék lenne)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2.</a:t>
            </a:r>
            <a:r>
              <a:rPr lang="hu-HU" sz="2000" i="1" dirty="0">
                <a:latin typeface="Book Antiqua" panose="02040602050305030304" pitchFamily="18" charset="0"/>
              </a:rPr>
              <a:t>b</a:t>
            </a:r>
            <a:r>
              <a:rPr lang="hu-HU" sz="2000" dirty="0">
                <a:latin typeface="Book Antiqua" panose="02040602050305030304" pitchFamily="18" charset="0"/>
              </a:rPr>
              <a:t> megvalósítható.</a:t>
            </a:r>
          </a:p>
        </p:txBody>
      </p:sp>
    </p:spTree>
    <p:extLst>
      <p:ext uri="{BB962C8B-B14F-4D97-AF65-F5344CB8AC3E}">
        <p14:creationId xmlns:p14="http://schemas.microsoft.com/office/powerpoint/2010/main" val="26498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4"/>
                <a:ext cx="8784976" cy="546503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M2. Dani és Marci a következő játékot játsszák:</a:t>
                </a:r>
              </a:p>
              <a:p>
                <a:pPr marL="174625" indent="4763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Daninak van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papírlapja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). Minden lapra felír néhány egész számot 1-től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-ig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). (Az is előfordulhat, hogy egy lapra mind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számot felírja, és az is, hogy a lapot üresen hagyja.) Ezután megfordítja a lapokat és mindegyikre ráírja azokat a számokat, amelyeket a másik oldalra nem írt fel. Miután végzett, leteszi a lapokat az asztalra és Marci ezek közül átfordíthat néhányat (akár mindet, akár egyiket sem). Ha ezután 1-től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-ig minden szám legalább egyszer láthatóvá válik, akkor Marci nyert. Adjuk meg azt a legkisebb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számot, amire Marci mindenképpen nyerhet, függetlenül Dani stratégiájától!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(Holland </a:t>
                </a:r>
                <a:r>
                  <a:rPr lang="hu-HU" sz="2400" dirty="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Matematikai Olimpia 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2014)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4"/>
                <a:ext cx="8784976" cy="5465032"/>
              </a:xfrm>
              <a:prstGeom prst="rect">
                <a:avLst/>
              </a:prstGeom>
              <a:blipFill rotWithShape="1">
                <a:blip r:embed="rId2"/>
                <a:stretch>
                  <a:fillRect l="-1110" r="-1041" b="-15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</p:spTree>
    <p:extLst>
      <p:ext uri="{BB962C8B-B14F-4D97-AF65-F5344CB8AC3E}">
        <p14:creationId xmlns:p14="http://schemas.microsoft.com/office/powerpoint/2010/main" val="15498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 nyerő stratégia: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Az 1. lap azon oldala legyen felül, melyen legalább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l-G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hu-HU" sz="2000" dirty="0"/>
                  <a:t>db szám szerepel.</a:t>
                </a:r>
              </a:p>
              <a:p>
                <a:pPr marL="109728" indent="0" algn="just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további lapoknak az az oldala kerüljön felülre, amelyen a kisebb sorszámú lapokon nem látott számoknak legalább a fele szerepel.</a:t>
                </a:r>
              </a:p>
              <a:p>
                <a:pPr marL="109728" indent="0" algn="just">
                  <a:buNone/>
                </a:pPr>
                <a:endParaRPr lang="hu-HU" sz="2000" dirty="0"/>
              </a:p>
              <a:p>
                <a:pPr marL="109728" indent="0" algn="just">
                  <a:buNone/>
                </a:pPr>
                <a:r>
                  <a:rPr lang="hu-HU" sz="2000" b="1" dirty="0"/>
                  <a:t>Az elégséges nyerő lépések száma:</a:t>
                </a:r>
              </a:p>
              <a:p>
                <a:pPr marL="109728" indent="0" algn="just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Az első lapon legfeljebb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⌈"/>
                        <m:endChr m:val="⌉"/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db szám nem látható.</a:t>
                </a:r>
              </a:p>
              <a:p>
                <a:pPr marL="109728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2-es számrendszerbeli alakja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n</a:t>
                </a:r>
                <a:r>
                  <a:rPr lang="hu-HU" sz="2000" dirty="0">
                    <a:latin typeface="Book Antiqua" panose="02040602050305030304" pitchFamily="18" charset="0"/>
                  </a:rPr>
                  <a:t> 2-es számrendszerbeli alakjából az utolsó jegy törlésével kapható meg.</a:t>
                </a:r>
              </a:p>
              <a:p>
                <a:pPr marL="109728" indent="0" algn="just">
                  <a:buNone/>
                </a:pPr>
                <a:endParaRPr lang="hu-HU" sz="2000" dirty="0"/>
              </a:p>
              <a:p>
                <a:pPr marL="109728" indent="0" algn="just">
                  <a:buNone/>
                </a:pPr>
                <a:r>
                  <a:rPr lang="hu-HU" sz="2000" dirty="0"/>
                  <a:t>Az elégséges lépések száma </a:t>
                </a:r>
                <a:r>
                  <a:rPr lang="hu-HU" sz="2000" i="1" dirty="0"/>
                  <a:t>n</a:t>
                </a:r>
                <a:r>
                  <a:rPr lang="hu-HU" sz="2000" dirty="0"/>
                  <a:t> 2-es számrendszerbeli alakjában a számjegyek száma:   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</a:t>
                </a:r>
                <a:r>
                  <a:rPr lang="hu-HU" sz="2000" dirty="0"/>
                  <a:t>(Logaritmikus kereső algoritmus)</a:t>
                </a: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  <a:blipFill rotWithShape="1">
                <a:blip r:embed="rId2"/>
                <a:stretch>
                  <a:fillRect l="-702" t="-430" r="-7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8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 szükséges nyerő lépések száma:</a:t>
                </a:r>
              </a:p>
              <a:p>
                <a:pPr marL="109728" indent="0" algn="just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esetén írja Dani az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i</a:t>
                </a:r>
                <a:r>
                  <a:rPr lang="hu-HU" sz="2000" dirty="0">
                    <a:latin typeface="Book Antiqua" panose="02040602050305030304" pitchFamily="18" charset="0"/>
                  </a:rPr>
                  <a:t>. lap egyik oldalára azokat a számokat, amelyek 2-es számrendszerbeli alakjában a hátulról számított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 i</a:t>
                </a:r>
                <a:r>
                  <a:rPr lang="hu-HU" sz="2000" dirty="0">
                    <a:latin typeface="Book Antiqua" panose="02040602050305030304" pitchFamily="18" charset="0"/>
                  </a:rPr>
                  <a:t>. jegy 1-es.</a:t>
                </a:r>
              </a:p>
              <a:p>
                <a:pPr marL="109728" indent="0" algn="just">
                  <a:buNone/>
                </a:pPr>
                <a:endParaRPr lang="hu-HU" sz="2000" i="1" dirty="0">
                  <a:latin typeface="Book Antiqua" panose="02040602050305030304" pitchFamily="18" charset="0"/>
                </a:endParaRPr>
              </a:p>
              <a:p>
                <a:pPr marL="109728" indent="0" algn="just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m</a:t>
                </a:r>
                <a:r>
                  <a:rPr lang="hu-HU" sz="2000" dirty="0">
                    <a:latin typeface="Book Antiqua" panose="02040602050305030304" pitchFamily="18" charset="0"/>
                  </a:rPr>
                  <a:t> lap esetén bármely forgatás esetén lenne olyan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szám, mely minden lapján felül szerepelne.</a:t>
                </a:r>
              </a:p>
              <a:p>
                <a:pPr marL="109728" indent="0" algn="just">
                  <a:buNone/>
                </a:pPr>
                <a:endParaRPr lang="hu-HU" sz="2000" dirty="0"/>
              </a:p>
              <a:p>
                <a:pPr marL="109728" indent="0" algn="just">
                  <a:buNone/>
                </a:pPr>
                <a:r>
                  <a:rPr lang="hu-HU" sz="2000" dirty="0"/>
                  <a:t>Ekkor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 esetén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hu-HU" sz="2000" b="0" dirty="0">
                  <a:latin typeface="Book Antiqua" panose="02040602050305030304" pitchFamily="18" charset="0"/>
                </a:endParaRPr>
              </a:p>
              <a:p>
                <a:pPr marL="109728" indent="0" algn="just">
                  <a:buNone/>
                </a:pPr>
                <a:r>
                  <a:rPr lang="hu-HU" sz="2000" b="0" dirty="0"/>
                  <a:t>    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/>
                  <a:t>    esetén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 algn="just">
                  <a:buNone/>
                </a:pPr>
                <a:r>
                  <a:rPr lang="hu-HU" sz="2000" dirty="0"/>
                  <a:t>      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hu-HU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/>
                  <a:t>  esetén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nem lenne látható egyik lapon sem.</a:t>
                </a:r>
              </a:p>
              <a:p>
                <a:pPr marL="109728" indent="0" algn="just">
                  <a:buNone/>
                </a:pPr>
                <a:endParaRPr lang="hu-HU" sz="2000" dirty="0"/>
              </a:p>
              <a:p>
                <a:pPr marL="109728" indent="0" algn="just">
                  <a:buNone/>
                </a:pPr>
                <a:r>
                  <a:rPr lang="hu-HU" sz="2000" dirty="0"/>
                  <a:t>Tehát a szükséges lépések száma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+1=</m:t>
                    </m:r>
                    <m:d>
                      <m:dPr>
                        <m:begChr m:val="⌊"/>
                        <m:endChr m:val="⌋"/>
                        <m:ctrlPr>
                          <a:rPr lang="hu-HU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  <a:blipFill>
                <a:blip r:embed="rId2"/>
                <a:stretch>
                  <a:fillRect t="-644" r="-7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5"/>
                <a:ext cx="8784976" cy="3234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M3. Minden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pozitív egész számra a Fokvárosi Bank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dirty="0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dirty="0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névértékű érméket bocsátott ki. Adott véges sok, nem feltétlenül különböző, legfeljebb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99+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i="1" dirty="0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összértékű érme. Bizonyítsuk be, hogy az érméket szét lehet osztani 100 vagy annál kevesebb csoportba úgy, hogy bármely csoportba kerülő érmék összértéke legfeljebb 1 legyen! 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(IMO 2014)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5"/>
                <a:ext cx="8784976" cy="3234450"/>
              </a:xfrm>
              <a:prstGeom prst="rect">
                <a:avLst/>
              </a:prstGeom>
              <a:blipFill rotWithShape="1">
                <a:blip r:embed="rId2"/>
                <a:stretch>
                  <a:fillRect l="-1110" r="-1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3602182"/>
                <a:ext cx="8935460" cy="313112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Helyettesítsük a 100-at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m</a:t>
                </a:r>
                <a:r>
                  <a:rPr lang="hu-HU" sz="2000" dirty="0">
                    <a:latin typeface="Book Antiqua" panose="02040602050305030304" pitchFamily="18" charset="0"/>
                  </a:rPr>
                  <a:t>-</a:t>
                </a:r>
                <a:r>
                  <a:rPr lang="hu-HU" sz="2000" dirty="0" err="1">
                    <a:latin typeface="Book Antiqua" panose="02040602050305030304" pitchFamily="18" charset="0"/>
                  </a:rPr>
                  <a:t>mel</a:t>
                </a:r>
                <a:r>
                  <a:rPr lang="hu-HU" sz="2000" dirty="0">
                    <a:latin typeface="Book Antiqua" panose="02040602050305030304" pitchFamily="18" charset="0"/>
                  </a:rPr>
                  <a:t>, ekkor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99+</m:t>
                    </m:r>
                    <m:f>
                      <m:fPr>
                        <m:ctrlPr>
                          <a:rPr lang="el-GR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/>
                  <a:t>A problémát egyszerűsítő feltevések:</a:t>
                </a:r>
              </a:p>
              <a:p>
                <a:pPr marL="452628" indent="-342900">
                  <a:buFontTx/>
                  <a:buChar char="-"/>
                </a:pPr>
                <a:r>
                  <a:rPr lang="hu-HU" sz="2000" dirty="0">
                    <a:latin typeface="Book Antiqua" panose="02040602050305030304" pitchFamily="18" charset="0"/>
                  </a:rPr>
                  <a:t>legfeljebb 1 db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értékű érménk van </a:t>
                </a:r>
                <a:r>
                  <a:rPr lang="hu-HU" sz="2000" dirty="0">
                    <a:solidFill>
                      <a:schemeClr val="tx1"/>
                    </a:solidFill>
                  </a:rPr>
                  <a:t>(</a:t>
                </a:r>
                <a:r>
                  <a:rPr lang="hu-HU" sz="2000" i="1" dirty="0">
                    <a:solidFill>
                      <a:schemeClr val="tx1"/>
                    </a:solidFill>
                  </a:rPr>
                  <a:t>k</a:t>
                </a:r>
                <a:r>
                  <a:rPr lang="hu-H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000" dirty="0">
                            <a:solidFill>
                              <a:schemeClr val="tx1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)   </a:t>
                </a:r>
                <a:r>
                  <a:rPr lang="hu-HU" sz="2000" dirty="0"/>
                  <a:t>(</a:t>
                </a:r>
                <a14:m>
                  <m:oMath xmlns:m="http://schemas.openxmlformats.org/officeDocument/2006/math">
                    <m:r>
                      <a:rPr lang="hu-HU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csere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2628" indent="-342900">
                  <a:buFontTx/>
                  <a:buChar char="-"/>
                </a:pPr>
                <a:r>
                  <a:rPr lang="hu-HU" sz="2000" dirty="0"/>
                  <a:t>legfeljebb 2</a:t>
                </a:r>
                <a:r>
                  <a:rPr lang="hu-HU" sz="2000" i="1" dirty="0"/>
                  <a:t>k</a:t>
                </a:r>
                <a:r>
                  <a:rPr lang="hu-HU" sz="2000" dirty="0"/>
                  <a:t> db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000" dirty="0"/>
                  <a:t> értékű érménk van</a:t>
                </a:r>
              </a:p>
              <a:p>
                <a:pPr marL="452628" indent="-342900">
                  <a:buFontTx/>
                  <a:buChar char="-"/>
                </a:pPr>
                <a:r>
                  <a:rPr lang="hu-HU" sz="2000" dirty="0">
                    <a:solidFill>
                      <a:schemeClr val="tx1"/>
                    </a:solidFill>
                  </a:rPr>
                  <a:t>nincs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értékű érménk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(Ellenkező esetben a probléma visszavezethető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/>
                  <a:t> csoportra és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000" dirty="0"/>
                  <a:t> összértékre</a:t>
                </a:r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3602182"/>
                <a:ext cx="8935460" cy="3131127"/>
              </a:xfrm>
              <a:blipFill>
                <a:blip r:embed="rId3"/>
                <a:stretch>
                  <a:fillRect l="-614" t="-19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0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7"/>
                <a:ext cx="8935460" cy="58113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Az alkalmazott csoportosítási algoritmus: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esetén</a:t>
                </a:r>
              </a:p>
              <a:p>
                <a:pPr marL="0" indent="0">
                  <a:buNone/>
                </a:pPr>
                <a:r>
                  <a:rPr lang="hu-HU" sz="2000" dirty="0"/>
                  <a:t>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hu-HU" sz="2000" dirty="0"/>
                  <a:t> értékű érmék kerülnek egy csoportba.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l-G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l-GR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l-G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=1      </m:t>
                      </m:r>
                      <m:d>
                        <m:dPr>
                          <m:ctrlPr>
                            <a:rPr lang="hu-HU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hu-HU" sz="2000" b="0" i="0" dirty="0" smtClean="0">
                              <a:latin typeface="Cambria Math" panose="02040503050406030204" pitchFamily="18" charset="0"/>
                            </a:rPr>
                            <m:t>csoport</m:t>
                          </m:r>
                        </m:e>
                      </m:d>
                    </m:oMath>
                  </m:oMathPara>
                </a14:m>
                <a:endParaRPr lang="hu-HU" sz="2000" b="0" dirty="0"/>
              </a:p>
              <a:p>
                <a:pPr marL="0" indent="0">
                  <a:buNone/>
                </a:pPr>
                <a:r>
                  <a:rPr lang="hu-HU" sz="2000" dirty="0">
                    <a:solidFill>
                      <a:schemeClr val="tx1"/>
                    </a:solidFill>
                  </a:rPr>
                  <a:t>Ha van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értékű érme, az külön csoportba kerül.</a:t>
                </a:r>
              </a:p>
              <a:p>
                <a:pPr marL="0" indent="0">
                  <a:buNone/>
                </a:pPr>
                <a:r>
                  <a:rPr lang="hu-HU" sz="2000" dirty="0"/>
                  <a:t>Ezzel legfeljebb </a:t>
                </a:r>
                <a:r>
                  <a:rPr lang="hu-HU" sz="2000" i="1" dirty="0"/>
                  <a:t>m</a:t>
                </a:r>
                <a:r>
                  <a:rPr lang="hu-HU" sz="2000" dirty="0"/>
                  <a:t> csoportba el vannak helyezve azon érmék, melynek értéke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000" dirty="0"/>
                  <a:t> és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hu-HU" sz="2000" dirty="0"/>
                  <a:t> közé esik.</a:t>
                </a:r>
              </a:p>
              <a:p>
                <a:pPr marL="0" indent="0">
                  <a:buNone/>
                </a:pPr>
                <a:r>
                  <a:rPr lang="hu-HU" sz="2000" dirty="0">
                    <a:solidFill>
                      <a:schemeClr val="tx1"/>
                    </a:solidFill>
                  </a:rPr>
                  <a:t>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-</a:t>
                </a:r>
                <a:r>
                  <a:rPr lang="hu-HU" sz="2000" dirty="0" err="1">
                    <a:solidFill>
                      <a:schemeClr val="tx1"/>
                    </a:solidFill>
                  </a:rPr>
                  <a:t>nél</a:t>
                </a:r>
                <a:r>
                  <a:rPr lang="hu-HU" sz="2000" dirty="0">
                    <a:solidFill>
                      <a:schemeClr val="tx1"/>
                    </a:solidFill>
                  </a:rPr>
                  <a:t> kisebb értékű érmék elhelyezése mohó algoritmus szerint:</a:t>
                </a:r>
              </a:p>
              <a:p>
                <a:pPr marL="342900" indent="-342900">
                  <a:buFontTx/>
                  <a:buChar char="-"/>
                </a:pPr>
                <a:r>
                  <a:rPr lang="hu-HU" sz="2000" dirty="0">
                    <a:solidFill>
                      <a:schemeClr val="tx1"/>
                    </a:solidFill>
                  </a:rPr>
                  <a:t>mindegyik érme abba a csoportba kerül, ahol értéke szerint van még hely számára.</a:t>
                </a:r>
              </a:p>
              <a:p>
                <a:pPr marL="0" indent="0">
                  <a:buNone/>
                </a:pPr>
                <a:r>
                  <a:rPr lang="hu-HU" sz="2000" dirty="0"/>
                  <a:t>Tegyük fel, hogy ez nem sikerül</a:t>
                </a: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hu-HU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minden csoport összértéke </a:t>
                </a:r>
                <a14:m>
                  <m:oMath xmlns:m="http://schemas.openxmlformats.org/officeDocument/2006/math">
                    <m:r>
                      <a:rPr lang="hu-HU" sz="2000" b="0" i="0" dirty="0" smtClean="0">
                        <a:latin typeface="Cambria Math" panose="02040503050406030204" pitchFamily="18" charset="0"/>
                      </a:rPr>
                      <m:t>&gt;1−</m:t>
                    </m:r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hu-HU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hu-HU" sz="2000" dirty="0"/>
                  <a:t>a csoportok összértéke </a:t>
                </a:r>
                <a14:m>
                  <m:oMath xmlns:m="http://schemas.openxmlformats.org/officeDocument/2006/math">
                    <m:r>
                      <a:rPr lang="hu-HU" sz="2000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dirty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l-GR" sz="2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l-G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  (ellentmondás)</a:t>
                </a: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hu-HU" sz="2000" dirty="0"/>
                  <a:t>minden érmének jut hely.</a:t>
                </a:r>
                <a:endParaRPr lang="hu-H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7"/>
                <a:ext cx="8935460" cy="5811394"/>
              </a:xfrm>
              <a:blipFill>
                <a:blip r:embed="rId3"/>
                <a:stretch>
                  <a:fillRect l="-750" t="-630" r="-68" b="-1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9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6"/>
                <a:ext cx="8784976" cy="30543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M4. Egy 2×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-es táblázat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mezőiben pozitív valós számok vannak elhelyezve úgy, hogy minden oszlopban a számok összege 1. Bizonyítsuk be, hogy minden oszlopból ki tudunk választani egy-egy számot úgy, hogy a kiválasztott számok összege mindkét sorban legfeljebb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legyen!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(Orosz Matematikai </a:t>
                </a:r>
                <a:r>
                  <a:rPr lang="hu-HU" sz="2400" dirty="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Olimpia 2005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6"/>
                <a:ext cx="8784976" cy="3054340"/>
              </a:xfrm>
              <a:prstGeom prst="rect">
                <a:avLst/>
              </a:prstGeom>
              <a:blipFill rotWithShape="1">
                <a:blip r:embed="rId2"/>
                <a:stretch>
                  <a:fillRect l="-1110" t="-200" r="-1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3131127"/>
                <a:ext cx="8683940" cy="357447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 mohó algoritmust alkalmazva:</a:t>
                </a:r>
              </a:p>
              <a:p>
                <a:pPr marL="263525" indent="-153988" algn="just">
                  <a:buFontTx/>
                  <a:buChar char="-"/>
                </a:pPr>
                <a:r>
                  <a:rPr lang="hu-HU" sz="2000" dirty="0"/>
                  <a:t>minden oszlopból válasszuk ki a nem nagyobb számot és összegezzük soronként</a:t>
                </a:r>
              </a:p>
              <a:p>
                <a:pPr marL="452628" indent="-342900">
                  <a:buFontTx/>
                  <a:buChar char="-"/>
                </a:pPr>
                <a:endParaRPr lang="hu-HU" sz="11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/>
                  <a:t>                                                   </a:t>
                </a:r>
                <a:r>
                  <a:rPr lang="hu-HU" sz="2000" i="1" dirty="0"/>
                  <a:t>n</a:t>
                </a:r>
                <a:r>
                  <a:rPr lang="hu-HU" sz="2000" dirty="0"/>
                  <a:t> oszlop</a:t>
                </a:r>
              </a:p>
              <a:p>
                <a:pPr marL="452628" indent="-342900">
                  <a:buFontTx/>
                  <a:buChar char="-"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Nem várt eredményt kapunk: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A felső sorban az összeg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0,4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&gt;0,25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+0,25</m:t>
                    </m:r>
                  </m:oMath>
                </a14:m>
                <a:r>
                  <a:rPr lang="hu-HU" sz="2000" dirty="0"/>
                  <a:t>  </a:t>
                </a:r>
                <a:r>
                  <a:rPr lang="hu-HU" sz="2000" dirty="0">
                    <a:solidFill>
                      <a:schemeClr val="tx1"/>
                    </a:solidFill>
                  </a:rPr>
                  <a:t>(</a:t>
                </a:r>
                <a:r>
                  <a:rPr lang="hu-HU" sz="2000" i="1" dirty="0">
                    <a:solidFill>
                      <a:schemeClr val="tx1"/>
                    </a:solidFill>
                  </a:rPr>
                  <a:t>n</a:t>
                </a:r>
                <a:r>
                  <a:rPr lang="hu-H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000" dirty="0">
                            <a:solidFill>
                              <a:schemeClr val="tx1"/>
                            </a:solidFill>
                          </a:rPr>
                          <m:t>+</m:t>
                        </m:r>
                      </m:sup>
                    </m:sSup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esetén)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Ok: a kisebb számok mind egy sorba kerültek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Mindkét sorból kellene válogatni a legkisebb számok közül.</a:t>
                </a: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3131127"/>
                <a:ext cx="8683940" cy="3574473"/>
              </a:xfrm>
              <a:blipFill>
                <a:blip r:embed="rId4"/>
                <a:stretch>
                  <a:fillRect l="-702" t="-1706" r="-7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74596"/>
              </p:ext>
            </p:extLst>
          </p:nvPr>
        </p:nvGraphicFramePr>
        <p:xfrm>
          <a:off x="471054" y="4367504"/>
          <a:ext cx="2736001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147">
                  <a:extLst>
                    <a:ext uri="{9D8B030D-6E8A-4147-A177-3AD203B41FA5}">
                      <a16:colId xmlns:a16="http://schemas.microsoft.com/office/drawing/2014/main" xmlns="" val="3341540215"/>
                    </a:ext>
                  </a:extLst>
                </a:gridCol>
                <a:gridCol w="429147">
                  <a:extLst>
                    <a:ext uri="{9D8B030D-6E8A-4147-A177-3AD203B41FA5}">
                      <a16:colId xmlns:a16="http://schemas.microsoft.com/office/drawing/2014/main" xmlns="" val="4248510893"/>
                    </a:ext>
                  </a:extLst>
                </a:gridCol>
                <a:gridCol w="429147">
                  <a:extLst>
                    <a:ext uri="{9D8B030D-6E8A-4147-A177-3AD203B41FA5}">
                      <a16:colId xmlns:a16="http://schemas.microsoft.com/office/drawing/2014/main" xmlns="" val="1676944791"/>
                    </a:ext>
                  </a:extLst>
                </a:gridCol>
                <a:gridCol w="1049586">
                  <a:extLst>
                    <a:ext uri="{9D8B030D-6E8A-4147-A177-3AD203B41FA5}">
                      <a16:colId xmlns:a16="http://schemas.microsoft.com/office/drawing/2014/main" xmlns="" val="1425059369"/>
                    </a:ext>
                  </a:extLst>
                </a:gridCol>
                <a:gridCol w="398974">
                  <a:extLst>
                    <a:ext uri="{9D8B030D-6E8A-4147-A177-3AD203B41FA5}">
                      <a16:colId xmlns:a16="http://schemas.microsoft.com/office/drawing/2014/main" xmlns="" val="1472323327"/>
                    </a:ext>
                  </a:extLst>
                </a:gridCol>
              </a:tblGrid>
              <a:tr h="3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0,4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43286452"/>
                  </a:ext>
                </a:extLst>
              </a:tr>
              <a:tr h="32263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566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2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783685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Megváltoztatjuk az oszlopok sorrendjét úgy, hogy a felső sorba monoton növekvő sorrend szerint kerüljenek a számok</a:t>
                </a:r>
              </a:p>
              <a:p>
                <a:pPr marL="10972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/>
                  <a:t>                                                  </a:t>
                </a:r>
              </a:p>
              <a:p>
                <a:pPr marL="10972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: azon legnagyobb index, amelyre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hu-HU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/>
                  <a:t>Az alsó sorra igazoljuk, hogy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u-HU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(1)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783685"/>
              </a:xfrm>
              <a:blipFill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53839"/>
              </p:ext>
            </p:extLst>
          </p:nvPr>
        </p:nvGraphicFramePr>
        <p:xfrm>
          <a:off x="443345" y="1748997"/>
          <a:ext cx="3023999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320">
                  <a:extLst>
                    <a:ext uri="{9D8B030D-6E8A-4147-A177-3AD203B41FA5}">
                      <a16:colId xmlns:a16="http://schemas.microsoft.com/office/drawing/2014/main" xmlns="" val="334154021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xmlns="" val="42485108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xmlns="" val="1676944791"/>
                    </a:ext>
                  </a:extLst>
                </a:gridCol>
                <a:gridCol w="1160068">
                  <a:extLst>
                    <a:ext uri="{9D8B030D-6E8A-4147-A177-3AD203B41FA5}">
                      <a16:colId xmlns:a16="http://schemas.microsoft.com/office/drawing/2014/main" xmlns="" val="1425059369"/>
                    </a:ext>
                  </a:extLst>
                </a:gridCol>
                <a:gridCol w="440971">
                  <a:extLst>
                    <a:ext uri="{9D8B030D-6E8A-4147-A177-3AD203B41FA5}">
                      <a16:colId xmlns:a16="http://schemas.microsoft.com/office/drawing/2014/main" xmlns="" val="1472323327"/>
                    </a:ext>
                  </a:extLst>
                </a:gridCol>
              </a:tblGrid>
              <a:tr h="289215"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i="1" baseline="-25000" dirty="0">
                          <a:latin typeface="Book Antiqua" panose="02040602050305030304" pitchFamily="18" charset="0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43286452"/>
                  </a:ext>
                </a:extLst>
              </a:tr>
              <a:tr h="286785"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1−</a:t>
                      </a:r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1−</a:t>
                      </a:r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1−</a:t>
                      </a:r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baseline="-25000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1−</a:t>
                      </a:r>
                      <a:r>
                        <a:rPr lang="hu-HU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i="1" baseline="-25000" dirty="0">
                          <a:latin typeface="Book Antiqua" panose="02040602050305030304" pitchFamily="18" charset="0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566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6"/>
                <a:ext cx="8784976" cy="202127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spcBef>
                    <a:spcPts val="120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B1. Legyen S a </a:t>
                </a:r>
                <a:r>
                  <a:rPr lang="hu-HU" sz="26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felhasználható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pénzérmék címleteinek halmaza. Váltsunk fel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6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összeget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S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elemeire úgy, hogy a lehető legkevesebb érmét kapjuk.</a:t>
                </a:r>
              </a:p>
              <a:p>
                <a:pPr marL="174625" indent="4763">
                  <a:spcBef>
                    <a:spcPts val="0"/>
                  </a:spcBef>
                  <a:buNone/>
                </a:pP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=91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={1; 5; 10; 25}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/>
                </a:r>
                <a:b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</a:b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={10; 30; 40}</m:t>
                    </m:r>
                  </m:oMath>
                </a14:m>
                <a:endParaRPr lang="hu-HU" sz="24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6"/>
                <a:ext cx="8784976" cy="2021272"/>
              </a:xfrm>
              <a:prstGeom prst="rect">
                <a:avLst/>
              </a:prstGeom>
              <a:blipFill>
                <a:blip r:embed="rId2"/>
                <a:stretch>
                  <a:fillRect l="-1110" t="-3021" r="-1041" b="-51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3228109"/>
                <a:ext cx="8683940" cy="3346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i="1" dirty="0"/>
                  <a:t>a</a:t>
                </a:r>
                <a:r>
                  <a:rPr lang="hu-HU" sz="2000" dirty="0"/>
                  <a:t>)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91</m:t>
                      </m:r>
                      <m:r>
                        <a:rPr lang="hu-HU" sz="2000" i="1" dirty="0" smtClean="0">
                          <a:latin typeface="Cambria Math"/>
                        </a:rPr>
                        <m:t>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+66</m:t>
                      </m:r>
                    </m:oMath>
                  </m:oMathPara>
                </a14:m>
                <a:endParaRPr lang="hu-HU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hu-HU" sz="2000" i="1" dirty="0">
                          <a:latin typeface="Cambria Math"/>
                        </a:rPr>
                        <m:t>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hu-HU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41=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hu-HU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16=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hu-HU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6=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u-HU" sz="2000" b="1" dirty="0"/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3 db 25, 1 db 10, 1 db 5 és 1 db 1 egység értékű pénzérme szükséges (6 db)</a:t>
                </a:r>
              </a:p>
              <a:p>
                <a:pPr marL="109728" indent="0"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3228109"/>
                <a:ext cx="8683940" cy="3346426"/>
              </a:xfrm>
              <a:blipFill rotWithShape="1">
                <a:blip r:embed="rId3"/>
                <a:stretch>
                  <a:fillRect l="-702" t="-7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Mohó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700558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(1)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:r>
                  <a:rPr lang="hu-HU" sz="2000" dirty="0"/>
                  <a:t>(1) (2) </a:t>
                </a:r>
                <a:r>
                  <a:rPr lang="hu-HU" sz="2000" dirty="0">
                    <a:sym typeface="Symbol" panose="05050102010706020507" pitchFamily="18" charset="2"/>
                  </a:rPr>
                  <a:t> igazolni kell, hogy</a:t>
                </a: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buNone/>
                </a:pPr>
                <a:r>
                  <a:rPr lang="hu-HU" sz="2000" dirty="0"/>
                  <a:t>Követezik a számtani és mértani közép közti egyenlőtlenségből.</a:t>
                </a: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7005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6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1468582"/>
            <a:ext cx="8784976" cy="10113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ctr">
              <a:spcBef>
                <a:spcPts val="1200"/>
              </a:spcBef>
              <a:buNone/>
            </a:pPr>
            <a:r>
              <a:rPr lang="hu-HU" sz="4000" dirty="0">
                <a:solidFill>
                  <a:srgbClr val="006666"/>
                </a:solidFill>
                <a:latin typeface="Book Antiqua" panose="02040602050305030304" pitchFamily="18" charset="0"/>
              </a:rPr>
              <a:t>Redukciós algoritmus</a:t>
            </a:r>
            <a:endParaRPr lang="hu-HU" sz="4000" baseline="-25000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4291" y="3311236"/>
            <a:ext cx="7716982" cy="3263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Egy komplex problémát úgy egyszerűsítünk le, hogy annak alapvető törvényszerűségeit megőrizzük.</a:t>
            </a:r>
            <a:endParaRPr lang="hu-HU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898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6"/>
                <a:ext cx="8784976" cy="234775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R1. Legyen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S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egy 6 egész számból álló rendezett halmaz. Egy lépésben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S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minden eleméhez egymástól függetlenül hozzáadunk 1-et vagy –1-et. Mutassuk meg, hogy néhány lépés után az eredményül kapott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S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’={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; …;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6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} rendezett </a:t>
                </a:r>
                <a:r>
                  <a:rPr lang="hu-HU" sz="240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számhalmazra </a:t>
                </a:r>
                <a:r>
                  <a:rPr lang="hu-HU" sz="240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elérhető, 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baseline="-2500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u-HU" sz="2400" baseline="-250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6"/>
                <a:ext cx="8784976" cy="2347758"/>
              </a:xfrm>
              <a:prstGeom prst="rect">
                <a:avLst/>
              </a:prstGeom>
              <a:blipFill rotWithShape="1">
                <a:blip r:embed="rId2"/>
                <a:stretch>
                  <a:fillRect l="-1110" r="-1041" b="-23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3241964"/>
                <a:ext cx="8683940" cy="35190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S elemeit sorban haladva 0 vagy 1 értékűre redukáljuk, miközben a többi elemet változatlanul hagyjuk.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u-HU" sz="20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vagy 1 (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i</a:t>
                </a:r>
                <a:r>
                  <a:rPr lang="hu-HU" sz="2000" dirty="0">
                    <a:latin typeface="Book Antiqua" panose="02040602050305030304" pitchFamily="18" charset="0"/>
                  </a:rPr>
                  <a:t>=1, 2, …, 6): nem változtatunk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u-HU" sz="20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−1    →    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   →…→  1  →  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 (2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k</a:t>
                </a:r>
                <a:r>
                  <a:rPr lang="hu-HU" sz="2000" dirty="0">
                    <a:latin typeface="Book Antiqua" panose="02040602050305030304" pitchFamily="18" charset="0"/>
                  </a:rPr>
                  <a:t> lépés)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   →   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+2   →…→   −1  →  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    →     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   (2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k</a:t>
                </a:r>
                <a:r>
                  <a:rPr lang="hu-HU" sz="2000" dirty="0">
                    <a:latin typeface="Book Antiqua" panose="02040602050305030304" pitchFamily="18" charset="0"/>
                  </a:rPr>
                  <a:t> lépés)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  →  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b="0" i="1" dirty="0" smtClean="0">
                        <a:latin typeface="Cambria Math"/>
                      </a:rPr>
                      <m:t>+2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   →…→  0  →  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többi elem esetén: (e</a:t>
                </a:r>
                <a:r>
                  <a:rPr lang="hu-HU" sz="2000" baseline="-25000" dirty="0">
                    <a:latin typeface="Book Antiqua" panose="02040602050305030304" pitchFamily="18" charset="0"/>
                  </a:rPr>
                  <a:t>j</a:t>
                </a:r>
                <a:r>
                  <a:rPr lang="hu-HU" sz="2000" dirty="0">
                    <a:latin typeface="Book Antiqua" panose="02040602050305030304" pitchFamily="18" charset="0"/>
                  </a:rPr>
                  <a:t> 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j</a:t>
                </a:r>
                <a:r>
                  <a:rPr lang="hu-HU" sz="2000" dirty="0">
                    <a:latin typeface="Book Antiqua" panose="02040602050305030304" pitchFamily="18" charset="0"/>
                  </a:rPr>
                  <a:t>=1, 2, …,6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)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+1−1+1−1+…+1−1 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(2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k</a:t>
                </a:r>
                <a:r>
                  <a:rPr lang="hu-HU" sz="2000" dirty="0">
                    <a:latin typeface="Book Antiqua" panose="02040602050305030304" pitchFamily="18" charset="0"/>
                  </a:rPr>
                  <a:t> lépés)</a:t>
                </a:r>
              </a:p>
              <a:p>
                <a:pPr marL="10972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3241964"/>
                <a:ext cx="8683940" cy="3519054"/>
              </a:xfrm>
              <a:blipFill>
                <a:blip r:embed="rId5"/>
                <a:stretch>
                  <a:fillRect l="-702" t="-1733" b="-13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09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1052945"/>
                <a:ext cx="8683940" cy="55215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 smtClean="0"/>
                  <a:t>Az eljárás végén:</a:t>
                </a:r>
              </a:p>
              <a:p>
                <a:pPr marL="457200" indent="-457200">
                  <a:spcBef>
                    <a:spcPts val="1200"/>
                  </a:spcBef>
                  <a:buAutoNum type="alphaLcParenR"/>
                </a:pPr>
                <a:r>
                  <a:rPr lang="hu-HU" sz="2000" dirty="0">
                    <a:latin typeface="Book Antiqua" panose="02040602050305030304" pitchFamily="18" charset="0"/>
                  </a:rPr>
                  <a:t>Mindhárom szorzat értéke 0 vagy 1 (készen vagyunk)</a:t>
                </a:r>
              </a:p>
              <a:p>
                <a:pPr marL="457200" indent="-457200">
                  <a:spcBef>
                    <a:spcPts val="1800"/>
                  </a:spcBef>
                  <a:spcAft>
                    <a:spcPts val="600"/>
                  </a:spcAft>
                  <a:buAutoNum type="alphaLcParenR"/>
                </a:pPr>
                <a:r>
                  <a:rPr lang="hu-HU" sz="2000" dirty="0">
                    <a:latin typeface="Book Antiqua" panose="02040602050305030304" pitchFamily="18" charset="0"/>
                  </a:rPr>
                  <a:t>Cél: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u-HU" sz="2000" baseline="-25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de pl.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360363" indent="0">
                  <a:spcBef>
                    <a:spcPts val="1200"/>
                  </a:spcBef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változtatás: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esetek hasonlóan kezelhetők</a:t>
                </a:r>
              </a:p>
              <a:p>
                <a:pPr marL="457200" indent="-457200">
                  <a:spcBef>
                    <a:spcPts val="1800"/>
                  </a:spcBef>
                  <a:spcAft>
                    <a:spcPts val="600"/>
                  </a:spcAft>
                  <a:buFont typeface="+mj-lt"/>
                  <a:buAutoNum type="alphaLcParenR" startAt="3"/>
                </a:pPr>
                <a:r>
                  <a:rPr lang="hu-HU" sz="2000" dirty="0">
                    <a:latin typeface="Book Antiqua" panose="02040602050305030304" pitchFamily="18" charset="0"/>
                  </a:rPr>
                  <a:t>Cél: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u-HU" sz="2000" baseline="-25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de pl.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vagy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   azaz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vagy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</a:t>
                </a:r>
              </a:p>
              <a:p>
                <a:pPr marL="360363" indent="0">
                  <a:spcBef>
                    <a:spcPts val="1200"/>
                  </a:spcBef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változtatás: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vagy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360363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(Az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vagy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esetek hasonlóan kezelhetők)</a:t>
                </a: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1052945"/>
                <a:ext cx="8683940" cy="5521590"/>
              </a:xfrm>
              <a:blipFill rotWithShape="1">
                <a:blip r:embed="rId2"/>
                <a:stretch>
                  <a:fillRect l="-772" t="-4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894203"/>
            <a:ext cx="8925660" cy="422773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R2. Egy végtelen négyzetrácson kijelöljük az egységnégyzetnek egy korlátos </a:t>
            </a:r>
            <a:r>
              <a:rPr lang="hu-HU" sz="2600" i="1" dirty="0">
                <a:solidFill>
                  <a:srgbClr val="006666"/>
                </a:solidFill>
                <a:latin typeface="Book Antiqua" panose="02040602050305030304" pitchFamily="18" charset="0"/>
              </a:rPr>
              <a:t>S</a:t>
            </a: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 halmazát. </a:t>
            </a:r>
            <a:r>
              <a:rPr lang="hu-HU" sz="2600" i="1" dirty="0">
                <a:solidFill>
                  <a:srgbClr val="006666"/>
                </a:solidFill>
                <a:latin typeface="Book Antiqua" panose="02040602050305030304" pitchFamily="18" charset="0"/>
              </a:rPr>
              <a:t>S</a:t>
            </a: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 négyzeteit 2 egység átfogójú, egyenlőszárú derékszögű háromszögekkel fedjük le az alábbi szabályok szerint:</a:t>
            </a:r>
          </a:p>
          <a:p>
            <a:pPr marL="342900" indent="-163513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a háromszögek csúcsai rácspontok, az </a:t>
            </a:r>
            <a:r>
              <a:rPr lang="hu-HU" sz="2600" dirty="0" err="1">
                <a:solidFill>
                  <a:srgbClr val="006666"/>
                </a:solidFill>
                <a:latin typeface="Book Antiqua" panose="02040602050305030304" pitchFamily="18" charset="0"/>
              </a:rPr>
              <a:t>átfogóik</a:t>
            </a: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 rácsvonalakra esnek,</a:t>
            </a:r>
          </a:p>
          <a:p>
            <a:pPr marL="342900" indent="-163513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a háromszögek nem fedhetik egymást, és nem tartalmazhatnak </a:t>
            </a:r>
            <a:r>
              <a:rPr lang="hu-HU" sz="2600" i="1" dirty="0">
                <a:solidFill>
                  <a:srgbClr val="006666"/>
                </a:solidFill>
                <a:latin typeface="Book Antiqua" panose="02040602050305030304" pitchFamily="18" charset="0"/>
              </a:rPr>
              <a:t>S</a:t>
            </a: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-en kívüli részt</a:t>
            </a:r>
          </a:p>
          <a:p>
            <a:pPr marL="1793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600" dirty="0">
                <a:solidFill>
                  <a:srgbClr val="006666"/>
                </a:solidFill>
                <a:latin typeface="Book Antiqua" panose="02040602050305030304" pitchFamily="18" charset="0"/>
              </a:rPr>
              <a:t>Bizonyítsuk be, hogy ekkor a háromszögek száma 4-gyel osztható.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(USA MTS 2015)</a:t>
            </a:r>
            <a:endParaRPr lang="hu-HU" sz="2400" baseline="-25000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5121934"/>
            <a:ext cx="4163662" cy="1126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Megoldás:</a:t>
            </a: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 problémát összefüggő körök vizsgálatára vezetjük vissza.</a:t>
            </a: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393116" y="4282560"/>
            <a:ext cx="3281389" cy="2455015"/>
            <a:chOff x="0" y="0"/>
            <a:chExt cx="3459552" cy="2588453"/>
          </a:xfrm>
        </p:grpSpPr>
        <p:sp>
          <p:nvSpPr>
            <p:cNvPr id="8" name="Háromszög 7"/>
            <p:cNvSpPr/>
            <p:nvPr/>
          </p:nvSpPr>
          <p:spPr>
            <a:xfrm rot="10800000">
              <a:off x="431320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" name="Háromszög 8"/>
            <p:cNvSpPr/>
            <p:nvPr/>
          </p:nvSpPr>
          <p:spPr>
            <a:xfrm>
              <a:off x="646981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" name="Háromszög 9"/>
            <p:cNvSpPr/>
            <p:nvPr/>
          </p:nvSpPr>
          <p:spPr>
            <a:xfrm rot="5400000">
              <a:off x="332116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" name="Háromszög 10"/>
            <p:cNvSpPr/>
            <p:nvPr/>
          </p:nvSpPr>
          <p:spPr>
            <a:xfrm rot="10800000">
              <a:off x="871267" y="169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" name="Háromszög 11"/>
            <p:cNvSpPr/>
            <p:nvPr/>
          </p:nvSpPr>
          <p:spPr>
            <a:xfrm rot="16200000">
              <a:off x="979097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" name="Háromszög 12"/>
            <p:cNvSpPr/>
            <p:nvPr/>
          </p:nvSpPr>
          <p:spPr>
            <a:xfrm rot="5400000">
              <a:off x="979097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" name="Háromszög 13"/>
            <p:cNvSpPr/>
            <p:nvPr/>
          </p:nvSpPr>
          <p:spPr>
            <a:xfrm rot="16200000">
              <a:off x="332116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" name="Háromszög 14"/>
            <p:cNvSpPr/>
            <p:nvPr/>
          </p:nvSpPr>
          <p:spPr>
            <a:xfrm rot="16200000">
              <a:off x="979098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6" name="Háromszög 15"/>
            <p:cNvSpPr/>
            <p:nvPr/>
          </p:nvSpPr>
          <p:spPr>
            <a:xfrm rot="5400000">
              <a:off x="332117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7" name="Háromszög 16"/>
            <p:cNvSpPr/>
            <p:nvPr/>
          </p:nvSpPr>
          <p:spPr>
            <a:xfrm rot="5400000">
              <a:off x="979097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8" name="Háromszög 17"/>
            <p:cNvSpPr/>
            <p:nvPr/>
          </p:nvSpPr>
          <p:spPr>
            <a:xfrm rot="16200000">
              <a:off x="332116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9" name="Háromszög 18"/>
            <p:cNvSpPr/>
            <p:nvPr/>
          </p:nvSpPr>
          <p:spPr>
            <a:xfrm>
              <a:off x="1078301" y="854184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0" name="Háromszög 19"/>
            <p:cNvSpPr/>
            <p:nvPr/>
          </p:nvSpPr>
          <p:spPr>
            <a:xfrm rot="10800000">
              <a:off x="1302588" y="86281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1" name="Háromszög 20"/>
            <p:cNvSpPr/>
            <p:nvPr/>
          </p:nvSpPr>
          <p:spPr>
            <a:xfrm rot="10800000">
              <a:off x="862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2" name="Háromszög 21"/>
            <p:cNvSpPr/>
            <p:nvPr/>
          </p:nvSpPr>
          <p:spPr>
            <a:xfrm>
              <a:off x="22428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3" name="Háromszög 22"/>
            <p:cNvSpPr/>
            <p:nvPr/>
          </p:nvSpPr>
          <p:spPr>
            <a:xfrm rot="5400000">
              <a:off x="-99205" y="97064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4" name="Háromszög 23"/>
            <p:cNvSpPr/>
            <p:nvPr/>
          </p:nvSpPr>
          <p:spPr>
            <a:xfrm rot="16200000">
              <a:off x="-99205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5" name="Háromszög 24"/>
            <p:cNvSpPr/>
            <p:nvPr/>
          </p:nvSpPr>
          <p:spPr>
            <a:xfrm rot="5400000">
              <a:off x="-99205" y="140196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6" name="Háromszög 25"/>
            <p:cNvSpPr/>
            <p:nvPr/>
          </p:nvSpPr>
          <p:spPr>
            <a:xfrm rot="5400000">
              <a:off x="547776" y="323660"/>
              <a:ext cx="432000" cy="2160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7" name="Háromszög 26"/>
            <p:cNvSpPr/>
            <p:nvPr/>
          </p:nvSpPr>
          <p:spPr>
            <a:xfrm rot="16200000">
              <a:off x="539151" y="53932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8" name="Háromszög 27"/>
            <p:cNvSpPr/>
            <p:nvPr/>
          </p:nvSpPr>
          <p:spPr>
            <a:xfrm rot="5400000">
              <a:off x="547776" y="75498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9" name="Háromszög 28"/>
            <p:cNvSpPr/>
            <p:nvPr/>
          </p:nvSpPr>
          <p:spPr>
            <a:xfrm rot="5400000">
              <a:off x="763438" y="53931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0" name="Háromszög 29"/>
            <p:cNvSpPr/>
            <p:nvPr/>
          </p:nvSpPr>
          <p:spPr>
            <a:xfrm rot="16200000">
              <a:off x="763437" y="75498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1" name="Háromszög 30"/>
            <p:cNvSpPr/>
            <p:nvPr/>
          </p:nvSpPr>
          <p:spPr>
            <a:xfrm rot="5400000">
              <a:off x="763437" y="97064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2" name="Háromszög 31"/>
            <p:cNvSpPr/>
            <p:nvPr/>
          </p:nvSpPr>
          <p:spPr>
            <a:xfrm rot="16200000">
              <a:off x="754810" y="32366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3" name="Háromszög 32"/>
            <p:cNvSpPr/>
            <p:nvPr/>
          </p:nvSpPr>
          <p:spPr>
            <a:xfrm rot="10800000">
              <a:off x="646981" y="21582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4" name="Háromszög 33"/>
            <p:cNvSpPr/>
            <p:nvPr/>
          </p:nvSpPr>
          <p:spPr>
            <a:xfrm rot="16200000">
              <a:off x="539150" y="97064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5" name="Háromszög 34"/>
            <p:cNvSpPr/>
            <p:nvPr/>
          </p:nvSpPr>
          <p:spPr>
            <a:xfrm rot="10800000">
              <a:off x="215660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6" name="Háromszög 35"/>
            <p:cNvSpPr/>
            <p:nvPr/>
          </p:nvSpPr>
          <p:spPr>
            <a:xfrm>
              <a:off x="431320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7" name="Háromszög 36"/>
            <p:cNvSpPr/>
            <p:nvPr/>
          </p:nvSpPr>
          <p:spPr>
            <a:xfrm rot="5400000">
              <a:off x="116456" y="118630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8" name="Háromszög 37"/>
            <p:cNvSpPr/>
            <p:nvPr/>
          </p:nvSpPr>
          <p:spPr>
            <a:xfrm>
              <a:off x="215660" y="1285505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9" name="Háromszög 38"/>
            <p:cNvSpPr/>
            <p:nvPr/>
          </p:nvSpPr>
          <p:spPr>
            <a:xfrm rot="10800000">
              <a:off x="431320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0" name="Háromszög 39"/>
            <p:cNvSpPr/>
            <p:nvPr/>
          </p:nvSpPr>
          <p:spPr>
            <a:xfrm rot="10800000">
              <a:off x="224286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1" name="Háromszög 40"/>
            <p:cNvSpPr/>
            <p:nvPr/>
          </p:nvSpPr>
          <p:spPr>
            <a:xfrm>
              <a:off x="439947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2" name="Háromszög 41"/>
            <p:cNvSpPr/>
            <p:nvPr/>
          </p:nvSpPr>
          <p:spPr>
            <a:xfrm rot="10800000">
              <a:off x="64698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3" name="Háromszög 42"/>
            <p:cNvSpPr/>
            <p:nvPr/>
          </p:nvSpPr>
          <p:spPr>
            <a:xfrm>
              <a:off x="0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4" name="Háromszög 43"/>
            <p:cNvSpPr/>
            <p:nvPr/>
          </p:nvSpPr>
          <p:spPr>
            <a:xfrm>
              <a:off x="86264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5" name="Háromszög 44"/>
            <p:cNvSpPr/>
            <p:nvPr/>
          </p:nvSpPr>
          <p:spPr>
            <a:xfrm rot="10800000">
              <a:off x="1078301" y="150979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6" name="Háromszög 45"/>
            <p:cNvSpPr/>
            <p:nvPr/>
          </p:nvSpPr>
          <p:spPr>
            <a:xfrm>
              <a:off x="64698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7" name="Háromszög 46"/>
            <p:cNvSpPr/>
            <p:nvPr/>
          </p:nvSpPr>
          <p:spPr>
            <a:xfrm>
              <a:off x="107830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8" name="Háromszög 47"/>
            <p:cNvSpPr/>
            <p:nvPr/>
          </p:nvSpPr>
          <p:spPr>
            <a:xfrm rot="10800000">
              <a:off x="86264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9" name="Háromszög 48"/>
            <p:cNvSpPr/>
            <p:nvPr/>
          </p:nvSpPr>
          <p:spPr>
            <a:xfrm>
              <a:off x="862641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0" name="Háromszög 49"/>
            <p:cNvSpPr/>
            <p:nvPr/>
          </p:nvSpPr>
          <p:spPr>
            <a:xfrm rot="10800000">
              <a:off x="1078301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1" name="Háromszög 50"/>
            <p:cNvSpPr/>
            <p:nvPr/>
          </p:nvSpPr>
          <p:spPr>
            <a:xfrm rot="16200000">
              <a:off x="118613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2" name="Háromszög 51"/>
            <p:cNvSpPr/>
            <p:nvPr/>
          </p:nvSpPr>
          <p:spPr>
            <a:xfrm rot="5400000">
              <a:off x="1186131" y="183328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3" name="Háromszög 52"/>
            <p:cNvSpPr/>
            <p:nvPr/>
          </p:nvSpPr>
          <p:spPr>
            <a:xfrm>
              <a:off x="130258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4" name="Háromszög 53"/>
            <p:cNvSpPr/>
            <p:nvPr/>
          </p:nvSpPr>
          <p:spPr>
            <a:xfrm rot="10800000">
              <a:off x="1509622" y="19411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5" name="Háromszög 54"/>
            <p:cNvSpPr/>
            <p:nvPr/>
          </p:nvSpPr>
          <p:spPr>
            <a:xfrm rot="16200000">
              <a:off x="1617452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6" name="Háromszög 55"/>
            <p:cNvSpPr/>
            <p:nvPr/>
          </p:nvSpPr>
          <p:spPr>
            <a:xfrm rot="5400000">
              <a:off x="1617453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7" name="Háromszög 56"/>
            <p:cNvSpPr/>
            <p:nvPr/>
          </p:nvSpPr>
          <p:spPr>
            <a:xfrm>
              <a:off x="172528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8" name="Háromszög 57"/>
            <p:cNvSpPr/>
            <p:nvPr/>
          </p:nvSpPr>
          <p:spPr>
            <a:xfrm rot="10800000">
              <a:off x="194094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2264433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0" name="Háromszög 59"/>
            <p:cNvSpPr/>
            <p:nvPr/>
          </p:nvSpPr>
          <p:spPr>
            <a:xfrm rot="16200000">
              <a:off x="2264434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1" name="Háromszög 60"/>
            <p:cNvSpPr/>
            <p:nvPr/>
          </p:nvSpPr>
          <p:spPr>
            <a:xfrm>
              <a:off x="215660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2" name="Háromszög 61"/>
            <p:cNvSpPr/>
            <p:nvPr/>
          </p:nvSpPr>
          <p:spPr>
            <a:xfrm rot="10800000">
              <a:off x="237226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3" name="Háromszög 62"/>
            <p:cNvSpPr/>
            <p:nvPr/>
          </p:nvSpPr>
          <p:spPr>
            <a:xfrm>
              <a:off x="258792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4" name="Háromszög 63"/>
            <p:cNvSpPr/>
            <p:nvPr/>
          </p:nvSpPr>
          <p:spPr>
            <a:xfrm rot="10800000">
              <a:off x="280358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5" name="Háromszög 64"/>
            <p:cNvSpPr/>
            <p:nvPr/>
          </p:nvSpPr>
          <p:spPr>
            <a:xfrm>
              <a:off x="301061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6" name="Háromszög 65"/>
            <p:cNvSpPr/>
            <p:nvPr/>
          </p:nvSpPr>
          <p:spPr>
            <a:xfrm rot="16200000">
              <a:off x="3127075" y="140196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7" name="Háromszög 66"/>
            <p:cNvSpPr/>
            <p:nvPr/>
          </p:nvSpPr>
          <p:spPr>
            <a:xfrm rot="5400000">
              <a:off x="313570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8" name="Háromszög 67"/>
            <p:cNvSpPr/>
            <p:nvPr/>
          </p:nvSpPr>
          <p:spPr>
            <a:xfrm rot="16200000">
              <a:off x="3127075" y="183328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9" name="Háromszög 68"/>
            <p:cNvSpPr/>
            <p:nvPr/>
          </p:nvSpPr>
          <p:spPr>
            <a:xfrm rot="16200000">
              <a:off x="2695754" y="97064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0" name="Háromszög 69"/>
            <p:cNvSpPr/>
            <p:nvPr/>
          </p:nvSpPr>
          <p:spPr>
            <a:xfrm rot="5400000">
              <a:off x="2704380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1" name="Háromszög 70"/>
            <p:cNvSpPr/>
            <p:nvPr/>
          </p:nvSpPr>
          <p:spPr>
            <a:xfrm>
              <a:off x="2803584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2" name="Háromszög 71"/>
            <p:cNvSpPr/>
            <p:nvPr/>
          </p:nvSpPr>
          <p:spPr>
            <a:xfrm rot="10800000">
              <a:off x="3019245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3" name="Háromszög 72"/>
            <p:cNvSpPr/>
            <p:nvPr/>
          </p:nvSpPr>
          <p:spPr>
            <a:xfrm rot="10800000">
              <a:off x="173390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4" name="Háromszög 73"/>
            <p:cNvSpPr/>
            <p:nvPr/>
          </p:nvSpPr>
          <p:spPr>
            <a:xfrm>
              <a:off x="194956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5" name="Háromszög 74"/>
            <p:cNvSpPr/>
            <p:nvPr/>
          </p:nvSpPr>
          <p:spPr>
            <a:xfrm rot="10800000">
              <a:off x="216523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6" name="Háromszög 75"/>
            <p:cNvSpPr/>
            <p:nvPr/>
          </p:nvSpPr>
          <p:spPr>
            <a:xfrm>
              <a:off x="151824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7" name="Háromszög 76"/>
            <p:cNvSpPr/>
            <p:nvPr/>
          </p:nvSpPr>
          <p:spPr>
            <a:xfrm>
              <a:off x="238089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8" name="Háromszög 77"/>
            <p:cNvSpPr/>
            <p:nvPr/>
          </p:nvSpPr>
          <p:spPr>
            <a:xfrm rot="10800000">
              <a:off x="2587924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9" name="Háromszög 78"/>
            <p:cNvSpPr/>
            <p:nvPr/>
          </p:nvSpPr>
          <p:spPr>
            <a:xfrm>
              <a:off x="1293962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0" name="Háromszög 79"/>
            <p:cNvSpPr/>
            <p:nvPr/>
          </p:nvSpPr>
          <p:spPr>
            <a:xfrm rot="10800000">
              <a:off x="1509622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1" name="Háromszög 80"/>
            <p:cNvSpPr/>
            <p:nvPr/>
          </p:nvSpPr>
          <p:spPr>
            <a:xfrm>
              <a:off x="172528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2" name="Háromszög 81"/>
            <p:cNvSpPr/>
            <p:nvPr/>
          </p:nvSpPr>
          <p:spPr>
            <a:xfrm>
              <a:off x="215660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3" name="Háromszög 82"/>
            <p:cNvSpPr/>
            <p:nvPr/>
          </p:nvSpPr>
          <p:spPr>
            <a:xfrm rot="10800000">
              <a:off x="194094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4" name="Háromszög 83"/>
            <p:cNvSpPr/>
            <p:nvPr/>
          </p:nvSpPr>
          <p:spPr>
            <a:xfrm rot="10800000">
              <a:off x="1293962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5" name="Háromszög 84"/>
            <p:cNvSpPr/>
            <p:nvPr/>
          </p:nvSpPr>
          <p:spPr>
            <a:xfrm rot="16200000">
              <a:off x="1401792" y="140196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6" name="Háromszög 85"/>
            <p:cNvSpPr/>
            <p:nvPr/>
          </p:nvSpPr>
          <p:spPr>
            <a:xfrm rot="5400000">
              <a:off x="1401793" y="161762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7" name="Háromszög 86"/>
            <p:cNvSpPr/>
            <p:nvPr/>
          </p:nvSpPr>
          <p:spPr>
            <a:xfrm>
              <a:off x="1509622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8" name="Háromszög 87"/>
            <p:cNvSpPr/>
            <p:nvPr/>
          </p:nvSpPr>
          <p:spPr>
            <a:xfrm rot="10800000">
              <a:off x="1716656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9" name="Háromszög 88"/>
            <p:cNvSpPr/>
            <p:nvPr/>
          </p:nvSpPr>
          <p:spPr>
            <a:xfrm rot="16200000">
              <a:off x="1824486" y="1833283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0" name="Háromszög 89"/>
            <p:cNvSpPr/>
            <p:nvPr/>
          </p:nvSpPr>
          <p:spPr>
            <a:xfrm rot="5400000">
              <a:off x="1824486" y="2048943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932317" y="214814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2" name="Háromszög 91"/>
            <p:cNvSpPr/>
            <p:nvPr/>
          </p:nvSpPr>
          <p:spPr>
            <a:xfrm rot="10800000">
              <a:off x="2372264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3" name="Háromszög 92"/>
            <p:cNvSpPr/>
            <p:nvPr/>
          </p:nvSpPr>
          <p:spPr>
            <a:xfrm rot="16200000">
              <a:off x="2480093" y="1194928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4" name="Háromszög 93"/>
            <p:cNvSpPr/>
            <p:nvPr/>
          </p:nvSpPr>
          <p:spPr>
            <a:xfrm rot="5400000">
              <a:off x="2480094" y="1410588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2587924" y="1509792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6" name="Háromszög 95"/>
            <p:cNvSpPr/>
            <p:nvPr/>
          </p:nvSpPr>
          <p:spPr>
            <a:xfrm rot="10800000">
              <a:off x="2803584" y="1509792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7" name="Háromszög 96"/>
            <p:cNvSpPr/>
            <p:nvPr/>
          </p:nvSpPr>
          <p:spPr>
            <a:xfrm rot="16200000">
              <a:off x="2911414" y="162624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8" name="Háromszög 97"/>
            <p:cNvSpPr/>
            <p:nvPr/>
          </p:nvSpPr>
          <p:spPr>
            <a:xfrm rot="5400000">
              <a:off x="2040147" y="182465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9" name="Háromszög 98"/>
            <p:cNvSpPr/>
            <p:nvPr/>
          </p:nvSpPr>
          <p:spPr>
            <a:xfrm rot="16200000">
              <a:off x="2048773" y="204031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0" name="Háromszög 99"/>
            <p:cNvSpPr/>
            <p:nvPr/>
          </p:nvSpPr>
          <p:spPr>
            <a:xfrm rot="10800000">
              <a:off x="2147977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1" name="Háromszög 100"/>
            <p:cNvSpPr/>
            <p:nvPr/>
          </p:nvSpPr>
          <p:spPr>
            <a:xfrm>
              <a:off x="2363637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2" name="Háromszög 101"/>
            <p:cNvSpPr/>
            <p:nvPr/>
          </p:nvSpPr>
          <p:spPr>
            <a:xfrm rot="10800000">
              <a:off x="2579298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3" name="Háromszög 102"/>
            <p:cNvSpPr/>
            <p:nvPr/>
          </p:nvSpPr>
          <p:spPr>
            <a:xfrm>
              <a:off x="2794958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4" name="Háromszög 103"/>
            <p:cNvSpPr/>
            <p:nvPr/>
          </p:nvSpPr>
          <p:spPr>
            <a:xfrm rot="10800000">
              <a:off x="1725283" y="1294131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5" name="Háromszög 104"/>
            <p:cNvSpPr/>
            <p:nvPr/>
          </p:nvSpPr>
          <p:spPr>
            <a:xfrm rot="5400000">
              <a:off x="1617452" y="140196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6" name="Háromszög 105"/>
            <p:cNvSpPr/>
            <p:nvPr/>
          </p:nvSpPr>
          <p:spPr>
            <a:xfrm>
              <a:off x="1716656" y="150116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7" name="Háromszög 106"/>
            <p:cNvSpPr/>
            <p:nvPr/>
          </p:nvSpPr>
          <p:spPr>
            <a:xfrm rot="10800000">
              <a:off x="1940943" y="150979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8" name="Háromszög 107"/>
            <p:cNvSpPr/>
            <p:nvPr/>
          </p:nvSpPr>
          <p:spPr>
            <a:xfrm>
              <a:off x="1940943" y="128550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9" name="Háromszög 108"/>
            <p:cNvSpPr/>
            <p:nvPr/>
          </p:nvSpPr>
          <p:spPr>
            <a:xfrm rot="10800000">
              <a:off x="2156603" y="1294131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0" name="Háromszög 109"/>
            <p:cNvSpPr/>
            <p:nvPr/>
          </p:nvSpPr>
          <p:spPr>
            <a:xfrm rot="16200000">
              <a:off x="2264433" y="140196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1" name="Háromszög 110"/>
            <p:cNvSpPr/>
            <p:nvPr/>
          </p:nvSpPr>
          <p:spPr>
            <a:xfrm>
              <a:off x="2147977" y="150116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680329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/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Ha a körökben levő háromszögek száma 4-gyel osztható</a:t>
            </a: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</a:t>
            </a:r>
            <a:r>
              <a:rPr lang="hu-HU" sz="2000" dirty="0">
                <a:latin typeface="Book Antiqua" panose="02040602050305030304" pitchFamily="18" charset="0"/>
              </a:rPr>
              <a:t> S háromszögeinek száma is 4-gyel osztható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577479" y="1250719"/>
            <a:ext cx="5446776" cy="3910152"/>
            <a:chOff x="0" y="0"/>
            <a:chExt cx="3459552" cy="2588453"/>
          </a:xfrm>
        </p:grpSpPr>
        <p:sp>
          <p:nvSpPr>
            <p:cNvPr id="8" name="Háromszög 7"/>
            <p:cNvSpPr/>
            <p:nvPr/>
          </p:nvSpPr>
          <p:spPr>
            <a:xfrm rot="10800000">
              <a:off x="431320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" name="Háromszög 8"/>
            <p:cNvSpPr/>
            <p:nvPr/>
          </p:nvSpPr>
          <p:spPr>
            <a:xfrm>
              <a:off x="646981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" name="Háromszög 9"/>
            <p:cNvSpPr/>
            <p:nvPr/>
          </p:nvSpPr>
          <p:spPr>
            <a:xfrm rot="5400000">
              <a:off x="332116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" name="Háromszög 10"/>
            <p:cNvSpPr/>
            <p:nvPr/>
          </p:nvSpPr>
          <p:spPr>
            <a:xfrm rot="10800000">
              <a:off x="871267" y="169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" name="Háromszög 11"/>
            <p:cNvSpPr/>
            <p:nvPr/>
          </p:nvSpPr>
          <p:spPr>
            <a:xfrm rot="16200000">
              <a:off x="979097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" name="Háromszög 12"/>
            <p:cNvSpPr/>
            <p:nvPr/>
          </p:nvSpPr>
          <p:spPr>
            <a:xfrm rot="5400000">
              <a:off x="979097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" name="Háromszög 13"/>
            <p:cNvSpPr/>
            <p:nvPr/>
          </p:nvSpPr>
          <p:spPr>
            <a:xfrm rot="16200000">
              <a:off x="332116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" name="Háromszög 14"/>
            <p:cNvSpPr/>
            <p:nvPr/>
          </p:nvSpPr>
          <p:spPr>
            <a:xfrm rot="16200000">
              <a:off x="979098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6" name="Háromszög 15"/>
            <p:cNvSpPr/>
            <p:nvPr/>
          </p:nvSpPr>
          <p:spPr>
            <a:xfrm rot="5400000">
              <a:off x="332117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7" name="Háromszög 16"/>
            <p:cNvSpPr/>
            <p:nvPr/>
          </p:nvSpPr>
          <p:spPr>
            <a:xfrm rot="5400000">
              <a:off x="979097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8" name="Háromszög 17"/>
            <p:cNvSpPr/>
            <p:nvPr/>
          </p:nvSpPr>
          <p:spPr>
            <a:xfrm rot="16200000">
              <a:off x="332116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9" name="Háromszög 18"/>
            <p:cNvSpPr/>
            <p:nvPr/>
          </p:nvSpPr>
          <p:spPr>
            <a:xfrm>
              <a:off x="1078301" y="854184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0" name="Háromszög 19"/>
            <p:cNvSpPr/>
            <p:nvPr/>
          </p:nvSpPr>
          <p:spPr>
            <a:xfrm rot="10800000">
              <a:off x="1302588" y="86281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1" name="Háromszög 20"/>
            <p:cNvSpPr/>
            <p:nvPr/>
          </p:nvSpPr>
          <p:spPr>
            <a:xfrm rot="10800000">
              <a:off x="862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2" name="Háromszög 21"/>
            <p:cNvSpPr/>
            <p:nvPr/>
          </p:nvSpPr>
          <p:spPr>
            <a:xfrm>
              <a:off x="22428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3" name="Háromszög 22"/>
            <p:cNvSpPr/>
            <p:nvPr/>
          </p:nvSpPr>
          <p:spPr>
            <a:xfrm rot="5400000">
              <a:off x="-99205" y="97064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4" name="Háromszög 23"/>
            <p:cNvSpPr/>
            <p:nvPr/>
          </p:nvSpPr>
          <p:spPr>
            <a:xfrm rot="16200000">
              <a:off x="-99205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5" name="Háromszög 24"/>
            <p:cNvSpPr/>
            <p:nvPr/>
          </p:nvSpPr>
          <p:spPr>
            <a:xfrm rot="5400000">
              <a:off x="-99205" y="140196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6" name="Háromszög 25"/>
            <p:cNvSpPr/>
            <p:nvPr/>
          </p:nvSpPr>
          <p:spPr>
            <a:xfrm rot="5400000">
              <a:off x="547776" y="323660"/>
              <a:ext cx="432000" cy="2160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7" name="Háromszög 26"/>
            <p:cNvSpPr/>
            <p:nvPr/>
          </p:nvSpPr>
          <p:spPr>
            <a:xfrm rot="16200000">
              <a:off x="539151" y="53932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8" name="Háromszög 27"/>
            <p:cNvSpPr/>
            <p:nvPr/>
          </p:nvSpPr>
          <p:spPr>
            <a:xfrm rot="5400000">
              <a:off x="547776" y="75498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9" name="Háromszög 28"/>
            <p:cNvSpPr/>
            <p:nvPr/>
          </p:nvSpPr>
          <p:spPr>
            <a:xfrm rot="5400000">
              <a:off x="763438" y="53931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0" name="Háromszög 29"/>
            <p:cNvSpPr/>
            <p:nvPr/>
          </p:nvSpPr>
          <p:spPr>
            <a:xfrm rot="16200000">
              <a:off x="763437" y="75498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1" name="Háromszög 30"/>
            <p:cNvSpPr/>
            <p:nvPr/>
          </p:nvSpPr>
          <p:spPr>
            <a:xfrm rot="5400000">
              <a:off x="763437" y="97064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2" name="Háromszög 31"/>
            <p:cNvSpPr/>
            <p:nvPr/>
          </p:nvSpPr>
          <p:spPr>
            <a:xfrm rot="16200000">
              <a:off x="754810" y="323660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3" name="Háromszög 32"/>
            <p:cNvSpPr/>
            <p:nvPr/>
          </p:nvSpPr>
          <p:spPr>
            <a:xfrm rot="10800000">
              <a:off x="646981" y="21582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4" name="Háromszög 33"/>
            <p:cNvSpPr/>
            <p:nvPr/>
          </p:nvSpPr>
          <p:spPr>
            <a:xfrm rot="16200000">
              <a:off x="539150" y="97064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5" name="Háromszög 34"/>
            <p:cNvSpPr/>
            <p:nvPr/>
          </p:nvSpPr>
          <p:spPr>
            <a:xfrm rot="10800000">
              <a:off x="215660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6" name="Háromszög 35"/>
            <p:cNvSpPr/>
            <p:nvPr/>
          </p:nvSpPr>
          <p:spPr>
            <a:xfrm>
              <a:off x="431320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7" name="Háromszög 36"/>
            <p:cNvSpPr/>
            <p:nvPr/>
          </p:nvSpPr>
          <p:spPr>
            <a:xfrm rot="5400000">
              <a:off x="116456" y="118630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8" name="Háromszög 37"/>
            <p:cNvSpPr/>
            <p:nvPr/>
          </p:nvSpPr>
          <p:spPr>
            <a:xfrm>
              <a:off x="215660" y="1285505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39" name="Háromszög 38"/>
            <p:cNvSpPr/>
            <p:nvPr/>
          </p:nvSpPr>
          <p:spPr>
            <a:xfrm rot="10800000">
              <a:off x="431320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0" name="Háromszög 39"/>
            <p:cNvSpPr/>
            <p:nvPr/>
          </p:nvSpPr>
          <p:spPr>
            <a:xfrm rot="10800000">
              <a:off x="224286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1" name="Háromszög 40"/>
            <p:cNvSpPr/>
            <p:nvPr/>
          </p:nvSpPr>
          <p:spPr>
            <a:xfrm>
              <a:off x="439947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2" name="Háromszög 41"/>
            <p:cNvSpPr/>
            <p:nvPr/>
          </p:nvSpPr>
          <p:spPr>
            <a:xfrm rot="10800000">
              <a:off x="64698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3" name="Háromszög 42"/>
            <p:cNvSpPr/>
            <p:nvPr/>
          </p:nvSpPr>
          <p:spPr>
            <a:xfrm>
              <a:off x="0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4" name="Háromszög 43"/>
            <p:cNvSpPr/>
            <p:nvPr/>
          </p:nvSpPr>
          <p:spPr>
            <a:xfrm>
              <a:off x="86264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5" name="Háromszög 44"/>
            <p:cNvSpPr/>
            <p:nvPr/>
          </p:nvSpPr>
          <p:spPr>
            <a:xfrm rot="10800000">
              <a:off x="1078301" y="150979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6" name="Háromszög 45"/>
            <p:cNvSpPr/>
            <p:nvPr/>
          </p:nvSpPr>
          <p:spPr>
            <a:xfrm>
              <a:off x="64698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7" name="Háromszög 46"/>
            <p:cNvSpPr/>
            <p:nvPr/>
          </p:nvSpPr>
          <p:spPr>
            <a:xfrm>
              <a:off x="107830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8" name="Háromszög 47"/>
            <p:cNvSpPr/>
            <p:nvPr/>
          </p:nvSpPr>
          <p:spPr>
            <a:xfrm rot="10800000">
              <a:off x="862641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9" name="Háromszög 48"/>
            <p:cNvSpPr/>
            <p:nvPr/>
          </p:nvSpPr>
          <p:spPr>
            <a:xfrm>
              <a:off x="862641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0" name="Háromszög 49"/>
            <p:cNvSpPr/>
            <p:nvPr/>
          </p:nvSpPr>
          <p:spPr>
            <a:xfrm rot="10800000">
              <a:off x="1078301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1" name="Háromszög 50"/>
            <p:cNvSpPr/>
            <p:nvPr/>
          </p:nvSpPr>
          <p:spPr>
            <a:xfrm rot="16200000">
              <a:off x="118613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2" name="Háromszög 51"/>
            <p:cNvSpPr/>
            <p:nvPr/>
          </p:nvSpPr>
          <p:spPr>
            <a:xfrm rot="5400000">
              <a:off x="1186131" y="183328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3" name="Háromszög 52"/>
            <p:cNvSpPr/>
            <p:nvPr/>
          </p:nvSpPr>
          <p:spPr>
            <a:xfrm>
              <a:off x="130258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4" name="Háromszög 53"/>
            <p:cNvSpPr/>
            <p:nvPr/>
          </p:nvSpPr>
          <p:spPr>
            <a:xfrm rot="10800000">
              <a:off x="1509622" y="19411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5" name="Háromszög 54"/>
            <p:cNvSpPr/>
            <p:nvPr/>
          </p:nvSpPr>
          <p:spPr>
            <a:xfrm rot="16200000">
              <a:off x="1617452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6" name="Háromszög 55"/>
            <p:cNvSpPr/>
            <p:nvPr/>
          </p:nvSpPr>
          <p:spPr>
            <a:xfrm rot="5400000">
              <a:off x="1617453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7" name="Háromszög 56"/>
            <p:cNvSpPr/>
            <p:nvPr/>
          </p:nvSpPr>
          <p:spPr>
            <a:xfrm>
              <a:off x="172528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8" name="Háromszög 57"/>
            <p:cNvSpPr/>
            <p:nvPr/>
          </p:nvSpPr>
          <p:spPr>
            <a:xfrm rot="10800000">
              <a:off x="194094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2264433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0" name="Háromszög 59"/>
            <p:cNvSpPr/>
            <p:nvPr/>
          </p:nvSpPr>
          <p:spPr>
            <a:xfrm rot="16200000">
              <a:off x="2264434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1" name="Háromszög 60"/>
            <p:cNvSpPr/>
            <p:nvPr/>
          </p:nvSpPr>
          <p:spPr>
            <a:xfrm>
              <a:off x="215660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2" name="Háromszög 61"/>
            <p:cNvSpPr/>
            <p:nvPr/>
          </p:nvSpPr>
          <p:spPr>
            <a:xfrm rot="10800000">
              <a:off x="237226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3" name="Háromszög 62"/>
            <p:cNvSpPr/>
            <p:nvPr/>
          </p:nvSpPr>
          <p:spPr>
            <a:xfrm>
              <a:off x="258792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4" name="Háromszög 63"/>
            <p:cNvSpPr/>
            <p:nvPr/>
          </p:nvSpPr>
          <p:spPr>
            <a:xfrm rot="10800000">
              <a:off x="280358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5" name="Háromszög 64"/>
            <p:cNvSpPr/>
            <p:nvPr/>
          </p:nvSpPr>
          <p:spPr>
            <a:xfrm>
              <a:off x="301061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6" name="Háromszög 65"/>
            <p:cNvSpPr/>
            <p:nvPr/>
          </p:nvSpPr>
          <p:spPr>
            <a:xfrm rot="16200000">
              <a:off x="3127075" y="140196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7" name="Háromszög 66"/>
            <p:cNvSpPr/>
            <p:nvPr/>
          </p:nvSpPr>
          <p:spPr>
            <a:xfrm rot="5400000">
              <a:off x="313570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8" name="Háromszög 67"/>
            <p:cNvSpPr/>
            <p:nvPr/>
          </p:nvSpPr>
          <p:spPr>
            <a:xfrm rot="16200000">
              <a:off x="3127075" y="183328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9" name="Háromszög 68"/>
            <p:cNvSpPr/>
            <p:nvPr/>
          </p:nvSpPr>
          <p:spPr>
            <a:xfrm rot="16200000">
              <a:off x="2695754" y="97064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0" name="Háromszög 69"/>
            <p:cNvSpPr/>
            <p:nvPr/>
          </p:nvSpPr>
          <p:spPr>
            <a:xfrm rot="5400000">
              <a:off x="2704380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1" name="Háromszög 70"/>
            <p:cNvSpPr/>
            <p:nvPr/>
          </p:nvSpPr>
          <p:spPr>
            <a:xfrm>
              <a:off x="2803584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2" name="Háromszög 71"/>
            <p:cNvSpPr/>
            <p:nvPr/>
          </p:nvSpPr>
          <p:spPr>
            <a:xfrm rot="10800000">
              <a:off x="3019245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3" name="Háromszög 72"/>
            <p:cNvSpPr/>
            <p:nvPr/>
          </p:nvSpPr>
          <p:spPr>
            <a:xfrm rot="10800000">
              <a:off x="173390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4" name="Háromszög 73"/>
            <p:cNvSpPr/>
            <p:nvPr/>
          </p:nvSpPr>
          <p:spPr>
            <a:xfrm>
              <a:off x="194956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5" name="Háromszög 74"/>
            <p:cNvSpPr/>
            <p:nvPr/>
          </p:nvSpPr>
          <p:spPr>
            <a:xfrm rot="10800000">
              <a:off x="216523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6" name="Háromszög 75"/>
            <p:cNvSpPr/>
            <p:nvPr/>
          </p:nvSpPr>
          <p:spPr>
            <a:xfrm>
              <a:off x="151824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7" name="Háromszög 76"/>
            <p:cNvSpPr/>
            <p:nvPr/>
          </p:nvSpPr>
          <p:spPr>
            <a:xfrm>
              <a:off x="238089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8" name="Háromszög 77"/>
            <p:cNvSpPr/>
            <p:nvPr/>
          </p:nvSpPr>
          <p:spPr>
            <a:xfrm rot="10800000">
              <a:off x="2587924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9" name="Háromszög 78"/>
            <p:cNvSpPr/>
            <p:nvPr/>
          </p:nvSpPr>
          <p:spPr>
            <a:xfrm>
              <a:off x="1293962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0" name="Háromszög 79"/>
            <p:cNvSpPr/>
            <p:nvPr/>
          </p:nvSpPr>
          <p:spPr>
            <a:xfrm rot="10800000">
              <a:off x="1509622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1" name="Háromszög 80"/>
            <p:cNvSpPr/>
            <p:nvPr/>
          </p:nvSpPr>
          <p:spPr>
            <a:xfrm>
              <a:off x="172528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2" name="Háromszög 81"/>
            <p:cNvSpPr/>
            <p:nvPr/>
          </p:nvSpPr>
          <p:spPr>
            <a:xfrm>
              <a:off x="215660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3" name="Háromszög 82"/>
            <p:cNvSpPr/>
            <p:nvPr/>
          </p:nvSpPr>
          <p:spPr>
            <a:xfrm rot="10800000">
              <a:off x="1940943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4" name="Háromszög 83"/>
            <p:cNvSpPr/>
            <p:nvPr/>
          </p:nvSpPr>
          <p:spPr>
            <a:xfrm rot="10800000">
              <a:off x="1293962" y="129413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5" name="Háromszög 84"/>
            <p:cNvSpPr/>
            <p:nvPr/>
          </p:nvSpPr>
          <p:spPr>
            <a:xfrm rot="16200000">
              <a:off x="1401792" y="140196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6" name="Háromszög 85"/>
            <p:cNvSpPr/>
            <p:nvPr/>
          </p:nvSpPr>
          <p:spPr>
            <a:xfrm rot="5400000">
              <a:off x="1401793" y="161762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7" name="Háromszög 86"/>
            <p:cNvSpPr/>
            <p:nvPr/>
          </p:nvSpPr>
          <p:spPr>
            <a:xfrm>
              <a:off x="1509622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8" name="Háromszög 87"/>
            <p:cNvSpPr/>
            <p:nvPr/>
          </p:nvSpPr>
          <p:spPr>
            <a:xfrm rot="10800000">
              <a:off x="1716656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9" name="Háromszög 88"/>
            <p:cNvSpPr/>
            <p:nvPr/>
          </p:nvSpPr>
          <p:spPr>
            <a:xfrm rot="16200000">
              <a:off x="1824486" y="1833283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0" name="Háromszög 89"/>
            <p:cNvSpPr/>
            <p:nvPr/>
          </p:nvSpPr>
          <p:spPr>
            <a:xfrm rot="5400000">
              <a:off x="1824486" y="2048943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1" name="Háromszög 90"/>
            <p:cNvSpPr/>
            <p:nvPr/>
          </p:nvSpPr>
          <p:spPr>
            <a:xfrm>
              <a:off x="1932317" y="214814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2" name="Háromszög 91"/>
            <p:cNvSpPr/>
            <p:nvPr/>
          </p:nvSpPr>
          <p:spPr>
            <a:xfrm rot="10800000">
              <a:off x="2372264" y="1078471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3" name="Háromszög 92"/>
            <p:cNvSpPr/>
            <p:nvPr/>
          </p:nvSpPr>
          <p:spPr>
            <a:xfrm rot="16200000">
              <a:off x="2480093" y="1194928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4" name="Háromszög 93"/>
            <p:cNvSpPr/>
            <p:nvPr/>
          </p:nvSpPr>
          <p:spPr>
            <a:xfrm rot="5400000">
              <a:off x="2480094" y="1410588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5" name="Háromszög 94"/>
            <p:cNvSpPr/>
            <p:nvPr/>
          </p:nvSpPr>
          <p:spPr>
            <a:xfrm>
              <a:off x="2587924" y="1509792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6" name="Háromszög 95"/>
            <p:cNvSpPr/>
            <p:nvPr/>
          </p:nvSpPr>
          <p:spPr>
            <a:xfrm rot="10800000">
              <a:off x="2803584" y="1509792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7" name="Háromszög 96"/>
            <p:cNvSpPr/>
            <p:nvPr/>
          </p:nvSpPr>
          <p:spPr>
            <a:xfrm rot="16200000">
              <a:off x="2911414" y="1626249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8" name="Háromszög 97"/>
            <p:cNvSpPr/>
            <p:nvPr/>
          </p:nvSpPr>
          <p:spPr>
            <a:xfrm rot="5400000">
              <a:off x="2040147" y="182465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9" name="Háromszög 98"/>
            <p:cNvSpPr/>
            <p:nvPr/>
          </p:nvSpPr>
          <p:spPr>
            <a:xfrm rot="16200000">
              <a:off x="2048773" y="204031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0" name="Háromszög 99"/>
            <p:cNvSpPr/>
            <p:nvPr/>
          </p:nvSpPr>
          <p:spPr>
            <a:xfrm rot="10800000">
              <a:off x="2147977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1" name="Háromszög 100"/>
            <p:cNvSpPr/>
            <p:nvPr/>
          </p:nvSpPr>
          <p:spPr>
            <a:xfrm>
              <a:off x="2363637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2" name="Háromszög 101"/>
            <p:cNvSpPr/>
            <p:nvPr/>
          </p:nvSpPr>
          <p:spPr>
            <a:xfrm rot="10800000">
              <a:off x="2579298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3" name="Háromszög 102"/>
            <p:cNvSpPr/>
            <p:nvPr/>
          </p:nvSpPr>
          <p:spPr>
            <a:xfrm>
              <a:off x="2794958" y="1716826"/>
              <a:ext cx="431800" cy="2159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4" name="Háromszög 103"/>
            <p:cNvSpPr/>
            <p:nvPr/>
          </p:nvSpPr>
          <p:spPr>
            <a:xfrm rot="10800000">
              <a:off x="1725283" y="1294131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5" name="Háromszög 104"/>
            <p:cNvSpPr/>
            <p:nvPr/>
          </p:nvSpPr>
          <p:spPr>
            <a:xfrm rot="5400000">
              <a:off x="1617452" y="140196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6" name="Háromszög 105"/>
            <p:cNvSpPr/>
            <p:nvPr/>
          </p:nvSpPr>
          <p:spPr>
            <a:xfrm>
              <a:off x="1716656" y="150116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7" name="Háromszög 106"/>
            <p:cNvSpPr/>
            <p:nvPr/>
          </p:nvSpPr>
          <p:spPr>
            <a:xfrm rot="10800000">
              <a:off x="1940943" y="150979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8" name="Háromszög 107"/>
            <p:cNvSpPr/>
            <p:nvPr/>
          </p:nvSpPr>
          <p:spPr>
            <a:xfrm>
              <a:off x="1940943" y="128550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9" name="Háromszög 108"/>
            <p:cNvSpPr/>
            <p:nvPr/>
          </p:nvSpPr>
          <p:spPr>
            <a:xfrm rot="10800000">
              <a:off x="2156603" y="1294131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0" name="Háromszög 109"/>
            <p:cNvSpPr/>
            <p:nvPr/>
          </p:nvSpPr>
          <p:spPr>
            <a:xfrm rot="16200000">
              <a:off x="2264433" y="1401962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1" name="Háromszög 110"/>
            <p:cNvSpPr/>
            <p:nvPr/>
          </p:nvSpPr>
          <p:spPr>
            <a:xfrm>
              <a:off x="2147977" y="1501165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1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680329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Redukció:</a:t>
            </a: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Az egyes körökben úgy csökkentjük a háromszögek számát, hogy az alkotóelemek számának 4-es maradéka ne változzon.</a:t>
            </a:r>
          </a:p>
          <a:p>
            <a:pPr marL="17938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 bekarikázott részeken a kitéréseket megszüntetjük.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800828" y="1146109"/>
            <a:ext cx="3459487" cy="2588261"/>
            <a:chOff x="0" y="0"/>
            <a:chExt cx="3459552" cy="2588453"/>
          </a:xfrm>
        </p:grpSpPr>
        <p:sp>
          <p:nvSpPr>
            <p:cNvPr id="8" name="Háromszög 7"/>
            <p:cNvSpPr/>
            <p:nvPr/>
          </p:nvSpPr>
          <p:spPr>
            <a:xfrm rot="10800000">
              <a:off x="431320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9" name="Háromszög 8"/>
            <p:cNvSpPr/>
            <p:nvPr/>
          </p:nvSpPr>
          <p:spPr>
            <a:xfrm>
              <a:off x="646981" y="169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0" name="Háromszög 9"/>
            <p:cNvSpPr/>
            <p:nvPr/>
          </p:nvSpPr>
          <p:spPr>
            <a:xfrm rot="5400000">
              <a:off x="332116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" name="Háromszög 10"/>
            <p:cNvSpPr/>
            <p:nvPr/>
          </p:nvSpPr>
          <p:spPr>
            <a:xfrm rot="10800000">
              <a:off x="871267" y="169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" name="Háromszög 11"/>
            <p:cNvSpPr/>
            <p:nvPr/>
          </p:nvSpPr>
          <p:spPr>
            <a:xfrm rot="16200000">
              <a:off x="979097" y="10800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" name="Háromszög 12"/>
            <p:cNvSpPr/>
            <p:nvPr/>
          </p:nvSpPr>
          <p:spPr>
            <a:xfrm rot="5400000">
              <a:off x="979097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" name="Háromszög 13"/>
            <p:cNvSpPr/>
            <p:nvPr/>
          </p:nvSpPr>
          <p:spPr>
            <a:xfrm rot="16200000">
              <a:off x="332116" y="32366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" name="Háromszög 14"/>
            <p:cNvSpPr/>
            <p:nvPr/>
          </p:nvSpPr>
          <p:spPr>
            <a:xfrm rot="16200000">
              <a:off x="979098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6" name="Háromszög 15"/>
            <p:cNvSpPr/>
            <p:nvPr/>
          </p:nvSpPr>
          <p:spPr>
            <a:xfrm rot="5400000">
              <a:off x="332117" y="53932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7" name="Háromszög 16"/>
            <p:cNvSpPr/>
            <p:nvPr/>
          </p:nvSpPr>
          <p:spPr>
            <a:xfrm rot="5400000">
              <a:off x="979097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8" name="Háromszög 17"/>
            <p:cNvSpPr/>
            <p:nvPr/>
          </p:nvSpPr>
          <p:spPr>
            <a:xfrm rot="16200000">
              <a:off x="332116" y="754981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9" name="Háromszög 18"/>
            <p:cNvSpPr/>
            <p:nvPr/>
          </p:nvSpPr>
          <p:spPr>
            <a:xfrm>
              <a:off x="1078301" y="86804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0" name="Háromszög 19"/>
            <p:cNvSpPr/>
            <p:nvPr/>
          </p:nvSpPr>
          <p:spPr>
            <a:xfrm rot="10800000">
              <a:off x="1302588" y="86281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1" name="Háromszög 20"/>
            <p:cNvSpPr/>
            <p:nvPr/>
          </p:nvSpPr>
          <p:spPr>
            <a:xfrm rot="10800000">
              <a:off x="862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2" name="Háromszög 21"/>
            <p:cNvSpPr/>
            <p:nvPr/>
          </p:nvSpPr>
          <p:spPr>
            <a:xfrm>
              <a:off x="22428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3" name="Háromszög 22"/>
            <p:cNvSpPr/>
            <p:nvPr/>
          </p:nvSpPr>
          <p:spPr>
            <a:xfrm rot="5400000">
              <a:off x="-99205" y="97064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4" name="Háromszög 23"/>
            <p:cNvSpPr/>
            <p:nvPr/>
          </p:nvSpPr>
          <p:spPr>
            <a:xfrm rot="16200000">
              <a:off x="-99205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25" name="Háromszög 24"/>
            <p:cNvSpPr/>
            <p:nvPr/>
          </p:nvSpPr>
          <p:spPr>
            <a:xfrm rot="5400000">
              <a:off x="-99205" y="140196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0" name="Háromszög 39"/>
            <p:cNvSpPr/>
            <p:nvPr/>
          </p:nvSpPr>
          <p:spPr>
            <a:xfrm rot="10800000">
              <a:off x="224286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1" name="Háromszög 40"/>
            <p:cNvSpPr/>
            <p:nvPr/>
          </p:nvSpPr>
          <p:spPr>
            <a:xfrm>
              <a:off x="439947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2" name="Háromszög 41"/>
            <p:cNvSpPr/>
            <p:nvPr/>
          </p:nvSpPr>
          <p:spPr>
            <a:xfrm rot="10800000">
              <a:off x="64698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3" name="Háromszög 42"/>
            <p:cNvSpPr/>
            <p:nvPr/>
          </p:nvSpPr>
          <p:spPr>
            <a:xfrm>
              <a:off x="0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4" name="Háromszög 43"/>
            <p:cNvSpPr/>
            <p:nvPr/>
          </p:nvSpPr>
          <p:spPr>
            <a:xfrm>
              <a:off x="86264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45" name="Háromszög 44"/>
            <p:cNvSpPr/>
            <p:nvPr/>
          </p:nvSpPr>
          <p:spPr>
            <a:xfrm rot="10800000">
              <a:off x="1078301" y="1495936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1" name="Háromszög 50"/>
            <p:cNvSpPr/>
            <p:nvPr/>
          </p:nvSpPr>
          <p:spPr>
            <a:xfrm rot="16200000">
              <a:off x="118613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2" name="Háromszög 51"/>
            <p:cNvSpPr/>
            <p:nvPr/>
          </p:nvSpPr>
          <p:spPr>
            <a:xfrm rot="5400000">
              <a:off x="1186131" y="183328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3" name="Háromszög 52"/>
            <p:cNvSpPr/>
            <p:nvPr/>
          </p:nvSpPr>
          <p:spPr>
            <a:xfrm>
              <a:off x="130258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4" name="Háromszög 53"/>
            <p:cNvSpPr/>
            <p:nvPr/>
          </p:nvSpPr>
          <p:spPr>
            <a:xfrm rot="10800000">
              <a:off x="1509622" y="19411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5" name="Háromszög 54"/>
            <p:cNvSpPr/>
            <p:nvPr/>
          </p:nvSpPr>
          <p:spPr>
            <a:xfrm rot="16200000">
              <a:off x="1617452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6" name="Háromszög 55"/>
            <p:cNvSpPr/>
            <p:nvPr/>
          </p:nvSpPr>
          <p:spPr>
            <a:xfrm rot="5400000">
              <a:off x="1617453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7" name="Háromszög 56"/>
            <p:cNvSpPr/>
            <p:nvPr/>
          </p:nvSpPr>
          <p:spPr>
            <a:xfrm>
              <a:off x="172528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8" name="Háromszög 57"/>
            <p:cNvSpPr/>
            <p:nvPr/>
          </p:nvSpPr>
          <p:spPr>
            <a:xfrm rot="10800000">
              <a:off x="194094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2264433" y="204894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0" name="Háromszög 59"/>
            <p:cNvSpPr/>
            <p:nvPr/>
          </p:nvSpPr>
          <p:spPr>
            <a:xfrm rot="16200000">
              <a:off x="2264434" y="226460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1" name="Háromszög 60"/>
            <p:cNvSpPr/>
            <p:nvPr/>
          </p:nvSpPr>
          <p:spPr>
            <a:xfrm>
              <a:off x="2156603" y="237243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2" name="Háromszög 61"/>
            <p:cNvSpPr/>
            <p:nvPr/>
          </p:nvSpPr>
          <p:spPr>
            <a:xfrm rot="10800000">
              <a:off x="237226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3" name="Háromszög 62"/>
            <p:cNvSpPr/>
            <p:nvPr/>
          </p:nvSpPr>
          <p:spPr>
            <a:xfrm>
              <a:off x="258792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4" name="Háromszög 63"/>
            <p:cNvSpPr/>
            <p:nvPr/>
          </p:nvSpPr>
          <p:spPr>
            <a:xfrm rot="10800000">
              <a:off x="280358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5" name="Háromszög 64"/>
            <p:cNvSpPr/>
            <p:nvPr/>
          </p:nvSpPr>
          <p:spPr>
            <a:xfrm>
              <a:off x="301061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6" name="Háromszög 65"/>
            <p:cNvSpPr/>
            <p:nvPr/>
          </p:nvSpPr>
          <p:spPr>
            <a:xfrm rot="16200000">
              <a:off x="3127075" y="140196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7" name="Háromszög 66"/>
            <p:cNvSpPr/>
            <p:nvPr/>
          </p:nvSpPr>
          <p:spPr>
            <a:xfrm rot="5400000">
              <a:off x="313570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8" name="Háromszög 67"/>
            <p:cNvSpPr/>
            <p:nvPr/>
          </p:nvSpPr>
          <p:spPr>
            <a:xfrm rot="16200000">
              <a:off x="3127075" y="183328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69" name="Háromszög 68"/>
            <p:cNvSpPr/>
            <p:nvPr/>
          </p:nvSpPr>
          <p:spPr>
            <a:xfrm rot="16200000">
              <a:off x="2695754" y="97064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0" name="Háromszög 69"/>
            <p:cNvSpPr/>
            <p:nvPr/>
          </p:nvSpPr>
          <p:spPr>
            <a:xfrm rot="5400000">
              <a:off x="2704380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1" name="Háromszög 70"/>
            <p:cNvSpPr/>
            <p:nvPr/>
          </p:nvSpPr>
          <p:spPr>
            <a:xfrm>
              <a:off x="2803584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2" name="Háromszög 71"/>
            <p:cNvSpPr/>
            <p:nvPr/>
          </p:nvSpPr>
          <p:spPr>
            <a:xfrm rot="10800000">
              <a:off x="3019245" y="129413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3" name="Háromszög 72"/>
            <p:cNvSpPr/>
            <p:nvPr/>
          </p:nvSpPr>
          <p:spPr>
            <a:xfrm rot="10800000">
              <a:off x="173390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4" name="Háromszög 73"/>
            <p:cNvSpPr/>
            <p:nvPr/>
          </p:nvSpPr>
          <p:spPr>
            <a:xfrm>
              <a:off x="194956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5" name="Háromszög 74"/>
            <p:cNvSpPr/>
            <p:nvPr/>
          </p:nvSpPr>
          <p:spPr>
            <a:xfrm rot="10800000">
              <a:off x="216523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6" name="Háromszög 75"/>
            <p:cNvSpPr/>
            <p:nvPr/>
          </p:nvSpPr>
          <p:spPr>
            <a:xfrm>
              <a:off x="151824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7" name="Háromszög 76"/>
            <p:cNvSpPr/>
            <p:nvPr/>
          </p:nvSpPr>
          <p:spPr>
            <a:xfrm>
              <a:off x="238089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8" name="Háromszög 77"/>
            <p:cNvSpPr/>
            <p:nvPr/>
          </p:nvSpPr>
          <p:spPr>
            <a:xfrm rot="10800000">
              <a:off x="2587924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sp>
        <p:nvSpPr>
          <p:cNvPr id="2" name="Ellipszis 1"/>
          <p:cNvSpPr/>
          <p:nvPr/>
        </p:nvSpPr>
        <p:spPr>
          <a:xfrm>
            <a:off x="2788348" y="801892"/>
            <a:ext cx="1725251" cy="172525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2" name="Ellipszis 111"/>
          <p:cNvSpPr/>
          <p:nvPr/>
        </p:nvSpPr>
        <p:spPr>
          <a:xfrm>
            <a:off x="5351394" y="1742659"/>
            <a:ext cx="1086938" cy="108693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3" name="Ellipszis 112"/>
          <p:cNvSpPr/>
          <p:nvPr/>
        </p:nvSpPr>
        <p:spPr>
          <a:xfrm>
            <a:off x="4244475" y="2618364"/>
            <a:ext cx="1399451" cy="139945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14" name="Csoportba foglalás 113"/>
          <p:cNvGrpSpPr/>
          <p:nvPr/>
        </p:nvGrpSpPr>
        <p:grpSpPr>
          <a:xfrm>
            <a:off x="2809453" y="5285501"/>
            <a:ext cx="3450976" cy="1297301"/>
            <a:chOff x="0" y="859259"/>
            <a:chExt cx="3451041" cy="1297897"/>
          </a:xfrm>
        </p:grpSpPr>
        <p:sp>
          <p:nvSpPr>
            <p:cNvPr id="115" name="Háromszög 114"/>
            <p:cNvSpPr/>
            <p:nvPr/>
          </p:nvSpPr>
          <p:spPr>
            <a:xfrm rot="10800000">
              <a:off x="420030" y="873119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6" name="Háromszög 115"/>
            <p:cNvSpPr/>
            <p:nvPr/>
          </p:nvSpPr>
          <p:spPr>
            <a:xfrm>
              <a:off x="646981" y="859259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7" name="Háromszög 116"/>
            <p:cNvSpPr/>
            <p:nvPr/>
          </p:nvSpPr>
          <p:spPr>
            <a:xfrm rot="10800000">
              <a:off x="871267" y="873120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8" name="Háromszög 117"/>
            <p:cNvSpPr/>
            <p:nvPr/>
          </p:nvSpPr>
          <p:spPr>
            <a:xfrm>
              <a:off x="1086927" y="859414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9" name="Háromszög 118"/>
            <p:cNvSpPr/>
            <p:nvPr/>
          </p:nvSpPr>
          <p:spPr>
            <a:xfrm rot="10800000">
              <a:off x="1302588" y="86281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0" name="Háromszög 119"/>
            <p:cNvSpPr/>
            <p:nvPr/>
          </p:nvSpPr>
          <p:spPr>
            <a:xfrm rot="10800000">
              <a:off x="862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1" name="Háromszög 120"/>
            <p:cNvSpPr/>
            <p:nvPr/>
          </p:nvSpPr>
          <p:spPr>
            <a:xfrm>
              <a:off x="22428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2" name="Háromszög 121"/>
            <p:cNvSpPr/>
            <p:nvPr/>
          </p:nvSpPr>
          <p:spPr>
            <a:xfrm rot="5400000">
              <a:off x="-99205" y="97064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3" name="Háromszög 122"/>
            <p:cNvSpPr/>
            <p:nvPr/>
          </p:nvSpPr>
          <p:spPr>
            <a:xfrm rot="16200000">
              <a:off x="-99205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4" name="Háromszög 123"/>
            <p:cNvSpPr/>
            <p:nvPr/>
          </p:nvSpPr>
          <p:spPr>
            <a:xfrm rot="5400000">
              <a:off x="-99205" y="140196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5" name="Háromszög 124"/>
            <p:cNvSpPr/>
            <p:nvPr/>
          </p:nvSpPr>
          <p:spPr>
            <a:xfrm rot="10800000">
              <a:off x="224286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6" name="Háromszög 125"/>
            <p:cNvSpPr/>
            <p:nvPr/>
          </p:nvSpPr>
          <p:spPr>
            <a:xfrm>
              <a:off x="439947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7" name="Háromszög 126"/>
            <p:cNvSpPr/>
            <p:nvPr/>
          </p:nvSpPr>
          <p:spPr>
            <a:xfrm rot="10800000">
              <a:off x="64698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8" name="Háromszög 127"/>
            <p:cNvSpPr/>
            <p:nvPr/>
          </p:nvSpPr>
          <p:spPr>
            <a:xfrm>
              <a:off x="0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9" name="Háromszög 128"/>
            <p:cNvSpPr/>
            <p:nvPr/>
          </p:nvSpPr>
          <p:spPr>
            <a:xfrm>
              <a:off x="86264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0" name="Háromszög 129"/>
            <p:cNvSpPr/>
            <p:nvPr/>
          </p:nvSpPr>
          <p:spPr>
            <a:xfrm rot="10800000">
              <a:off x="1086927" y="1509798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1" name="Háromszög 130"/>
            <p:cNvSpPr/>
            <p:nvPr/>
          </p:nvSpPr>
          <p:spPr>
            <a:xfrm rot="16200000">
              <a:off x="118613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2" name="Háromszög 131"/>
            <p:cNvSpPr/>
            <p:nvPr/>
          </p:nvSpPr>
          <p:spPr>
            <a:xfrm rot="5400000">
              <a:off x="1186131" y="183328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3" name="Háromszög 132"/>
            <p:cNvSpPr/>
            <p:nvPr/>
          </p:nvSpPr>
          <p:spPr>
            <a:xfrm>
              <a:off x="130258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4" name="Háromszög 133"/>
            <p:cNvSpPr/>
            <p:nvPr/>
          </p:nvSpPr>
          <p:spPr>
            <a:xfrm rot="10800000">
              <a:off x="1509622" y="19411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5" name="Háromszög 134"/>
            <p:cNvSpPr/>
            <p:nvPr/>
          </p:nvSpPr>
          <p:spPr>
            <a:xfrm rot="10800000">
              <a:off x="237226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6" name="Háromszög 135"/>
            <p:cNvSpPr/>
            <p:nvPr/>
          </p:nvSpPr>
          <p:spPr>
            <a:xfrm>
              <a:off x="258792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7" name="Háromszög 136"/>
            <p:cNvSpPr/>
            <p:nvPr/>
          </p:nvSpPr>
          <p:spPr>
            <a:xfrm rot="10800000">
              <a:off x="280358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8" name="Háromszög 137"/>
            <p:cNvSpPr/>
            <p:nvPr/>
          </p:nvSpPr>
          <p:spPr>
            <a:xfrm>
              <a:off x="301061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9" name="Háromszög 138"/>
            <p:cNvSpPr/>
            <p:nvPr/>
          </p:nvSpPr>
          <p:spPr>
            <a:xfrm rot="16200000">
              <a:off x="3127075" y="140196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0" name="Háromszög 139"/>
            <p:cNvSpPr/>
            <p:nvPr/>
          </p:nvSpPr>
          <p:spPr>
            <a:xfrm rot="5400000">
              <a:off x="3121847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1" name="Háromszög 140"/>
            <p:cNvSpPr/>
            <p:nvPr/>
          </p:nvSpPr>
          <p:spPr>
            <a:xfrm rot="16200000">
              <a:off x="3127075" y="183328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2" name="Háromszög 141"/>
            <p:cNvSpPr/>
            <p:nvPr/>
          </p:nvSpPr>
          <p:spPr>
            <a:xfrm rot="10800000">
              <a:off x="173390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3" name="Háromszög 142"/>
            <p:cNvSpPr/>
            <p:nvPr/>
          </p:nvSpPr>
          <p:spPr>
            <a:xfrm>
              <a:off x="194956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4" name="Háromszög 143"/>
            <p:cNvSpPr/>
            <p:nvPr/>
          </p:nvSpPr>
          <p:spPr>
            <a:xfrm rot="10800000">
              <a:off x="216523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5" name="Háromszög 144"/>
            <p:cNvSpPr/>
            <p:nvPr/>
          </p:nvSpPr>
          <p:spPr>
            <a:xfrm>
              <a:off x="151824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6" name="Háromszög 145"/>
            <p:cNvSpPr/>
            <p:nvPr/>
          </p:nvSpPr>
          <p:spPr>
            <a:xfrm>
              <a:off x="238089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7" name="Háromszög 146"/>
            <p:cNvSpPr/>
            <p:nvPr/>
          </p:nvSpPr>
          <p:spPr>
            <a:xfrm rot="10800000">
              <a:off x="2587924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8" name="Háromszög 147"/>
            <p:cNvSpPr/>
            <p:nvPr/>
          </p:nvSpPr>
          <p:spPr>
            <a:xfrm>
              <a:off x="2803381" y="862188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9" name="Háromszög 148"/>
            <p:cNvSpPr/>
            <p:nvPr/>
          </p:nvSpPr>
          <p:spPr>
            <a:xfrm rot="10800000">
              <a:off x="3019041" y="862188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0" name="Háromszög 149"/>
            <p:cNvSpPr/>
            <p:nvPr/>
          </p:nvSpPr>
          <p:spPr>
            <a:xfrm rot="16200000">
              <a:off x="3126871" y="970019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1" name="Háromszög 150"/>
            <p:cNvSpPr/>
            <p:nvPr/>
          </p:nvSpPr>
          <p:spPr>
            <a:xfrm rot="5400000">
              <a:off x="3126872" y="1185679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2" name="Háromszög 151"/>
            <p:cNvSpPr/>
            <p:nvPr/>
          </p:nvSpPr>
          <p:spPr>
            <a:xfrm rot="10800000">
              <a:off x="1940259" y="1941156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3" name="Háromszög 152"/>
            <p:cNvSpPr/>
            <p:nvPr/>
          </p:nvSpPr>
          <p:spPr>
            <a:xfrm>
              <a:off x="2155921" y="1941156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4" name="Háromszög 153"/>
            <p:cNvSpPr/>
            <p:nvPr/>
          </p:nvSpPr>
          <p:spPr>
            <a:xfrm>
              <a:off x="1723918" y="1933927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680329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Cserék:</a:t>
            </a:r>
          </a:p>
          <a:p>
            <a:pPr marL="17938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79388" indent="0">
              <a:buNone/>
              <a:tabLst>
                <a:tab pos="2063750" algn="ctr"/>
                <a:tab pos="6635750" algn="ctr"/>
              </a:tabLst>
            </a:pPr>
            <a:r>
              <a:rPr lang="hu-HU" sz="2000" dirty="0">
                <a:latin typeface="Book Antiqua" panose="02040602050305030304" pitchFamily="18" charset="0"/>
              </a:rPr>
              <a:t>	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22217" y="743562"/>
            <a:ext cx="3034681" cy="2678511"/>
            <a:chOff x="2788348" y="801892"/>
            <a:chExt cx="3649984" cy="3215923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2800828" y="1146109"/>
              <a:ext cx="3459487" cy="2588261"/>
              <a:chOff x="0" y="0"/>
              <a:chExt cx="3459552" cy="2588453"/>
            </a:xfrm>
          </p:grpSpPr>
          <p:sp>
            <p:nvSpPr>
              <p:cNvPr id="8" name="Háromszög 7"/>
              <p:cNvSpPr/>
              <p:nvPr/>
            </p:nvSpPr>
            <p:spPr>
              <a:xfrm rot="10800000">
                <a:off x="431320" y="169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9" name="Háromszög 8"/>
              <p:cNvSpPr/>
              <p:nvPr/>
            </p:nvSpPr>
            <p:spPr>
              <a:xfrm>
                <a:off x="646981" y="169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0" name="Háromszög 9"/>
              <p:cNvSpPr/>
              <p:nvPr/>
            </p:nvSpPr>
            <p:spPr>
              <a:xfrm rot="5400000">
                <a:off x="332116" y="10800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" name="Háromszög 10"/>
              <p:cNvSpPr/>
              <p:nvPr/>
            </p:nvSpPr>
            <p:spPr>
              <a:xfrm rot="10800000">
                <a:off x="871267" y="169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2" name="Háromszög 11"/>
              <p:cNvSpPr/>
              <p:nvPr/>
            </p:nvSpPr>
            <p:spPr>
              <a:xfrm rot="16200000">
                <a:off x="979097" y="10800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" name="Háromszög 12"/>
              <p:cNvSpPr/>
              <p:nvPr/>
            </p:nvSpPr>
            <p:spPr>
              <a:xfrm rot="5400000">
                <a:off x="979097" y="32366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" name="Háromszög 13"/>
              <p:cNvSpPr/>
              <p:nvPr/>
            </p:nvSpPr>
            <p:spPr>
              <a:xfrm rot="16200000">
                <a:off x="332116" y="32366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5" name="Háromszög 14"/>
              <p:cNvSpPr/>
              <p:nvPr/>
            </p:nvSpPr>
            <p:spPr>
              <a:xfrm rot="16200000">
                <a:off x="979098" y="53932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6" name="Háromszög 15"/>
              <p:cNvSpPr/>
              <p:nvPr/>
            </p:nvSpPr>
            <p:spPr>
              <a:xfrm rot="5400000">
                <a:off x="332117" y="53932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7" name="Háromszög 16"/>
              <p:cNvSpPr/>
              <p:nvPr/>
            </p:nvSpPr>
            <p:spPr>
              <a:xfrm rot="5400000">
                <a:off x="979097" y="754981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8" name="Háromszög 17"/>
              <p:cNvSpPr/>
              <p:nvPr/>
            </p:nvSpPr>
            <p:spPr>
              <a:xfrm rot="16200000">
                <a:off x="332116" y="754981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9" name="Háromszög 18"/>
              <p:cNvSpPr/>
              <p:nvPr/>
            </p:nvSpPr>
            <p:spPr>
              <a:xfrm>
                <a:off x="1094965" y="851404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0" name="Háromszög 19"/>
              <p:cNvSpPr/>
              <p:nvPr/>
            </p:nvSpPr>
            <p:spPr>
              <a:xfrm rot="10800000">
                <a:off x="1302588" y="862810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1" name="Háromszög 20"/>
              <p:cNvSpPr/>
              <p:nvPr/>
            </p:nvSpPr>
            <p:spPr>
              <a:xfrm rot="10800000">
                <a:off x="8626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2" name="Háromszög 21"/>
              <p:cNvSpPr/>
              <p:nvPr/>
            </p:nvSpPr>
            <p:spPr>
              <a:xfrm>
                <a:off x="224286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3" name="Háromszög 22"/>
              <p:cNvSpPr/>
              <p:nvPr/>
            </p:nvSpPr>
            <p:spPr>
              <a:xfrm rot="5400000">
                <a:off x="-99205" y="970641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4" name="Háromszög 23"/>
              <p:cNvSpPr/>
              <p:nvPr/>
            </p:nvSpPr>
            <p:spPr>
              <a:xfrm rot="16200000">
                <a:off x="-99205" y="118630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25" name="Háromszög 24"/>
              <p:cNvSpPr/>
              <p:nvPr/>
            </p:nvSpPr>
            <p:spPr>
              <a:xfrm rot="5400000">
                <a:off x="-99205" y="140196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0" name="Háromszög 39"/>
              <p:cNvSpPr/>
              <p:nvPr/>
            </p:nvSpPr>
            <p:spPr>
              <a:xfrm rot="10800000">
                <a:off x="224286" y="1501165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1" name="Háromszög 40"/>
              <p:cNvSpPr/>
              <p:nvPr/>
            </p:nvSpPr>
            <p:spPr>
              <a:xfrm>
                <a:off x="439947" y="1501165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2" name="Háromszög 41"/>
              <p:cNvSpPr/>
              <p:nvPr/>
            </p:nvSpPr>
            <p:spPr>
              <a:xfrm rot="10800000">
                <a:off x="646981" y="1501165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3" name="Háromszög 42"/>
              <p:cNvSpPr/>
              <p:nvPr/>
            </p:nvSpPr>
            <p:spPr>
              <a:xfrm>
                <a:off x="0" y="1501165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4" name="Háromszög 43"/>
              <p:cNvSpPr/>
              <p:nvPr/>
            </p:nvSpPr>
            <p:spPr>
              <a:xfrm>
                <a:off x="862641" y="1501165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45" name="Háromszög 44"/>
              <p:cNvSpPr/>
              <p:nvPr/>
            </p:nvSpPr>
            <p:spPr>
              <a:xfrm rot="10800000">
                <a:off x="1078301" y="151257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1" name="Háromszög 50"/>
              <p:cNvSpPr/>
              <p:nvPr/>
            </p:nvSpPr>
            <p:spPr>
              <a:xfrm rot="16200000">
                <a:off x="1186132" y="161762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2" name="Háromszög 51"/>
              <p:cNvSpPr/>
              <p:nvPr/>
            </p:nvSpPr>
            <p:spPr>
              <a:xfrm rot="5400000">
                <a:off x="1186131" y="183328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3" name="Háromszög 52"/>
              <p:cNvSpPr/>
              <p:nvPr/>
            </p:nvSpPr>
            <p:spPr>
              <a:xfrm>
                <a:off x="1302588" y="194111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4" name="Háromszög 53"/>
              <p:cNvSpPr/>
              <p:nvPr/>
            </p:nvSpPr>
            <p:spPr>
              <a:xfrm rot="10800000">
                <a:off x="1509622" y="1941112"/>
                <a:ext cx="432000" cy="2160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5" name="Háromszög 54"/>
              <p:cNvSpPr/>
              <p:nvPr/>
            </p:nvSpPr>
            <p:spPr>
              <a:xfrm rot="16200000">
                <a:off x="1617452" y="204894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6" name="Háromszög 55"/>
              <p:cNvSpPr/>
              <p:nvPr/>
            </p:nvSpPr>
            <p:spPr>
              <a:xfrm rot="5400000">
                <a:off x="1617453" y="226460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7" name="Háromszög 56"/>
              <p:cNvSpPr/>
              <p:nvPr/>
            </p:nvSpPr>
            <p:spPr>
              <a:xfrm>
                <a:off x="1725283" y="237243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8" name="Háromszög 57"/>
              <p:cNvSpPr/>
              <p:nvPr/>
            </p:nvSpPr>
            <p:spPr>
              <a:xfrm rot="10800000">
                <a:off x="1940943" y="237243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59" name="Háromszög 58"/>
              <p:cNvSpPr/>
              <p:nvPr/>
            </p:nvSpPr>
            <p:spPr>
              <a:xfrm rot="5400000">
                <a:off x="2264433" y="204894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0" name="Háromszög 59"/>
              <p:cNvSpPr/>
              <p:nvPr/>
            </p:nvSpPr>
            <p:spPr>
              <a:xfrm rot="16200000">
                <a:off x="2264434" y="226460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1" name="Háromszög 60"/>
              <p:cNvSpPr/>
              <p:nvPr/>
            </p:nvSpPr>
            <p:spPr>
              <a:xfrm>
                <a:off x="2156603" y="2372433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2" name="Háromszög 61"/>
              <p:cNvSpPr/>
              <p:nvPr/>
            </p:nvSpPr>
            <p:spPr>
              <a:xfrm rot="10800000">
                <a:off x="2372264" y="194111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3" name="Háromszög 62"/>
              <p:cNvSpPr/>
              <p:nvPr/>
            </p:nvSpPr>
            <p:spPr>
              <a:xfrm>
                <a:off x="2587924" y="194111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4" name="Háromszög 63"/>
              <p:cNvSpPr/>
              <p:nvPr/>
            </p:nvSpPr>
            <p:spPr>
              <a:xfrm rot="10800000">
                <a:off x="2803584" y="194111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5" name="Háromszög 64"/>
              <p:cNvSpPr/>
              <p:nvPr/>
            </p:nvSpPr>
            <p:spPr>
              <a:xfrm>
                <a:off x="3010618" y="194111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6" name="Háromszög 65"/>
              <p:cNvSpPr/>
              <p:nvPr/>
            </p:nvSpPr>
            <p:spPr>
              <a:xfrm rot="16200000">
                <a:off x="3127075" y="1401961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7" name="Háromszög 66"/>
              <p:cNvSpPr/>
              <p:nvPr/>
            </p:nvSpPr>
            <p:spPr>
              <a:xfrm rot="5400000">
                <a:off x="3135702" y="161762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8" name="Háromszög 67"/>
              <p:cNvSpPr/>
              <p:nvPr/>
            </p:nvSpPr>
            <p:spPr>
              <a:xfrm rot="16200000">
                <a:off x="3127075" y="183328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69" name="Háromszög 68"/>
              <p:cNvSpPr/>
              <p:nvPr/>
            </p:nvSpPr>
            <p:spPr>
              <a:xfrm rot="16200000">
                <a:off x="2695754" y="97064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0" name="Háromszög 69"/>
              <p:cNvSpPr/>
              <p:nvPr/>
            </p:nvSpPr>
            <p:spPr>
              <a:xfrm rot="5400000">
                <a:off x="2704380" y="1186302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1" name="Háromszög 70"/>
              <p:cNvSpPr/>
              <p:nvPr/>
            </p:nvSpPr>
            <p:spPr>
              <a:xfrm>
                <a:off x="2803584" y="1294131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2" name="Háromszög 71"/>
              <p:cNvSpPr/>
              <p:nvPr/>
            </p:nvSpPr>
            <p:spPr>
              <a:xfrm rot="10800000">
                <a:off x="3019245" y="1294131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3" name="Háromszög 72"/>
              <p:cNvSpPr/>
              <p:nvPr/>
            </p:nvSpPr>
            <p:spPr>
              <a:xfrm rot="10800000">
                <a:off x="1733909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4" name="Háromszög 73"/>
              <p:cNvSpPr/>
              <p:nvPr/>
            </p:nvSpPr>
            <p:spPr>
              <a:xfrm>
                <a:off x="1949569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5" name="Háromszög 74"/>
              <p:cNvSpPr/>
              <p:nvPr/>
            </p:nvSpPr>
            <p:spPr>
              <a:xfrm rot="10800000">
                <a:off x="2165230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6" name="Háromszög 75"/>
              <p:cNvSpPr/>
              <p:nvPr/>
            </p:nvSpPr>
            <p:spPr>
              <a:xfrm>
                <a:off x="1518249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7" name="Háromszög 76"/>
              <p:cNvSpPr/>
              <p:nvPr/>
            </p:nvSpPr>
            <p:spPr>
              <a:xfrm>
                <a:off x="2380890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78" name="Háromszög 77"/>
              <p:cNvSpPr/>
              <p:nvPr/>
            </p:nvSpPr>
            <p:spPr>
              <a:xfrm rot="10800000">
                <a:off x="2587924" y="862810"/>
                <a:ext cx="431800" cy="215900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sp>
          <p:nvSpPr>
            <p:cNvPr id="2" name="Ellipszis 1"/>
            <p:cNvSpPr/>
            <p:nvPr/>
          </p:nvSpPr>
          <p:spPr>
            <a:xfrm>
              <a:off x="2788348" y="801892"/>
              <a:ext cx="1725251" cy="172525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2" name="Ellipszis 111"/>
            <p:cNvSpPr/>
            <p:nvPr/>
          </p:nvSpPr>
          <p:spPr>
            <a:xfrm>
              <a:off x="5351394" y="1742659"/>
              <a:ext cx="1086938" cy="108693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3" name="Ellipszis 112"/>
            <p:cNvSpPr/>
            <p:nvPr/>
          </p:nvSpPr>
          <p:spPr>
            <a:xfrm>
              <a:off x="4244475" y="2618364"/>
              <a:ext cx="1399451" cy="139945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4" name="Csoportba foglalás 113"/>
          <p:cNvGrpSpPr/>
          <p:nvPr/>
        </p:nvGrpSpPr>
        <p:grpSpPr>
          <a:xfrm>
            <a:off x="5225611" y="1748729"/>
            <a:ext cx="2926560" cy="1096651"/>
            <a:chOff x="0" y="859258"/>
            <a:chExt cx="3462087" cy="1297898"/>
          </a:xfrm>
        </p:grpSpPr>
        <p:sp>
          <p:nvSpPr>
            <p:cNvPr id="115" name="Háromszög 114"/>
            <p:cNvSpPr/>
            <p:nvPr/>
          </p:nvSpPr>
          <p:spPr>
            <a:xfrm rot="10800000">
              <a:off x="436420" y="859258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6" name="Háromszög 115"/>
            <p:cNvSpPr/>
            <p:nvPr/>
          </p:nvSpPr>
          <p:spPr>
            <a:xfrm>
              <a:off x="646981" y="875657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7" name="Háromszög 116"/>
            <p:cNvSpPr/>
            <p:nvPr/>
          </p:nvSpPr>
          <p:spPr>
            <a:xfrm rot="10800000">
              <a:off x="871267" y="859259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8" name="Háromszög 117"/>
            <p:cNvSpPr/>
            <p:nvPr/>
          </p:nvSpPr>
          <p:spPr>
            <a:xfrm>
              <a:off x="1086927" y="8758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19" name="Háromszög 118"/>
            <p:cNvSpPr/>
            <p:nvPr/>
          </p:nvSpPr>
          <p:spPr>
            <a:xfrm rot="10800000">
              <a:off x="1302588" y="862810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0" name="Háromszög 119"/>
            <p:cNvSpPr/>
            <p:nvPr/>
          </p:nvSpPr>
          <p:spPr>
            <a:xfrm rot="10800000">
              <a:off x="862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1" name="Háromszög 120"/>
            <p:cNvSpPr/>
            <p:nvPr/>
          </p:nvSpPr>
          <p:spPr>
            <a:xfrm>
              <a:off x="224286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2" name="Háromszög 121"/>
            <p:cNvSpPr/>
            <p:nvPr/>
          </p:nvSpPr>
          <p:spPr>
            <a:xfrm rot="5400000">
              <a:off x="-99205" y="97064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3" name="Háromszög 122"/>
            <p:cNvSpPr/>
            <p:nvPr/>
          </p:nvSpPr>
          <p:spPr>
            <a:xfrm rot="16200000">
              <a:off x="-99205" y="118630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4" name="Háromszög 123"/>
            <p:cNvSpPr/>
            <p:nvPr/>
          </p:nvSpPr>
          <p:spPr>
            <a:xfrm rot="5400000">
              <a:off x="-99205" y="140196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5" name="Háromszög 124"/>
            <p:cNvSpPr/>
            <p:nvPr/>
          </p:nvSpPr>
          <p:spPr>
            <a:xfrm rot="10800000">
              <a:off x="224286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6" name="Háromszög 125"/>
            <p:cNvSpPr/>
            <p:nvPr/>
          </p:nvSpPr>
          <p:spPr>
            <a:xfrm>
              <a:off x="439947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7" name="Háromszög 126"/>
            <p:cNvSpPr/>
            <p:nvPr/>
          </p:nvSpPr>
          <p:spPr>
            <a:xfrm rot="10800000">
              <a:off x="64698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8" name="Háromszög 127"/>
            <p:cNvSpPr/>
            <p:nvPr/>
          </p:nvSpPr>
          <p:spPr>
            <a:xfrm>
              <a:off x="0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29" name="Háromszög 128"/>
            <p:cNvSpPr/>
            <p:nvPr/>
          </p:nvSpPr>
          <p:spPr>
            <a:xfrm>
              <a:off x="862641" y="1501165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0" name="Háromszög 129"/>
            <p:cNvSpPr/>
            <p:nvPr/>
          </p:nvSpPr>
          <p:spPr>
            <a:xfrm rot="10800000">
              <a:off x="1086927" y="149340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1" name="Háromszög 130"/>
            <p:cNvSpPr/>
            <p:nvPr/>
          </p:nvSpPr>
          <p:spPr>
            <a:xfrm rot="16200000">
              <a:off x="1186132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2" name="Háromszög 131"/>
            <p:cNvSpPr/>
            <p:nvPr/>
          </p:nvSpPr>
          <p:spPr>
            <a:xfrm rot="5400000">
              <a:off x="1186131" y="1833283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3" name="Háromszög 132"/>
            <p:cNvSpPr/>
            <p:nvPr/>
          </p:nvSpPr>
          <p:spPr>
            <a:xfrm>
              <a:off x="130258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4" name="Háromszög 133"/>
            <p:cNvSpPr/>
            <p:nvPr/>
          </p:nvSpPr>
          <p:spPr>
            <a:xfrm rot="10800000">
              <a:off x="1509622" y="1941112"/>
              <a:ext cx="432000" cy="216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5" name="Háromszög 134"/>
            <p:cNvSpPr/>
            <p:nvPr/>
          </p:nvSpPr>
          <p:spPr>
            <a:xfrm rot="10800000">
              <a:off x="237226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6" name="Háromszög 135"/>
            <p:cNvSpPr/>
            <p:nvPr/>
          </p:nvSpPr>
          <p:spPr>
            <a:xfrm>
              <a:off x="258792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7" name="Háromszög 136"/>
            <p:cNvSpPr/>
            <p:nvPr/>
          </p:nvSpPr>
          <p:spPr>
            <a:xfrm rot="10800000">
              <a:off x="2803584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8" name="Háromszög 137"/>
            <p:cNvSpPr/>
            <p:nvPr/>
          </p:nvSpPr>
          <p:spPr>
            <a:xfrm>
              <a:off x="3010618" y="194111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39" name="Háromszög 138"/>
            <p:cNvSpPr/>
            <p:nvPr/>
          </p:nvSpPr>
          <p:spPr>
            <a:xfrm rot="16200000">
              <a:off x="3127075" y="1401961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0" name="Háromszög 139"/>
            <p:cNvSpPr/>
            <p:nvPr/>
          </p:nvSpPr>
          <p:spPr>
            <a:xfrm rot="5400000">
              <a:off x="3138237" y="161762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1" name="Háromszög 140"/>
            <p:cNvSpPr/>
            <p:nvPr/>
          </p:nvSpPr>
          <p:spPr>
            <a:xfrm rot="16200000">
              <a:off x="3127075" y="1833282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2" name="Háromszög 141"/>
            <p:cNvSpPr/>
            <p:nvPr/>
          </p:nvSpPr>
          <p:spPr>
            <a:xfrm rot="10800000">
              <a:off x="173390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3" name="Háromszög 142"/>
            <p:cNvSpPr/>
            <p:nvPr/>
          </p:nvSpPr>
          <p:spPr>
            <a:xfrm>
              <a:off x="194956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4" name="Háromszög 143"/>
            <p:cNvSpPr/>
            <p:nvPr/>
          </p:nvSpPr>
          <p:spPr>
            <a:xfrm rot="10800000">
              <a:off x="216523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5" name="Háromszög 144"/>
            <p:cNvSpPr/>
            <p:nvPr/>
          </p:nvSpPr>
          <p:spPr>
            <a:xfrm>
              <a:off x="1518249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6" name="Háromszög 145"/>
            <p:cNvSpPr/>
            <p:nvPr/>
          </p:nvSpPr>
          <p:spPr>
            <a:xfrm>
              <a:off x="2380890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7" name="Háromszög 146"/>
            <p:cNvSpPr/>
            <p:nvPr/>
          </p:nvSpPr>
          <p:spPr>
            <a:xfrm rot="10800000">
              <a:off x="2587924" y="862810"/>
              <a:ext cx="431800" cy="2159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8" name="Háromszög 147"/>
            <p:cNvSpPr/>
            <p:nvPr/>
          </p:nvSpPr>
          <p:spPr>
            <a:xfrm>
              <a:off x="2803381" y="862188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49" name="Háromszög 148"/>
            <p:cNvSpPr/>
            <p:nvPr/>
          </p:nvSpPr>
          <p:spPr>
            <a:xfrm rot="10800000">
              <a:off x="3019041" y="862188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0" name="Háromszög 149"/>
            <p:cNvSpPr/>
            <p:nvPr/>
          </p:nvSpPr>
          <p:spPr>
            <a:xfrm rot="16200000">
              <a:off x="3126871" y="970019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1" name="Háromszög 150"/>
            <p:cNvSpPr/>
            <p:nvPr/>
          </p:nvSpPr>
          <p:spPr>
            <a:xfrm rot="5400000">
              <a:off x="3126872" y="1185679"/>
              <a:ext cx="431800" cy="2159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2" name="Háromszög 151"/>
            <p:cNvSpPr/>
            <p:nvPr/>
          </p:nvSpPr>
          <p:spPr>
            <a:xfrm rot="10800000">
              <a:off x="1940259" y="1941156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3" name="Háromszög 152"/>
            <p:cNvSpPr/>
            <p:nvPr/>
          </p:nvSpPr>
          <p:spPr>
            <a:xfrm>
              <a:off x="2155921" y="1941156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4" name="Háromszög 153"/>
            <p:cNvSpPr/>
            <p:nvPr/>
          </p:nvSpPr>
          <p:spPr>
            <a:xfrm>
              <a:off x="1723918" y="1933927"/>
              <a:ext cx="432000" cy="216000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pic>
        <p:nvPicPr>
          <p:cNvPr id="31" name="Kép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36" y="3653999"/>
            <a:ext cx="3536681" cy="1464407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55" y="3788611"/>
            <a:ext cx="3363541" cy="1376639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61" y="5240712"/>
            <a:ext cx="3128155" cy="13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 smtClean="0">
                    <a:latin typeface="Book Antiqua" panose="02040602050305030304" pitchFamily="18" charset="0"/>
                  </a:rPr>
                  <a:t>A probléma matematikai tárgyalása:</a:t>
                </a:r>
              </a:p>
              <a:p>
                <a:pPr marL="82550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Minden körben találhatók olyan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R</a:t>
                </a:r>
                <a:r>
                  <a:rPr lang="hu-HU" sz="2000" i="1" baseline="-25000" dirty="0">
                    <a:latin typeface="Book Antiqua" panose="02040602050305030304" pitchFamily="18" charset="0"/>
                  </a:rPr>
                  <a:t>n</a:t>
                </a:r>
                <a:r>
                  <a:rPr lang="hu-HU" sz="2000" dirty="0">
                    <a:latin typeface="Book Antiqua" panose="02040602050305030304" pitchFamily="18" charset="0"/>
                  </a:rPr>
                  <a:t> egységek, melyek alakja</a:t>
                </a:r>
              </a:p>
              <a:p>
                <a:pPr marL="179388" indent="0">
                  <a:buNone/>
                </a:pPr>
                <a:endParaRPr lang="hu-HU" sz="1000" dirty="0">
                  <a:latin typeface="Book Antiqua" panose="02040602050305030304" pitchFamily="18" charset="0"/>
                </a:endParaRPr>
              </a:p>
              <a:p>
                <a:pPr marL="179388" indent="0">
                  <a:buNone/>
                  <a:tabLst>
                    <a:tab pos="3768725" algn="ctr"/>
                  </a:tabLst>
                </a:pPr>
                <a:r>
                  <a:rPr lang="hu-HU" sz="2000" dirty="0">
                    <a:latin typeface="Book Antiqua" panose="0204060205030503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db</a:t>
                </a:r>
              </a:p>
              <a:p>
                <a:pPr marL="179388" indent="0">
                  <a:buNone/>
                  <a:tabLst>
                    <a:tab pos="2147888" algn="r"/>
                    <a:tab pos="3768725" algn="ctr"/>
                    <a:tab pos="5375275" algn="l"/>
                  </a:tabLst>
                </a:pPr>
                <a:r>
                  <a:rPr lang="hu-HU" sz="2000" dirty="0">
                    <a:latin typeface="Book Antiqua" panose="02040602050305030304" pitchFamily="18" charset="0"/>
                  </a:rPr>
                  <a:t>	1 db	</a:t>
                </a:r>
                <a:r>
                  <a:rPr lang="hu-HU" sz="2000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</a:t>
                </a:r>
                <a:r>
                  <a:rPr lang="hu-HU" sz="2000" dirty="0">
                    <a:latin typeface="Book Antiqua" panose="02040602050305030304" pitchFamily="18" charset="0"/>
                  </a:rPr>
                  <a:t>	1 db</a:t>
                </a:r>
              </a:p>
              <a:p>
                <a:pPr marL="179388" indent="0">
                  <a:buNone/>
                  <a:tabLst>
                    <a:tab pos="3768725" algn="ctr"/>
                  </a:tabLst>
                </a:pPr>
                <a:r>
                  <a:rPr lang="hu-HU" sz="2000" dirty="0">
                    <a:latin typeface="Book Antiqua" panose="02040602050305030304" pitchFamily="18" charset="0"/>
                  </a:rPr>
                  <a:t>	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n</a:t>
                </a:r>
                <a:r>
                  <a:rPr lang="hu-HU" sz="2000" dirty="0">
                    <a:latin typeface="Book Antiqua" panose="02040602050305030304" pitchFamily="18" charset="0"/>
                  </a:rPr>
                  <a:t> db</a:t>
                </a:r>
              </a:p>
              <a:p>
                <a:pPr marL="82550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Benne a háromszögek száma: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+2=2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b="0" i="1" dirty="0" smtClean="0">
                        <a:latin typeface="Cambria Math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  <a:tabLst>
                    <a:tab pos="1787525" algn="ctr"/>
                    <a:tab pos="3587750" algn="ctr"/>
                  </a:tabLst>
                </a:pPr>
                <a:r>
                  <a:rPr lang="hu-HU" sz="2000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   		 </a:t>
                </a:r>
              </a:p>
              <a:p>
                <a:pPr marL="0" indent="0">
                  <a:buNone/>
                  <a:tabLst>
                    <a:tab pos="1787525" algn="ctr"/>
                    <a:tab pos="3587750" algn="ctr"/>
                  </a:tabLst>
                </a:pPr>
                <a:endParaRPr lang="hu-HU" sz="2000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1787525" algn="ctr"/>
                    <a:tab pos="3587750" algn="ctr"/>
                  </a:tabLst>
                </a:pPr>
                <a:endParaRPr lang="hu-HU" sz="2000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1787525" algn="ctr"/>
                    <a:tab pos="3587750" algn="ctr"/>
                  </a:tabLst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82550" indent="0">
                  <a:buNone/>
                  <a:tabLst>
                    <a:tab pos="1787525" algn="ctr"/>
                    <a:tab pos="3587750" algn="ctr"/>
                  </a:tabLst>
                </a:pPr>
                <a:r>
                  <a:rPr lang="hu-HU" sz="2000" dirty="0">
                    <a:latin typeface="Book Antiqua" panose="02040602050305030304" pitchFamily="18" charset="0"/>
                  </a:rPr>
                  <a:t>Ezekből a részekből nem építhető fel véges kör.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  <a:blipFill rotWithShape="1">
                <a:blip r:embed="rId2"/>
                <a:stretch>
                  <a:fillRect l="-702" t="-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2" name="Csoportba foglalás 231"/>
          <p:cNvGrpSpPr/>
          <p:nvPr/>
        </p:nvGrpSpPr>
        <p:grpSpPr>
          <a:xfrm>
            <a:off x="2601459" y="2092008"/>
            <a:ext cx="2918359" cy="372238"/>
            <a:chOff x="2601459" y="2216703"/>
            <a:chExt cx="2918359" cy="372238"/>
          </a:xfrm>
        </p:grpSpPr>
        <p:grpSp>
          <p:nvGrpSpPr>
            <p:cNvPr id="224" name="Csoportba foglalás 223"/>
            <p:cNvGrpSpPr/>
            <p:nvPr/>
          </p:nvGrpSpPr>
          <p:grpSpPr>
            <a:xfrm>
              <a:off x="2601459" y="2224094"/>
              <a:ext cx="911912" cy="364847"/>
              <a:chOff x="2601459" y="2224094"/>
              <a:chExt cx="911912" cy="364847"/>
            </a:xfrm>
          </p:grpSpPr>
          <p:sp>
            <p:nvSpPr>
              <p:cNvPr id="124" name="Háromszög 123"/>
              <p:cNvSpPr/>
              <p:nvPr/>
            </p:nvSpPr>
            <p:spPr>
              <a:xfrm rot="5400000">
                <a:off x="2517680" y="2315266"/>
                <a:ext cx="364847" cy="182504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25" name="Háromszög 124"/>
              <p:cNvSpPr/>
              <p:nvPr/>
            </p:nvSpPr>
            <p:spPr>
              <a:xfrm rot="10800000">
                <a:off x="2791052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26" name="Háromszög 125"/>
              <p:cNvSpPr/>
              <p:nvPr/>
            </p:nvSpPr>
            <p:spPr>
              <a:xfrm>
                <a:off x="2973354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27" name="Háromszög 126"/>
              <p:cNvSpPr/>
              <p:nvPr/>
            </p:nvSpPr>
            <p:spPr>
              <a:xfrm rot="10800000">
                <a:off x="3148363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28" name="Háromszög 127"/>
              <p:cNvSpPr/>
              <p:nvPr/>
            </p:nvSpPr>
            <p:spPr>
              <a:xfrm>
                <a:off x="2601459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>
              <a:off x="4608007" y="2216703"/>
              <a:ext cx="911811" cy="364847"/>
              <a:chOff x="4606773" y="2588535"/>
              <a:chExt cx="911811" cy="364847"/>
            </a:xfrm>
          </p:grpSpPr>
          <p:sp>
            <p:nvSpPr>
              <p:cNvPr id="135" name="Háromszög 134"/>
              <p:cNvSpPr/>
              <p:nvPr/>
            </p:nvSpPr>
            <p:spPr>
              <a:xfrm rot="10800000">
                <a:off x="4606773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6" name="Háromszög 135"/>
              <p:cNvSpPr/>
              <p:nvPr/>
            </p:nvSpPr>
            <p:spPr>
              <a:xfrm>
                <a:off x="4789074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7" name="Háromszög 136"/>
              <p:cNvSpPr/>
              <p:nvPr/>
            </p:nvSpPr>
            <p:spPr>
              <a:xfrm rot="10800000">
                <a:off x="4971375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8" name="Háromszög 137"/>
              <p:cNvSpPr/>
              <p:nvPr/>
            </p:nvSpPr>
            <p:spPr>
              <a:xfrm>
                <a:off x="5146385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1" name="Háromszög 140"/>
              <p:cNvSpPr/>
              <p:nvPr/>
            </p:nvSpPr>
            <p:spPr>
              <a:xfrm rot="16200000">
                <a:off x="5244908" y="2679707"/>
                <a:ext cx="364847" cy="182504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226" name="Egyenes összekötő 225"/>
            <p:cNvCxnSpPr/>
            <p:nvPr/>
          </p:nvCxnSpPr>
          <p:spPr>
            <a:xfrm>
              <a:off x="3513371" y="2399026"/>
              <a:ext cx="10946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gyenes összekötő 160"/>
            <p:cNvCxnSpPr>
              <a:stCxn id="127" idx="0"/>
            </p:cNvCxnSpPr>
            <p:nvPr/>
          </p:nvCxnSpPr>
          <p:spPr>
            <a:xfrm>
              <a:off x="3330867" y="2581550"/>
              <a:ext cx="145214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Csoportba foglalás 161"/>
          <p:cNvGrpSpPr/>
          <p:nvPr/>
        </p:nvGrpSpPr>
        <p:grpSpPr>
          <a:xfrm>
            <a:off x="429491" y="4568082"/>
            <a:ext cx="3627450" cy="188887"/>
            <a:chOff x="2274587" y="2392663"/>
            <a:chExt cx="3627450" cy="188887"/>
          </a:xfrm>
        </p:grpSpPr>
        <p:grpSp>
          <p:nvGrpSpPr>
            <p:cNvPr id="163" name="Csoportba foglalás 162"/>
            <p:cNvGrpSpPr/>
            <p:nvPr/>
          </p:nvGrpSpPr>
          <p:grpSpPr>
            <a:xfrm>
              <a:off x="2601459" y="2399127"/>
              <a:ext cx="911912" cy="182423"/>
              <a:chOff x="2601459" y="2399127"/>
              <a:chExt cx="911912" cy="182423"/>
            </a:xfrm>
          </p:grpSpPr>
          <p:sp>
            <p:nvSpPr>
              <p:cNvPr id="173" name="Háromszög 172"/>
              <p:cNvSpPr/>
              <p:nvPr/>
            </p:nvSpPr>
            <p:spPr>
              <a:xfrm rot="10800000">
                <a:off x="2791052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74" name="Háromszög 173"/>
              <p:cNvSpPr/>
              <p:nvPr/>
            </p:nvSpPr>
            <p:spPr>
              <a:xfrm>
                <a:off x="2973354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75" name="Háromszög 174"/>
              <p:cNvSpPr/>
              <p:nvPr/>
            </p:nvSpPr>
            <p:spPr>
              <a:xfrm rot="10800000">
                <a:off x="3148363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76" name="Háromszög 175"/>
              <p:cNvSpPr/>
              <p:nvPr/>
            </p:nvSpPr>
            <p:spPr>
              <a:xfrm>
                <a:off x="2601459" y="2399127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64" name="Csoportba foglalás 163"/>
            <p:cNvGrpSpPr/>
            <p:nvPr/>
          </p:nvGrpSpPr>
          <p:grpSpPr>
            <a:xfrm>
              <a:off x="4608007" y="2399026"/>
              <a:ext cx="904620" cy="182423"/>
              <a:chOff x="4606773" y="2770858"/>
              <a:chExt cx="904620" cy="182423"/>
            </a:xfrm>
          </p:grpSpPr>
          <p:sp>
            <p:nvSpPr>
              <p:cNvPr id="167" name="Háromszög 166"/>
              <p:cNvSpPr/>
              <p:nvPr/>
            </p:nvSpPr>
            <p:spPr>
              <a:xfrm rot="10800000">
                <a:off x="4606773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68" name="Háromszög 167"/>
              <p:cNvSpPr/>
              <p:nvPr/>
            </p:nvSpPr>
            <p:spPr>
              <a:xfrm>
                <a:off x="4789074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69" name="Háromszög 168"/>
              <p:cNvSpPr/>
              <p:nvPr/>
            </p:nvSpPr>
            <p:spPr>
              <a:xfrm rot="10800000">
                <a:off x="4971375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70" name="Háromszög 169"/>
              <p:cNvSpPr/>
              <p:nvPr/>
            </p:nvSpPr>
            <p:spPr>
              <a:xfrm>
                <a:off x="5146385" y="2770858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165" name="Egyenes összekötő 164"/>
            <p:cNvCxnSpPr/>
            <p:nvPr/>
          </p:nvCxnSpPr>
          <p:spPr>
            <a:xfrm>
              <a:off x="2274587" y="2392663"/>
              <a:ext cx="36274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gyenes összekötő 165"/>
            <p:cNvCxnSpPr/>
            <p:nvPr/>
          </p:nvCxnSpPr>
          <p:spPr>
            <a:xfrm>
              <a:off x="2274587" y="2581550"/>
              <a:ext cx="36274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Csoportba foglalás 214"/>
          <p:cNvGrpSpPr/>
          <p:nvPr/>
        </p:nvGrpSpPr>
        <p:grpSpPr>
          <a:xfrm>
            <a:off x="4692341" y="3261632"/>
            <a:ext cx="3954148" cy="3312904"/>
            <a:chOff x="0" y="0"/>
            <a:chExt cx="3954265" cy="3312904"/>
          </a:xfrm>
        </p:grpSpPr>
        <p:cxnSp>
          <p:nvCxnSpPr>
            <p:cNvPr id="216" name="Egyenes összekötő 215"/>
            <p:cNvCxnSpPr/>
            <p:nvPr/>
          </p:nvCxnSpPr>
          <p:spPr>
            <a:xfrm>
              <a:off x="224287" y="664234"/>
              <a:ext cx="143182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Egyenes összekötő 216"/>
            <p:cNvCxnSpPr/>
            <p:nvPr/>
          </p:nvCxnSpPr>
          <p:spPr>
            <a:xfrm>
              <a:off x="8627" y="879894"/>
              <a:ext cx="143182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Egyenes összekötő 217"/>
            <p:cNvCxnSpPr/>
            <p:nvPr/>
          </p:nvCxnSpPr>
          <p:spPr>
            <a:xfrm>
              <a:off x="1578634" y="2096219"/>
              <a:ext cx="143182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gyenes összekötő 218"/>
            <p:cNvCxnSpPr/>
            <p:nvPr/>
          </p:nvCxnSpPr>
          <p:spPr>
            <a:xfrm>
              <a:off x="1725283" y="1880559"/>
              <a:ext cx="143182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Egyenes összekötő 219"/>
            <p:cNvCxnSpPr/>
            <p:nvPr/>
          </p:nvCxnSpPr>
          <p:spPr>
            <a:xfrm>
              <a:off x="3243532" y="3298689"/>
              <a:ext cx="71073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gyenes összekötő 220"/>
            <p:cNvCxnSpPr/>
            <p:nvPr/>
          </p:nvCxnSpPr>
          <p:spPr>
            <a:xfrm>
              <a:off x="1656272" y="879894"/>
              <a:ext cx="0" cy="846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Egyenes összekötő 221"/>
            <p:cNvCxnSpPr/>
            <p:nvPr/>
          </p:nvCxnSpPr>
          <p:spPr>
            <a:xfrm>
              <a:off x="1440612" y="1035170"/>
              <a:ext cx="0" cy="846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Egyenes összekötő 222"/>
            <p:cNvCxnSpPr/>
            <p:nvPr/>
          </p:nvCxnSpPr>
          <p:spPr>
            <a:xfrm>
              <a:off x="3010619" y="2242868"/>
              <a:ext cx="0" cy="846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Egyenes összekötő 246"/>
            <p:cNvCxnSpPr/>
            <p:nvPr/>
          </p:nvCxnSpPr>
          <p:spPr>
            <a:xfrm>
              <a:off x="3226279" y="2156604"/>
              <a:ext cx="0" cy="846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gyenes összekötő 248"/>
            <p:cNvCxnSpPr/>
            <p:nvPr/>
          </p:nvCxnSpPr>
          <p:spPr>
            <a:xfrm>
              <a:off x="8627" y="8627"/>
              <a:ext cx="0" cy="846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Csoportba foglalás 250"/>
            <p:cNvGrpSpPr/>
            <p:nvPr/>
          </p:nvGrpSpPr>
          <p:grpSpPr>
            <a:xfrm>
              <a:off x="0" y="0"/>
              <a:ext cx="3954144" cy="3312904"/>
              <a:chOff x="0" y="0"/>
              <a:chExt cx="3954144" cy="3312904"/>
            </a:xfrm>
          </p:grpSpPr>
          <p:grpSp>
            <p:nvGrpSpPr>
              <p:cNvPr id="252" name="Csoportba foglalás 251"/>
              <p:cNvGrpSpPr/>
              <p:nvPr/>
            </p:nvGrpSpPr>
            <p:grpSpPr>
              <a:xfrm>
                <a:off x="0" y="215661"/>
                <a:ext cx="3954144" cy="3097243"/>
                <a:chOff x="0" y="0"/>
                <a:chExt cx="3954144" cy="3097243"/>
              </a:xfrm>
            </p:grpSpPr>
            <p:sp>
              <p:nvSpPr>
                <p:cNvPr id="254" name="Háromszög 253"/>
                <p:cNvSpPr/>
                <p:nvPr/>
              </p:nvSpPr>
              <p:spPr>
                <a:xfrm rot="5400000">
                  <a:off x="-99324" y="340864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55" name="Háromszög 254"/>
                <p:cNvSpPr/>
                <p:nvPr/>
              </p:nvSpPr>
              <p:spPr>
                <a:xfrm rot="10800000">
                  <a:off x="224166" y="448694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56" name="Háromszög 255"/>
                <p:cNvSpPr/>
                <p:nvPr/>
              </p:nvSpPr>
              <p:spPr>
                <a:xfrm>
                  <a:off x="8506" y="448694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57" name="Háromszög 256"/>
                <p:cNvSpPr/>
                <p:nvPr/>
              </p:nvSpPr>
              <p:spPr>
                <a:xfrm>
                  <a:off x="1009170" y="448694"/>
                  <a:ext cx="431792" cy="21588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58" name="Háromszög 257"/>
                <p:cNvSpPr/>
                <p:nvPr/>
              </p:nvSpPr>
              <p:spPr>
                <a:xfrm rot="10800000">
                  <a:off x="1233457" y="448694"/>
                  <a:ext cx="431792" cy="21588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59" name="Háromszög 258"/>
                <p:cNvSpPr/>
                <p:nvPr/>
              </p:nvSpPr>
              <p:spPr>
                <a:xfrm rot="16200000">
                  <a:off x="1332661" y="565151"/>
                  <a:ext cx="431768" cy="215896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0" name="Háromszög 259"/>
                <p:cNvSpPr/>
                <p:nvPr/>
              </p:nvSpPr>
              <p:spPr>
                <a:xfrm rot="5400000">
                  <a:off x="1332660" y="780812"/>
                  <a:ext cx="431768" cy="215896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1" name="Háromszög 260"/>
                <p:cNvSpPr/>
                <p:nvPr/>
              </p:nvSpPr>
              <p:spPr>
                <a:xfrm>
                  <a:off x="2579177" y="1665019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2" name="Háromszög 261"/>
                <p:cNvSpPr/>
                <p:nvPr/>
              </p:nvSpPr>
              <p:spPr>
                <a:xfrm rot="10800000">
                  <a:off x="2803464" y="1665019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3" name="Háromszög 262"/>
                <p:cNvSpPr/>
                <p:nvPr/>
              </p:nvSpPr>
              <p:spPr>
                <a:xfrm rot="16200000">
                  <a:off x="2902667" y="1781476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4" name="Háromszög 263"/>
                <p:cNvSpPr/>
                <p:nvPr/>
              </p:nvSpPr>
              <p:spPr>
                <a:xfrm rot="5400000">
                  <a:off x="2902667" y="1997136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5" name="Háromszög 264"/>
                <p:cNvSpPr/>
                <p:nvPr/>
              </p:nvSpPr>
              <p:spPr>
                <a:xfrm rot="16200000">
                  <a:off x="1324033" y="1341529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6" name="Háromszög 265"/>
                <p:cNvSpPr/>
                <p:nvPr/>
              </p:nvSpPr>
              <p:spPr>
                <a:xfrm rot="5400000">
                  <a:off x="1324033" y="1557189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7" name="Háromszög 266"/>
                <p:cNvSpPr/>
                <p:nvPr/>
              </p:nvSpPr>
              <p:spPr>
                <a:xfrm>
                  <a:off x="1440491" y="1665019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8" name="Háromszög 267"/>
                <p:cNvSpPr/>
                <p:nvPr/>
              </p:nvSpPr>
              <p:spPr>
                <a:xfrm rot="10800000">
                  <a:off x="1647524" y="1665019"/>
                  <a:ext cx="431800" cy="215900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69" name="Háromszög 268"/>
                <p:cNvSpPr/>
                <p:nvPr/>
              </p:nvSpPr>
              <p:spPr>
                <a:xfrm rot="16200000">
                  <a:off x="2902667" y="2557853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70" name="Háromszög 269"/>
                <p:cNvSpPr/>
                <p:nvPr/>
              </p:nvSpPr>
              <p:spPr>
                <a:xfrm rot="5400000">
                  <a:off x="2902667" y="2773514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71" name="Háromszög 270"/>
                <p:cNvSpPr/>
                <p:nvPr/>
              </p:nvSpPr>
              <p:spPr>
                <a:xfrm>
                  <a:off x="3010498" y="2881343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72" name="Háromszög 271"/>
                <p:cNvSpPr/>
                <p:nvPr/>
              </p:nvSpPr>
              <p:spPr>
                <a:xfrm rot="10800000">
                  <a:off x="3217532" y="2881343"/>
                  <a:ext cx="431800" cy="215900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cxnSp>
              <p:nvCxnSpPr>
                <p:cNvPr id="273" name="Egyenes összekötő 272"/>
                <p:cNvCxnSpPr/>
                <p:nvPr/>
              </p:nvCxnSpPr>
              <p:spPr>
                <a:xfrm>
                  <a:off x="3243411" y="2886572"/>
                  <a:ext cx="710733" cy="862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Háromszög 273"/>
                <p:cNvSpPr/>
                <p:nvPr/>
              </p:nvSpPr>
              <p:spPr>
                <a:xfrm rot="16200000">
                  <a:off x="-107950" y="107950"/>
                  <a:ext cx="431165" cy="21526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</p:grpSp>
          <p:cxnSp>
            <p:nvCxnSpPr>
              <p:cNvPr id="253" name="Egyenes összekötő 252"/>
              <p:cNvCxnSpPr/>
              <p:nvPr/>
            </p:nvCxnSpPr>
            <p:spPr>
              <a:xfrm>
                <a:off x="215661" y="0"/>
                <a:ext cx="0" cy="61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Szövegdoboz 31"/>
          <p:cNvSpPr txBox="1"/>
          <p:nvPr/>
        </p:nvSpPr>
        <p:spPr>
          <a:xfrm>
            <a:off x="5333087" y="3763896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  <p:sp>
        <p:nvSpPr>
          <p:cNvPr id="275" name="Szövegdoboz 274"/>
          <p:cNvSpPr txBox="1"/>
          <p:nvPr/>
        </p:nvSpPr>
        <p:spPr>
          <a:xfrm>
            <a:off x="6814316" y="4979892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  <p:sp>
        <p:nvSpPr>
          <p:cNvPr id="276" name="Szövegdoboz 275"/>
          <p:cNvSpPr txBox="1"/>
          <p:nvPr/>
        </p:nvSpPr>
        <p:spPr>
          <a:xfrm>
            <a:off x="8313322" y="6199436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  <p:sp>
        <p:nvSpPr>
          <p:cNvPr id="277" name="Szövegdoboz 276"/>
          <p:cNvSpPr txBox="1"/>
          <p:nvPr/>
        </p:nvSpPr>
        <p:spPr>
          <a:xfrm rot="5400000">
            <a:off x="6017769" y="4543904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  <p:sp>
        <p:nvSpPr>
          <p:cNvPr id="278" name="Szövegdoboz 277"/>
          <p:cNvSpPr txBox="1"/>
          <p:nvPr/>
        </p:nvSpPr>
        <p:spPr>
          <a:xfrm rot="5400000">
            <a:off x="4590654" y="3311240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  <p:sp>
        <p:nvSpPr>
          <p:cNvPr id="279" name="Szövegdoboz 278"/>
          <p:cNvSpPr txBox="1"/>
          <p:nvPr/>
        </p:nvSpPr>
        <p:spPr>
          <a:xfrm rot="5400000">
            <a:off x="7607047" y="5750999"/>
            <a:ext cx="5778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ym typeface="Symbol" panose="05050102010706020507" pitchFamily="18" charset="2"/>
              </a:rPr>
              <a:t>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489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2" grpId="0"/>
      <p:bldP spid="275" grpId="0"/>
      <p:bldP spid="276" grpId="0"/>
      <p:bldP spid="277" grpId="0"/>
      <p:bldP spid="278" grpId="0"/>
      <p:bldP spid="2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68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i="1" dirty="0">
                <a:latin typeface="Book Antiqua" panose="02040602050305030304" pitchFamily="18" charset="0"/>
              </a:rPr>
              <a:t>R</a:t>
            </a:r>
            <a:r>
              <a:rPr lang="hu-HU" sz="2000" baseline="-25000" dirty="0">
                <a:latin typeface="Book Antiqua" panose="02040602050305030304" pitchFamily="18" charset="0"/>
              </a:rPr>
              <a:t>1</a:t>
            </a:r>
            <a:r>
              <a:rPr lang="hu-HU" sz="2000" dirty="0">
                <a:latin typeface="Book Antiqua" panose="02040602050305030304" pitchFamily="18" charset="0"/>
              </a:rPr>
              <a:t>:</a:t>
            </a: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 nyilvánvaló redukálási lehetőség:</a:t>
            </a: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82550" indent="0">
              <a:buNone/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A kevésbé nyilvánvaló redukálási lehetőség:</a:t>
            </a: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0" indent="0">
              <a:buNone/>
              <a:tabLst>
                <a:tab pos="5292725" algn="ctr"/>
              </a:tabLst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	−4 db</a:t>
            </a:r>
          </a:p>
          <a:p>
            <a:pPr marL="0" indent="0">
              <a:buNone/>
              <a:tabLst>
                <a:tab pos="1787525" algn="ctr"/>
                <a:tab pos="3587750" algn="ctr"/>
              </a:tabLst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  <a:tabLst>
                <a:tab pos="1787525" algn="ctr"/>
                <a:tab pos="3587750" algn="ctr"/>
              </a:tabLst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  <a:tabLst>
                <a:tab pos="1787525" algn="ctr"/>
                <a:tab pos="3587750" algn="ctr"/>
              </a:tabLst>
            </a:pPr>
            <a:r>
              <a:rPr lang="hu-HU" sz="2000" dirty="0">
                <a:latin typeface="Book Antiqua" panose="02040602050305030304" pitchFamily="18" charset="0"/>
              </a:rPr>
              <a:t>Összetettebb kör esetén:</a:t>
            </a:r>
          </a:p>
          <a:p>
            <a:pPr marL="82550" indent="0">
              <a:buNone/>
              <a:tabLst>
                <a:tab pos="1787525" algn="ctr"/>
                <a:tab pos="3587750" algn="ctr"/>
              </a:tabLst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  <a:tabLst>
                <a:tab pos="7980363" algn="ctr"/>
              </a:tabLst>
            </a:pPr>
            <a:r>
              <a:rPr lang="hu-HU" sz="2000" dirty="0">
                <a:latin typeface="Book Antiqua" panose="02040602050305030304" pitchFamily="18" charset="0"/>
              </a:rPr>
              <a:t>	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 −4 db</a:t>
            </a:r>
          </a:p>
          <a:p>
            <a:pPr marL="82550" indent="0">
              <a:buNone/>
              <a:tabLst>
                <a:tab pos="7980363" algn="ctr"/>
              </a:tabLst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82550" indent="0" algn="ctr">
              <a:buNone/>
              <a:tabLst>
                <a:tab pos="7980363" algn="ctr"/>
              </a:tabLst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(jobboldali eset hasonlóan)</a:t>
            </a:r>
            <a:endParaRPr lang="hu-HU" sz="2000" dirty="0">
              <a:latin typeface="Book Antiqua" panose="02040602050305030304" pitchFamily="18" charset="0"/>
            </a:endParaRPr>
          </a:p>
        </p:txBody>
      </p:sp>
      <p:grpSp>
        <p:nvGrpSpPr>
          <p:cNvPr id="73" name="Csoportba foglalás 72"/>
          <p:cNvGrpSpPr/>
          <p:nvPr/>
        </p:nvGrpSpPr>
        <p:grpSpPr>
          <a:xfrm>
            <a:off x="1158585" y="937521"/>
            <a:ext cx="440055" cy="431165"/>
            <a:chOff x="0" y="0"/>
            <a:chExt cx="440275" cy="431782"/>
          </a:xfrm>
        </p:grpSpPr>
        <p:sp>
          <p:nvSpPr>
            <p:cNvPr id="74" name="Háromszög 73"/>
            <p:cNvSpPr/>
            <p:nvPr/>
          </p:nvSpPr>
          <p:spPr>
            <a:xfrm rot="16200000">
              <a:off x="116443" y="107950"/>
              <a:ext cx="431768" cy="215896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5" name="Háromszög 74"/>
            <p:cNvSpPr/>
            <p:nvPr/>
          </p:nvSpPr>
          <p:spPr>
            <a:xfrm rot="5400000">
              <a:off x="-107950" y="107950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6" name="Háromszög 75"/>
            <p:cNvSpPr/>
            <p:nvPr/>
          </p:nvSpPr>
          <p:spPr>
            <a:xfrm>
              <a:off x="4246" y="214537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2570451" y="2076776"/>
            <a:ext cx="456148" cy="436245"/>
            <a:chOff x="-12491" y="0"/>
            <a:chExt cx="456148" cy="436775"/>
          </a:xfrm>
        </p:grpSpPr>
        <p:sp>
          <p:nvSpPr>
            <p:cNvPr id="78" name="Háromszög 77"/>
            <p:cNvSpPr/>
            <p:nvPr/>
          </p:nvSpPr>
          <p:spPr>
            <a:xfrm rot="10800000">
              <a:off x="0" y="6974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79" name="Háromszög 78"/>
            <p:cNvSpPr/>
            <p:nvPr/>
          </p:nvSpPr>
          <p:spPr>
            <a:xfrm rot="16200000">
              <a:off x="120442" y="107950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0" name="Háromszög 79"/>
            <p:cNvSpPr/>
            <p:nvPr/>
          </p:nvSpPr>
          <p:spPr>
            <a:xfrm rot="5400000">
              <a:off x="-120441" y="113560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1" name="Háromszög 80"/>
            <p:cNvSpPr/>
            <p:nvPr/>
          </p:nvSpPr>
          <p:spPr>
            <a:xfrm>
              <a:off x="0" y="220147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grpSp>
        <p:nvGrpSpPr>
          <p:cNvPr id="82" name="Csoportba foglalás 81"/>
          <p:cNvGrpSpPr/>
          <p:nvPr/>
        </p:nvGrpSpPr>
        <p:grpSpPr>
          <a:xfrm>
            <a:off x="987250" y="3417701"/>
            <a:ext cx="430732" cy="649605"/>
            <a:chOff x="0" y="0"/>
            <a:chExt cx="431165" cy="649948"/>
          </a:xfrm>
        </p:grpSpPr>
        <p:sp>
          <p:nvSpPr>
            <p:cNvPr id="83" name="Háromszög 82"/>
            <p:cNvSpPr/>
            <p:nvPr/>
          </p:nvSpPr>
          <p:spPr>
            <a:xfrm rot="5400000">
              <a:off x="98328" y="107950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4" name="Háromszög 83"/>
            <p:cNvSpPr/>
            <p:nvPr/>
          </p:nvSpPr>
          <p:spPr>
            <a:xfrm rot="16200000">
              <a:off x="-106586" y="107950"/>
              <a:ext cx="431768" cy="215896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5" name="Háromszög 84"/>
            <p:cNvSpPr/>
            <p:nvPr/>
          </p:nvSpPr>
          <p:spPr>
            <a:xfrm rot="16200000">
              <a:off x="106587" y="321123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6" name="Háromszög 85"/>
            <p:cNvSpPr/>
            <p:nvPr/>
          </p:nvSpPr>
          <p:spPr>
            <a:xfrm rot="5400000">
              <a:off x="-106586" y="326733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87" name="Háromszög 86"/>
            <p:cNvSpPr/>
            <p:nvPr/>
          </p:nvSpPr>
          <p:spPr>
            <a:xfrm>
              <a:off x="0" y="433320"/>
              <a:ext cx="431165" cy="21526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2703384" y="3412425"/>
            <a:ext cx="431165" cy="643890"/>
            <a:chOff x="0" y="0"/>
            <a:chExt cx="431792" cy="644338"/>
          </a:xfrm>
        </p:grpSpPr>
        <p:sp>
          <p:nvSpPr>
            <p:cNvPr id="89" name="Háromszög 88"/>
            <p:cNvSpPr/>
            <p:nvPr/>
          </p:nvSpPr>
          <p:spPr>
            <a:xfrm>
              <a:off x="0" y="0"/>
              <a:ext cx="431792" cy="215884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grpSp>
          <p:nvGrpSpPr>
            <p:cNvPr id="90" name="Csoportba foglalás 89"/>
            <p:cNvGrpSpPr/>
            <p:nvPr/>
          </p:nvGrpSpPr>
          <p:grpSpPr>
            <a:xfrm>
              <a:off x="0" y="207563"/>
              <a:ext cx="431165" cy="436775"/>
              <a:chOff x="0" y="0"/>
              <a:chExt cx="431165" cy="436775"/>
            </a:xfrm>
          </p:grpSpPr>
          <p:sp>
            <p:nvSpPr>
              <p:cNvPr id="91" name="Háromszög 90"/>
              <p:cNvSpPr/>
              <p:nvPr/>
            </p:nvSpPr>
            <p:spPr>
              <a:xfrm rot="10800000">
                <a:off x="0" y="6974"/>
                <a:ext cx="431165" cy="21526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92" name="Háromszög 91"/>
              <p:cNvSpPr/>
              <p:nvPr/>
            </p:nvSpPr>
            <p:spPr>
              <a:xfrm rot="16200000">
                <a:off x="106587" y="107950"/>
                <a:ext cx="431165" cy="21526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93" name="Háromszög 92"/>
              <p:cNvSpPr/>
              <p:nvPr/>
            </p:nvSpPr>
            <p:spPr>
              <a:xfrm rot="5400000">
                <a:off x="-106586" y="113560"/>
                <a:ext cx="431165" cy="21526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94" name="Háromszög 93"/>
              <p:cNvSpPr/>
              <p:nvPr/>
            </p:nvSpPr>
            <p:spPr>
              <a:xfrm>
                <a:off x="0" y="220147"/>
                <a:ext cx="431165" cy="21526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</p:grpSp>
      <p:grpSp>
        <p:nvGrpSpPr>
          <p:cNvPr id="95" name="Csoportba foglalás 94"/>
          <p:cNvGrpSpPr/>
          <p:nvPr/>
        </p:nvGrpSpPr>
        <p:grpSpPr>
          <a:xfrm>
            <a:off x="4514586" y="3417809"/>
            <a:ext cx="431165" cy="643890"/>
            <a:chOff x="0" y="0"/>
            <a:chExt cx="431792" cy="644338"/>
          </a:xfrm>
        </p:grpSpPr>
        <p:sp>
          <p:nvSpPr>
            <p:cNvPr id="96" name="Háromszög 95"/>
            <p:cNvSpPr/>
            <p:nvPr/>
          </p:nvSpPr>
          <p:spPr>
            <a:xfrm>
              <a:off x="0" y="0"/>
              <a:ext cx="431792" cy="215884"/>
            </a:xfrm>
            <a:prstGeom prst="triangl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grpSp>
          <p:nvGrpSpPr>
            <p:cNvPr id="97" name="Csoportba foglalás 96"/>
            <p:cNvGrpSpPr/>
            <p:nvPr/>
          </p:nvGrpSpPr>
          <p:grpSpPr>
            <a:xfrm>
              <a:off x="0" y="207563"/>
              <a:ext cx="431165" cy="436775"/>
              <a:chOff x="0" y="0"/>
              <a:chExt cx="431165" cy="436775"/>
            </a:xfrm>
          </p:grpSpPr>
          <p:sp>
            <p:nvSpPr>
              <p:cNvPr id="98" name="Háromszög 97"/>
              <p:cNvSpPr/>
              <p:nvPr/>
            </p:nvSpPr>
            <p:spPr>
              <a:xfrm rot="16200000">
                <a:off x="106587" y="107950"/>
                <a:ext cx="431165" cy="215265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99" name="Háromszög 98"/>
              <p:cNvSpPr/>
              <p:nvPr/>
            </p:nvSpPr>
            <p:spPr>
              <a:xfrm rot="5400000">
                <a:off x="-106586" y="113560"/>
                <a:ext cx="431165" cy="215265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00" name="Háromszög 99"/>
              <p:cNvSpPr/>
              <p:nvPr/>
            </p:nvSpPr>
            <p:spPr>
              <a:xfrm>
                <a:off x="0" y="220147"/>
                <a:ext cx="431165" cy="215265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</p:grpSp>
      <p:cxnSp>
        <p:nvCxnSpPr>
          <p:cNvPr id="101" name="Egyenes összekötő nyíllal 100"/>
          <p:cNvCxnSpPr/>
          <p:nvPr/>
        </p:nvCxnSpPr>
        <p:spPr>
          <a:xfrm>
            <a:off x="1538197" y="3836489"/>
            <a:ext cx="99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nyíllal 101"/>
          <p:cNvCxnSpPr/>
          <p:nvPr/>
        </p:nvCxnSpPr>
        <p:spPr>
          <a:xfrm>
            <a:off x="3273262" y="3825535"/>
            <a:ext cx="99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Csoportba foglalás 102"/>
          <p:cNvGrpSpPr/>
          <p:nvPr/>
        </p:nvGrpSpPr>
        <p:grpSpPr>
          <a:xfrm>
            <a:off x="389383" y="5292244"/>
            <a:ext cx="2917826" cy="372110"/>
            <a:chOff x="0" y="0"/>
            <a:chExt cx="2918359" cy="372238"/>
          </a:xfrm>
        </p:grpSpPr>
        <p:grpSp>
          <p:nvGrpSpPr>
            <p:cNvPr id="104" name="Csoportba foglalás 103"/>
            <p:cNvGrpSpPr/>
            <p:nvPr/>
          </p:nvGrpSpPr>
          <p:grpSpPr>
            <a:xfrm>
              <a:off x="0" y="7391"/>
              <a:ext cx="911912" cy="364847"/>
              <a:chOff x="0" y="7391"/>
              <a:chExt cx="911912" cy="364847"/>
            </a:xfrm>
          </p:grpSpPr>
          <p:sp>
            <p:nvSpPr>
              <p:cNvPr id="115" name="Háromszög 114"/>
              <p:cNvSpPr/>
              <p:nvPr/>
            </p:nvSpPr>
            <p:spPr>
              <a:xfrm rot="5400000">
                <a:off x="-83779" y="98563"/>
                <a:ext cx="364847" cy="182504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6" name="Háromszög 115"/>
              <p:cNvSpPr/>
              <p:nvPr/>
            </p:nvSpPr>
            <p:spPr>
              <a:xfrm rot="10800000">
                <a:off x="189593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7" name="Háromszög 116"/>
              <p:cNvSpPr/>
              <p:nvPr/>
            </p:nvSpPr>
            <p:spPr>
              <a:xfrm>
                <a:off x="371895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8" name="Háromszög 117"/>
              <p:cNvSpPr/>
              <p:nvPr/>
            </p:nvSpPr>
            <p:spPr>
              <a:xfrm rot="10800000">
                <a:off x="546904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9" name="Háromszög 118"/>
              <p:cNvSpPr/>
              <p:nvPr/>
            </p:nvSpPr>
            <p:spPr>
              <a:xfrm>
                <a:off x="0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05" name="Csoportba foglalás 104"/>
            <p:cNvGrpSpPr/>
            <p:nvPr/>
          </p:nvGrpSpPr>
          <p:grpSpPr>
            <a:xfrm>
              <a:off x="7772" y="0"/>
              <a:ext cx="2910587" cy="364847"/>
              <a:chOff x="7772" y="0"/>
              <a:chExt cx="2910587" cy="364847"/>
            </a:xfrm>
          </p:grpSpPr>
          <p:sp>
            <p:nvSpPr>
              <p:cNvPr id="108" name="Háromszög 107"/>
              <p:cNvSpPr/>
              <p:nvPr/>
            </p:nvSpPr>
            <p:spPr>
              <a:xfrm rot="10800000">
                <a:off x="2006548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09" name="Háromszög 108"/>
              <p:cNvSpPr/>
              <p:nvPr/>
            </p:nvSpPr>
            <p:spPr>
              <a:xfrm>
                <a:off x="2188849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0" name="Háromszög 109"/>
              <p:cNvSpPr/>
              <p:nvPr/>
            </p:nvSpPr>
            <p:spPr>
              <a:xfrm rot="10800000">
                <a:off x="2371150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1" name="Háromszög 110"/>
              <p:cNvSpPr/>
              <p:nvPr/>
            </p:nvSpPr>
            <p:spPr>
              <a:xfrm>
                <a:off x="2546160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2" name="Háromszög 111"/>
              <p:cNvSpPr/>
              <p:nvPr/>
            </p:nvSpPr>
            <p:spPr>
              <a:xfrm rot="16200000">
                <a:off x="2644683" y="91172"/>
                <a:ext cx="364847" cy="182504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3" name="Háromszög 112"/>
              <p:cNvSpPr/>
              <p:nvPr/>
            </p:nvSpPr>
            <p:spPr>
              <a:xfrm rot="10800000">
                <a:off x="7772" y="2790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14" name="Háromszög 113"/>
              <p:cNvSpPr/>
              <p:nvPr/>
            </p:nvSpPr>
            <p:spPr>
              <a:xfrm>
                <a:off x="190073" y="2790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106" name="Egyenes összekötő 105"/>
            <p:cNvCxnSpPr/>
            <p:nvPr/>
          </p:nvCxnSpPr>
          <p:spPr>
            <a:xfrm>
              <a:off x="911912" y="182323"/>
              <a:ext cx="10946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06"/>
            <p:cNvCxnSpPr/>
            <p:nvPr/>
          </p:nvCxnSpPr>
          <p:spPr>
            <a:xfrm>
              <a:off x="729408" y="364847"/>
              <a:ext cx="145214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Csoportba foglalás 119"/>
          <p:cNvGrpSpPr/>
          <p:nvPr/>
        </p:nvGrpSpPr>
        <p:grpSpPr>
          <a:xfrm>
            <a:off x="4728811" y="5284756"/>
            <a:ext cx="2917826" cy="372110"/>
            <a:chOff x="0" y="0"/>
            <a:chExt cx="2918359" cy="372239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0" y="7391"/>
              <a:ext cx="911912" cy="364848"/>
              <a:chOff x="0" y="7391"/>
              <a:chExt cx="911912" cy="364848"/>
            </a:xfrm>
          </p:grpSpPr>
          <p:sp>
            <p:nvSpPr>
              <p:cNvPr id="140" name="Háromszög 139"/>
              <p:cNvSpPr/>
              <p:nvPr/>
            </p:nvSpPr>
            <p:spPr>
              <a:xfrm rot="5400000">
                <a:off x="-89389" y="98563"/>
                <a:ext cx="364847" cy="18250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2" name="Háromszög 141"/>
              <p:cNvSpPr/>
              <p:nvPr/>
            </p:nvSpPr>
            <p:spPr>
              <a:xfrm>
                <a:off x="371895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3" name="Háromszög 142"/>
              <p:cNvSpPr/>
              <p:nvPr/>
            </p:nvSpPr>
            <p:spPr>
              <a:xfrm rot="10800000">
                <a:off x="546904" y="182424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4" name="Háromszög 143"/>
              <p:cNvSpPr/>
              <p:nvPr/>
            </p:nvSpPr>
            <p:spPr>
              <a:xfrm>
                <a:off x="0" y="182424"/>
                <a:ext cx="365008" cy="18242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45" name="Háromszög 144"/>
              <p:cNvSpPr/>
              <p:nvPr/>
            </p:nvSpPr>
            <p:spPr>
              <a:xfrm rot="5400000">
                <a:off x="280642" y="98564"/>
                <a:ext cx="364847" cy="182504"/>
              </a:xfrm>
              <a:prstGeom prst="triangl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2162" y="0"/>
              <a:ext cx="2916197" cy="364847"/>
              <a:chOff x="2162" y="0"/>
              <a:chExt cx="2916197" cy="364847"/>
            </a:xfrm>
          </p:grpSpPr>
          <p:sp>
            <p:nvSpPr>
              <p:cNvPr id="130" name="Háromszög 129"/>
              <p:cNvSpPr/>
              <p:nvPr/>
            </p:nvSpPr>
            <p:spPr>
              <a:xfrm rot="10800000">
                <a:off x="2006548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1" name="Háromszög 130"/>
              <p:cNvSpPr/>
              <p:nvPr/>
            </p:nvSpPr>
            <p:spPr>
              <a:xfrm>
                <a:off x="2188849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2" name="Háromszög 131"/>
              <p:cNvSpPr/>
              <p:nvPr/>
            </p:nvSpPr>
            <p:spPr>
              <a:xfrm rot="10800000">
                <a:off x="2371150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3" name="Háromszög 132"/>
              <p:cNvSpPr/>
              <p:nvPr/>
            </p:nvSpPr>
            <p:spPr>
              <a:xfrm>
                <a:off x="2546160" y="182323"/>
                <a:ext cx="365008" cy="18242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4" name="Háromszög 133"/>
              <p:cNvSpPr/>
              <p:nvPr/>
            </p:nvSpPr>
            <p:spPr>
              <a:xfrm rot="16200000">
                <a:off x="2644683" y="91172"/>
                <a:ext cx="364847" cy="182504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  <p:sp>
            <p:nvSpPr>
              <p:cNvPr id="139" name="Háromszög 138"/>
              <p:cNvSpPr/>
              <p:nvPr/>
            </p:nvSpPr>
            <p:spPr>
              <a:xfrm rot="10800000">
                <a:off x="2162" y="2790"/>
                <a:ext cx="365008" cy="18242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123" name="Egyenes összekötő 122"/>
            <p:cNvCxnSpPr/>
            <p:nvPr/>
          </p:nvCxnSpPr>
          <p:spPr>
            <a:xfrm>
              <a:off x="911912" y="182323"/>
              <a:ext cx="10946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28"/>
            <p:cNvCxnSpPr/>
            <p:nvPr/>
          </p:nvCxnSpPr>
          <p:spPr>
            <a:xfrm>
              <a:off x="729408" y="364847"/>
              <a:ext cx="145214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Egyenes összekötő nyíllal 145"/>
          <p:cNvCxnSpPr/>
          <p:nvPr/>
        </p:nvCxnSpPr>
        <p:spPr>
          <a:xfrm>
            <a:off x="3521986" y="5481993"/>
            <a:ext cx="99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1094510"/>
                <a:ext cx="8683940" cy="5480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Az alkalmazott algoritmus:</a:t>
                </a:r>
              </a:p>
              <a:p>
                <a:pPr marL="360363" indent="-250825" algn="just"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Kiválasztjuk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S</a:t>
                </a:r>
                <a:r>
                  <a:rPr lang="hu-HU" sz="2000" dirty="0">
                    <a:latin typeface="Book Antiqua" panose="02040602050305030304" pitchFamily="18" charset="0"/>
                  </a:rPr>
                  <a:t> azon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x</a:t>
                </a:r>
                <a:r>
                  <a:rPr lang="hu-HU" sz="2000" dirty="0">
                    <a:latin typeface="Book Antiqua" panose="02040602050305030304" pitchFamily="18" charset="0"/>
                  </a:rPr>
                  <a:t> elemét, amelyre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</a:t>
                </a:r>
              </a:p>
              <a:p>
                <a:pPr marL="360363" indent="-250825" algn="just"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Képezzük az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különbséget és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x</a:t>
                </a:r>
                <a:r>
                  <a:rPr lang="hu-HU" sz="2000" dirty="0">
                    <a:latin typeface="Book Antiqua" panose="02040602050305030304" pitchFamily="18" charset="0"/>
                  </a:rPr>
                  <a:t> bekerül a kiválasztott értékek közé,</a:t>
                </a:r>
              </a:p>
              <a:p>
                <a:pPr marL="360363" indent="-250825" algn="just"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Az 1-es műveletet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M</a:t>
                </a:r>
                <a:r>
                  <a:rPr lang="hu-HU" sz="2000" dirty="0">
                    <a:latin typeface="Book Antiqua" panose="02040602050305030304" pitchFamily="18" charset="0"/>
                  </a:rPr>
                  <a:t> helyett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-re alkalmazzuk mindaddig, amíg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nullává válik.</a:t>
                </a:r>
              </a:p>
              <a:p>
                <a:pPr marL="360363" indent="-250825" algn="just">
                  <a:buAutoNum type="arabicPeriod"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538" indent="0" algn="just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b</a:t>
                </a:r>
                <a:r>
                  <a:rPr lang="hu-HU" sz="2000" dirty="0">
                    <a:latin typeface="Book Antiqua" panose="02040602050305030304" pitchFamily="18" charset="0"/>
                  </a:rPr>
                  <a:t>)</a:t>
                </a:r>
              </a:p>
              <a:p>
                <a:pPr marL="109538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60=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538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  <a:p>
                <a:pPr marL="109538" indent="0" algn="just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3 db érme 40, 10, 10 egység értékekkel</a:t>
                </a:r>
              </a:p>
              <a:p>
                <a:pPr marL="109538" indent="0" algn="just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538" indent="0" algn="just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De: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60=</m:t>
                    </m:r>
                    <m:r>
                      <a:rPr lang="hu-HU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alapján 2 érme is elég.</a:t>
                </a:r>
              </a:p>
              <a:p>
                <a:pPr marL="109538" indent="0" algn="just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kitalált algoritmus nem jó.</a:t>
                </a:r>
              </a:p>
              <a:p>
                <a:pPr marL="109728" indent="0"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1094510"/>
                <a:ext cx="8683940" cy="5480026"/>
              </a:xfrm>
              <a:blipFill>
                <a:blip r:embed="rId2"/>
                <a:stretch>
                  <a:fillRect l="-702" t="-667" r="-7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8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68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</a:pPr>
            <a:r>
              <a:rPr lang="hu-HU" sz="2000" i="1" dirty="0">
                <a:latin typeface="Book Antiqua" panose="02040602050305030304" pitchFamily="18" charset="0"/>
                <a:sym typeface="Symbol" panose="05050102010706020507" pitchFamily="18" charset="2"/>
              </a:rPr>
              <a:t>A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-t és </a:t>
            </a:r>
            <a:r>
              <a:rPr lang="hu-HU" sz="2000" i="1" dirty="0">
                <a:latin typeface="Book Antiqua" panose="02040602050305030304" pitchFamily="18" charset="0"/>
                <a:sym typeface="Symbol" panose="05050102010706020507" pitchFamily="18" charset="2"/>
              </a:rPr>
              <a:t>D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-t a legrövidebb </a:t>
            </a:r>
            <a:r>
              <a:rPr lang="hu-HU" sz="2000" i="1" dirty="0">
                <a:latin typeface="Book Antiqua" panose="02040602050305030304" pitchFamily="18" charset="0"/>
                <a:sym typeface="Symbol" panose="05050102010706020507" pitchFamily="18" charset="2"/>
              </a:rPr>
              <a:t>R</a:t>
            </a:r>
            <a:r>
              <a:rPr lang="hu-HU" sz="2000" i="1" baseline="-25000" dirty="0">
                <a:latin typeface="Book Antiqua" panose="02040602050305030304" pitchFamily="18" charset="0"/>
                <a:sym typeface="Symbol" panose="05050102010706020507" pitchFamily="18" charset="2"/>
              </a:rPr>
              <a:t>n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 köti össze</a:t>
            </a:r>
          </a:p>
          <a:p>
            <a:pPr marL="82550" indent="0">
              <a:buNone/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(a körnek nem lehet az </a:t>
            </a:r>
            <a:r>
              <a:rPr lang="hu-HU" sz="2000" i="1" dirty="0">
                <a:latin typeface="Book Antiqua" panose="02040602050305030304" pitchFamily="18" charset="0"/>
                <a:sym typeface="Symbol" panose="05050102010706020507" pitchFamily="18" charset="2"/>
              </a:rPr>
              <a:t>ABCD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 téglalapon belüli része)</a:t>
            </a:r>
          </a:p>
          <a:p>
            <a:pPr marL="82550" indent="0">
              <a:buNone/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82550" indent="0" algn="just">
              <a:buNone/>
              <a:tabLst>
                <a:tab pos="5292725" algn="ctr"/>
              </a:tabLst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Az </a:t>
            </a:r>
            <a:r>
              <a:rPr lang="hu-HU" sz="2000" i="1" dirty="0">
                <a:latin typeface="Book Antiqua" panose="02040602050305030304" pitchFamily="18" charset="0"/>
                <a:sym typeface="Symbol" panose="05050102010706020507" pitchFamily="18" charset="2"/>
              </a:rPr>
              <a:t>AB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-vel párhuzamos átfogójú 4 háromszöget elvesszük és a szakaszunkat feljebb toljuk</a:t>
            </a:r>
          </a:p>
          <a:p>
            <a:pPr marL="0" indent="0">
              <a:buNone/>
              <a:tabLst>
                <a:tab pos="1787525" algn="ctr"/>
                <a:tab pos="3587750" algn="ctr"/>
              </a:tabLst>
            </a:pPr>
            <a:endParaRPr lang="hu-HU" sz="2000" dirty="0">
              <a:latin typeface="Book Antiqua" panose="02040602050305030304" pitchFamily="18" charset="0"/>
            </a:endParaRPr>
          </a:p>
          <a:p>
            <a:pPr marL="82550" indent="0">
              <a:buNone/>
              <a:tabLst>
                <a:tab pos="6013450" algn="ctr"/>
              </a:tabLst>
            </a:pPr>
            <a:r>
              <a:rPr lang="hu-HU" sz="2000" dirty="0">
                <a:latin typeface="Book Antiqua" panose="02040602050305030304" pitchFamily="18" charset="0"/>
              </a:rPr>
              <a:t>	</a:t>
            </a: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 −4 db</a:t>
            </a:r>
          </a:p>
          <a:p>
            <a:pPr marL="82550" indent="0">
              <a:buNone/>
              <a:tabLst>
                <a:tab pos="7980363" algn="ctr"/>
              </a:tabLst>
            </a:pPr>
            <a:endParaRPr lang="hu-HU" sz="2000" dirty="0">
              <a:latin typeface="Book Antiqua" panose="02040602050305030304" pitchFamily="18" charset="0"/>
              <a:sym typeface="Symbol" panose="05050102010706020507" pitchFamily="18" charset="2"/>
            </a:endParaRPr>
          </a:p>
          <a:p>
            <a:pPr marL="82550" indent="0">
              <a:buNone/>
              <a:tabLst>
                <a:tab pos="7980363" algn="ctr"/>
              </a:tabLst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1, 2, 3 háromszögből álló kör nem létezik.</a:t>
            </a:r>
          </a:p>
          <a:p>
            <a:pPr marL="82550" indent="0">
              <a:buNone/>
              <a:tabLst>
                <a:tab pos="7980363" algn="ctr"/>
              </a:tabLst>
            </a:pPr>
            <a:r>
              <a:rPr lang="hu-HU" sz="2000" dirty="0">
                <a:latin typeface="Book Antiqua" panose="02040602050305030304" pitchFamily="18" charset="0"/>
                <a:sym typeface="Symbol" panose="05050102010706020507" pitchFamily="18" charset="2"/>
              </a:rPr>
              <a:t>Kör redukálása 4 háromszögenként történhet. Az állítást beláttuk.</a:t>
            </a:r>
            <a:endParaRPr lang="hu-HU" sz="2000" dirty="0">
              <a:latin typeface="Book Antiqua" panose="02040602050305030304" pitchFamily="18" charset="0"/>
            </a:endParaRPr>
          </a:p>
        </p:txBody>
      </p:sp>
      <p:grpSp>
        <p:nvGrpSpPr>
          <p:cNvPr id="147" name="Csoportba foglalás 146"/>
          <p:cNvGrpSpPr/>
          <p:nvPr/>
        </p:nvGrpSpPr>
        <p:grpSpPr>
          <a:xfrm>
            <a:off x="2460165" y="1406859"/>
            <a:ext cx="2919096" cy="594995"/>
            <a:chOff x="0" y="0"/>
            <a:chExt cx="2919724" cy="595487"/>
          </a:xfrm>
        </p:grpSpPr>
        <p:grpSp>
          <p:nvGrpSpPr>
            <p:cNvPr id="148" name="Csoportba foglalás 147"/>
            <p:cNvGrpSpPr/>
            <p:nvPr/>
          </p:nvGrpSpPr>
          <p:grpSpPr>
            <a:xfrm>
              <a:off x="0" y="44878"/>
              <a:ext cx="2919724" cy="550609"/>
              <a:chOff x="0" y="-178371"/>
              <a:chExt cx="2919724" cy="550609"/>
            </a:xfrm>
          </p:grpSpPr>
          <p:grpSp>
            <p:nvGrpSpPr>
              <p:cNvPr id="153" name="Csoportba foglalás 152"/>
              <p:cNvGrpSpPr/>
              <p:nvPr/>
            </p:nvGrpSpPr>
            <p:grpSpPr>
              <a:xfrm>
                <a:off x="0" y="-178371"/>
                <a:ext cx="2919724" cy="550609"/>
                <a:chOff x="0" y="-178371"/>
                <a:chExt cx="2919724" cy="550609"/>
              </a:xfrm>
            </p:grpSpPr>
            <p:sp>
              <p:nvSpPr>
                <p:cNvPr id="177" name="Háromszög 176"/>
                <p:cNvSpPr/>
                <p:nvPr/>
              </p:nvSpPr>
              <p:spPr>
                <a:xfrm rot="5400000">
                  <a:off x="-83779" y="98563"/>
                  <a:ext cx="364847" cy="18250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78" name="Háromszög 177"/>
                <p:cNvSpPr/>
                <p:nvPr/>
              </p:nvSpPr>
              <p:spPr>
                <a:xfrm rot="10800000">
                  <a:off x="189593" y="182424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79" name="Háromszög 178"/>
                <p:cNvSpPr/>
                <p:nvPr/>
              </p:nvSpPr>
              <p:spPr>
                <a:xfrm>
                  <a:off x="371895" y="182424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80" name="Háromszög 179"/>
                <p:cNvSpPr/>
                <p:nvPr/>
              </p:nvSpPr>
              <p:spPr>
                <a:xfrm rot="10800000">
                  <a:off x="546904" y="182424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81" name="Háromszög 180"/>
                <p:cNvSpPr/>
                <p:nvPr/>
              </p:nvSpPr>
              <p:spPr>
                <a:xfrm>
                  <a:off x="0" y="182424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82" name="Háromszög 181"/>
                <p:cNvSpPr/>
                <p:nvPr/>
              </p:nvSpPr>
              <p:spPr>
                <a:xfrm rot="5400000">
                  <a:off x="2646048" y="-87199"/>
                  <a:ext cx="364847" cy="18250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>
                <a:off x="5916" y="-172937"/>
                <a:ext cx="2912443" cy="537784"/>
                <a:chOff x="5916" y="-172937"/>
                <a:chExt cx="2912443" cy="537784"/>
              </a:xfrm>
            </p:grpSpPr>
            <p:sp>
              <p:nvSpPr>
                <p:cNvPr id="157" name="Háromszög 156"/>
                <p:cNvSpPr/>
                <p:nvPr/>
              </p:nvSpPr>
              <p:spPr>
                <a:xfrm rot="10800000">
                  <a:off x="2006548" y="182323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58" name="Háromszög 157"/>
                <p:cNvSpPr/>
                <p:nvPr/>
              </p:nvSpPr>
              <p:spPr>
                <a:xfrm>
                  <a:off x="2188849" y="182323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59" name="Háromszög 158"/>
                <p:cNvSpPr/>
                <p:nvPr/>
              </p:nvSpPr>
              <p:spPr>
                <a:xfrm rot="10800000">
                  <a:off x="2371150" y="182323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0" name="Háromszög 159"/>
                <p:cNvSpPr/>
                <p:nvPr/>
              </p:nvSpPr>
              <p:spPr>
                <a:xfrm>
                  <a:off x="2546160" y="182323"/>
                  <a:ext cx="365008" cy="182423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71" name="Háromszög 170"/>
                <p:cNvSpPr/>
                <p:nvPr/>
              </p:nvSpPr>
              <p:spPr>
                <a:xfrm rot="16200000">
                  <a:off x="2644683" y="91172"/>
                  <a:ext cx="364847" cy="18250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72" name="Háromszög 171"/>
                <p:cNvSpPr/>
                <p:nvPr/>
              </p:nvSpPr>
              <p:spPr>
                <a:xfrm rot="16200000">
                  <a:off x="-85256" y="-81765"/>
                  <a:ext cx="364847" cy="182504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</p:grpSp>
          <p:cxnSp>
            <p:nvCxnSpPr>
              <p:cNvPr id="155" name="Egyenes összekötő 154"/>
              <p:cNvCxnSpPr/>
              <p:nvPr/>
            </p:nvCxnSpPr>
            <p:spPr>
              <a:xfrm>
                <a:off x="911912" y="182323"/>
                <a:ext cx="1094636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Egyenes összekötő 155"/>
              <p:cNvCxnSpPr/>
              <p:nvPr/>
            </p:nvCxnSpPr>
            <p:spPr>
              <a:xfrm>
                <a:off x="729408" y="364847"/>
                <a:ext cx="145214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Ellipszis 148"/>
            <p:cNvSpPr/>
            <p:nvPr/>
          </p:nvSpPr>
          <p:spPr>
            <a:xfrm>
              <a:off x="167961" y="1121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0" name="Ellipszis 149"/>
            <p:cNvSpPr/>
            <p:nvPr/>
          </p:nvSpPr>
          <p:spPr>
            <a:xfrm>
              <a:off x="162684" y="3646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1" name="Ellipszis 150"/>
            <p:cNvSpPr/>
            <p:nvPr/>
          </p:nvSpPr>
          <p:spPr>
            <a:xfrm>
              <a:off x="2720760" y="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52" name="Ellipszis 151"/>
            <p:cNvSpPr/>
            <p:nvPr/>
          </p:nvSpPr>
          <p:spPr>
            <a:xfrm>
              <a:off x="2715151" y="3646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sp>
        <p:nvSpPr>
          <p:cNvPr id="183" name="Szövegdoboz 182"/>
          <p:cNvSpPr txBox="1"/>
          <p:nvPr/>
        </p:nvSpPr>
        <p:spPr>
          <a:xfrm>
            <a:off x="2592425" y="1177570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A</a:t>
            </a:r>
          </a:p>
        </p:txBody>
      </p:sp>
      <p:sp>
        <p:nvSpPr>
          <p:cNvPr id="184" name="Szövegdoboz 183"/>
          <p:cNvSpPr txBox="1"/>
          <p:nvPr/>
        </p:nvSpPr>
        <p:spPr>
          <a:xfrm>
            <a:off x="2602540" y="1551233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B</a:t>
            </a:r>
          </a:p>
        </p:txBody>
      </p:sp>
      <p:sp>
        <p:nvSpPr>
          <p:cNvPr id="185" name="Szövegdoboz 184"/>
          <p:cNvSpPr txBox="1"/>
          <p:nvPr/>
        </p:nvSpPr>
        <p:spPr>
          <a:xfrm>
            <a:off x="4938002" y="1230937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D</a:t>
            </a:r>
          </a:p>
        </p:txBody>
      </p:sp>
      <p:sp>
        <p:nvSpPr>
          <p:cNvPr id="186" name="Szövegdoboz 185"/>
          <p:cNvSpPr txBox="1"/>
          <p:nvPr/>
        </p:nvSpPr>
        <p:spPr>
          <a:xfrm>
            <a:off x="4963144" y="1578396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C</a:t>
            </a:r>
          </a:p>
        </p:txBody>
      </p:sp>
      <p:grpSp>
        <p:nvGrpSpPr>
          <p:cNvPr id="187" name="Csoportba foglalás 186"/>
          <p:cNvGrpSpPr/>
          <p:nvPr/>
        </p:nvGrpSpPr>
        <p:grpSpPr>
          <a:xfrm>
            <a:off x="2482574" y="4375402"/>
            <a:ext cx="2910542" cy="223273"/>
            <a:chOff x="0" y="364638"/>
            <a:chExt cx="2911168" cy="223458"/>
          </a:xfrm>
        </p:grpSpPr>
        <p:grpSp>
          <p:nvGrpSpPr>
            <p:cNvPr id="188" name="Csoportba foglalás 187"/>
            <p:cNvGrpSpPr/>
            <p:nvPr/>
          </p:nvGrpSpPr>
          <p:grpSpPr>
            <a:xfrm>
              <a:off x="0" y="405572"/>
              <a:ext cx="2911168" cy="182524"/>
              <a:chOff x="0" y="182323"/>
              <a:chExt cx="2911168" cy="182524"/>
            </a:xfrm>
          </p:grpSpPr>
          <p:grpSp>
            <p:nvGrpSpPr>
              <p:cNvPr id="193" name="Csoportba foglalás 192"/>
              <p:cNvGrpSpPr/>
              <p:nvPr/>
            </p:nvGrpSpPr>
            <p:grpSpPr>
              <a:xfrm>
                <a:off x="0" y="182424"/>
                <a:ext cx="911912" cy="182423"/>
                <a:chOff x="0" y="182424"/>
                <a:chExt cx="911912" cy="182423"/>
              </a:xfrm>
            </p:grpSpPr>
            <p:sp>
              <p:nvSpPr>
                <p:cNvPr id="204" name="Háromszög 203"/>
                <p:cNvSpPr/>
                <p:nvPr/>
              </p:nvSpPr>
              <p:spPr>
                <a:xfrm rot="10800000">
                  <a:off x="189593" y="182424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05" name="Háromszög 204"/>
                <p:cNvSpPr/>
                <p:nvPr/>
              </p:nvSpPr>
              <p:spPr>
                <a:xfrm>
                  <a:off x="371895" y="182424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06" name="Háromszög 205"/>
                <p:cNvSpPr/>
                <p:nvPr/>
              </p:nvSpPr>
              <p:spPr>
                <a:xfrm rot="10800000">
                  <a:off x="546904" y="182424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07" name="Háromszög 206"/>
                <p:cNvSpPr/>
                <p:nvPr/>
              </p:nvSpPr>
              <p:spPr>
                <a:xfrm>
                  <a:off x="0" y="182424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</p:grpSp>
          <p:grpSp>
            <p:nvGrpSpPr>
              <p:cNvPr id="194" name="Csoportba foglalás 193"/>
              <p:cNvGrpSpPr/>
              <p:nvPr/>
            </p:nvGrpSpPr>
            <p:grpSpPr>
              <a:xfrm>
                <a:off x="2006548" y="182323"/>
                <a:ext cx="904620" cy="182423"/>
                <a:chOff x="2006548" y="182323"/>
                <a:chExt cx="904620" cy="182423"/>
              </a:xfrm>
            </p:grpSpPr>
            <p:sp>
              <p:nvSpPr>
                <p:cNvPr id="197" name="Háromszög 196"/>
                <p:cNvSpPr/>
                <p:nvPr/>
              </p:nvSpPr>
              <p:spPr>
                <a:xfrm rot="10800000">
                  <a:off x="2006548" y="182323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98" name="Háromszög 197"/>
                <p:cNvSpPr/>
                <p:nvPr/>
              </p:nvSpPr>
              <p:spPr>
                <a:xfrm>
                  <a:off x="2188849" y="182323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99" name="Háromszög 198"/>
                <p:cNvSpPr/>
                <p:nvPr/>
              </p:nvSpPr>
              <p:spPr>
                <a:xfrm rot="10800000">
                  <a:off x="2371150" y="182323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200" name="Háromszög 199"/>
                <p:cNvSpPr/>
                <p:nvPr/>
              </p:nvSpPr>
              <p:spPr>
                <a:xfrm>
                  <a:off x="2546160" y="182323"/>
                  <a:ext cx="365008" cy="182423"/>
                </a:xfrm>
                <a:prstGeom prst="triangle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hu-HU" dirty="0"/>
                </a:p>
              </p:txBody>
            </p:sp>
          </p:grpSp>
          <p:cxnSp>
            <p:nvCxnSpPr>
              <p:cNvPr id="195" name="Egyenes összekötő 194"/>
              <p:cNvCxnSpPr/>
              <p:nvPr/>
            </p:nvCxnSpPr>
            <p:spPr>
              <a:xfrm>
                <a:off x="911912" y="182323"/>
                <a:ext cx="1094636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Egyenes összekötő 195"/>
              <p:cNvCxnSpPr/>
              <p:nvPr/>
            </p:nvCxnSpPr>
            <p:spPr>
              <a:xfrm>
                <a:off x="729408" y="364847"/>
                <a:ext cx="145214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Ellipszis 189"/>
            <p:cNvSpPr/>
            <p:nvPr/>
          </p:nvSpPr>
          <p:spPr>
            <a:xfrm>
              <a:off x="162684" y="3646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  <p:sp>
          <p:nvSpPr>
            <p:cNvPr id="192" name="Ellipszis 191"/>
            <p:cNvSpPr/>
            <p:nvPr/>
          </p:nvSpPr>
          <p:spPr>
            <a:xfrm>
              <a:off x="2715151" y="3646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dirty="0"/>
            </a:p>
          </p:txBody>
        </p:sp>
      </p:grpSp>
      <p:sp>
        <p:nvSpPr>
          <p:cNvPr id="209" name="Szövegdoboz 208"/>
          <p:cNvSpPr txBox="1"/>
          <p:nvPr/>
        </p:nvSpPr>
        <p:spPr>
          <a:xfrm>
            <a:off x="2541148" y="4112018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A</a:t>
            </a:r>
          </a:p>
        </p:txBody>
      </p:sp>
      <p:sp>
        <p:nvSpPr>
          <p:cNvPr id="210" name="Szövegdoboz 209"/>
          <p:cNvSpPr txBox="1"/>
          <p:nvPr/>
        </p:nvSpPr>
        <p:spPr>
          <a:xfrm>
            <a:off x="5098367" y="4111079"/>
            <a:ext cx="4145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404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09" grpId="0"/>
      <p:bldP spid="2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3"/>
                <a:ext cx="8784976" cy="5797542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R3.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…,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és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O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pontokra elhelyezünk véges sok kártyát. Minden lépésben a következő műveleteket hajthatjuk végre:</a:t>
                </a:r>
              </a:p>
              <a:p>
                <a:pPr marL="442913" indent="-265113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Ha valamelyik </a:t>
                </a:r>
                <a:r>
                  <a:rPr lang="hu-HU" sz="2400" i="1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i="1" baseline="-250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i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i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=1, 2, …,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pontban több mint 2 kártya van, akkor 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elvehetünk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onnan hármat, és átrakhatjuk azokat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i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A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i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+1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illetve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O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pontokba (mindhárom helyre egyet-egyet). Az indexek számozása 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modulo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értendő.</a:t>
                </a:r>
              </a:p>
              <a:p>
                <a:pPr marL="442913" indent="-265113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Ha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O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-ban legalább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kártya található, akkor 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elvehetünk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innen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db-ot, és áthelyezhetjük 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…,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pontokra (mindegyikre egyet).</a:t>
                </a:r>
              </a:p>
              <a:p>
                <a:pPr marL="179388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Mutassuk meg, hogy ha a kártyák száma legalább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pc="-50" dirty="0" smtClean="0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pc="-50" dirty="0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u-HU" sz="2400" b="0" i="1" spc="-50" dirty="0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0" spc="-50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hu-HU" sz="2400" i="1" spc="-5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spc="-50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akkor véges sok lépés után elérhető, hogy mindegyik pontban legalább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kártya legyen.</a:t>
                </a:r>
              </a:p>
              <a:p>
                <a:pPr marL="0" indent="0" algn="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(Kínai MO 2010)</a:t>
                </a:r>
                <a:endParaRPr lang="hu-HU" sz="2400" baseline="-250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3"/>
                <a:ext cx="8784976" cy="5797542"/>
              </a:xfrm>
              <a:prstGeom prst="rect">
                <a:avLst/>
              </a:prstGeom>
              <a:blipFill rotWithShape="1">
                <a:blip r:embed="rId2"/>
                <a:stretch>
                  <a:fillRect l="-1110" r="-1041" b="-1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</p:spTree>
    <p:extLst>
      <p:ext uri="{BB962C8B-B14F-4D97-AF65-F5344CB8AC3E}">
        <p14:creationId xmlns:p14="http://schemas.microsoft.com/office/powerpoint/2010/main" val="3313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755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 smtClean="0"/>
                  <a:t>Megoldás:</a:t>
                </a:r>
              </a:p>
              <a:p>
                <a:pPr marL="17938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Redukáljuk a helyzetek számát.</a:t>
                </a:r>
              </a:p>
              <a:p>
                <a:pPr marL="360363" indent="-180975">
                  <a:buFontTx/>
                  <a:buChar char="-"/>
                </a:pPr>
                <a:r>
                  <a:rPr lang="hu-HU" sz="2000" dirty="0">
                    <a:latin typeface="Book Antiqua" panose="02040602050305030304" pitchFamily="18" charset="0"/>
                  </a:rPr>
                  <a:t>Az 1. lépést alkalmazzuk addig, amíg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O</a:t>
                </a:r>
                <a:r>
                  <a:rPr lang="hu-HU" sz="2000" dirty="0">
                    <a:latin typeface="Book Antiqua" panose="02040602050305030304" pitchFamily="18" charset="0"/>
                  </a:rPr>
                  <a:t> kivételével mindenhol legfeljebb két kártya lesz.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O</a:t>
                </a:r>
                <a:r>
                  <a:rPr lang="hu-HU" sz="2000" dirty="0">
                    <a:latin typeface="Book Antiqua" panose="02040602050305030304" pitchFamily="18" charset="0"/>
                  </a:rPr>
                  <a:t>-ra legalább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u-H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+1−2</m:t>
                    </m:r>
                    <m:r>
                      <a:rPr lang="hu-HU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u-H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lap jut.</a:t>
                </a:r>
              </a:p>
              <a:p>
                <a:pPr marL="360363" indent="-180975">
                  <a:buFontTx/>
                  <a:buChar char="-"/>
                </a:pPr>
                <a:r>
                  <a:rPr lang="hu-HU" sz="2000" dirty="0"/>
                  <a:t>A 2. lépést alkalmazzuk. Ekkor minden </a:t>
                </a:r>
                <a:r>
                  <a:rPr lang="hu-HU" sz="2000" i="1" dirty="0" err="1"/>
                  <a:t>A</a:t>
                </a:r>
                <a:r>
                  <a:rPr lang="hu-HU" sz="2000" i="1" baseline="-25000" dirty="0" err="1"/>
                  <a:t>i</a:t>
                </a:r>
                <a:r>
                  <a:rPr lang="hu-HU" sz="2000" dirty="0"/>
                  <a:t> pontra 1, 2 vagy 3 kártya kerül.</a:t>
                </a:r>
              </a:p>
              <a:p>
                <a:pPr marL="17938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7938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Jelölje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a</a:t>
                </a:r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b</a:t>
                </a:r>
                <a:r>
                  <a:rPr lang="hu-HU" sz="2000" dirty="0">
                    <a:latin typeface="Book Antiqua" panose="02040602050305030304" pitchFamily="18" charset="0"/>
                  </a:rPr>
                  <a:t>,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 c</a:t>
                </a:r>
                <a:r>
                  <a:rPr lang="hu-HU" sz="2000" dirty="0">
                    <a:latin typeface="Book Antiqua" panose="02040602050305030304" pitchFamily="18" charset="0"/>
                  </a:rPr>
                  <a:t> az 1, 2, 3 kártyát tartalmazó  csúcsok számát.</a:t>
                </a:r>
              </a:p>
              <a:p>
                <a:pPr marL="17938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79388" indent="0">
                  <a:spcAft>
                    <a:spcPts val="1200"/>
                  </a:spcAft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Ekkor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a</a:t>
                </a:r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b</a:t>
                </a:r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)  és az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O</a:t>
                </a:r>
                <a:r>
                  <a:rPr lang="hu-HU" sz="2000" dirty="0">
                    <a:latin typeface="Book Antiqua" panose="02040602050305030304" pitchFamily="18" charset="0"/>
                  </a:rPr>
                  <a:t>-ra jutó lapok száma legalább:</a:t>
                </a:r>
              </a:p>
              <a:p>
                <a:pPr marL="17938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hu-HU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hu-HU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b="0" i="1" dirty="0">
                  <a:latin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u-HU" sz="2000" b="0" dirty="0">
                  <a:latin typeface="Book Antiqua" panose="02040602050305030304" pitchFamily="18" charset="0"/>
                </a:endParaRPr>
              </a:p>
              <a:p>
                <a:pPr marL="17938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7938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A 2. műveletet még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n</a:t>
                </a:r>
                <a:r>
                  <a:rPr lang="hu-HU" sz="2000" dirty="0">
                    <a:latin typeface="Book Antiqua" panose="02040602050305030304" pitchFamily="18" charset="0"/>
                  </a:rPr>
                  <a:t>-szer alkalmazva az </a:t>
                </a:r>
                <a:r>
                  <a:rPr lang="hu-HU" sz="2000" i="1" dirty="0" err="1"/>
                  <a:t>A</a:t>
                </a:r>
                <a:r>
                  <a:rPr lang="hu-HU" sz="2000" i="1" baseline="-25000" dirty="0" err="1"/>
                  <a:t>i</a:t>
                </a:r>
                <a:r>
                  <a:rPr lang="hu-HU" sz="2000" dirty="0">
                    <a:latin typeface="Book Antiqua" panose="02040602050305030304" pitchFamily="18" charset="0"/>
                  </a:rPr>
                  <a:t> pontokba legalább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:br>
                  <a:rPr lang="hu-HU" sz="2000" dirty="0">
                    <a:latin typeface="Book Antiqua" panose="02040602050305030304" pitchFamily="18" charset="0"/>
                  </a:rPr>
                </a:br>
                <a:r>
                  <a:rPr lang="hu-HU" sz="2000" i="1" dirty="0">
                    <a:latin typeface="Book Antiqua" panose="02040602050305030304" pitchFamily="18" charset="0"/>
                  </a:rPr>
                  <a:t>O</a:t>
                </a:r>
                <a:r>
                  <a:rPr lang="hu-HU" sz="2000" dirty="0">
                    <a:latin typeface="Book Antiqua" panose="02040602050305030304" pitchFamily="18" charset="0"/>
                  </a:rPr>
                  <a:t>-ba 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lap jut.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755976"/>
              </a:xfrm>
              <a:blipFill rotWithShape="1">
                <a:blip r:embed="rId2"/>
                <a:stretch>
                  <a:fillRect l="-702" t="-4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Redukciós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1149926"/>
                <a:ext cx="8683940" cy="5500255"/>
              </a:xfrm>
            </p:spPr>
            <p:txBody>
              <a:bodyPr>
                <a:normAutofit/>
              </a:bodyPr>
              <a:lstStyle/>
              <a:p>
                <a:pPr marL="179388" indent="0">
                  <a:buNone/>
                </a:pPr>
                <a14:m>
                  <m:oMath xmlns:m="http://schemas.openxmlformats.org/officeDocument/2006/math">
                    <m:r>
                      <a:rPr lang="hu-HU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000" b="1" i="1" dirty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sz="2000" b="1" dirty="0"/>
                  <a:t>  igazolása:</a:t>
                </a:r>
                <a:endParaRPr lang="hu-HU" sz="2000" b="1" i="1" dirty="0">
                  <a:latin typeface="Cambria Math" panose="02040503050406030204" pitchFamily="18" charset="0"/>
                </a:endParaRPr>
              </a:p>
              <a:p>
                <a:pPr marL="179388" indent="0" algn="just">
                  <a:buNone/>
                </a:pPr>
                <a:r>
                  <a:rPr lang="hu-HU" sz="2000" dirty="0">
                    <a:ea typeface="Cambria Math" panose="02040503050406030204" pitchFamily="18" charset="0"/>
                  </a:rPr>
                  <a:t>Szükség esetén a 2. művelet alkalmazása előtt az </a:t>
                </a:r>
                <a:r>
                  <a:rPr lang="hu-HU" sz="2000" i="1" dirty="0" err="1"/>
                  <a:t>A</a:t>
                </a:r>
                <a:r>
                  <a:rPr lang="hu-HU" sz="2000" i="1" baseline="-25000" dirty="0" err="1"/>
                  <a:t>i</a:t>
                </a:r>
                <a:r>
                  <a:rPr lang="hu-HU" sz="2000" dirty="0">
                    <a:ea typeface="Cambria Math" panose="02040503050406030204" pitchFamily="18" charset="0"/>
                  </a:rPr>
                  <a:t> pontok egy sorozatán az alábbi esetekben balról jobbra haladva az 1. művelettel elérhetjük, hogy az 1-esek száma elérje vagy meghaladja a 3-asokét.</a:t>
                </a:r>
              </a:p>
              <a:p>
                <a:pPr marL="179388" indent="0" algn="just">
                  <a:buNone/>
                </a:pPr>
                <a:endParaRPr lang="hu-HU" sz="2000" dirty="0">
                  <a:ea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r>
                  <a:rPr lang="hu-HU" sz="2000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sz="2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, 3, 3, …, 3, 3, </a:t>
                </a:r>
                <a:r>
                  <a:rPr lang="hu-HU" sz="2000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u-HU" sz="2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ea typeface="Cambria Math" panose="02040503050406030204" pitchFamily="18" charset="0"/>
                  </a:rPr>
                  <a:t>    </a:t>
                </a:r>
                <a:r>
                  <a:rPr lang="hu-HU" sz="2000" dirty="0">
                    <a:ea typeface="Cambria Math" panose="02040503050406030204" pitchFamily="18" charset="0"/>
                    <a:sym typeface="MT Extra" panose="05050102010205020202" pitchFamily="18" charset="2"/>
                  </a:rPr>
                  <a:t>→     </a:t>
                </a:r>
                <a:r>
                  <a:rPr lang="hu-HU" sz="2000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sz="2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+1, 1, 2, …, 2, 1, </a:t>
                </a:r>
                <a:r>
                  <a:rPr lang="hu-HU" sz="2000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hu-HU" sz="2000" dirty="0">
                    <a:ea typeface="Cambria Math" panose="02040503050406030204" pitchFamily="18" charset="0"/>
                  </a:rPr>
                  <a:t>+1     (</a:t>
                </a:r>
                <a:r>
                  <a:rPr lang="hu-HU" sz="2000" i="1" dirty="0">
                    <a:ea typeface="Cambria Math" panose="02040503050406030204" pitchFamily="18" charset="0"/>
                  </a:rPr>
                  <a:t>x</a:t>
                </a:r>
                <a:r>
                  <a:rPr lang="hu-HU" sz="2000" dirty="0">
                    <a:ea typeface="Cambria Math" panose="02040503050406030204" pitchFamily="18" charset="0"/>
                  </a:rPr>
                  <a:t>; y≠3) </a:t>
                </a:r>
                <a:endParaRPr lang="hu-HU" sz="2000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endParaRPr lang="hu-HU" sz="2000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r>
                  <a:rPr lang="hu-HU" sz="2000" i="1" dirty="0">
                    <a:ea typeface="Cambria Math" panose="02040503050406030204" pitchFamily="18" charset="0"/>
                  </a:rPr>
                  <a:t>x</a:t>
                </a:r>
                <a:r>
                  <a:rPr lang="hu-HU" sz="2000" dirty="0">
                    <a:ea typeface="Cambria Math" panose="02040503050406030204" pitchFamily="18" charset="0"/>
                  </a:rPr>
                  <a:t>, 3, 2, 2, …, 2, 2, 3, </a:t>
                </a:r>
                <a:r>
                  <a:rPr lang="hu-HU" sz="2000" i="1" dirty="0">
                    <a:ea typeface="Cambria Math" panose="02040503050406030204" pitchFamily="18" charset="0"/>
                  </a:rPr>
                  <a:t>y</a:t>
                </a:r>
                <a:r>
                  <a:rPr lang="hu-HU" sz="2000" dirty="0">
                    <a:ea typeface="Cambria Math" panose="02040503050406030204" pitchFamily="18" charset="0"/>
                  </a:rPr>
                  <a:t>    </a:t>
                </a:r>
                <a:r>
                  <a:rPr lang="hu-HU" sz="2000" dirty="0">
                    <a:ea typeface="Cambria Math" panose="02040503050406030204" pitchFamily="18" charset="0"/>
                    <a:sym typeface="MT Extra" panose="05050102010205020202" pitchFamily="18" charset="2"/>
                  </a:rPr>
                  <a:t>→ </a:t>
                </a:r>
                <a:r>
                  <a:rPr lang="hu-HU" sz="2000" dirty="0">
                    <a:ea typeface="Cambria Math" panose="02040503050406030204" pitchFamily="18" charset="0"/>
                  </a:rPr>
                  <a:t>  </a:t>
                </a:r>
                <a:r>
                  <a:rPr lang="hu-HU" sz="2000" i="1" dirty="0">
                    <a:ea typeface="Cambria Math" panose="02040503050406030204" pitchFamily="18" charset="0"/>
                  </a:rPr>
                  <a:t>x</a:t>
                </a:r>
                <a:r>
                  <a:rPr lang="hu-HU" sz="2000" dirty="0">
                    <a:ea typeface="Cambria Math" panose="02040503050406030204" pitchFamily="18" charset="0"/>
                  </a:rPr>
                  <a:t>+1, 1, 1, 1, …, 1, 1, 1, </a:t>
                </a:r>
                <a:r>
                  <a:rPr lang="hu-HU" sz="2000" i="1" dirty="0">
                    <a:ea typeface="Cambria Math" panose="02040503050406030204" pitchFamily="18" charset="0"/>
                  </a:rPr>
                  <a:t>y</a:t>
                </a:r>
                <a:r>
                  <a:rPr lang="hu-HU" sz="2000" dirty="0">
                    <a:ea typeface="Cambria Math" panose="02040503050406030204" pitchFamily="18" charset="0"/>
                  </a:rPr>
                  <a:t>+1</a:t>
                </a:r>
              </a:p>
              <a:p>
                <a:pPr marL="179388" indent="0">
                  <a:buNone/>
                </a:pPr>
                <a:endParaRPr lang="hu-HU" sz="2000" dirty="0">
                  <a:ea typeface="Cambria Math" panose="02040503050406030204" pitchFamily="18" charset="0"/>
                </a:endParaRPr>
              </a:p>
              <a:p>
                <a:pPr marL="17938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A változtatás után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 teljesül.</a:t>
                </a:r>
              </a:p>
              <a:p>
                <a:pPr marL="179388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1149926"/>
                <a:ext cx="8683940" cy="5500255"/>
              </a:xfrm>
              <a:blipFill>
                <a:blip r:embed="rId2"/>
                <a:stretch>
                  <a:fillRect t="-665" r="-7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8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1288474"/>
            <a:ext cx="8784976" cy="983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ctr">
              <a:spcBef>
                <a:spcPts val="1200"/>
              </a:spcBef>
              <a:buNone/>
            </a:pPr>
            <a:r>
              <a:rPr lang="hu-HU" sz="4000" dirty="0">
                <a:solidFill>
                  <a:srgbClr val="006666"/>
                </a:solidFill>
                <a:latin typeface="Book Antiqua" panose="02040602050305030304" pitchFamily="18" charset="0"/>
              </a:rPr>
              <a:t>Monovariánsok, invariánsok</a:t>
            </a:r>
            <a:endParaRPr lang="hu-HU" sz="4000" baseline="-25000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4291" y="2272146"/>
            <a:ext cx="7716982" cy="3726872"/>
          </a:xfrm>
        </p:spPr>
        <p:txBody>
          <a:bodyPr>
            <a:normAutofit fontScale="92500"/>
          </a:bodyPr>
          <a:lstStyle/>
          <a:p>
            <a:pPr marL="179388" indent="-179388" algn="just">
              <a:spcBef>
                <a:spcPts val="1200"/>
              </a:spcBef>
              <a:buNone/>
            </a:pPr>
            <a:r>
              <a:rPr lang="hu-HU" dirty="0"/>
              <a:t>Állapotfüggvény: az alkalmazott algoritmus egyes fázisaihoz jelzőszámokat rendelünk.</a:t>
            </a:r>
          </a:p>
          <a:p>
            <a:pPr marL="179388" indent="-179388" algn="just">
              <a:spcBef>
                <a:spcPts val="1200"/>
              </a:spcBef>
              <a:buNone/>
            </a:pPr>
            <a:r>
              <a:rPr lang="hu-HU" dirty="0">
                <a:latin typeface="Book Antiqua" panose="02040602050305030304" pitchFamily="18" charset="0"/>
              </a:rPr>
              <a:t>Invariáns: az állapotfüggvény értéke nem változik az algoritmus egyes lépéseinek végrehajtása során.</a:t>
            </a:r>
          </a:p>
          <a:p>
            <a:pPr marL="179388" indent="-179388" algn="just">
              <a:spcBef>
                <a:spcPts val="1200"/>
              </a:spcBef>
              <a:buNone/>
            </a:pPr>
            <a:r>
              <a:rPr lang="hu-HU" dirty="0"/>
              <a:t>Monovariáns: az állapotfüggvény értéke monoton csökkenést vagy monoton növekedést mutat az algoritmus egyes lépéseinek végrehajtása során.</a:t>
            </a:r>
            <a:endParaRPr lang="hu-HU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719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5"/>
                <a:ext cx="8784976" cy="355310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M-I 1. Legyenek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…,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olyan valós számok, melyekre</a:t>
                </a:r>
              </a:p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hu-HU" sz="2400" b="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400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hu-HU" sz="2400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400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hu-HU" sz="2400" i="1" smtClean="0">
                              <a:solidFill>
                                <a:srgbClr val="00666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hu-HU" sz="2400" i="1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Mutassuk meg, hogy</a:t>
                </a:r>
              </a:p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hu-HU" sz="2400" i="1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hu-HU" sz="2400" b="0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00666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hu-HU" sz="2400" i="1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400" b="0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4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(USA MO 1999)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5"/>
                <a:ext cx="8784976" cy="3553104"/>
              </a:xfrm>
              <a:prstGeom prst="rect">
                <a:avLst/>
              </a:prstGeom>
              <a:blipFill>
                <a:blip r:embed="rId4"/>
                <a:stretch>
                  <a:fillRect l="-1110" r="-1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4031673"/>
                <a:ext cx="8683940" cy="26600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Indirekt bizonyítás: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Tegyük fel, hogy az (1) és (2) feltételek mellett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…; 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sz="2000" dirty="0">
                  <a:solidFill>
                    <a:srgbClr val="006666"/>
                  </a:solidFill>
                </a:endParaRPr>
              </a:p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Az alkalmazott algoritmus: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(</a:t>
                </a:r>
                <a:r>
                  <a:rPr lang="hu-HU" sz="2000" i="1" dirty="0">
                    <a:solidFill>
                      <a:schemeClr val="tx1"/>
                    </a:solidFill>
                  </a:rPr>
                  <a:t>i</a:t>
                </a:r>
                <a:r>
                  <a:rPr lang="hu-H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000" dirty="0">
                            <a:solidFill>
                              <a:schemeClr val="tx1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) esetén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esetén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i="1" dirty="0">
                    <a:latin typeface="Book Antiqua" panose="02040602050305030304" pitchFamily="18" charset="0"/>
                  </a:rPr>
                  <a:t>-</a:t>
                </a:r>
                <a:r>
                  <a:rPr lang="hu-HU" sz="2000" dirty="0">
                    <a:latin typeface="Book Antiqua" panose="02040602050305030304" pitchFamily="18" charset="0"/>
                  </a:rPr>
                  <a:t>t cseréljük le 2-re,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-t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-re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(invariáns mennyiség)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nő,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csökken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4031673"/>
                <a:ext cx="8683940" cy="2660072"/>
              </a:xfrm>
              <a:blipFill>
                <a:blip r:embed="rId6"/>
                <a:stretch>
                  <a:fillRect l="-702" t="-2059" b="-11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79753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u-HU" sz="2000" b="1" dirty="0" smtClean="0">
                    <a:latin typeface="Book Antiqua" panose="02040602050305030304" pitchFamily="18" charset="0"/>
                  </a:rPr>
                  <a:t>Az alkalmazott algoritmus: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 (</a:t>
                </a:r>
                <a:r>
                  <a:rPr lang="hu-HU" sz="2000" i="1" dirty="0">
                    <a:solidFill>
                      <a:schemeClr val="tx1"/>
                    </a:solidFill>
                  </a:rPr>
                  <a:t>i</a:t>
                </a:r>
                <a:r>
                  <a:rPr lang="hu-H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000" dirty="0">
                            <a:solidFill>
                              <a:schemeClr val="tx1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) esetén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esetén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i="1" dirty="0">
                    <a:latin typeface="Book Antiqua" panose="02040602050305030304" pitchFamily="18" charset="0"/>
                  </a:rPr>
                  <a:t>-</a:t>
                </a:r>
                <a:r>
                  <a:rPr lang="hu-HU" sz="2000" dirty="0">
                    <a:latin typeface="Book Antiqua" panose="02040602050305030304" pitchFamily="18" charset="0"/>
                  </a:rPr>
                  <a:t>t cseréljük le 2-re,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-t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-re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(invariáns mennyiség)</a:t>
                </a:r>
              </a:p>
              <a:p>
                <a:pPr marL="109728" indent="0">
                  <a:buNone/>
                </a:pPr>
                <a:endParaRPr lang="hu-HU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nő,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csökken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hu-HU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+8=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hu-HU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hu-HU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szigorúan monoton nő (monovariáns mennyiség)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Az eljárás végén: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hu-HU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hu-H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=2−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hu-HU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Ellentmondás  </a:t>
                </a:r>
                <a:r>
                  <a:rPr lang="hu-HU" sz="2000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  a feladat állítása</a:t>
                </a:r>
                <a:endParaRPr lang="hu-HU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797539"/>
              </a:xfrm>
              <a:blipFill rotWithShape="1">
                <a:blip r:embed="rId2"/>
                <a:stretch>
                  <a:fillRect t="-5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4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894204"/>
            <a:ext cx="8784976" cy="380248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M-I 2. Egy 2015×2016-os négyzetrács minden mezőjébe írjunk be egy-egy természetes számot. Ezután bármely két szomszédos mezőben szereplő számhoz hozzáadhatunk egy tetszőleges </a:t>
            </a:r>
            <a:r>
              <a:rPr lang="hu-HU" sz="2400" i="1" dirty="0">
                <a:solidFill>
                  <a:srgbClr val="006666"/>
                </a:solidFill>
                <a:latin typeface="Book Antiqua" panose="02040602050305030304" pitchFamily="18" charset="0"/>
              </a:rPr>
              <a:t>k</a:t>
            </a: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 egész számot úgy, hogy a kapott számok ne váljanak negatívvá. (Két négyzet szomszédos, ha van közös oldaluk.) Mi a szükséges és elégséges feltétele annak, hogy véges sok lépésben el tudjuk érni, hogy az összes szám nullává váljon.</a:t>
            </a:r>
          </a:p>
          <a:p>
            <a:pPr marL="174625" indent="-174625" algn="r">
              <a:spcBef>
                <a:spcPts val="0"/>
              </a:spcBef>
              <a:buNone/>
            </a:pP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(IMO SL 1989 probléma alapján)</a:t>
            </a:r>
          </a:p>
        </p:txBody>
      </p:sp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4253345"/>
                <a:ext cx="8683940" cy="24522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Sakktábla szerinti színezést alkalmazunk.</a:t>
                </a:r>
              </a:p>
              <a:p>
                <a:pPr marL="109728" indent="0">
                  <a:buNone/>
                </a:pPr>
                <a:r>
                  <a:rPr lang="hu-HU" sz="2000" i="1" dirty="0"/>
                  <a:t>w</a:t>
                </a:r>
                <a:r>
                  <a:rPr lang="hu-HU" sz="2000" dirty="0"/>
                  <a:t>, </a:t>
                </a:r>
                <a:r>
                  <a:rPr lang="hu-HU" sz="2000" i="1" dirty="0"/>
                  <a:t>b</a:t>
                </a:r>
                <a:r>
                  <a:rPr lang="hu-HU" sz="2000" dirty="0"/>
                  <a:t>: a fehér illetve a fekete mezőkön levő számok összege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: invariáns mennyiség, a legvégén az értéke 0.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dirty="0"/>
                  <a:t>Szükséges feltétel: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hu-HU" sz="2000" dirty="0"/>
              </a:p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 feltétel elégségességének igazolása:</a:t>
                </a:r>
              </a:p>
              <a:p>
                <a:pPr marL="109728" indent="0">
                  <a:buNone/>
                </a:pPr>
                <a:r>
                  <a:rPr lang="hu-HU" sz="2000" dirty="0"/>
                  <a:t>(</a:t>
                </a:r>
                <a:r>
                  <a:rPr lang="hu-HU" sz="2000" i="1" dirty="0"/>
                  <a:t>x</a:t>
                </a:r>
                <a:r>
                  <a:rPr lang="hu-HU" sz="2000" dirty="0"/>
                  <a:t>; </a:t>
                </a:r>
                <a:r>
                  <a:rPr lang="hu-HU" sz="2000" i="1" dirty="0"/>
                  <a:t>y</a:t>
                </a:r>
                <a:r>
                  <a:rPr lang="hu-HU" sz="2000" dirty="0"/>
                  <a:t>; </a:t>
                </a:r>
                <a:r>
                  <a:rPr lang="hu-HU" sz="2000" i="1" dirty="0"/>
                  <a:t>z</a:t>
                </a:r>
                <a:r>
                  <a:rPr lang="hu-HU" sz="2000" dirty="0"/>
                  <a:t>): sor- vagy oszlopszomszédos mezőkben levő számok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4253345"/>
                <a:ext cx="8683940" cy="2452254"/>
              </a:xfrm>
              <a:blipFill>
                <a:blip r:embed="rId2"/>
                <a:stretch>
                  <a:fillRect l="-702" t="-2488" b="-7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6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811394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Az alkalmazott algoritmus:</a:t>
                </a:r>
              </a:p>
              <a:p>
                <a:pPr marL="263525" indent="0">
                  <a:buNone/>
                </a:pPr>
                <a:r>
                  <a:rPr lang="hu-HU" sz="2000" dirty="0"/>
                  <a:t>(</a:t>
                </a:r>
                <a:r>
                  <a:rPr lang="hu-HU" sz="2000" i="1" dirty="0"/>
                  <a:t>x</a:t>
                </a:r>
                <a:r>
                  <a:rPr lang="hu-HU" sz="2000" dirty="0"/>
                  <a:t>; </a:t>
                </a:r>
                <a:r>
                  <a:rPr lang="hu-HU" sz="2000" i="1" dirty="0"/>
                  <a:t>y</a:t>
                </a:r>
                <a:r>
                  <a:rPr lang="hu-HU" sz="2000" dirty="0"/>
                  <a:t>; </a:t>
                </a:r>
                <a:r>
                  <a:rPr lang="hu-HU" sz="2000" i="1" dirty="0"/>
                  <a:t>z</a:t>
                </a:r>
                <a:r>
                  <a:rPr lang="hu-HU" sz="2000" dirty="0"/>
                  <a:t>) → (0; </a:t>
                </a:r>
                <a:r>
                  <a:rPr lang="hu-HU" sz="2000" i="1" dirty="0"/>
                  <a:t>y−x</a:t>
                </a:r>
                <a:r>
                  <a:rPr lang="hu-HU" sz="2000" dirty="0"/>
                  <a:t>; </a:t>
                </a:r>
                <a:r>
                  <a:rPr lang="hu-HU" sz="2000" i="1" dirty="0"/>
                  <a:t>z</a:t>
                </a:r>
                <a:r>
                  <a:rPr lang="hu-HU" sz="2000" dirty="0"/>
                  <a:t>),  ha </a:t>
                </a:r>
                <a:r>
                  <a:rPr lang="hu-HU" sz="2000" i="1" dirty="0" smtClean="0"/>
                  <a:t>x</a:t>
                </a:r>
                <a:r>
                  <a:rPr lang="hu-HU" sz="2000" dirty="0" smtClean="0">
                    <a:sym typeface="Symbol"/>
                  </a:rPr>
                  <a:t></a:t>
                </a:r>
                <a:r>
                  <a:rPr lang="hu-HU" sz="2000" i="1" dirty="0" smtClean="0"/>
                  <a:t>y</a:t>
                </a:r>
                <a:endParaRPr lang="hu-HU" sz="2000" i="1" dirty="0"/>
              </a:p>
              <a:p>
                <a:pPr marL="263525" indent="0">
                  <a:buNone/>
                </a:pPr>
                <a:r>
                  <a:rPr lang="hu-HU" sz="2000" dirty="0"/>
                  <a:t>(</a:t>
                </a:r>
                <a:r>
                  <a:rPr lang="hu-HU" sz="2000" i="1" dirty="0"/>
                  <a:t>x</a:t>
                </a:r>
                <a:r>
                  <a:rPr lang="hu-HU" sz="2000" dirty="0"/>
                  <a:t>; </a:t>
                </a:r>
                <a:r>
                  <a:rPr lang="hu-HU" sz="2000" i="1" dirty="0"/>
                  <a:t>y</a:t>
                </a:r>
                <a:r>
                  <a:rPr lang="hu-HU" sz="2000" dirty="0"/>
                  <a:t>; </a:t>
                </a:r>
                <a:r>
                  <a:rPr lang="hu-HU" sz="2000" i="1" dirty="0"/>
                  <a:t>z</a:t>
                </a:r>
                <a:r>
                  <a:rPr lang="hu-HU" sz="2000" dirty="0"/>
                  <a:t>) → (</a:t>
                </a:r>
                <a:r>
                  <a:rPr lang="hu-HU" sz="2000" i="1" dirty="0"/>
                  <a:t>x</a:t>
                </a:r>
                <a:r>
                  <a:rPr lang="hu-HU" sz="2000" dirty="0"/>
                  <a:t>; </a:t>
                </a:r>
                <a:r>
                  <a:rPr lang="hu-HU" sz="2000" i="1" dirty="0"/>
                  <a:t>x</a:t>
                </a:r>
                <a:r>
                  <a:rPr lang="hu-HU" sz="2000" dirty="0"/>
                  <a:t>; </a:t>
                </a:r>
                <a:r>
                  <a:rPr lang="hu-HU" sz="2000" i="1" dirty="0"/>
                  <a:t>z+x−y</a:t>
                </a:r>
                <a:r>
                  <a:rPr lang="hu-HU" sz="2000" dirty="0"/>
                  <a:t>) → (0; </a:t>
                </a:r>
                <a:r>
                  <a:rPr lang="hu-HU" sz="2000" i="1" dirty="0" err="1"/>
                  <a:t>0</a:t>
                </a:r>
                <a:r>
                  <a:rPr lang="hu-HU" sz="2000" dirty="0"/>
                  <a:t>; </a:t>
                </a:r>
                <a:r>
                  <a:rPr lang="hu-HU" sz="2000" i="1" dirty="0"/>
                  <a:t>z+x−y</a:t>
                </a:r>
                <a:r>
                  <a:rPr lang="hu-HU" sz="2000" dirty="0"/>
                  <a:t>), ha </a:t>
                </a:r>
                <a:r>
                  <a:rPr lang="hu-HU" sz="2000" i="1" dirty="0" smtClean="0"/>
                  <a:t>x&gt;y</a:t>
                </a:r>
                <a:endParaRPr lang="hu-HU" sz="2000" i="1" dirty="0"/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b="1" dirty="0"/>
                  <a:t>Az algoritmus alkalmazása:</a:t>
                </a:r>
              </a:p>
              <a:p>
                <a:pPr marL="452438" indent="-273050">
                  <a:buFontTx/>
                  <a:buChar char="-"/>
                </a:pPr>
                <a:r>
                  <a:rPr lang="hu-HU" sz="2000" dirty="0"/>
                  <a:t>sorokra balról jobbra haladva,</a:t>
                </a:r>
              </a:p>
              <a:p>
                <a:pPr marL="452438" indent="-273050">
                  <a:buFontTx/>
                  <a:buChar char="-"/>
                </a:pPr>
                <a:r>
                  <a:rPr lang="hu-HU" sz="2000" dirty="0"/>
                  <a:t>oszlopokra felülről lefelé haladva.</a:t>
                </a:r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r>
                  <a:rPr lang="hu-HU" sz="2000" dirty="0"/>
                  <a:t>                          Itt maradhatnak 0-tól különböző számok.</a:t>
                </a:r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r>
                  <a:rPr lang="hu-HU" sz="2000" dirty="0"/>
                  <a:t>Elérhető struktúrák (minden sorban legfeljebb egy 0-tól különböző szám)</a:t>
                </a:r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r>
                  <a:rPr lang="hu-HU" sz="20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u-HU" sz="2000" dirty="0"/>
                  <a:t> </a:t>
                </a:r>
                <a:r>
                  <a:rPr lang="hu-HU" sz="2000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hu-HU" sz="2000" dirty="0">
                    <a:sym typeface="Symbol" panose="05050102010706020507" pitchFamily="18" charset="2"/>
                  </a:rPr>
                  <a:t>  kinullázhatók</a:t>
                </a:r>
              </a:p>
              <a:p>
                <a:pPr marL="109728" indent="0">
                  <a:buNone/>
                </a:pPr>
                <a:endParaRPr lang="hu-HU" sz="2000" dirty="0">
                  <a:sym typeface="Symbol" panose="05050102010706020507" pitchFamily="18" charset="2"/>
                </a:endParaRPr>
              </a:p>
              <a:p>
                <a:pPr marL="109728" indent="0">
                  <a:buNone/>
                </a:pPr>
                <a:r>
                  <a:rPr lang="hu-HU" sz="2000" dirty="0">
                    <a:sym typeface="Symbol" panose="05050102010706020507" pitchFamily="18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u-HU" sz="2000" dirty="0"/>
                  <a:t> </a:t>
                </a:r>
                <a:r>
                  <a:rPr lang="hu-HU" sz="2000" dirty="0">
                    <a:sym typeface="Symbol" panose="05050102010706020507" pitchFamily="18" charset="2"/>
                  </a:rPr>
                  <a:t> nem nullázhatók ki</a:t>
                </a:r>
              </a:p>
              <a:p>
                <a:pPr marL="109728" indent="0">
                  <a:buNone/>
                </a:pPr>
                <a:endParaRPr lang="hu-HU" sz="2000" dirty="0">
                  <a:sym typeface="Symbol" panose="05050102010706020507" pitchFamily="18" charset="2"/>
                </a:endParaRPr>
              </a:p>
              <a:p>
                <a:pPr marL="109728" indent="0">
                  <a:buNone/>
                </a:pPr>
                <a:r>
                  <a:rPr lang="hu-HU" sz="20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u-HU" sz="2000" dirty="0"/>
                  <a:t> </a:t>
                </a:r>
                <a:r>
                  <a:rPr lang="hu-HU" sz="2000" dirty="0">
                    <a:sym typeface="Symbol" panose="05050102010706020507" pitchFamily="18" charset="2"/>
                  </a:rPr>
                  <a:t>elégséges feltétel</a:t>
                </a:r>
              </a:p>
              <a:p>
                <a:pPr marL="109728" indent="0"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811394"/>
              </a:xfrm>
              <a:blipFill rotWithShape="1">
                <a:blip r:embed="rId2"/>
                <a:stretch>
                  <a:fillRect t="-1049" b="-16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Csoportba foglalás 9"/>
          <p:cNvGrpSpPr/>
          <p:nvPr/>
        </p:nvGrpSpPr>
        <p:grpSpPr>
          <a:xfrm>
            <a:off x="701344" y="3091745"/>
            <a:ext cx="1191493" cy="1108363"/>
            <a:chOff x="692728" y="3152480"/>
            <a:chExt cx="1191493" cy="1108363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692728" y="3152480"/>
              <a:ext cx="1108363" cy="1108363"/>
              <a:chOff x="969819" y="3422073"/>
              <a:chExt cx="1108363" cy="1108363"/>
            </a:xfrm>
          </p:grpSpPr>
          <p:sp>
            <p:nvSpPr>
              <p:cNvPr id="2" name="Téglalap 1"/>
              <p:cNvSpPr/>
              <p:nvPr/>
            </p:nvSpPr>
            <p:spPr>
              <a:xfrm>
                <a:off x="969819" y="3422073"/>
                <a:ext cx="1108363" cy="11083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1676401" y="4128655"/>
                <a:ext cx="401781" cy="40178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8" name="Szövegdoboz 7"/>
            <p:cNvSpPr txBox="1"/>
            <p:nvPr/>
          </p:nvSpPr>
          <p:spPr>
            <a:xfrm>
              <a:off x="1469696" y="3622047"/>
              <a:ext cx="414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latin typeface="Book Antiqua" panose="02040602050305030304" pitchFamily="18" charset="0"/>
                </a:rPr>
                <a:t>2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179303" y="3906063"/>
              <a:ext cx="414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latin typeface="Book Antiqua" panose="02040602050305030304" pitchFamily="18" charset="0"/>
                </a:rPr>
                <a:t>2</a:t>
              </a:r>
            </a:p>
          </p:txBody>
        </p:sp>
      </p:grp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61943"/>
              </p:ext>
            </p:extLst>
          </p:nvPr>
        </p:nvGraphicFramePr>
        <p:xfrm>
          <a:off x="449344" y="4904214"/>
          <a:ext cx="504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419767786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xmlns="" val="370960518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1" dirty="0">
                          <a:latin typeface="Book Antiqua" panose="02040602050305030304" pitchFamily="18" charset="0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07126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7793659"/>
                  </a:ext>
                </a:extLst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32766"/>
              </p:ext>
            </p:extLst>
          </p:nvPr>
        </p:nvGraphicFramePr>
        <p:xfrm>
          <a:off x="449344" y="5566629"/>
          <a:ext cx="504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419767786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xmlns="" val="370960518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1" dirty="0">
                          <a:latin typeface="Book Antiqua" panose="02040602050305030304" pitchFamily="18" charset="0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07126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7793659"/>
                  </a:ext>
                </a:extLst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18433"/>
              </p:ext>
            </p:extLst>
          </p:nvPr>
        </p:nvGraphicFramePr>
        <p:xfrm>
          <a:off x="1328736" y="4904214"/>
          <a:ext cx="504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419767786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xmlns="" val="370960518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0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07126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hu-HU" i="0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7793659"/>
                  </a:ext>
                </a:extLst>
              </a:tr>
            </a:tbl>
          </a:graphicData>
        </a:graphic>
      </p:graphicFrame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46786"/>
              </p:ext>
            </p:extLst>
          </p:nvPr>
        </p:nvGraphicFramePr>
        <p:xfrm>
          <a:off x="1328736" y="5568487"/>
          <a:ext cx="504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xmlns="" val="419767786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xmlns="" val="3709605182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0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071268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Book Antiqua" panose="02040602050305030304" pitchFamily="18" charset="0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779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5"/>
                <a:ext cx="8784976" cy="281881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M-I 3. Egy táblára felírunk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</a:t>
                </a:r>
                <a:r>
                  <a:rPr lang="hu-HU" sz="2400" dirty="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pozitív egész számot </a:t>
                </a:r>
              </a:p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40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400" smtClean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dirty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). Minden lépésben kiválasztunk közülük kettőt, és kicseréljük azokat az összegükre. Határozzuk meg az összes olyan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számot, amelyekre elérhető, hogy véges sok lépésben a táblán levő számok egyenlővé váljanak!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(MEMO 2008)</a:t>
                </a:r>
              </a:p>
            </p:txBody>
          </p:sp>
        </mc:Choice>
        <mc:Fallback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5"/>
                <a:ext cx="8784976" cy="2818813"/>
              </a:xfrm>
              <a:prstGeom prst="rect">
                <a:avLst/>
              </a:prstGeom>
              <a:blipFill rotWithShape="1">
                <a:blip r:embed="rId2"/>
                <a:stretch>
                  <a:fillRect l="-1110" r="-1041" b="-8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4350327"/>
                <a:ext cx="8312005" cy="23968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000" dirty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hu-HU" sz="2000" dirty="0">
                    <a:solidFill>
                      <a:schemeClr val="tx1"/>
                    </a:solidFill>
                  </a:rPr>
                  <a:t>(</a:t>
                </a:r>
                <a:r>
                  <a:rPr lang="hu-HU" sz="2000" i="1" dirty="0">
                    <a:solidFill>
                      <a:schemeClr val="tx1"/>
                    </a:solidFill>
                  </a:rPr>
                  <a:t>k</a:t>
                </a:r>
                <a:r>
                  <a:rPr lang="hu-H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000" dirty="0">
                            <a:solidFill>
                              <a:schemeClr val="tx1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000" dirty="0">
                    <a:solidFill>
                      <a:schemeClr val="tx1"/>
                    </a:solidFill>
                  </a:rPr>
                  <a:t>)</a:t>
                </a:r>
                <a:r>
                  <a:rPr lang="hu-HU" sz="2000" dirty="0">
                    <a:solidFill>
                      <a:srgbClr val="006666"/>
                    </a:solidFill>
                  </a:rPr>
                  <a:t> </a:t>
                </a:r>
                <a:r>
                  <a:rPr lang="hu-HU" sz="2000" dirty="0">
                    <a:latin typeface="Book Antiqua" panose="02040602050305030304" pitchFamily="18" charset="0"/>
                  </a:rPr>
                  <a:t>esetén egy lehetséges ellenpélda:</a:t>
                </a:r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2000" dirty="0"/>
                  <a:t>2, 2, …, 2, 1  (2k db 2-es és 1 db 1-es)</a:t>
                </a:r>
              </a:p>
              <a:p>
                <a:pPr marL="263525" indent="-153988" algn="just">
                  <a:buNone/>
                </a:pPr>
                <a:r>
                  <a:rPr lang="hu-HU" sz="2000" dirty="0"/>
                  <a:t>A táblán szereplő maximális elemek számának paritása invariáns mennyiség (jelen esetben páros)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4350327"/>
                <a:ext cx="8312005" cy="2396837"/>
              </a:xfrm>
              <a:blipFill>
                <a:blip r:embed="rId4"/>
                <a:stretch>
                  <a:fillRect l="-733" t="-1272" r="-7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6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107504" y="894206"/>
            <a:ext cx="8784976" cy="15857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42" indent="-25602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36" indent="-246876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498" indent="-21944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7" indent="-20115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1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264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09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867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168" indent="-18287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>
              <a:spcBef>
                <a:spcPts val="1200"/>
              </a:spcBef>
              <a:buNone/>
            </a:pP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B2. 9 tonna követ kell elszállítani maximum 3 tonna teherbírású gépkocsikkal. Legalább hány teherautóra van szükség, ha a kövek egyike sem nehezebb 1 tonnánál.</a:t>
            </a:r>
          </a:p>
          <a:p>
            <a:pPr marL="174625" indent="-174625" algn="r">
              <a:spcBef>
                <a:spcPts val="0"/>
              </a:spcBef>
              <a:buNone/>
            </a:pPr>
            <a:r>
              <a:rPr lang="hu-HU" sz="2400" dirty="0">
                <a:solidFill>
                  <a:srgbClr val="006666"/>
                </a:solidFill>
                <a:latin typeface="Book Antiqua" panose="02040602050305030304" pitchFamily="18" charset="0"/>
              </a:rPr>
              <a:t>(Német Matematikai Olimpia 2000)</a:t>
            </a:r>
          </a:p>
        </p:txBody>
      </p:sp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2660073"/>
            <a:ext cx="8683940" cy="3914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Megoldás: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Konkrét tömegek megadása úgy, hogy összeállítható belőlük 3 db 3 tonnás rakomány:</a:t>
            </a:r>
          </a:p>
          <a:p>
            <a:pPr marL="109728" indent="0">
              <a:buNone/>
            </a:pP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0,4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0,5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0,4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0,6</a:t>
            </a:r>
            <a:r>
              <a:rPr lang="hu-HU" sz="2000" dirty="0">
                <a:latin typeface="Book Antiqua" panose="02040602050305030304" pitchFamily="18" charset="0"/>
              </a:rPr>
              <a:t>; </a:t>
            </a:r>
            <a:r>
              <a:rPr lang="hu-HU" sz="2000" b="1" dirty="0"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0,5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0,5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0,2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0,6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0,6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0,9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Következtetés: elég 3 autó</a:t>
            </a: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Konkrét tömegek megadása úgy, hogy nem állítható össze belőlük 3 db 3 tonnás rakomány:</a:t>
            </a:r>
          </a:p>
          <a:p>
            <a:pPr marL="109728" indent="0">
              <a:buNone/>
            </a:pP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C00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</a:t>
            </a:r>
            <a:r>
              <a:rPr lang="hu-HU" sz="2000" b="1" dirty="0"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0,9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Következtetés: szükség van 4 autóra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655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852958"/>
              </a:xfrm>
            </p:spPr>
            <p:txBody>
              <a:bodyPr>
                <a:normAutofit/>
              </a:bodyPr>
              <a:lstStyle/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u-HU" sz="2000" dirty="0"/>
                  <a:t>  (a kívánt állapot mindig elérhető)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:r>
                  <a:rPr lang="hu-HU" sz="2000" i="1" dirty="0"/>
                  <a:t>a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, </a:t>
                </a:r>
                <a:r>
                  <a:rPr lang="hu-HU" sz="2000" i="1" dirty="0"/>
                  <a:t>a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, …, </a:t>
                </a:r>
                <a:r>
                  <a:rPr lang="hu-HU" sz="2000" i="1" dirty="0"/>
                  <a:t>a</a:t>
                </a:r>
                <a:r>
                  <a:rPr lang="hu-HU" sz="2000" baseline="-25000" dirty="0"/>
                  <a:t>2</a:t>
                </a:r>
                <a:r>
                  <a:rPr lang="hu-HU" sz="2000" i="1" baseline="-25000" dirty="0"/>
                  <a:t>k</a:t>
                </a:r>
                <a:r>
                  <a:rPr lang="hu-HU" sz="2000" dirty="0"/>
                  <a:t>:  adott állapotban a táblán levő számok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0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000" dirty="0"/>
                  <a:t>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esetén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000" dirty="0"/>
                  <a:t>  (</a:t>
                </a:r>
                <a:r>
                  <a:rPr lang="hu-HU" sz="2000" i="1" dirty="0"/>
                  <a:t>i</a:t>
                </a:r>
                <a:r>
                  <a:rPr lang="hu-HU" sz="2000" dirty="0"/>
                  <a:t>=1, 2, …, 2</a:t>
                </a:r>
                <a:r>
                  <a:rPr lang="hu-HU" sz="2000" i="1" dirty="0"/>
                  <a:t>k</a:t>
                </a:r>
                <a:r>
                  <a:rPr lang="hu-HU" sz="2000" dirty="0"/>
                  <a:t>)</a:t>
                </a:r>
              </a:p>
              <a:p>
                <a:pPr marL="109728" indent="0">
                  <a:buNone/>
                </a:pPr>
                <a:endParaRPr lang="hu-HU" sz="2000" dirty="0"/>
              </a:p>
              <a:p>
                <a:pPr marL="109728" indent="0">
                  <a:buNone/>
                </a:pPr>
                <a:r>
                  <a:rPr lang="hu-HU" sz="2000" b="1" dirty="0"/>
                  <a:t>Az alkalmazott algoritmus:</a:t>
                </a:r>
              </a:p>
              <a:p>
                <a:pPr marL="442913" indent="-263525">
                  <a:spcBef>
                    <a:spcPts val="1200"/>
                  </a:spcBef>
                  <a:buAutoNum type="arabicPeriod"/>
                </a:pPr>
                <a:r>
                  <a:rPr lang="hu-HU" sz="2000" dirty="0"/>
                  <a:t>(kezdő lépés)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hu-HU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→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(</a:t>
                </a:r>
                <a:r>
                  <a:rPr lang="hu-HU" sz="2000" i="1" dirty="0"/>
                  <a:t>i</a:t>
                </a:r>
                <a:r>
                  <a:rPr lang="hu-HU" sz="2000" dirty="0"/>
                  <a:t>=1, 2, …, </a:t>
                </a:r>
                <a:r>
                  <a:rPr lang="hu-HU" sz="2000" i="1" dirty="0"/>
                  <a:t>k</a:t>
                </a:r>
                <a:r>
                  <a:rPr lang="hu-HU" sz="2000" dirty="0"/>
                  <a:t>)</a:t>
                </a:r>
              </a:p>
              <a:p>
                <a:pPr marL="442913" indent="-263525">
                  <a:spcBef>
                    <a:spcPts val="1200"/>
                  </a:spcBef>
                  <a:buAutoNum type="arabicPeriod"/>
                </a:pPr>
                <a:r>
                  <a:rPr lang="hu-HU" sz="2000" dirty="0"/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/>
                  <a:t> páratlan szám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hu-HU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000" dirty="0"/>
                  <a:t/>
                </a:r>
                <a:br>
                  <a:rPr lang="hu-HU" sz="2000" dirty="0"/>
                </a:br>
                <a:r>
                  <a:rPr lang="hu-HU" sz="2000" dirty="0"/>
                  <a:t>Ismétlés addig, amíg </a:t>
                </a:r>
                <a:r>
                  <a:rPr lang="hu-HU" sz="2000" i="1" dirty="0"/>
                  <a:t>a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, </a:t>
                </a:r>
                <a:r>
                  <a:rPr lang="hu-HU" sz="2000" i="1" dirty="0"/>
                  <a:t>a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, …, </a:t>
                </a:r>
                <a:r>
                  <a:rPr lang="hu-HU" sz="2000" i="1" dirty="0"/>
                  <a:t>a</a:t>
                </a:r>
                <a:r>
                  <a:rPr lang="hu-HU" sz="2000" baseline="-25000" dirty="0"/>
                  <a:t>2k</a:t>
                </a:r>
                <a:r>
                  <a:rPr lang="hu-HU" sz="2000" dirty="0"/>
                  <a:t> prímtényezős felbontásában a 2 kitevője azonos  (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, …,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2k</a:t>
                </a:r>
                <a:r>
                  <a:rPr lang="hu-HU" sz="2000" dirty="0"/>
                  <a:t> mindegyike páratlan szám)</a:t>
                </a:r>
              </a:p>
              <a:p>
                <a:pPr marL="442913" indent="-263525">
                  <a:spcBef>
                    <a:spcPts val="1200"/>
                  </a:spcBef>
                  <a:buAutoNum type="arabicPeriod"/>
                </a:pPr>
                <a:r>
                  <a:rPr lang="hu-HU" sz="2000" dirty="0"/>
                  <a:t>A legkisebb pár tagjait párosítjuk a legnagyobb pár tagjaival</a:t>
                </a:r>
              </a:p>
              <a:p>
                <a:pPr marL="442913" indent="-263525">
                  <a:spcBef>
                    <a:spcPts val="1200"/>
                  </a:spcBef>
                  <a:buAutoNum type="arabicPeriod"/>
                </a:pPr>
                <a:r>
                  <a:rPr lang="hu-HU" sz="2000" dirty="0"/>
                  <a:t>A 2-es és 3-as lépéseket ismételgetjük a kívánt eredmény eléréséig.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8529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852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Példa: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08506"/>
              </p:ext>
            </p:extLst>
          </p:nvPr>
        </p:nvGraphicFramePr>
        <p:xfrm>
          <a:off x="1198828" y="1224805"/>
          <a:ext cx="327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00">
                  <a:extLst>
                    <a:ext uri="{9D8B030D-6E8A-4147-A177-3AD203B41FA5}">
                      <a16:colId xmlns:a16="http://schemas.microsoft.com/office/drawing/2014/main" xmlns="" val="2035572924"/>
                    </a:ext>
                  </a:extLst>
                </a:gridCol>
                <a:gridCol w="546000">
                  <a:extLst>
                    <a:ext uri="{9D8B030D-6E8A-4147-A177-3AD203B41FA5}">
                      <a16:colId xmlns:a16="http://schemas.microsoft.com/office/drawing/2014/main" xmlns="" val="1326445960"/>
                    </a:ext>
                  </a:extLst>
                </a:gridCol>
                <a:gridCol w="546000">
                  <a:extLst>
                    <a:ext uri="{9D8B030D-6E8A-4147-A177-3AD203B41FA5}">
                      <a16:colId xmlns:a16="http://schemas.microsoft.com/office/drawing/2014/main" xmlns="" val="2954605516"/>
                    </a:ext>
                  </a:extLst>
                </a:gridCol>
                <a:gridCol w="546000">
                  <a:extLst>
                    <a:ext uri="{9D8B030D-6E8A-4147-A177-3AD203B41FA5}">
                      <a16:colId xmlns:a16="http://schemas.microsoft.com/office/drawing/2014/main" xmlns="" val="231536853"/>
                    </a:ext>
                  </a:extLst>
                </a:gridCol>
                <a:gridCol w="546000">
                  <a:extLst>
                    <a:ext uri="{9D8B030D-6E8A-4147-A177-3AD203B41FA5}">
                      <a16:colId xmlns:a16="http://schemas.microsoft.com/office/drawing/2014/main" xmlns="" val="4193155626"/>
                    </a:ext>
                  </a:extLst>
                </a:gridCol>
                <a:gridCol w="546000">
                  <a:extLst>
                    <a:ext uri="{9D8B030D-6E8A-4147-A177-3AD203B41FA5}">
                      <a16:colId xmlns:a16="http://schemas.microsoft.com/office/drawing/2014/main" xmlns="" val="261992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1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2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3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4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5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6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5873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4392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7588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880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3148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9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342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870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495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9745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4271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2264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254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66930582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37337"/>
              </p:ext>
            </p:extLst>
          </p:nvPr>
        </p:nvGraphicFramePr>
        <p:xfrm>
          <a:off x="5279353" y="1238453"/>
          <a:ext cx="3060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00">
                  <a:extLst>
                    <a:ext uri="{9D8B030D-6E8A-4147-A177-3AD203B41FA5}">
                      <a16:colId xmlns:a16="http://schemas.microsoft.com/office/drawing/2014/main" xmlns="" val="2035572924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xmlns="" val="1326445960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xmlns="" val="2954605516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xmlns="" val="231536853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xmlns="" val="4193155626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xmlns="" val="261992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1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2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3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4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5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>
                          <a:latin typeface="Book Antiqua" panose="02040602050305030304" pitchFamily="18" charset="0"/>
                        </a:rPr>
                        <a:t>b</a:t>
                      </a:r>
                      <a:r>
                        <a:rPr lang="hu-HU" sz="1800" baseline="-25000" dirty="0">
                          <a:latin typeface="Book Antiqua" panose="02040602050305030304" pitchFamily="18" charset="0"/>
                        </a:rPr>
                        <a:t>6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5873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4392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7588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880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3148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9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342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870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495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9745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4271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2264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254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66930582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48383"/>
              </p:ext>
            </p:extLst>
          </p:nvPr>
        </p:nvGraphicFramePr>
        <p:xfrm>
          <a:off x="4672750" y="1407286"/>
          <a:ext cx="411480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xmlns="" val="2878164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507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1.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775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7802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6315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221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952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740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589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20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1150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488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3.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661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Book Antiqua" panose="02040602050305030304" pitchFamily="18" charset="0"/>
                        </a:rPr>
                        <a:t>2.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4433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8529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Az algoritmus végességének igazolása: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dirty="0"/>
                  <a:t>A 2. lépés alkalmazása után (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, …,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i="1" baseline="-25000" dirty="0"/>
                  <a:t>k</a:t>
                </a:r>
                <a:r>
                  <a:rPr lang="hu-HU" sz="2000" dirty="0"/>
                  <a:t>) pozitív páratlan számokból álló sorozat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dirty="0"/>
                  <a:t>A 3., 2. lépés után (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’,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’, …,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i="1" baseline="-25000" dirty="0"/>
                  <a:t>k</a:t>
                </a:r>
                <a:r>
                  <a:rPr lang="hu-HU" sz="2000" dirty="0"/>
                  <a:t>’) szintén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dirty="0"/>
                  <a:t>A tagok összege (monovariáns mennyiség) monoton csökken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maximális pár  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minimális pár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hu-HU" sz="2000" dirty="0"/>
                  <a:t> esetén: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r>
                        <a:rPr lang="el-G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20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  <m:r>
                        <a:rPr lang="el-G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hu-HU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dirty="0"/>
                  <a:t>Minden második összehasonlításnál a &lt; reláció érvényes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+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+…+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i="1" baseline="-25000" dirty="0"/>
                  <a:t>k</a:t>
                </a:r>
                <a:r>
                  <a:rPr lang="hu-HU" sz="2000" dirty="0"/>
                  <a:t>  2</a:t>
                </a:r>
                <a:r>
                  <a:rPr lang="hu-HU" sz="2000" i="1" dirty="0"/>
                  <a:t>n</a:t>
                </a:r>
                <a:r>
                  <a:rPr lang="hu-HU" sz="2000" dirty="0"/>
                  <a:t>-re csökken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=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=…=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i="1" baseline="-25000" dirty="0"/>
                  <a:t>k</a:t>
                </a:r>
                <a:r>
                  <a:rPr lang="hu-HU" sz="2000" dirty="0"/>
                  <a:t>=1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000" dirty="0"/>
                  <a:t>Az eljárás véget ér.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852958"/>
              </a:xfrm>
              <a:blipFill>
                <a:blip r:embed="rId3"/>
                <a:stretch>
                  <a:fillRect l="-702" t="-6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3"/>
                <a:ext cx="8784976" cy="5603579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M-I 4. Van előttünk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doboz, melyek balról jobbra haladva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…, </a:t>
                </a:r>
                <a:r>
                  <a:rPr lang="hu-HU" sz="2400" i="1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jelzésűek. A dobozokban összesen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golyó van elhelyezve, melyeket az alábbi szabályok szerint rendezhetjük:</a:t>
                </a:r>
              </a:p>
              <a:p>
                <a:pPr marL="360363" indent="-277813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romanU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Ha van legalább egy golyó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B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-ben, akkor onnan 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áttehetünk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egyet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-be.</a:t>
                </a:r>
              </a:p>
              <a:p>
                <a:pPr marL="360363" indent="-277813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romanU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Ha van legalább egy golyó </a:t>
                </a:r>
                <a:r>
                  <a:rPr lang="hu-HU" sz="2400" i="1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akkor onnan áttehetünk egyet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-be. </a:t>
                </a:r>
              </a:p>
              <a:p>
                <a:pPr marL="360363" indent="-277813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romanU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Ha van legalább két golyó </a:t>
                </a:r>
                <a:r>
                  <a:rPr lang="hu-HU" sz="2400" i="1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dirty="0" err="1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-ban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akkor onnan áttehetünk egyet-egyet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 és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i="1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k</a:t>
                </a:r>
                <a:r>
                  <a:rPr lang="hu-HU" sz="2400" baseline="-250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+1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-be.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 dirty="0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hu-HU" sz="2400" dirty="0">
                  <a:solidFill>
                    <a:srgbClr val="006666"/>
                  </a:solidFill>
                  <a:latin typeface="Book Antiqua" panose="0204060205030503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Bizonyítsuk be, hogy az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db golyó tetszőleges kezdeti elhelyezése esetén a megadott lépések alkalmazásával el tudjuk érni, hogy minden dobozba egy golyó kerüljön.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(Kínai </a:t>
                </a:r>
                <a:r>
                  <a:rPr lang="hu-HU" sz="240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Leány Matematikai Olimpia 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2011)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3"/>
                <a:ext cx="8784976" cy="5603579"/>
              </a:xfrm>
              <a:prstGeom prst="rect">
                <a:avLst/>
              </a:prstGeom>
              <a:blipFill rotWithShape="1">
                <a:blip r:embed="rId2"/>
                <a:stretch>
                  <a:fillRect l="-902" r="-9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</p:spTree>
    <p:extLst>
      <p:ext uri="{BB962C8B-B14F-4D97-AF65-F5344CB8AC3E}">
        <p14:creationId xmlns:p14="http://schemas.microsoft.com/office/powerpoint/2010/main" val="934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852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Megoldás:</a:t>
            </a:r>
          </a:p>
          <a:p>
            <a:pPr marL="109728" indent="0">
              <a:buNone/>
            </a:pPr>
            <a:r>
              <a:rPr lang="hu-HU" sz="2000" b="1" dirty="0"/>
              <a:t>A használt algoritmus: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1.lépés: II. és III. műveletek, amíg azok elvégezhetők</a:t>
            </a:r>
          </a:p>
          <a:p>
            <a:pPr marL="539750" indent="0">
              <a:spcBef>
                <a:spcPts val="1200"/>
              </a:spcBef>
              <a:buNone/>
            </a:pPr>
            <a:r>
              <a:rPr lang="hu-HU" sz="2000" dirty="0"/>
              <a:t>(</a:t>
            </a:r>
            <a:r>
              <a:rPr lang="hu-HU" sz="2000" i="1" dirty="0"/>
              <a:t>B</a:t>
            </a:r>
            <a:r>
              <a:rPr lang="hu-HU" sz="2000" baseline="-25000" dirty="0"/>
              <a:t>2</a:t>
            </a:r>
            <a:r>
              <a:rPr lang="hu-HU" sz="2000" dirty="0"/>
              <a:t>, </a:t>
            </a:r>
            <a:r>
              <a:rPr lang="hu-HU" sz="2000" i="1" dirty="0"/>
              <a:t>B</a:t>
            </a:r>
            <a:r>
              <a:rPr lang="hu-HU" sz="2000" baseline="-25000" dirty="0"/>
              <a:t>3</a:t>
            </a:r>
            <a:r>
              <a:rPr lang="hu-HU" sz="2000" dirty="0"/>
              <a:t>, …, </a:t>
            </a:r>
            <a:r>
              <a:rPr lang="hu-HU" sz="2000" i="1" dirty="0"/>
              <a:t>B</a:t>
            </a:r>
            <a:r>
              <a:rPr lang="hu-HU" sz="2000" i="1" baseline="-25000" dirty="0"/>
              <a:t>n-</a:t>
            </a:r>
            <a:r>
              <a:rPr lang="hu-HU" sz="2000" baseline="-25000" dirty="0"/>
              <a:t>1</a:t>
            </a:r>
            <a:r>
              <a:rPr lang="hu-HU" sz="2000" dirty="0"/>
              <a:t> dobozokban legfeljebb 1, </a:t>
            </a:r>
            <a:r>
              <a:rPr lang="hu-HU" sz="2000" i="1" dirty="0" err="1"/>
              <a:t>B</a:t>
            </a:r>
            <a:r>
              <a:rPr lang="hu-HU" sz="2000" i="1" baseline="-25000" dirty="0" err="1"/>
              <a:t>n</a:t>
            </a:r>
            <a:r>
              <a:rPr lang="hu-HU" sz="2000" dirty="0"/>
              <a:t> dobozban 0 golyó)</a:t>
            </a:r>
          </a:p>
          <a:p>
            <a:pPr marL="539750" indent="0">
              <a:spcBef>
                <a:spcPts val="1200"/>
              </a:spcBef>
              <a:buNone/>
            </a:pPr>
            <a:r>
              <a:rPr lang="hu-HU" sz="2000" i="1" dirty="0"/>
              <a:t>B</a:t>
            </a:r>
            <a:r>
              <a:rPr lang="hu-HU" sz="2000" baseline="-25000" dirty="0"/>
              <a:t>1</a:t>
            </a:r>
            <a:r>
              <a:rPr lang="hu-HU" sz="2000" dirty="0"/>
              <a:t>, </a:t>
            </a:r>
            <a:r>
              <a:rPr lang="hu-HU" sz="2000" i="1" dirty="0"/>
              <a:t>B</a:t>
            </a:r>
            <a:r>
              <a:rPr lang="hu-HU" sz="2000" baseline="-25000" dirty="0"/>
              <a:t>2</a:t>
            </a:r>
            <a:r>
              <a:rPr lang="hu-HU" sz="2000" dirty="0"/>
              <a:t>, …, </a:t>
            </a:r>
            <a:r>
              <a:rPr lang="hu-HU" sz="2000" i="1" dirty="0" err="1"/>
              <a:t>B</a:t>
            </a:r>
            <a:r>
              <a:rPr lang="hu-HU" sz="2000" i="1" baseline="-25000" dirty="0" err="1"/>
              <a:t>k</a:t>
            </a:r>
            <a:r>
              <a:rPr lang="hu-HU" sz="2000" dirty="0"/>
              <a:t> tartalma: (</a:t>
            </a:r>
            <a:r>
              <a:rPr lang="hu-HU" sz="2000" i="1" dirty="0"/>
              <a:t>x</a:t>
            </a:r>
            <a:r>
              <a:rPr lang="hu-HU" sz="2000" dirty="0"/>
              <a:t>; 1; 1; …; 1; 0)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2.lépés: I. művelet  (</a:t>
            </a:r>
            <a:r>
              <a:rPr lang="hu-HU" sz="2000" i="1" dirty="0"/>
              <a:t>x−</a:t>
            </a:r>
            <a:r>
              <a:rPr lang="hu-HU" sz="2000" dirty="0"/>
              <a:t>1; 2; 1; …; 1; 0)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3.lépés: III. művelet  többször  (</a:t>
            </a:r>
            <a:r>
              <a:rPr lang="hu-HU" sz="2000" i="1" dirty="0"/>
              <a:t>x</a:t>
            </a:r>
            <a:r>
              <a:rPr lang="hu-HU" sz="2000" dirty="0"/>
              <a:t>; 1; 1; …; 1; 0; 1)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4.lépés: 2. és 3. lépések alkalmazása több ciklusban</a:t>
            </a:r>
          </a:p>
          <a:p>
            <a:pPr marL="82550" indent="0" algn="ctr">
              <a:spcBef>
                <a:spcPts val="1200"/>
              </a:spcBef>
              <a:buNone/>
            </a:pPr>
            <a:r>
              <a:rPr lang="hu-HU" sz="2000" dirty="0"/>
              <a:t>(</a:t>
            </a:r>
            <a:r>
              <a:rPr lang="hu-HU" sz="2000" i="1" dirty="0"/>
              <a:t>x</a:t>
            </a:r>
            <a:r>
              <a:rPr lang="hu-HU" sz="2000" dirty="0"/>
              <a:t>; 1; 1; …; </a:t>
            </a:r>
            <a:r>
              <a:rPr lang="hu-HU" sz="2000" dirty="0" err="1"/>
              <a:t>1</a:t>
            </a:r>
            <a:r>
              <a:rPr lang="hu-HU" sz="2000" dirty="0"/>
              <a:t>; 0) → (</a:t>
            </a:r>
            <a:r>
              <a:rPr lang="hu-HU" sz="2000" i="1" dirty="0"/>
              <a:t>x</a:t>
            </a:r>
            <a:r>
              <a:rPr lang="hu-HU" sz="2000" dirty="0"/>
              <a:t>; 1; 1; …; 1; 0; 1) →</a:t>
            </a:r>
          </a:p>
          <a:p>
            <a:pPr marL="82550" indent="0" algn="ctr">
              <a:spcBef>
                <a:spcPts val="1200"/>
              </a:spcBef>
              <a:buNone/>
            </a:pPr>
            <a:r>
              <a:rPr lang="hu-HU" sz="2000" dirty="0"/>
              <a:t>→ (</a:t>
            </a:r>
            <a:r>
              <a:rPr lang="hu-HU" sz="2000" i="1" dirty="0"/>
              <a:t>x</a:t>
            </a:r>
            <a:r>
              <a:rPr lang="hu-HU" sz="2000" dirty="0"/>
              <a:t>; 1; 1; …; 0; 1; 1) → (</a:t>
            </a:r>
            <a:r>
              <a:rPr lang="hu-HU" sz="2000" i="1" dirty="0"/>
              <a:t>x</a:t>
            </a:r>
            <a:r>
              <a:rPr lang="hu-HU" sz="2000" dirty="0"/>
              <a:t>; 0; 1; …; 1; 1)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5.lépés: I. művelet   (</a:t>
            </a:r>
            <a:r>
              <a:rPr lang="hu-HU" sz="2000" i="1" dirty="0"/>
              <a:t>x−</a:t>
            </a:r>
            <a:r>
              <a:rPr lang="hu-HU" sz="2000" dirty="0"/>
              <a:t>1; 1; 1; …; 1; 1)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hu-HU" sz="2000" dirty="0"/>
              <a:t>6.lépés: 2-5. lépések ciklikus alkalmazása a kívánt eredmény eléréséig</a:t>
            </a:r>
          </a:p>
        </p:txBody>
      </p:sp>
    </p:spTree>
    <p:extLst>
      <p:ext uri="{BB962C8B-B14F-4D97-AF65-F5344CB8AC3E}">
        <p14:creationId xmlns:p14="http://schemas.microsoft.com/office/powerpoint/2010/main" val="18819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</a:rPr>
              <a:t>Monovariánsok, invariánsok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852957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u-HU" sz="2000" b="1" dirty="0"/>
                  <a:t>Az algoritmus véges lépésszámának igazolása: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dirty="0"/>
                  <a:t>Állapotfüggvény: (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1</a:t>
                </a:r>
                <a:r>
                  <a:rPr lang="hu-HU" sz="2000" dirty="0"/>
                  <a:t>; </a:t>
                </a:r>
                <a:r>
                  <a:rPr lang="hu-HU" sz="2000" i="1" dirty="0"/>
                  <a:t>b</a:t>
                </a:r>
                <a:r>
                  <a:rPr lang="hu-HU" sz="2000" baseline="-25000" dirty="0"/>
                  <a:t>2</a:t>
                </a:r>
                <a:r>
                  <a:rPr lang="hu-HU" sz="2000" dirty="0"/>
                  <a:t>; …; </a:t>
                </a:r>
                <a:r>
                  <a:rPr lang="hu-HU" sz="2000" i="1" dirty="0" err="1"/>
                  <a:t>b</a:t>
                </a:r>
                <a:r>
                  <a:rPr lang="hu-HU" sz="2000" i="1" baseline="-25000" dirty="0" err="1"/>
                  <a:t>n</a:t>
                </a:r>
                <a:r>
                  <a:rPr lang="hu-HU" sz="2000" dirty="0"/>
                  <a:t>) </a:t>
                </a:r>
                <a:r>
                  <a:rPr lang="hu-HU" sz="2000" dirty="0">
                    <a:sym typeface="MT Extra" panose="05050102010205020202" pitchFamily="18" charset="2"/>
                  </a:rPr>
                  <a:t>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hu-HU" sz="2000" dirty="0"/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dirty="0"/>
                  <a:t>1. lépés II. művelet: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0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+1&gt;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hu-HU" sz="2000" dirty="0"/>
              </a:p>
              <a:p>
                <a:pPr marL="109728" indent="0" algn="ctr">
                  <a:spcBef>
                    <a:spcPts val="1200"/>
                  </a:spcBef>
                  <a:buNone/>
                </a:pPr>
                <a:r>
                  <a:rPr lang="hu-HU" sz="2000" dirty="0"/>
                  <a:t>(az állapotfüggvény értéke nő)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dirty="0"/>
                  <a:t>1. lépés III. művelet: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−1   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eset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endParaRPr lang="hu-HU" sz="2000" dirty="0"/>
              </a:p>
              <a:p>
                <a:pPr marL="109728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0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dirty="0">
                  <a:ea typeface="Cambria Math" panose="02040503050406030204" pitchFamily="18" charset="0"/>
                </a:endParaRPr>
              </a:p>
              <a:p>
                <a:pPr marL="109728" indent="0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hu-HU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−2∙2+1</m:t>
                          </m:r>
                        </m:e>
                      </m:d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hu-HU" sz="2000" b="0" dirty="0">
                  <a:ea typeface="Cambria Math" panose="02040503050406030204" pitchFamily="18" charset="0"/>
                </a:endParaRPr>
              </a:p>
              <a:p>
                <a:pPr marL="109728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u-HU" sz="2000" dirty="0"/>
              </a:p>
              <a:p>
                <a:pPr marL="109728" indent="0" algn="ctr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2000" dirty="0"/>
                  <a:t>(az állapotfüggvény értéke nő)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sz="2000" dirty="0"/>
              </a:p>
              <a:p>
                <a:pPr marL="109728" indent="0" algn="ctr">
                  <a:spcBef>
                    <a:spcPts val="1200"/>
                  </a:spcBef>
                  <a:buNone/>
                </a:pPr>
                <a:r>
                  <a:rPr lang="hu-HU" sz="2000" dirty="0"/>
                  <a:t>(monovariáns mennyiség)</a:t>
                </a:r>
              </a:p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hu-HU" sz="2000" dirty="0"/>
                  <a:t>Az 1. lépés véges számú művelet során véget ér </a:t>
                </a:r>
                <a:r>
                  <a:rPr lang="hu-HU" sz="2000" dirty="0">
                    <a:sym typeface="Symbol" panose="05050102010706020507" pitchFamily="18" charset="2"/>
                  </a:rPr>
                  <a:t> az algoritmus véges</a:t>
                </a: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852957"/>
              </a:xfrm>
              <a:blipFill>
                <a:blip r:embed="rId2"/>
                <a:stretch>
                  <a:fillRect t="-625" b="-4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2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38936" cy="2697414"/>
          </a:xfrm>
        </p:spPr>
        <p:txBody>
          <a:bodyPr/>
          <a:lstStyle/>
          <a:p>
            <a:r>
              <a:rPr lang="hu-HU" sz="2800" dirty="0" err="1"/>
              <a:t>Fonyó</a:t>
            </a:r>
            <a:r>
              <a:rPr lang="hu-HU" sz="2800" dirty="0"/>
              <a:t> Lajos</a:t>
            </a:r>
          </a:p>
          <a:p>
            <a:r>
              <a:rPr lang="hu-HU" dirty="0"/>
              <a:t>Keszthelyi Vajda János Gimnázium</a:t>
            </a:r>
          </a:p>
          <a:p>
            <a:r>
              <a:rPr lang="hu-HU" sz="1800" dirty="0" err="1"/>
              <a:t>fonyolajos</a:t>
            </a:r>
            <a:r>
              <a:rPr lang="hu-HU" sz="1800" dirty="0"/>
              <a:t>@</a:t>
            </a:r>
            <a:r>
              <a:rPr lang="hu-HU" sz="1800" dirty="0" err="1"/>
              <a:t>gmail.com</a:t>
            </a:r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r>
              <a:rPr lang="hu-HU" sz="1800" dirty="0"/>
              <a:t>A prezentációt készítette:</a:t>
            </a:r>
          </a:p>
          <a:p>
            <a:r>
              <a:rPr lang="hu-HU" sz="1800" dirty="0" err="1"/>
              <a:t>Fonyóné</a:t>
            </a:r>
            <a:r>
              <a:rPr lang="hu-HU" sz="1800" dirty="0"/>
              <a:t> Németh Ildikó</a:t>
            </a:r>
          </a:p>
        </p:txBody>
      </p:sp>
    </p:spTree>
    <p:extLst>
      <p:ext uri="{BB962C8B-B14F-4D97-AF65-F5344CB8AC3E}">
        <p14:creationId xmlns:p14="http://schemas.microsoft.com/office/powerpoint/2010/main" val="40573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1052946"/>
            <a:ext cx="8683940" cy="552159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Gyakorlati élet:</a:t>
            </a:r>
          </a:p>
          <a:p>
            <a:pPr marL="452628" indent="-342900">
              <a:buFontTx/>
              <a:buChar char="-"/>
            </a:pPr>
            <a:r>
              <a:rPr lang="hu-HU" sz="2000" dirty="0">
                <a:latin typeface="Book Antiqua" panose="02040602050305030304" pitchFamily="18" charset="0"/>
              </a:rPr>
              <a:t>Párosítják-e a rakodómunkások a köveket?</a:t>
            </a:r>
          </a:p>
          <a:p>
            <a:pPr marL="452628" indent="-342900">
              <a:buFontTx/>
              <a:buChar char="-"/>
            </a:pPr>
            <a:r>
              <a:rPr lang="hu-HU" sz="2000" dirty="0">
                <a:latin typeface="Book Antiqua" panose="02040602050305030304" pitchFamily="18" charset="0"/>
              </a:rPr>
              <a:t>Hogyan, mire figyelve pakolnak?</a:t>
            </a:r>
          </a:p>
          <a:p>
            <a:pPr marL="109728" indent="0">
              <a:buNone/>
            </a:pPr>
            <a:endParaRPr lang="hu-HU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</a:t>
            </a:r>
            <a:r>
              <a:rPr lang="hu-HU" sz="2000" b="1" dirty="0">
                <a:latin typeface="Book Antiqua" panose="02040602050305030304" pitchFamily="18" charset="0"/>
              </a:rPr>
              <a:t>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0,8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00B050"/>
                </a:solidFill>
                <a:latin typeface="Book Antiqua" panose="02040602050305030304" pitchFamily="18" charset="0"/>
              </a:rPr>
              <a:t>0,7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C000"/>
                </a:solidFill>
                <a:latin typeface="Book Antiqua" panose="02040602050305030304" pitchFamily="18" charset="0"/>
              </a:rPr>
              <a:t>0,9</a:t>
            </a:r>
            <a:r>
              <a:rPr lang="hu-HU" sz="2000" dirty="0">
                <a:latin typeface="Book Antiqua" panose="02040602050305030304" pitchFamily="18" charset="0"/>
              </a:rPr>
              <a:t>;  </a:t>
            </a:r>
            <a:r>
              <a:rPr lang="hu-HU" sz="2000" b="1" dirty="0">
                <a:solidFill>
                  <a:srgbClr val="FFC000"/>
                </a:solidFill>
                <a:latin typeface="Book Antiqua" panose="02040602050305030304" pitchFamily="18" charset="0"/>
              </a:rPr>
              <a:t>0,9</a:t>
            </a: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hu-HU" sz="2000" b="1" dirty="0">
                <a:latin typeface="Book Antiqua" panose="02040602050305030304" pitchFamily="18" charset="0"/>
              </a:rPr>
              <a:t>Megszületik az algoritmus:</a:t>
            </a:r>
          </a:p>
          <a:p>
            <a:pPr marL="263525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 teherautóra addig rakjuk fel a köveket, amíg azok össztömege meghaladja a 2 tonnát (esetleg el is érheti a 3 tonnát)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A harmadik kocsi után már biztosan 6 tonnánál több lesz felrakva, a 4. kocsira a maradék felfér.</a:t>
            </a:r>
          </a:p>
          <a:p>
            <a:pPr marL="109728" indent="0">
              <a:buNone/>
            </a:pPr>
            <a:endParaRPr lang="hu-HU" sz="20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Miért nem elég 3 kocsi?</a:t>
            </a:r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Például: 10 db 0,9 tonnás kő esete</a:t>
            </a:r>
          </a:p>
          <a:p>
            <a:pPr marL="109728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436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/>
              <p:cNvSpPr txBox="1">
                <a:spLocks/>
              </p:cNvSpPr>
              <p:nvPr/>
            </p:nvSpPr>
            <p:spPr>
              <a:xfrm>
                <a:off x="107504" y="894205"/>
                <a:ext cx="8784976" cy="3913322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65742" indent="-25602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36" indent="-246876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498" indent="-219445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17" indent="-20115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1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264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09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867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168" indent="-18287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 algn="just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B3. Két zsákban kezdetben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illetve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golyó (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, </a:t>
                </a: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n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rgbClr val="006666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m:rPr>
                            <m:nor/>
                          </m:rPr>
                          <a:rPr lang="hu-HU" sz="2400" dirty="0">
                            <a:solidFill>
                              <a:srgbClr val="006666"/>
                            </a:solidFill>
                            <a:latin typeface="Book Antiqua" panose="0204060205030503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van elhelyezve. Az alábbi két művelet hajtható végre:</a:t>
                </a:r>
              </a:p>
              <a:p>
                <a:pPr marL="457200" indent="-277813" algn="just">
                  <a:spcBef>
                    <a:spcPts val="0"/>
                  </a:spcBef>
                  <a:buAutoNum type="arabi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Minkét zsákból kivehetünk azonos számú golyót.</a:t>
                </a:r>
              </a:p>
              <a:p>
                <a:pPr marL="457200" indent="-277813" algn="just">
                  <a:spcBef>
                    <a:spcPts val="0"/>
                  </a:spcBef>
                  <a:buAutoNum type="arabicPeriod"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Megduplázhatjuk az egyik zsákban a golyók számát.</a:t>
                </a:r>
              </a:p>
              <a:p>
                <a:pPr marL="360363" indent="-277813" algn="just"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a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Elérhető-e a műveletek véges sorozatával, hogy mindkét zsák kiürüljön?</a:t>
                </a:r>
              </a:p>
              <a:p>
                <a:pPr marL="360363" indent="-277813" algn="just">
                  <a:spcBef>
                    <a:spcPts val="600"/>
                  </a:spcBef>
                  <a:buNone/>
                </a:pPr>
                <a:r>
                  <a:rPr lang="hu-HU" sz="2400" i="1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b</a:t>
                </a: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) Mi a válasz akkor, ha a 2-es műveletet úgy módosítjuk, hogy megháromszorozhatjuk az egyik zsákban levő golyók számát?</a:t>
                </a:r>
              </a:p>
              <a:p>
                <a:pPr marL="174625" indent="-174625" algn="r">
                  <a:spcBef>
                    <a:spcPts val="0"/>
                  </a:spcBef>
                  <a:buNone/>
                </a:pPr>
                <a:r>
                  <a:rPr lang="hu-HU" sz="2400" dirty="0">
                    <a:solidFill>
                      <a:srgbClr val="006666"/>
                    </a:solidFill>
                    <a:latin typeface="Book Antiqua" panose="02040602050305030304" pitchFamily="18" charset="0"/>
                  </a:rPr>
                  <a:t>(Angol Matematikai Olimpia 2011)</a:t>
                </a:r>
              </a:p>
            </p:txBody>
          </p:sp>
        </mc:Choice>
        <mc:Fallback xmlns="">
          <p:sp>
            <p:nvSpPr>
              <p:cNvPr id="5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4205"/>
                <a:ext cx="8784976" cy="3913322"/>
              </a:xfrm>
              <a:prstGeom prst="rect">
                <a:avLst/>
              </a:prstGeom>
              <a:blipFill rotWithShape="1">
                <a:blip r:embed="rId2"/>
                <a:stretch>
                  <a:fillRect l="-1110" t="-156" r="-10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4461164"/>
                <a:ext cx="8683940" cy="21133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/>
                  <a:t>Megoldás: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Konkrét eset vizsgálata: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Mi a cél?</a:t>
                </a:r>
              </a:p>
              <a:p>
                <a:pPr marL="263525" indent="-153988">
                  <a:buFontTx/>
                  <a:buChar char="-"/>
                </a:pPr>
                <a:r>
                  <a:rPr lang="hu-HU" sz="2000" dirty="0">
                    <a:latin typeface="Book Antiqua" panose="02040602050305030304" pitchFamily="18" charset="0"/>
                  </a:rPr>
                  <a:t>A két zsákban azonos számú golyó legyen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Milyen helyzetig nem szabad eljutni?</a:t>
                </a:r>
              </a:p>
              <a:p>
                <a:pPr marL="109728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- Az egyik zsák ne ürüljön ki úgy, hogy a másikban marad még golyó.</a:t>
                </a:r>
              </a:p>
              <a:p>
                <a:pPr marL="109728" indent="0"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4461164"/>
                <a:ext cx="8683940" cy="2113371"/>
              </a:xfrm>
              <a:blipFill>
                <a:blip r:embed="rId3"/>
                <a:stretch>
                  <a:fillRect l="-702" t="-1445" b="-54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4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08540" y="894206"/>
            <a:ext cx="8683940" cy="5811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/>
              <a:t>Két javasolt eljárás:</a:t>
            </a:r>
          </a:p>
          <a:p>
            <a:pPr marL="0" indent="0">
              <a:buNone/>
              <a:tabLst>
                <a:tab pos="4572000" algn="ctr"/>
              </a:tabLst>
            </a:pPr>
            <a:r>
              <a:rPr lang="hu-HU" sz="2000" i="1" dirty="0"/>
              <a:t>a</a:t>
            </a:r>
            <a:r>
              <a:rPr lang="hu-HU" sz="2000" dirty="0"/>
              <a:t>)	</a:t>
            </a:r>
            <a:r>
              <a:rPr lang="hu-HU" sz="2000" i="1" dirty="0"/>
              <a:t>b</a:t>
            </a:r>
            <a:r>
              <a:rPr lang="hu-HU" sz="2000" dirty="0"/>
              <a:t>)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109728" indent="0">
              <a:buNone/>
            </a:pPr>
            <a:r>
              <a:rPr lang="hu-HU" sz="2000" dirty="0">
                <a:latin typeface="Book Antiqua" panose="02040602050305030304" pitchFamily="18" charset="0"/>
              </a:rPr>
              <a:t>Melyik eljárás a jobb?</a:t>
            </a:r>
          </a:p>
          <a:p>
            <a:pPr marL="263525" indent="-153988">
              <a:buFontTx/>
              <a:buChar char="-"/>
            </a:pPr>
            <a:r>
              <a:rPr lang="hu-HU" sz="2000" dirty="0"/>
              <a:t>Amelyik rövidebb?</a:t>
            </a:r>
          </a:p>
          <a:p>
            <a:pPr marL="263525" indent="-153988">
              <a:buFontTx/>
              <a:buChar char="-"/>
            </a:pPr>
            <a:r>
              <a:rPr lang="hu-HU" sz="2000" dirty="0"/>
              <a:t>Amelyik könnyebben leírható általánosan?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10892"/>
              </p:ext>
            </p:extLst>
          </p:nvPr>
        </p:nvGraphicFramePr>
        <p:xfrm>
          <a:off x="2011119" y="1369291"/>
          <a:ext cx="157941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9">
                  <a:extLst>
                    <a:ext uri="{9D8B030D-6E8A-4147-A177-3AD203B41FA5}">
                      <a16:colId xmlns:a16="http://schemas.microsoft.com/office/drawing/2014/main" xmlns="" val="372376653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4104660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871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028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64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550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111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862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0940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70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9202935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96865"/>
              </p:ext>
            </p:extLst>
          </p:nvPr>
        </p:nvGraphicFramePr>
        <p:xfrm>
          <a:off x="5507416" y="1088135"/>
          <a:ext cx="222688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442">
                  <a:extLst>
                    <a:ext uri="{9D8B030D-6E8A-4147-A177-3AD203B41FA5}">
                      <a16:colId xmlns:a16="http://schemas.microsoft.com/office/drawing/2014/main" xmlns="" val="929521141"/>
                    </a:ext>
                  </a:extLst>
                </a:gridCol>
                <a:gridCol w="1113442">
                  <a:extLst>
                    <a:ext uri="{9D8B030D-6E8A-4147-A177-3AD203B41FA5}">
                      <a16:colId xmlns:a16="http://schemas.microsoft.com/office/drawing/2014/main" xmlns="" val="226689326"/>
                    </a:ext>
                  </a:extLst>
                </a:gridCol>
              </a:tblGrid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70937790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1595337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1534340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5668046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270689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1399494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711698"/>
                  </a:ext>
                </a:extLst>
              </a:tr>
              <a:tr h="318156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⁞</a:t>
                      </a:r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2555820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4436835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2457178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14476695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28289571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9684411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1009753"/>
                  </a:ext>
                </a:extLst>
              </a:tr>
              <a:tr h="318156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846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A 2. módszer algoritmusának általános leírása: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akkor távolítsuk el az össze golyót mindkét zsákból.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Az </a:t>
                </a:r>
                <a:r>
                  <a:rPr lang="hu-HU" sz="2000" dirty="0" smtClean="0">
                    <a:latin typeface="Book Antiqua" panose="02040602050305030304" pitchFamily="18" charset="0"/>
                  </a:rPr>
                  <a:t>általánosság </a:t>
                </a:r>
                <a:r>
                  <a:rPr lang="hu-HU" sz="2000" dirty="0">
                    <a:latin typeface="Book Antiqua" panose="02040602050305030304" pitchFamily="18" charset="0"/>
                  </a:rPr>
                  <a:t>megszorítása nélkül tegyük fel, hogy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. Ekkor vegyünk ki mindkét zsákból </a:t>
                </a:r>
                <a:r>
                  <a:rPr lang="hu-HU" sz="2000" i="1" dirty="0">
                    <a:latin typeface="Book Antiqua" panose="02040602050305030304" pitchFamily="18" charset="0"/>
                  </a:rPr>
                  <a:t>n</a:t>
                </a:r>
                <a:r>
                  <a:rPr lang="hu-HU" sz="2000" dirty="0">
                    <a:latin typeface="Book Antiqua" panose="02040602050305030304" pitchFamily="18" charset="0"/>
                  </a:rPr>
                  <a:t>−1 db golyót.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Duplázzuk meg az 1 golyós zsák tartalmát, így abban 2 golyó lesz.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Vegyünk ki mindkét zsákból 1 golyót.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Ismételgessük a 3. és 4. lépéseket, míg mindkét zsákban 1 golyó marad.</a:t>
                </a:r>
              </a:p>
              <a:p>
                <a:pPr marL="360363" indent="-277813">
                  <a:spcBef>
                    <a:spcPts val="1200"/>
                  </a:spcBef>
                  <a:buAutoNum type="arabicPeriod"/>
                </a:pPr>
                <a:r>
                  <a:rPr lang="hu-HU" sz="2000" dirty="0">
                    <a:latin typeface="Book Antiqua" panose="02040602050305030304" pitchFamily="18" charset="0"/>
                  </a:rPr>
                  <a:t>Vegyük ki mindkét zsákból az 1 golyót.</a:t>
                </a:r>
              </a:p>
              <a:p>
                <a:pPr marL="0" indent="0"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esetén duplázással kezdünk)</a:t>
                </a:r>
              </a:p>
              <a:p>
                <a:pPr marL="109537" indent="0">
                  <a:spcBef>
                    <a:spcPts val="1200"/>
                  </a:spcBef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Mivel bármely két lépésben csökken a két zsákban levő összes golyók száma, ezért az eljárás biztosan véget ér.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  <a:blipFill rotWithShape="1">
                <a:blip r:embed="rId2"/>
                <a:stretch>
                  <a:fillRect l="-702" t="-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6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7"/>
          <p:cNvSpPr txBox="1">
            <a:spLocks/>
          </p:cNvSpPr>
          <p:nvPr/>
        </p:nvSpPr>
        <p:spPr>
          <a:xfrm>
            <a:off x="208540" y="260603"/>
            <a:ext cx="5184576" cy="63360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2000" dirty="0">
                <a:solidFill>
                  <a:srgbClr val="009999"/>
                </a:solidFill>
                <a:ea typeface="+mj-ea"/>
                <a:cs typeface="+mj-cs"/>
              </a:rPr>
              <a:t>Bevezető példák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</p:spPr>
            <p:txBody>
              <a:bodyPr>
                <a:normAutofit/>
              </a:bodyPr>
              <a:lstStyle/>
              <a:p>
                <a:pPr marL="109537" indent="0">
                  <a:buNone/>
                </a:pPr>
                <a:r>
                  <a:rPr lang="hu-HU" sz="2000" i="1" dirty="0">
                    <a:latin typeface="Book Antiqua" panose="02040602050305030304" pitchFamily="18" charset="0"/>
                  </a:rPr>
                  <a:t>b</a:t>
                </a:r>
                <a:r>
                  <a:rPr lang="hu-HU" sz="2000" dirty="0">
                    <a:latin typeface="Book Antiqua" panose="0204060205030503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(siker)</a:t>
                </a:r>
              </a:p>
              <a:p>
                <a:pPr marL="360363" indent="0">
                  <a:buNone/>
                </a:pP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=7 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(kudarc mindkét módszerrel)</a:t>
                </a:r>
              </a:p>
              <a:p>
                <a:pPr marL="109537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Sejtés:</a:t>
                </a:r>
                <a:r>
                  <a:rPr lang="hu-HU" sz="2000" dirty="0">
                    <a:latin typeface="Book Antiqua" panose="02040602050305030304" pitchFamily="18" charset="0"/>
                  </a:rPr>
                  <a:t> A zsákok kiürítése nem lehetséges, ha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páratlan</a:t>
                </a:r>
              </a:p>
              <a:p>
                <a:pPr marL="109537" indent="0">
                  <a:buNone/>
                </a:pPr>
                <a:endParaRPr lang="hu-HU" sz="2000" dirty="0">
                  <a:latin typeface="Book Antiqua" panose="02040602050305030304" pitchFamily="18" charset="0"/>
                </a:endParaRPr>
              </a:p>
              <a:p>
                <a:pPr marL="0" indent="0">
                  <a:buNone/>
                </a:pPr>
                <a:r>
                  <a:rPr lang="hu-HU" sz="2000" b="1" dirty="0">
                    <a:latin typeface="Book Antiqua" panose="02040602050305030304" pitchFamily="18" charset="0"/>
                  </a:rPr>
                  <a:t>Bizonyítás: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Legyen                   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(mod 2)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Ekkor     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0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u-HU" sz="20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(mod 2)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és                    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(mod 2)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Mivel a célunk két kitűzött végállapotban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u-HU" sz="2000" dirty="0">
                    <a:latin typeface="Book Antiqua" panose="02040602050305030304" pitchFamily="18" charset="0"/>
                  </a:rPr>
                  <a:t>   (mod 2)</a:t>
                </a:r>
              </a:p>
              <a:p>
                <a:pPr marL="109537" indent="0">
                  <a:lnSpc>
                    <a:spcPct val="150000"/>
                  </a:lnSpc>
                  <a:buNone/>
                </a:pPr>
                <a:r>
                  <a:rPr lang="hu-HU" sz="2000" dirty="0">
                    <a:latin typeface="Book Antiqua" panose="02040602050305030304" pitchFamily="18" charset="0"/>
                  </a:rPr>
                  <a:t>Ezért a zsákok kiürítése lehetetlen.</a:t>
                </a:r>
              </a:p>
            </p:txBody>
          </p:sp>
        </mc:Choice>
        <mc:Fallback xmlns="">
          <p:sp>
            <p:nvSpPr>
              <p:cNvPr id="6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0" y="894206"/>
                <a:ext cx="8683940" cy="5680329"/>
              </a:xfrm>
              <a:blipFill>
                <a:blip r:embed="rId2"/>
                <a:stretch>
                  <a:fillRect l="-702" t="-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5786</Words>
  <Application>Microsoft Office PowerPoint</Application>
  <PresentationFormat>Diavetítés a képernyőre (4:3 oldalarány)</PresentationFormat>
  <Paragraphs>790</Paragraphs>
  <Slides>46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46</vt:i4>
      </vt:variant>
    </vt:vector>
  </HeadingPairs>
  <TitlesOfParts>
    <vt:vector size="48" baseType="lpstr">
      <vt:lpstr>Urbánus</vt:lpstr>
      <vt:lpstr>1_Urbánus</vt:lpstr>
      <vt:lpstr>Algoritmusok  a matematikai feladatok megoldásában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Valószínűségszámítási „gyöngyszemek” a világ minden részéről</dc:title>
  <dc:creator>Ildikó</dc:creator>
  <cp:lastModifiedBy>Fonyó</cp:lastModifiedBy>
  <cp:revision>165</cp:revision>
  <dcterms:created xsi:type="dcterms:W3CDTF">2016-06-30T08:46:26Z</dcterms:created>
  <dcterms:modified xsi:type="dcterms:W3CDTF">2016-07-09T04:11:49Z</dcterms:modified>
</cp:coreProperties>
</file>