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80" r:id="rId1"/>
  </p:sldMasterIdLst>
  <p:notesMasterIdLst>
    <p:notesMasterId r:id="rId59"/>
  </p:notesMasterIdLst>
  <p:handoutMasterIdLst>
    <p:handoutMasterId r:id="rId60"/>
  </p:handoutMasterIdLst>
  <p:sldIdLst>
    <p:sldId id="256" r:id="rId2"/>
    <p:sldId id="257" r:id="rId3"/>
    <p:sldId id="258" r:id="rId4"/>
    <p:sldId id="306" r:id="rId5"/>
    <p:sldId id="334" r:id="rId6"/>
    <p:sldId id="259" r:id="rId7"/>
    <p:sldId id="262" r:id="rId8"/>
    <p:sldId id="263" r:id="rId9"/>
    <p:sldId id="264" r:id="rId10"/>
    <p:sldId id="330" r:id="rId11"/>
    <p:sldId id="266" r:id="rId12"/>
    <p:sldId id="329" r:id="rId13"/>
    <p:sldId id="307" r:id="rId14"/>
    <p:sldId id="308" r:id="rId15"/>
    <p:sldId id="310" r:id="rId16"/>
    <p:sldId id="309" r:id="rId17"/>
    <p:sldId id="311" r:id="rId18"/>
    <p:sldId id="312" r:id="rId19"/>
    <p:sldId id="313" r:id="rId20"/>
    <p:sldId id="314" r:id="rId21"/>
    <p:sldId id="331" r:id="rId22"/>
    <p:sldId id="332" r:id="rId23"/>
    <p:sldId id="325" r:id="rId24"/>
    <p:sldId id="326" r:id="rId25"/>
    <p:sldId id="335" r:id="rId26"/>
    <p:sldId id="338" r:id="rId27"/>
    <p:sldId id="270" r:id="rId28"/>
    <p:sldId id="271" r:id="rId29"/>
    <p:sldId id="336" r:id="rId30"/>
    <p:sldId id="272" r:id="rId31"/>
    <p:sldId id="273" r:id="rId32"/>
    <p:sldId id="337" r:id="rId33"/>
    <p:sldId id="275" r:id="rId34"/>
    <p:sldId id="277" r:id="rId35"/>
    <p:sldId id="276" r:id="rId36"/>
    <p:sldId id="278" r:id="rId37"/>
    <p:sldId id="279" r:id="rId38"/>
    <p:sldId id="280" r:id="rId39"/>
    <p:sldId id="281" r:id="rId40"/>
    <p:sldId id="282" r:id="rId41"/>
    <p:sldId id="302" r:id="rId42"/>
    <p:sldId id="295" r:id="rId43"/>
    <p:sldId id="300" r:id="rId44"/>
    <p:sldId id="301" r:id="rId45"/>
    <p:sldId id="327" r:id="rId46"/>
    <p:sldId id="328" r:id="rId47"/>
    <p:sldId id="287" r:id="rId48"/>
    <p:sldId id="288" r:id="rId49"/>
    <p:sldId id="290" r:id="rId50"/>
    <p:sldId id="291" r:id="rId51"/>
    <p:sldId id="315" r:id="rId52"/>
    <p:sldId id="316" r:id="rId53"/>
    <p:sldId id="317" r:id="rId54"/>
    <p:sldId id="318" r:id="rId55"/>
    <p:sldId id="322" r:id="rId56"/>
    <p:sldId id="333" r:id="rId57"/>
    <p:sldId id="292" r:id="rId58"/>
  </p:sldIdLst>
  <p:sldSz cx="9144000" cy="6858000" type="screen4x3"/>
  <p:notesSz cx="9144000" cy="6858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Közepesen sötét stílus 3 – 1. jelölőszín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Világos stílus 1 – 5. jelölőszín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4C1A8A3-306A-4EB7-A6B1-4F7E0EB9C5D6}" styleName="Közepesen sötét stílus 3 – 5. jelölőszín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Stílus és rács nélkül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94" autoAdjust="0"/>
    <p:restoredTop sz="95411" autoAdjust="0"/>
  </p:normalViewPr>
  <p:slideViewPr>
    <p:cSldViewPr>
      <p:cViewPr varScale="1">
        <p:scale>
          <a:sx n="71" d="100"/>
          <a:sy n="71" d="100"/>
        </p:scale>
        <p:origin x="72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643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52.wmf"/><Relationship Id="rId6" Type="http://schemas.openxmlformats.org/officeDocument/2006/relationships/image" Target="../media/image54.wmf"/><Relationship Id="rId5" Type="http://schemas.openxmlformats.org/officeDocument/2006/relationships/image" Target="../media/image46.wmf"/><Relationship Id="rId4" Type="http://schemas.openxmlformats.org/officeDocument/2006/relationships/image" Target="../media/image53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.wmf"/><Relationship Id="rId1" Type="http://schemas.openxmlformats.org/officeDocument/2006/relationships/image" Target="../media/image56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65.wmf"/><Relationship Id="rId3" Type="http://schemas.openxmlformats.org/officeDocument/2006/relationships/image" Target="../media/image60.wmf"/><Relationship Id="rId7" Type="http://schemas.openxmlformats.org/officeDocument/2006/relationships/image" Target="../media/image64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Relationship Id="rId6" Type="http://schemas.openxmlformats.org/officeDocument/2006/relationships/image" Target="../media/image63.wmf"/><Relationship Id="rId5" Type="http://schemas.openxmlformats.org/officeDocument/2006/relationships/image" Target="../media/image62.wmf"/><Relationship Id="rId10" Type="http://schemas.openxmlformats.org/officeDocument/2006/relationships/image" Target="../media/image67.wmf"/><Relationship Id="rId4" Type="http://schemas.openxmlformats.org/officeDocument/2006/relationships/image" Target="../media/image61.wmf"/><Relationship Id="rId9" Type="http://schemas.openxmlformats.org/officeDocument/2006/relationships/image" Target="../media/image66.w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75.wmf"/><Relationship Id="rId3" Type="http://schemas.openxmlformats.org/officeDocument/2006/relationships/image" Target="../media/image70.wmf"/><Relationship Id="rId7" Type="http://schemas.openxmlformats.org/officeDocument/2006/relationships/image" Target="../media/image74.wmf"/><Relationship Id="rId2" Type="http://schemas.openxmlformats.org/officeDocument/2006/relationships/image" Target="../media/image69.wmf"/><Relationship Id="rId1" Type="http://schemas.openxmlformats.org/officeDocument/2006/relationships/image" Target="../media/image68.wmf"/><Relationship Id="rId6" Type="http://schemas.openxmlformats.org/officeDocument/2006/relationships/image" Target="../media/image73.wmf"/><Relationship Id="rId5" Type="http://schemas.openxmlformats.org/officeDocument/2006/relationships/image" Target="../media/image72.wmf"/><Relationship Id="rId4" Type="http://schemas.openxmlformats.org/officeDocument/2006/relationships/image" Target="../media/image71.wmf"/><Relationship Id="rId9" Type="http://schemas.openxmlformats.org/officeDocument/2006/relationships/image" Target="../media/image76.w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86.wmf"/><Relationship Id="rId3" Type="http://schemas.openxmlformats.org/officeDocument/2006/relationships/image" Target="../media/image81.wmf"/><Relationship Id="rId7" Type="http://schemas.openxmlformats.org/officeDocument/2006/relationships/image" Target="../media/image85.wmf"/><Relationship Id="rId2" Type="http://schemas.openxmlformats.org/officeDocument/2006/relationships/image" Target="../media/image80.wmf"/><Relationship Id="rId1" Type="http://schemas.openxmlformats.org/officeDocument/2006/relationships/image" Target="../media/image79.wmf"/><Relationship Id="rId6" Type="http://schemas.openxmlformats.org/officeDocument/2006/relationships/image" Target="../media/image84.wmf"/><Relationship Id="rId5" Type="http://schemas.openxmlformats.org/officeDocument/2006/relationships/image" Target="../media/image83.wmf"/><Relationship Id="rId4" Type="http://schemas.openxmlformats.org/officeDocument/2006/relationships/image" Target="../media/image82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94.wmf"/><Relationship Id="rId1" Type="http://schemas.openxmlformats.org/officeDocument/2006/relationships/image" Target="../media/image93.wmf"/></Relationships>
</file>

<file path=ppt/drawings/_rels/vmlDrawing16.vml.rels><?xml version="1.0" encoding="UTF-8" standalone="yes"?>
<Relationships xmlns="http://schemas.openxmlformats.org/package/2006/relationships"><Relationship Id="rId8" Type="http://schemas.openxmlformats.org/officeDocument/2006/relationships/image" Target="../media/image99.wmf"/><Relationship Id="rId3" Type="http://schemas.openxmlformats.org/officeDocument/2006/relationships/image" Target="../media/image96.wmf"/><Relationship Id="rId7" Type="http://schemas.openxmlformats.org/officeDocument/2006/relationships/image" Target="../media/image65.wmf"/><Relationship Id="rId2" Type="http://schemas.openxmlformats.org/officeDocument/2006/relationships/image" Target="../media/image63.wmf"/><Relationship Id="rId1" Type="http://schemas.openxmlformats.org/officeDocument/2006/relationships/image" Target="../media/image95.wmf"/><Relationship Id="rId6" Type="http://schemas.openxmlformats.org/officeDocument/2006/relationships/image" Target="../media/image98.wmf"/><Relationship Id="rId5" Type="http://schemas.openxmlformats.org/officeDocument/2006/relationships/image" Target="../media/image97.wmf"/><Relationship Id="rId4" Type="http://schemas.openxmlformats.org/officeDocument/2006/relationships/image" Target="../media/image59.wmf"/><Relationship Id="rId9" Type="http://schemas.openxmlformats.org/officeDocument/2006/relationships/image" Target="../media/image100.wmf"/></Relationships>
</file>

<file path=ppt/drawings/_rels/vmlDrawing17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wmf"/><Relationship Id="rId3" Type="http://schemas.openxmlformats.org/officeDocument/2006/relationships/image" Target="../media/image102.wmf"/><Relationship Id="rId7" Type="http://schemas.openxmlformats.org/officeDocument/2006/relationships/image" Target="../media/image105.wmf"/><Relationship Id="rId2" Type="http://schemas.openxmlformats.org/officeDocument/2006/relationships/image" Target="../media/image74.wmf"/><Relationship Id="rId1" Type="http://schemas.openxmlformats.org/officeDocument/2006/relationships/image" Target="../media/image101.wmf"/><Relationship Id="rId6" Type="http://schemas.openxmlformats.org/officeDocument/2006/relationships/image" Target="../media/image75.wmf"/><Relationship Id="rId5" Type="http://schemas.openxmlformats.org/officeDocument/2006/relationships/image" Target="../media/image104.wmf"/><Relationship Id="rId10" Type="http://schemas.openxmlformats.org/officeDocument/2006/relationships/image" Target="../media/image108.wmf"/><Relationship Id="rId4" Type="http://schemas.openxmlformats.org/officeDocument/2006/relationships/image" Target="../media/image103.wmf"/><Relationship Id="rId9" Type="http://schemas.openxmlformats.org/officeDocument/2006/relationships/image" Target="../media/image107.wmf"/></Relationships>
</file>

<file path=ppt/drawings/_rels/vmlDrawing18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wmf"/><Relationship Id="rId3" Type="http://schemas.openxmlformats.org/officeDocument/2006/relationships/image" Target="../media/image113.wmf"/><Relationship Id="rId7" Type="http://schemas.openxmlformats.org/officeDocument/2006/relationships/image" Target="../media/image117.wmf"/><Relationship Id="rId2" Type="http://schemas.openxmlformats.org/officeDocument/2006/relationships/image" Target="../media/image112.wmf"/><Relationship Id="rId1" Type="http://schemas.openxmlformats.org/officeDocument/2006/relationships/image" Target="../media/image111.wmf"/><Relationship Id="rId6" Type="http://schemas.openxmlformats.org/officeDocument/2006/relationships/image" Target="../media/image116.wmf"/><Relationship Id="rId5" Type="http://schemas.openxmlformats.org/officeDocument/2006/relationships/image" Target="../media/image115.wmf"/><Relationship Id="rId4" Type="http://schemas.openxmlformats.org/officeDocument/2006/relationships/image" Target="../media/image114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wmf"/><Relationship Id="rId1" Type="http://schemas.openxmlformats.org/officeDocument/2006/relationships/image" Target="../media/image12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20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wmf"/><Relationship Id="rId3" Type="http://schemas.openxmlformats.org/officeDocument/2006/relationships/image" Target="../media/image129.wmf"/><Relationship Id="rId7" Type="http://schemas.openxmlformats.org/officeDocument/2006/relationships/image" Target="../media/image133.wmf"/><Relationship Id="rId2" Type="http://schemas.openxmlformats.org/officeDocument/2006/relationships/image" Target="../media/image128.wmf"/><Relationship Id="rId1" Type="http://schemas.openxmlformats.org/officeDocument/2006/relationships/image" Target="../media/image127.wmf"/><Relationship Id="rId6" Type="http://schemas.openxmlformats.org/officeDocument/2006/relationships/image" Target="../media/image132.wmf"/><Relationship Id="rId5" Type="http://schemas.openxmlformats.org/officeDocument/2006/relationships/image" Target="../media/image131.wmf"/><Relationship Id="rId4" Type="http://schemas.openxmlformats.org/officeDocument/2006/relationships/image" Target="../media/image130.wmf"/><Relationship Id="rId9" Type="http://schemas.openxmlformats.org/officeDocument/2006/relationships/image" Target="../media/image135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wmf"/><Relationship Id="rId1" Type="http://schemas.openxmlformats.org/officeDocument/2006/relationships/image" Target="../media/image139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wmf"/><Relationship Id="rId2" Type="http://schemas.openxmlformats.org/officeDocument/2006/relationships/image" Target="../media/image142.wmf"/><Relationship Id="rId1" Type="http://schemas.openxmlformats.org/officeDocument/2006/relationships/image" Target="../media/image141.wmf"/><Relationship Id="rId5" Type="http://schemas.openxmlformats.org/officeDocument/2006/relationships/image" Target="../media/image145.wmf"/><Relationship Id="rId4" Type="http://schemas.openxmlformats.org/officeDocument/2006/relationships/image" Target="../media/image144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wmf"/><Relationship Id="rId2" Type="http://schemas.openxmlformats.org/officeDocument/2006/relationships/image" Target="../media/image151.wmf"/><Relationship Id="rId1" Type="http://schemas.openxmlformats.org/officeDocument/2006/relationships/image" Target="../media/image150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4.wmf"/><Relationship Id="rId1" Type="http://schemas.openxmlformats.org/officeDocument/2006/relationships/image" Target="../media/image153.w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6.wmf"/><Relationship Id="rId1" Type="http://schemas.openxmlformats.org/officeDocument/2006/relationships/image" Target="../media/image155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7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wmf"/><Relationship Id="rId2" Type="http://schemas.openxmlformats.org/officeDocument/2006/relationships/image" Target="../media/image165.wmf"/><Relationship Id="rId1" Type="http://schemas.openxmlformats.org/officeDocument/2006/relationships/image" Target="../media/image164.wmf"/><Relationship Id="rId5" Type="http://schemas.openxmlformats.org/officeDocument/2006/relationships/image" Target="../media/image168.wmf"/><Relationship Id="rId4" Type="http://schemas.openxmlformats.org/officeDocument/2006/relationships/image" Target="../media/image167.w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wmf"/><Relationship Id="rId1" Type="http://schemas.openxmlformats.org/officeDocument/2006/relationships/image" Target="../media/image169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8.wmf"/><Relationship Id="rId2" Type="http://schemas.openxmlformats.org/officeDocument/2006/relationships/image" Target="../media/image177.wmf"/><Relationship Id="rId1" Type="http://schemas.openxmlformats.org/officeDocument/2006/relationships/image" Target="../media/image176.wmf"/><Relationship Id="rId4" Type="http://schemas.openxmlformats.org/officeDocument/2006/relationships/image" Target="../media/image179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wmf"/><Relationship Id="rId2" Type="http://schemas.openxmlformats.org/officeDocument/2006/relationships/image" Target="../media/image181.wmf"/><Relationship Id="rId1" Type="http://schemas.openxmlformats.org/officeDocument/2006/relationships/image" Target="../media/image180.w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5.wmf"/><Relationship Id="rId2" Type="http://schemas.openxmlformats.org/officeDocument/2006/relationships/image" Target="../media/image184.wmf"/><Relationship Id="rId1" Type="http://schemas.openxmlformats.org/officeDocument/2006/relationships/image" Target="../media/image183.w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6.w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2.wmf"/></Relationships>
</file>

<file path=ppt/drawings/_rels/vmlDrawing3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wmf"/><Relationship Id="rId1" Type="http://schemas.openxmlformats.org/officeDocument/2006/relationships/image" Target="../media/image199.w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1.wmf"/></Relationships>
</file>

<file path=ppt/drawings/_rels/vmlDrawing3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1.wmf"/><Relationship Id="rId1" Type="http://schemas.openxmlformats.org/officeDocument/2006/relationships/image" Target="../media/image210.w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2.wmf"/></Relationships>
</file>

<file path=ppt/drawings/_rels/vmlDrawing3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5.wmf"/><Relationship Id="rId1" Type="http://schemas.openxmlformats.org/officeDocument/2006/relationships/image" Target="../media/image21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7" Type="http://schemas.openxmlformats.org/officeDocument/2006/relationships/image" Target="../media/image31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6" Type="http://schemas.openxmlformats.org/officeDocument/2006/relationships/image" Target="../media/image30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drawings/_rels/vmlDrawing4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8.wmf"/><Relationship Id="rId2" Type="http://schemas.openxmlformats.org/officeDocument/2006/relationships/image" Target="../media/image217.wmf"/><Relationship Id="rId1" Type="http://schemas.openxmlformats.org/officeDocument/2006/relationships/image" Target="../media/image216.wmf"/><Relationship Id="rId4" Type="http://schemas.openxmlformats.org/officeDocument/2006/relationships/image" Target="../media/image219.wmf"/></Relationships>
</file>

<file path=ppt/drawings/_rels/vmlDrawing4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6.wmf"/><Relationship Id="rId1" Type="http://schemas.openxmlformats.org/officeDocument/2006/relationships/image" Target="../media/image225.w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7.wmf"/></Relationships>
</file>

<file path=ppt/drawings/_rels/vmlDrawing4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5.wmf"/><Relationship Id="rId1" Type="http://schemas.openxmlformats.org/officeDocument/2006/relationships/image" Target="../media/image234.wmf"/></Relationships>
</file>

<file path=ppt/drawings/_rels/vmlDrawing4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43.wmf"/><Relationship Id="rId3" Type="http://schemas.openxmlformats.org/officeDocument/2006/relationships/image" Target="../media/image238.wmf"/><Relationship Id="rId7" Type="http://schemas.openxmlformats.org/officeDocument/2006/relationships/image" Target="../media/image242.wmf"/><Relationship Id="rId2" Type="http://schemas.openxmlformats.org/officeDocument/2006/relationships/image" Target="../media/image237.wmf"/><Relationship Id="rId1" Type="http://schemas.openxmlformats.org/officeDocument/2006/relationships/image" Target="../media/image236.wmf"/><Relationship Id="rId6" Type="http://schemas.openxmlformats.org/officeDocument/2006/relationships/image" Target="../media/image241.wmf"/><Relationship Id="rId5" Type="http://schemas.openxmlformats.org/officeDocument/2006/relationships/image" Target="../media/image240.wmf"/><Relationship Id="rId4" Type="http://schemas.openxmlformats.org/officeDocument/2006/relationships/image" Target="../media/image239.wmf"/><Relationship Id="rId9" Type="http://schemas.openxmlformats.org/officeDocument/2006/relationships/image" Target="../media/image244.wmf"/></Relationships>
</file>

<file path=ppt/drawings/_rels/vmlDrawing4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1.wmf"/><Relationship Id="rId2" Type="http://schemas.openxmlformats.org/officeDocument/2006/relationships/image" Target="../media/image250.wmf"/><Relationship Id="rId1" Type="http://schemas.openxmlformats.org/officeDocument/2006/relationships/image" Target="../media/image249.wmf"/><Relationship Id="rId4" Type="http://schemas.openxmlformats.org/officeDocument/2006/relationships/image" Target="../media/image252.wmf"/></Relationships>
</file>

<file path=ppt/drawings/_rels/vmlDrawing4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5.wmf"/><Relationship Id="rId2" Type="http://schemas.openxmlformats.org/officeDocument/2006/relationships/image" Target="../media/image254.wmf"/><Relationship Id="rId1" Type="http://schemas.openxmlformats.org/officeDocument/2006/relationships/image" Target="../media/image253.wmf"/><Relationship Id="rId4" Type="http://schemas.openxmlformats.org/officeDocument/2006/relationships/image" Target="../media/image256.wmf"/></Relationships>
</file>

<file path=ppt/drawings/_rels/vmlDrawing4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9.wmf"/><Relationship Id="rId2" Type="http://schemas.openxmlformats.org/officeDocument/2006/relationships/image" Target="../media/image268.wmf"/><Relationship Id="rId1" Type="http://schemas.openxmlformats.org/officeDocument/2006/relationships/image" Target="../media/image267.wmf"/><Relationship Id="rId4" Type="http://schemas.openxmlformats.org/officeDocument/2006/relationships/image" Target="../media/image270.w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1.wmf"/></Relationships>
</file>

<file path=ppt/drawings/_rels/vmlDrawing4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0.wmf"/><Relationship Id="rId1" Type="http://schemas.openxmlformats.org/officeDocument/2006/relationships/image" Target="../media/image279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50.vml.rels><?xml version="1.0" encoding="UTF-8" standalone="yes"?>
<Relationships xmlns="http://schemas.openxmlformats.org/package/2006/relationships"><Relationship Id="rId8" Type="http://schemas.openxmlformats.org/officeDocument/2006/relationships/image" Target="../media/image288.wmf"/><Relationship Id="rId3" Type="http://schemas.openxmlformats.org/officeDocument/2006/relationships/image" Target="../media/image283.wmf"/><Relationship Id="rId7" Type="http://schemas.openxmlformats.org/officeDocument/2006/relationships/image" Target="../media/image287.wmf"/><Relationship Id="rId2" Type="http://schemas.openxmlformats.org/officeDocument/2006/relationships/image" Target="../media/image282.wmf"/><Relationship Id="rId1" Type="http://schemas.openxmlformats.org/officeDocument/2006/relationships/image" Target="../media/image281.wmf"/><Relationship Id="rId6" Type="http://schemas.openxmlformats.org/officeDocument/2006/relationships/image" Target="../media/image286.wmf"/><Relationship Id="rId5" Type="http://schemas.openxmlformats.org/officeDocument/2006/relationships/image" Target="../media/image285.wmf"/><Relationship Id="rId4" Type="http://schemas.openxmlformats.org/officeDocument/2006/relationships/image" Target="../media/image284.wmf"/><Relationship Id="rId9" Type="http://schemas.openxmlformats.org/officeDocument/2006/relationships/image" Target="../media/image289.wmf"/></Relationships>
</file>

<file path=ppt/drawings/_rels/vmlDrawing5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7.wmf"/><Relationship Id="rId1" Type="http://schemas.openxmlformats.org/officeDocument/2006/relationships/image" Target="../media/image296.wmf"/></Relationships>
</file>

<file path=ppt/drawings/_rels/vmlDrawing5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wmf"/><Relationship Id="rId2" Type="http://schemas.openxmlformats.org/officeDocument/2006/relationships/image" Target="../media/image299.wmf"/><Relationship Id="rId1" Type="http://schemas.openxmlformats.org/officeDocument/2006/relationships/image" Target="../media/image298.wmf"/><Relationship Id="rId4" Type="http://schemas.openxmlformats.org/officeDocument/2006/relationships/image" Target="../media/image301.wmf"/></Relationships>
</file>

<file path=ppt/drawings/_rels/vmlDrawing5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4.wmf"/><Relationship Id="rId2" Type="http://schemas.openxmlformats.org/officeDocument/2006/relationships/image" Target="../media/image303.wmf"/><Relationship Id="rId1" Type="http://schemas.openxmlformats.org/officeDocument/2006/relationships/image" Target="../media/image302.wmf"/><Relationship Id="rId5" Type="http://schemas.openxmlformats.org/officeDocument/2006/relationships/image" Target="../media/image306.wmf"/><Relationship Id="rId4" Type="http://schemas.openxmlformats.org/officeDocument/2006/relationships/image" Target="../media/image30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18.wmf"/><Relationship Id="rId5" Type="http://schemas.openxmlformats.org/officeDocument/2006/relationships/image" Target="../media/image47.wmf"/><Relationship Id="rId4" Type="http://schemas.openxmlformats.org/officeDocument/2006/relationships/image" Target="../media/image46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135273-C43C-48C9-A09F-D91CDEE4779F}" type="datetimeFigureOut">
              <a:rPr lang="hu-HU" smtClean="0"/>
              <a:t>2015.07.08.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C38755-34F3-4402-B144-E87124F47C1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020463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A1FE6E-F9B7-438C-8314-157F21B5476F}" type="datetimeFigureOut">
              <a:rPr lang="hu-HU" smtClean="0"/>
              <a:t>2015.07.08.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FE6757-8220-4761-A49E-FC572CBC66C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6934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Egy n számot háromszögszámnak nevezünk, ha az n darab objektum elrendezhető szabályos háromszögalakban.</a:t>
            </a:r>
          </a:p>
          <a:p>
            <a:endParaRPr lang="hu-HU" dirty="0" smtClean="0"/>
          </a:p>
          <a:p>
            <a:r>
              <a:rPr lang="hu-HU" dirty="0" smtClean="0"/>
              <a:t>Olyan természetes számokat nevezünk</a:t>
            </a:r>
            <a:r>
              <a:rPr lang="hu-HU" baseline="0" dirty="0" smtClean="0"/>
              <a:t> háromszögszámnak,  mely meghatározza egy szabályos háromszög alakba rendezett objektumok számát.</a:t>
            </a:r>
          </a:p>
          <a:p>
            <a:endParaRPr lang="hu-HU" baseline="0" dirty="0" smtClean="0"/>
          </a:p>
          <a:p>
            <a:r>
              <a:rPr lang="hu-HU" baseline="0" dirty="0" smtClean="0"/>
              <a:t>Rendezzünk objektumokat szabályos háromszög alakba. Ezek számosságát nevezzük háromszögszámnak.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E6757-8220-4761-A49E-FC572CBC66CE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08677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E6757-8220-4761-A49E-FC572CBC66CE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198449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E6757-8220-4761-A49E-FC572CBC66CE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952377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E6757-8220-4761-A49E-FC572CBC66CE}" type="slidenum">
              <a:rPr lang="hu-HU" smtClean="0"/>
              <a:t>56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2052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60809" y="764704"/>
            <a:ext cx="6910215" cy="2376264"/>
          </a:xfrm>
        </p:spPr>
        <p:txBody>
          <a:bodyPr anchor="b" anchorCtr="0">
            <a:noAutofit/>
          </a:bodyPr>
          <a:lstStyle>
            <a:lvl1pPr algn="r" latinLnBrk="0">
              <a:defRPr lang="hu-HU" sz="6000" b="1" cap="small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Autofit/>
          </a:bodyPr>
          <a:lstStyle>
            <a:lvl1pPr marL="0" indent="0" algn="r" latinLnBrk="0">
              <a:buNone/>
              <a:defRPr lang="hu-HU" sz="3200" b="0">
                <a:solidFill>
                  <a:schemeClr val="tx1"/>
                </a:solidFill>
                <a:latin typeface="+mn-lt"/>
              </a:defRPr>
            </a:lvl1pPr>
            <a:lvl2pPr marL="457200" indent="0" algn="ctr" latinLnBrk="0">
              <a:buNone/>
              <a:defRPr lang="hu-HU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latinLnBrk="0">
              <a:buNone/>
              <a:defRPr lang="hu-HU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latinLnBrk="0">
              <a:buNone/>
              <a:defRPr lang="hu-HU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latinLnBrk="0">
              <a:buNone/>
              <a:defRPr lang="hu-HU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latinLnBrk="0">
              <a:buNone/>
              <a:defRPr lang="hu-HU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latinLnBrk="0">
              <a:buNone/>
              <a:defRPr lang="hu-HU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latinLnBrk="0">
              <a:buNone/>
              <a:defRPr lang="hu-HU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latinLnBrk="0">
              <a:buNone/>
              <a:defRPr lang="hu-HU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dirty="0" smtClean="0"/>
              <a:t>Alcím mintájának szerkesztése</a:t>
            </a:r>
            <a:endParaRPr lang="hu-HU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5" name="Szöveg helye 4"/>
          <p:cNvSpPr>
            <a:spLocks noGrp="1"/>
          </p:cNvSpPr>
          <p:nvPr>
            <p:ph type="body" sz="quarter" idx="10" hasCustomPrompt="1"/>
          </p:nvPr>
        </p:nvSpPr>
        <p:spPr>
          <a:xfrm>
            <a:off x="3924300" y="5373688"/>
            <a:ext cx="4824413" cy="100806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hu-HU" dirty="0" smtClean="0"/>
              <a:t>Egyetem</a:t>
            </a:r>
            <a:endParaRPr lang="hu-HU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Cím, tartalo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5600"/>
            <a:ext cx="8194675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3100" y="1497013"/>
            <a:ext cx="3975100" cy="4759325"/>
          </a:xfrm>
        </p:spPr>
        <p:txBody>
          <a:bodyPr/>
          <a:lstStyle>
            <a:lvl4pPr latinLnBrk="0">
              <a:defRPr lang="hu-HU" baseline="0"/>
            </a:lvl4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7760" y="1497013"/>
            <a:ext cx="3977640" cy="4759325"/>
          </a:xfrm>
        </p:spPr>
        <p:txBody>
          <a:bodyPr/>
          <a:lstStyle>
            <a:lvl4pPr latinLnBrk="0">
              <a:defRPr lang="hu-HU" baseline="0"/>
            </a:lvl4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2EF2F1F1-F28C-4146-9869-C1FD467D5D59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1F1-F28C-4146-9869-C1FD467D5D59}" type="slidenum">
              <a:rPr lang="hu-HU" smtClean="0"/>
              <a:t>‹#›</a:t>
            </a:fld>
            <a:endParaRPr lang="hu-HU"/>
          </a:p>
        </p:txBody>
      </p:sp>
      <p:sp>
        <p:nvSpPr>
          <p:cNvPr id="7" name="Akciógomb: Tovább vagy Következő 6">
            <a:hlinkClick r:id="rId2" action="ppaction://hlinksldjump" highlightClick="1"/>
          </p:cNvPr>
          <p:cNvSpPr/>
          <p:nvPr userDrawn="1"/>
        </p:nvSpPr>
        <p:spPr>
          <a:xfrm>
            <a:off x="73596" y="116632"/>
            <a:ext cx="324000" cy="324000"/>
          </a:xfrm>
          <a:prstGeom prst="actionButtonForwardNext">
            <a:avLst/>
          </a:prstGeom>
          <a:solidFill>
            <a:schemeClr val="accent4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1F1-F28C-4146-9869-C1FD467D5D59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sak hátté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endParaRPr lang="hu-H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lang="hu-H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2EF2F1F1-F28C-4146-9869-C1FD467D5D59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1F1-F28C-4146-9869-C1FD467D5D59}" type="slidenum">
              <a:rPr lang="hu-HU" smtClean="0"/>
              <a:t>‹#›</a:t>
            </a:fld>
            <a:endParaRPr lang="hu-HU"/>
          </a:p>
        </p:txBody>
      </p:sp>
      <p:sp>
        <p:nvSpPr>
          <p:cNvPr id="7" name="Szöveg helye 6"/>
          <p:cNvSpPr>
            <a:spLocks noGrp="1"/>
          </p:cNvSpPr>
          <p:nvPr>
            <p:ph type="body" sz="quarter" idx="13"/>
          </p:nvPr>
        </p:nvSpPr>
        <p:spPr>
          <a:xfrm>
            <a:off x="755650" y="1052736"/>
            <a:ext cx="8064500" cy="5113114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10" name="Akciógomb: Tovább vagy Következő 9">
            <a:hlinkClick r:id="rId2" action="ppaction://hlinksldjump" highlightClick="1"/>
          </p:cNvPr>
          <p:cNvSpPr/>
          <p:nvPr userDrawn="1"/>
        </p:nvSpPr>
        <p:spPr>
          <a:xfrm>
            <a:off x="73596" y="116632"/>
            <a:ext cx="324000" cy="324000"/>
          </a:xfrm>
          <a:prstGeom prst="actionButtonForwardNext">
            <a:avLst/>
          </a:prstGeom>
          <a:solidFill>
            <a:schemeClr val="accent4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6865193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63552" y="2708921"/>
            <a:ext cx="6575648" cy="2544372"/>
          </a:xfrm>
        </p:spPr>
        <p:txBody>
          <a:bodyPr anchor="b" anchorCtr="0">
            <a:noAutofit/>
          </a:bodyPr>
          <a:lstStyle>
            <a:lvl1pPr algn="l" latinLnBrk="0">
              <a:defRPr lang="hu-HU" sz="5400" b="1" cap="sm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 latinLnBrk="0">
              <a:defRPr lang="hu-HU" sz="2800"/>
            </a:lvl1pPr>
            <a:lvl2pPr latinLnBrk="0">
              <a:defRPr lang="hu-HU" sz="2400"/>
            </a:lvl2pPr>
            <a:lvl3pPr latinLnBrk="0">
              <a:defRPr lang="hu-HU" sz="2000"/>
            </a:lvl3pPr>
            <a:lvl4pPr latinLnBrk="0">
              <a:defRPr lang="hu-HU" sz="1800"/>
            </a:lvl4pPr>
            <a:lvl5pPr latinLnBrk="0">
              <a:defRPr lang="hu-HU" sz="1800"/>
            </a:lvl5pPr>
            <a:lvl6pPr latinLnBrk="0">
              <a:defRPr lang="hu-HU" sz="1800"/>
            </a:lvl6pPr>
            <a:lvl7pPr latinLnBrk="0">
              <a:defRPr lang="hu-HU" sz="1800"/>
            </a:lvl7pPr>
            <a:lvl8pPr latinLnBrk="0">
              <a:defRPr lang="hu-HU" sz="1800"/>
            </a:lvl8pPr>
            <a:lvl9pPr latinLnBrk="0">
              <a:defRPr lang="hu-HU"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 latinLnBrk="0">
              <a:defRPr lang="hu-HU" sz="2800"/>
            </a:lvl1pPr>
            <a:lvl2pPr latinLnBrk="0">
              <a:defRPr lang="hu-HU" sz="2400"/>
            </a:lvl2pPr>
            <a:lvl3pPr latinLnBrk="0">
              <a:defRPr lang="hu-HU" sz="2000"/>
            </a:lvl3pPr>
            <a:lvl4pPr latinLnBrk="0">
              <a:defRPr lang="hu-HU" sz="1800"/>
            </a:lvl4pPr>
            <a:lvl5pPr latinLnBrk="0">
              <a:defRPr lang="hu-HU" sz="1800"/>
            </a:lvl5pPr>
            <a:lvl6pPr latinLnBrk="0">
              <a:defRPr lang="hu-HU" sz="1800"/>
            </a:lvl6pPr>
            <a:lvl7pPr latinLnBrk="0">
              <a:defRPr lang="hu-HU" sz="1800"/>
            </a:lvl7pPr>
            <a:lvl8pPr latinLnBrk="0">
              <a:defRPr lang="hu-HU" sz="1800"/>
            </a:lvl8pPr>
            <a:lvl9pPr latinLnBrk="0">
              <a:defRPr lang="hu-HU"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1F1-F28C-4146-9869-C1FD467D5D59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latinLnBrk="0">
              <a:defRPr lang="hu-HU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 latinLnBrk="0">
              <a:buNone/>
              <a:defRPr lang="hu-HU" sz="2400" b="1"/>
            </a:lvl1pPr>
            <a:lvl2pPr marL="457200" indent="0" latinLnBrk="0">
              <a:buNone/>
              <a:defRPr lang="hu-HU" sz="2000" b="1"/>
            </a:lvl2pPr>
            <a:lvl3pPr marL="914400" indent="0" latinLnBrk="0">
              <a:buNone/>
              <a:defRPr lang="hu-HU" sz="1800" b="1"/>
            </a:lvl3pPr>
            <a:lvl4pPr marL="1371600" indent="0" latinLnBrk="0">
              <a:buNone/>
              <a:defRPr lang="hu-HU" sz="1600" b="1"/>
            </a:lvl4pPr>
            <a:lvl5pPr marL="1828800" indent="0" latinLnBrk="0">
              <a:buNone/>
              <a:defRPr lang="hu-HU" sz="1600" b="1"/>
            </a:lvl5pPr>
            <a:lvl6pPr marL="2286000" indent="0" latinLnBrk="0">
              <a:buNone/>
              <a:defRPr lang="hu-HU" sz="1600" b="1"/>
            </a:lvl6pPr>
            <a:lvl7pPr marL="2743200" indent="0" latinLnBrk="0">
              <a:buNone/>
              <a:defRPr lang="hu-HU" sz="1600" b="1"/>
            </a:lvl7pPr>
            <a:lvl8pPr marL="3200400" indent="0" latinLnBrk="0">
              <a:buNone/>
              <a:defRPr lang="hu-HU" sz="1600" b="1"/>
            </a:lvl8pPr>
            <a:lvl9pPr marL="3657600" indent="0" latinLnBrk="0">
              <a:buNone/>
              <a:defRPr lang="hu-HU"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 latinLnBrk="0">
              <a:defRPr lang="hu-HU" sz="2400"/>
            </a:lvl1pPr>
            <a:lvl2pPr latinLnBrk="0">
              <a:defRPr lang="hu-HU" sz="2000"/>
            </a:lvl2pPr>
            <a:lvl3pPr latinLnBrk="0">
              <a:defRPr lang="hu-HU" sz="1800"/>
            </a:lvl3pPr>
            <a:lvl4pPr latinLnBrk="0">
              <a:defRPr lang="hu-HU" sz="1600"/>
            </a:lvl4pPr>
            <a:lvl5pPr latinLnBrk="0">
              <a:defRPr lang="hu-HU" sz="1600"/>
            </a:lvl5pPr>
            <a:lvl6pPr latinLnBrk="0">
              <a:defRPr lang="hu-HU" sz="1600"/>
            </a:lvl6pPr>
            <a:lvl7pPr latinLnBrk="0">
              <a:defRPr lang="hu-HU" sz="1600"/>
            </a:lvl7pPr>
            <a:lvl8pPr latinLnBrk="0">
              <a:defRPr lang="hu-HU" sz="1600"/>
            </a:lvl8pPr>
            <a:lvl9pPr latinLnBrk="0">
              <a:defRPr lang="hu-HU"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 latinLnBrk="0">
              <a:buNone/>
              <a:defRPr lang="hu-HU" sz="2400" b="1"/>
            </a:lvl1pPr>
            <a:lvl2pPr marL="457200" indent="0" latinLnBrk="0">
              <a:buNone/>
              <a:defRPr lang="hu-HU" sz="2000" b="1"/>
            </a:lvl2pPr>
            <a:lvl3pPr marL="914400" indent="0" latinLnBrk="0">
              <a:buNone/>
              <a:defRPr lang="hu-HU" sz="1800" b="1"/>
            </a:lvl3pPr>
            <a:lvl4pPr marL="1371600" indent="0" latinLnBrk="0">
              <a:buNone/>
              <a:defRPr lang="hu-HU" sz="1600" b="1"/>
            </a:lvl4pPr>
            <a:lvl5pPr marL="1828800" indent="0" latinLnBrk="0">
              <a:buNone/>
              <a:defRPr lang="hu-HU" sz="1600" b="1"/>
            </a:lvl5pPr>
            <a:lvl6pPr marL="2286000" indent="0" latinLnBrk="0">
              <a:buNone/>
              <a:defRPr lang="hu-HU" sz="1600" b="1"/>
            </a:lvl6pPr>
            <a:lvl7pPr marL="2743200" indent="0" latinLnBrk="0">
              <a:buNone/>
              <a:defRPr lang="hu-HU" sz="1600" b="1"/>
            </a:lvl7pPr>
            <a:lvl8pPr marL="3200400" indent="0" latinLnBrk="0">
              <a:buNone/>
              <a:defRPr lang="hu-HU" sz="1600" b="1"/>
            </a:lvl8pPr>
            <a:lvl9pPr marL="3657600" indent="0" latinLnBrk="0">
              <a:buNone/>
              <a:defRPr lang="hu-HU"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 latinLnBrk="0">
              <a:defRPr lang="hu-HU" sz="2400"/>
            </a:lvl1pPr>
            <a:lvl2pPr latinLnBrk="0">
              <a:defRPr lang="hu-HU" sz="2000"/>
            </a:lvl2pPr>
            <a:lvl3pPr latinLnBrk="0">
              <a:defRPr lang="hu-HU" sz="1800"/>
            </a:lvl3pPr>
            <a:lvl4pPr latinLnBrk="0">
              <a:defRPr lang="hu-HU" sz="1600"/>
            </a:lvl4pPr>
            <a:lvl5pPr latinLnBrk="0">
              <a:defRPr lang="hu-HU" sz="1600"/>
            </a:lvl5pPr>
            <a:lvl6pPr latinLnBrk="0">
              <a:defRPr lang="hu-HU" sz="1600"/>
            </a:lvl6pPr>
            <a:lvl7pPr latinLnBrk="0">
              <a:defRPr lang="hu-HU" sz="1600"/>
            </a:lvl7pPr>
            <a:lvl8pPr latinLnBrk="0">
              <a:defRPr lang="hu-HU" sz="1600"/>
            </a:lvl8pPr>
            <a:lvl9pPr latinLnBrk="0">
              <a:defRPr lang="hu-HU"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1F1-F28C-4146-9869-C1FD467D5D59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 latinLnBrk="0">
              <a:defRPr lang="hu-HU"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 latinLnBrk="0">
              <a:defRPr lang="hu-HU" sz="3200"/>
            </a:lvl1pPr>
            <a:lvl2pPr latinLnBrk="0">
              <a:defRPr lang="hu-HU" sz="2800"/>
            </a:lvl2pPr>
            <a:lvl3pPr latinLnBrk="0">
              <a:defRPr lang="hu-HU" sz="2400"/>
            </a:lvl3pPr>
            <a:lvl4pPr latinLnBrk="0">
              <a:defRPr lang="hu-HU" sz="2000"/>
            </a:lvl4pPr>
            <a:lvl5pPr latinLnBrk="0">
              <a:defRPr lang="hu-HU" sz="2000"/>
            </a:lvl5pPr>
            <a:lvl6pPr latinLnBrk="0">
              <a:defRPr lang="hu-HU" sz="2000"/>
            </a:lvl6pPr>
            <a:lvl7pPr latinLnBrk="0">
              <a:defRPr lang="hu-HU" sz="2000"/>
            </a:lvl7pPr>
            <a:lvl8pPr latinLnBrk="0">
              <a:defRPr lang="hu-HU" sz="2000"/>
            </a:lvl8pPr>
            <a:lvl9pPr latinLnBrk="0">
              <a:defRPr lang="hu-HU"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 latinLnBrk="0">
              <a:buNone/>
              <a:defRPr lang="hu-HU" sz="1400"/>
            </a:lvl1pPr>
            <a:lvl2pPr marL="457200" indent="0" latinLnBrk="0">
              <a:buNone/>
              <a:defRPr lang="hu-HU" sz="1200"/>
            </a:lvl2pPr>
            <a:lvl3pPr marL="914400" indent="0" latinLnBrk="0">
              <a:buNone/>
              <a:defRPr lang="hu-HU" sz="1000"/>
            </a:lvl3pPr>
            <a:lvl4pPr marL="1371600" indent="0" latinLnBrk="0">
              <a:buNone/>
              <a:defRPr lang="hu-HU" sz="900"/>
            </a:lvl4pPr>
            <a:lvl5pPr marL="1828800" indent="0" latinLnBrk="0">
              <a:buNone/>
              <a:defRPr lang="hu-HU" sz="900"/>
            </a:lvl5pPr>
            <a:lvl6pPr marL="2286000" indent="0" latinLnBrk="0">
              <a:buNone/>
              <a:defRPr lang="hu-HU" sz="900"/>
            </a:lvl6pPr>
            <a:lvl7pPr marL="2743200" indent="0" latinLnBrk="0">
              <a:buNone/>
              <a:defRPr lang="hu-HU" sz="900"/>
            </a:lvl7pPr>
            <a:lvl8pPr marL="3200400" indent="0" latinLnBrk="0">
              <a:buNone/>
              <a:defRPr lang="hu-HU" sz="900"/>
            </a:lvl8pPr>
            <a:lvl9pPr marL="3657600" indent="0" latinLnBrk="0">
              <a:buNone/>
              <a:defRPr lang="hu-HU"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1F1-F28C-4146-9869-C1FD467D5D59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 latinLnBrk="0">
              <a:defRPr lang="hu-HU"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latinLnBrk="0">
              <a:buNone/>
              <a:defRPr lang="hu-HU" sz="3200"/>
            </a:lvl1pPr>
            <a:lvl2pPr marL="457200" indent="0" latinLnBrk="0">
              <a:buNone/>
              <a:defRPr lang="hu-HU" sz="2800"/>
            </a:lvl2pPr>
            <a:lvl3pPr marL="914400" indent="0" latinLnBrk="0">
              <a:buNone/>
              <a:defRPr lang="hu-HU" sz="2400"/>
            </a:lvl3pPr>
            <a:lvl4pPr marL="1371600" indent="0" latinLnBrk="0">
              <a:buNone/>
              <a:defRPr lang="hu-HU" sz="2000"/>
            </a:lvl4pPr>
            <a:lvl5pPr marL="1828800" indent="0" latinLnBrk="0">
              <a:buNone/>
              <a:defRPr lang="hu-HU" sz="2000"/>
            </a:lvl5pPr>
            <a:lvl6pPr marL="2286000" indent="0" latinLnBrk="0">
              <a:buNone/>
              <a:defRPr lang="hu-HU" sz="2000"/>
            </a:lvl6pPr>
            <a:lvl7pPr marL="2743200" indent="0" latinLnBrk="0">
              <a:buNone/>
              <a:defRPr lang="hu-HU" sz="2000"/>
            </a:lvl7pPr>
            <a:lvl8pPr marL="3200400" indent="0" latinLnBrk="0">
              <a:buNone/>
              <a:defRPr lang="hu-HU" sz="2000"/>
            </a:lvl8pPr>
            <a:lvl9pPr marL="3657600" indent="0" latinLnBrk="0">
              <a:buNone/>
              <a:defRPr lang="hu-HU" sz="2000"/>
            </a:lvl9pPr>
          </a:lstStyle>
          <a:p>
            <a:r>
              <a:rPr lang="hu-HU" smtClean="0"/>
              <a:t>Kép beszúrásához kattintson az ikonra</a:t>
            </a:r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latinLnBrk="0">
              <a:buNone/>
              <a:defRPr lang="hu-HU" sz="1400"/>
            </a:lvl1pPr>
            <a:lvl2pPr marL="457200" indent="0" latinLnBrk="0">
              <a:buNone/>
              <a:defRPr lang="hu-HU" sz="1200"/>
            </a:lvl2pPr>
            <a:lvl3pPr marL="914400" indent="0" latinLnBrk="0">
              <a:buNone/>
              <a:defRPr lang="hu-HU" sz="1000"/>
            </a:lvl3pPr>
            <a:lvl4pPr marL="1371600" indent="0" latinLnBrk="0">
              <a:buNone/>
              <a:defRPr lang="hu-HU" sz="900"/>
            </a:lvl4pPr>
            <a:lvl5pPr marL="1828800" indent="0" latinLnBrk="0">
              <a:buNone/>
              <a:defRPr lang="hu-HU" sz="900"/>
            </a:lvl5pPr>
            <a:lvl6pPr marL="2286000" indent="0" latinLnBrk="0">
              <a:buNone/>
              <a:defRPr lang="hu-HU" sz="900"/>
            </a:lvl6pPr>
            <a:lvl7pPr marL="2743200" indent="0" latinLnBrk="0">
              <a:buNone/>
              <a:defRPr lang="hu-HU" sz="900"/>
            </a:lvl7pPr>
            <a:lvl8pPr marL="3200400" indent="0" latinLnBrk="0">
              <a:buNone/>
              <a:defRPr lang="hu-HU" sz="900"/>
            </a:lvl8pPr>
            <a:lvl9pPr marL="3657600" indent="0" latinLnBrk="0">
              <a:buNone/>
              <a:defRPr lang="hu-HU"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1F1-F28C-4146-9869-C1FD467D5D59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1F1-F28C-4146-9869-C1FD467D5D59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1F1-F28C-4146-9869-C1FD467D5D59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6024" y="44624"/>
            <a:ext cx="8077200" cy="720080"/>
          </a:xfrm>
          <a:prstGeom prst="rect">
            <a:avLst/>
          </a:prstGeom>
          <a:noFill/>
          <a:ln w="66675" cmpd="dbl"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052736"/>
            <a:ext cx="8077200" cy="5073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hu-H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latinLnBrk="0">
              <a:defRPr lang="hu-H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hu-H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F2F1F1-F28C-4146-9869-C1FD467D5D59}" type="slidenum">
              <a:rPr lang="hu-HU" smtClean="0"/>
              <a:t>‹#›</a:t>
            </a:fld>
            <a:endParaRPr lang="hu-HU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5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96" r:id="rId2"/>
    <p:sldLayoutId id="2147483782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</p:sldLayoutIdLst>
  <p:transition spd="slow">
    <p:wipe dir="d"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lang="hu-HU" sz="4400" b="1" kern="1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lang="hu-HU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lang="hu-HU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hu-HU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lang="hu-HU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lang="hu-HU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hu-HU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hu-HU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hu-HU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hu-HU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lang="hu-HU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hu-HU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hu-HU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hu-H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hu-H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hu-H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hu-HU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hu-HU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hu-HU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13" Type="http://schemas.openxmlformats.org/officeDocument/2006/relationships/image" Target="../media/image46.wmf"/><Relationship Id="rId3" Type="http://schemas.openxmlformats.org/officeDocument/2006/relationships/image" Target="../media/image48.png"/><Relationship Id="rId7" Type="http://schemas.openxmlformats.org/officeDocument/2006/relationships/image" Target="../media/image44.wmf"/><Relationship Id="rId12" Type="http://schemas.openxmlformats.org/officeDocument/2006/relationships/oleObject" Target="../embeddings/oleObject32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9.bin"/><Relationship Id="rId11" Type="http://schemas.openxmlformats.org/officeDocument/2006/relationships/image" Target="../media/image45.wmf"/><Relationship Id="rId5" Type="http://schemas.openxmlformats.org/officeDocument/2006/relationships/image" Target="../media/image18.wmf"/><Relationship Id="rId15" Type="http://schemas.openxmlformats.org/officeDocument/2006/relationships/image" Target="../media/image47.wmf"/><Relationship Id="rId10" Type="http://schemas.openxmlformats.org/officeDocument/2006/relationships/oleObject" Target="../embeddings/oleObject31.bin"/><Relationship Id="rId4" Type="http://schemas.openxmlformats.org/officeDocument/2006/relationships/oleObject" Target="../embeddings/oleObject28.bin"/><Relationship Id="rId9" Type="http://schemas.openxmlformats.org/officeDocument/2006/relationships/image" Target="../media/image49.png"/><Relationship Id="rId14" Type="http://schemas.openxmlformats.org/officeDocument/2006/relationships/oleObject" Target="../embeddings/oleObject33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51.w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50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13" Type="http://schemas.openxmlformats.org/officeDocument/2006/relationships/oleObject" Target="../embeddings/oleObject41.bin"/><Relationship Id="rId18" Type="http://schemas.openxmlformats.org/officeDocument/2006/relationships/oleObject" Target="../embeddings/oleObject43.bin"/><Relationship Id="rId3" Type="http://schemas.openxmlformats.org/officeDocument/2006/relationships/oleObject" Target="../embeddings/oleObject36.bin"/><Relationship Id="rId7" Type="http://schemas.openxmlformats.org/officeDocument/2006/relationships/image" Target="../media/image44.wmf"/><Relationship Id="rId12" Type="http://schemas.openxmlformats.org/officeDocument/2006/relationships/image" Target="../media/image45.wmf"/><Relationship Id="rId17" Type="http://schemas.openxmlformats.org/officeDocument/2006/relationships/image" Target="../media/image55.png"/><Relationship Id="rId2" Type="http://schemas.openxmlformats.org/officeDocument/2006/relationships/slideLayout" Target="../slideLayouts/slideLayout11.xml"/><Relationship Id="rId16" Type="http://schemas.openxmlformats.org/officeDocument/2006/relationships/image" Target="../media/image46.wmf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7.bin"/><Relationship Id="rId11" Type="http://schemas.openxmlformats.org/officeDocument/2006/relationships/oleObject" Target="../embeddings/oleObject40.bin"/><Relationship Id="rId5" Type="http://schemas.openxmlformats.org/officeDocument/2006/relationships/image" Target="../media/image48.png"/><Relationship Id="rId15" Type="http://schemas.openxmlformats.org/officeDocument/2006/relationships/oleObject" Target="../embeddings/oleObject42.bin"/><Relationship Id="rId10" Type="http://schemas.openxmlformats.org/officeDocument/2006/relationships/image" Target="../media/image49.png"/><Relationship Id="rId19" Type="http://schemas.openxmlformats.org/officeDocument/2006/relationships/image" Target="../media/image54.wmf"/><Relationship Id="rId4" Type="http://schemas.openxmlformats.org/officeDocument/2006/relationships/image" Target="../media/image52.wmf"/><Relationship Id="rId9" Type="http://schemas.openxmlformats.org/officeDocument/2006/relationships/oleObject" Target="../embeddings/oleObject39.bin"/><Relationship Id="rId14" Type="http://schemas.openxmlformats.org/officeDocument/2006/relationships/image" Target="../media/image53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7.wmf"/><Relationship Id="rId5" Type="http://schemas.openxmlformats.org/officeDocument/2006/relationships/oleObject" Target="../embeddings/oleObject45.bin"/><Relationship Id="rId4" Type="http://schemas.openxmlformats.org/officeDocument/2006/relationships/image" Target="../media/image56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13" Type="http://schemas.openxmlformats.org/officeDocument/2006/relationships/oleObject" Target="../embeddings/oleObject51.bin"/><Relationship Id="rId18" Type="http://schemas.openxmlformats.org/officeDocument/2006/relationships/image" Target="../media/image65.wmf"/><Relationship Id="rId3" Type="http://schemas.openxmlformats.org/officeDocument/2006/relationships/oleObject" Target="../embeddings/oleObject46.bin"/><Relationship Id="rId21" Type="http://schemas.openxmlformats.org/officeDocument/2006/relationships/oleObject" Target="../embeddings/oleObject55.bin"/><Relationship Id="rId7" Type="http://schemas.openxmlformats.org/officeDocument/2006/relationships/oleObject" Target="../embeddings/oleObject48.bin"/><Relationship Id="rId12" Type="http://schemas.openxmlformats.org/officeDocument/2006/relationships/image" Target="../media/image62.wmf"/><Relationship Id="rId17" Type="http://schemas.openxmlformats.org/officeDocument/2006/relationships/oleObject" Target="../embeddings/oleObject53.bin"/><Relationship Id="rId2" Type="http://schemas.openxmlformats.org/officeDocument/2006/relationships/slideLayout" Target="../slideLayouts/slideLayout11.xml"/><Relationship Id="rId16" Type="http://schemas.openxmlformats.org/officeDocument/2006/relationships/image" Target="../media/image64.wmf"/><Relationship Id="rId20" Type="http://schemas.openxmlformats.org/officeDocument/2006/relationships/image" Target="../media/image66.wmf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9.wmf"/><Relationship Id="rId11" Type="http://schemas.openxmlformats.org/officeDocument/2006/relationships/oleObject" Target="../embeddings/oleObject50.bin"/><Relationship Id="rId5" Type="http://schemas.openxmlformats.org/officeDocument/2006/relationships/oleObject" Target="../embeddings/oleObject47.bin"/><Relationship Id="rId15" Type="http://schemas.openxmlformats.org/officeDocument/2006/relationships/oleObject" Target="../embeddings/oleObject52.bin"/><Relationship Id="rId10" Type="http://schemas.openxmlformats.org/officeDocument/2006/relationships/image" Target="../media/image61.wmf"/><Relationship Id="rId19" Type="http://schemas.openxmlformats.org/officeDocument/2006/relationships/oleObject" Target="../embeddings/oleObject54.bin"/><Relationship Id="rId4" Type="http://schemas.openxmlformats.org/officeDocument/2006/relationships/image" Target="../media/image58.wmf"/><Relationship Id="rId9" Type="http://schemas.openxmlformats.org/officeDocument/2006/relationships/oleObject" Target="../embeddings/oleObject49.bin"/><Relationship Id="rId14" Type="http://schemas.openxmlformats.org/officeDocument/2006/relationships/image" Target="../media/image63.wmf"/><Relationship Id="rId22" Type="http://schemas.openxmlformats.org/officeDocument/2006/relationships/image" Target="../media/image67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wmf"/><Relationship Id="rId13" Type="http://schemas.openxmlformats.org/officeDocument/2006/relationships/oleObject" Target="../embeddings/oleObject61.bin"/><Relationship Id="rId18" Type="http://schemas.openxmlformats.org/officeDocument/2006/relationships/oleObject" Target="../embeddings/oleObject63.bin"/><Relationship Id="rId3" Type="http://schemas.openxmlformats.org/officeDocument/2006/relationships/oleObject" Target="../embeddings/oleObject56.bin"/><Relationship Id="rId21" Type="http://schemas.openxmlformats.org/officeDocument/2006/relationships/oleObject" Target="../embeddings/oleObject64.bin"/><Relationship Id="rId7" Type="http://schemas.openxmlformats.org/officeDocument/2006/relationships/oleObject" Target="../embeddings/oleObject58.bin"/><Relationship Id="rId12" Type="http://schemas.openxmlformats.org/officeDocument/2006/relationships/image" Target="../media/image72.wmf"/><Relationship Id="rId17" Type="http://schemas.openxmlformats.org/officeDocument/2006/relationships/image" Target="../media/image77.png"/><Relationship Id="rId2" Type="http://schemas.openxmlformats.org/officeDocument/2006/relationships/slideLayout" Target="../slideLayouts/slideLayout11.xml"/><Relationship Id="rId16" Type="http://schemas.openxmlformats.org/officeDocument/2006/relationships/image" Target="../media/image74.wmf"/><Relationship Id="rId20" Type="http://schemas.openxmlformats.org/officeDocument/2006/relationships/image" Target="../media/image78.png"/><Relationship Id="rId1" Type="http://schemas.openxmlformats.org/officeDocument/2006/relationships/vmlDrawing" Target="../drawings/vmlDrawing13.vml"/><Relationship Id="rId6" Type="http://schemas.openxmlformats.org/officeDocument/2006/relationships/image" Target="../media/image69.wmf"/><Relationship Id="rId11" Type="http://schemas.openxmlformats.org/officeDocument/2006/relationships/oleObject" Target="../embeddings/oleObject60.bin"/><Relationship Id="rId5" Type="http://schemas.openxmlformats.org/officeDocument/2006/relationships/oleObject" Target="../embeddings/oleObject57.bin"/><Relationship Id="rId15" Type="http://schemas.openxmlformats.org/officeDocument/2006/relationships/oleObject" Target="../embeddings/oleObject62.bin"/><Relationship Id="rId10" Type="http://schemas.openxmlformats.org/officeDocument/2006/relationships/image" Target="../media/image71.wmf"/><Relationship Id="rId19" Type="http://schemas.openxmlformats.org/officeDocument/2006/relationships/image" Target="../media/image75.wmf"/><Relationship Id="rId4" Type="http://schemas.openxmlformats.org/officeDocument/2006/relationships/image" Target="../media/image68.wmf"/><Relationship Id="rId9" Type="http://schemas.openxmlformats.org/officeDocument/2006/relationships/oleObject" Target="../embeddings/oleObject59.bin"/><Relationship Id="rId14" Type="http://schemas.openxmlformats.org/officeDocument/2006/relationships/image" Target="../media/image73.wmf"/><Relationship Id="rId22" Type="http://schemas.openxmlformats.org/officeDocument/2006/relationships/image" Target="../media/image76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wmf"/><Relationship Id="rId13" Type="http://schemas.openxmlformats.org/officeDocument/2006/relationships/oleObject" Target="../embeddings/oleObject68.bin"/><Relationship Id="rId18" Type="http://schemas.openxmlformats.org/officeDocument/2006/relationships/oleObject" Target="../embeddings/oleObject70.bin"/><Relationship Id="rId3" Type="http://schemas.openxmlformats.org/officeDocument/2006/relationships/image" Target="../media/image87.png"/><Relationship Id="rId21" Type="http://schemas.openxmlformats.org/officeDocument/2006/relationships/oleObject" Target="../embeddings/oleObject71.bin"/><Relationship Id="rId7" Type="http://schemas.openxmlformats.org/officeDocument/2006/relationships/oleObject" Target="../embeddings/oleObject66.bin"/><Relationship Id="rId12" Type="http://schemas.openxmlformats.org/officeDocument/2006/relationships/image" Target="../media/image90.png"/><Relationship Id="rId17" Type="http://schemas.openxmlformats.org/officeDocument/2006/relationships/image" Target="../media/image91.png"/><Relationship Id="rId2" Type="http://schemas.openxmlformats.org/officeDocument/2006/relationships/slideLayout" Target="../slideLayouts/slideLayout11.xml"/><Relationship Id="rId16" Type="http://schemas.openxmlformats.org/officeDocument/2006/relationships/image" Target="../media/image83.wmf"/><Relationship Id="rId20" Type="http://schemas.openxmlformats.org/officeDocument/2006/relationships/image" Target="../media/image92.png"/><Relationship Id="rId1" Type="http://schemas.openxmlformats.org/officeDocument/2006/relationships/vmlDrawing" Target="../drawings/vmlDrawing14.vml"/><Relationship Id="rId6" Type="http://schemas.openxmlformats.org/officeDocument/2006/relationships/image" Target="../media/image88.png"/><Relationship Id="rId11" Type="http://schemas.openxmlformats.org/officeDocument/2006/relationships/image" Target="../media/image81.wmf"/><Relationship Id="rId24" Type="http://schemas.openxmlformats.org/officeDocument/2006/relationships/image" Target="../media/image86.wmf"/><Relationship Id="rId5" Type="http://schemas.openxmlformats.org/officeDocument/2006/relationships/image" Target="../media/image79.wmf"/><Relationship Id="rId15" Type="http://schemas.openxmlformats.org/officeDocument/2006/relationships/oleObject" Target="../embeddings/oleObject69.bin"/><Relationship Id="rId23" Type="http://schemas.openxmlformats.org/officeDocument/2006/relationships/oleObject" Target="../embeddings/oleObject72.bin"/><Relationship Id="rId10" Type="http://schemas.openxmlformats.org/officeDocument/2006/relationships/oleObject" Target="../embeddings/oleObject67.bin"/><Relationship Id="rId19" Type="http://schemas.openxmlformats.org/officeDocument/2006/relationships/image" Target="../media/image84.wmf"/><Relationship Id="rId4" Type="http://schemas.openxmlformats.org/officeDocument/2006/relationships/oleObject" Target="../embeddings/oleObject65.bin"/><Relationship Id="rId9" Type="http://schemas.openxmlformats.org/officeDocument/2006/relationships/image" Target="../media/image89.png"/><Relationship Id="rId14" Type="http://schemas.openxmlformats.org/officeDocument/2006/relationships/image" Target="../media/image82.wmf"/><Relationship Id="rId22" Type="http://schemas.openxmlformats.org/officeDocument/2006/relationships/image" Target="../media/image85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3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94.wmf"/><Relationship Id="rId5" Type="http://schemas.openxmlformats.org/officeDocument/2006/relationships/oleObject" Target="../embeddings/oleObject74.bin"/><Relationship Id="rId4" Type="http://schemas.openxmlformats.org/officeDocument/2006/relationships/image" Target="../media/image93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wmf"/><Relationship Id="rId13" Type="http://schemas.openxmlformats.org/officeDocument/2006/relationships/oleObject" Target="../embeddings/oleObject80.bin"/><Relationship Id="rId18" Type="http://schemas.openxmlformats.org/officeDocument/2006/relationships/image" Target="../media/image99.wmf"/><Relationship Id="rId3" Type="http://schemas.openxmlformats.org/officeDocument/2006/relationships/oleObject" Target="../embeddings/oleObject75.bin"/><Relationship Id="rId7" Type="http://schemas.openxmlformats.org/officeDocument/2006/relationships/oleObject" Target="../embeddings/oleObject77.bin"/><Relationship Id="rId12" Type="http://schemas.openxmlformats.org/officeDocument/2006/relationships/image" Target="../media/image97.wmf"/><Relationship Id="rId17" Type="http://schemas.openxmlformats.org/officeDocument/2006/relationships/oleObject" Target="../embeddings/oleObject82.bin"/><Relationship Id="rId2" Type="http://schemas.openxmlformats.org/officeDocument/2006/relationships/slideLayout" Target="../slideLayouts/slideLayout11.xml"/><Relationship Id="rId16" Type="http://schemas.openxmlformats.org/officeDocument/2006/relationships/image" Target="../media/image65.wmf"/><Relationship Id="rId20" Type="http://schemas.openxmlformats.org/officeDocument/2006/relationships/image" Target="../media/image100.wmf"/><Relationship Id="rId1" Type="http://schemas.openxmlformats.org/officeDocument/2006/relationships/vmlDrawing" Target="../drawings/vmlDrawing16.vml"/><Relationship Id="rId6" Type="http://schemas.openxmlformats.org/officeDocument/2006/relationships/image" Target="../media/image63.wmf"/><Relationship Id="rId11" Type="http://schemas.openxmlformats.org/officeDocument/2006/relationships/oleObject" Target="../embeddings/oleObject79.bin"/><Relationship Id="rId5" Type="http://schemas.openxmlformats.org/officeDocument/2006/relationships/oleObject" Target="../embeddings/oleObject76.bin"/><Relationship Id="rId15" Type="http://schemas.openxmlformats.org/officeDocument/2006/relationships/oleObject" Target="../embeddings/oleObject81.bin"/><Relationship Id="rId10" Type="http://schemas.openxmlformats.org/officeDocument/2006/relationships/image" Target="../media/image59.wmf"/><Relationship Id="rId19" Type="http://schemas.openxmlformats.org/officeDocument/2006/relationships/oleObject" Target="../embeddings/oleObject83.bin"/><Relationship Id="rId4" Type="http://schemas.openxmlformats.org/officeDocument/2006/relationships/image" Target="../media/image95.wmf"/><Relationship Id="rId9" Type="http://schemas.openxmlformats.org/officeDocument/2006/relationships/oleObject" Target="../embeddings/oleObject78.bin"/><Relationship Id="rId14" Type="http://schemas.openxmlformats.org/officeDocument/2006/relationships/image" Target="../media/image98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wmf"/><Relationship Id="rId13" Type="http://schemas.openxmlformats.org/officeDocument/2006/relationships/image" Target="../media/image104.wmf"/><Relationship Id="rId18" Type="http://schemas.openxmlformats.org/officeDocument/2006/relationships/image" Target="../media/image105.wmf"/><Relationship Id="rId3" Type="http://schemas.openxmlformats.org/officeDocument/2006/relationships/oleObject" Target="../embeddings/oleObject84.bin"/><Relationship Id="rId21" Type="http://schemas.openxmlformats.org/officeDocument/2006/relationships/oleObject" Target="../embeddings/oleObject92.bin"/><Relationship Id="rId7" Type="http://schemas.openxmlformats.org/officeDocument/2006/relationships/oleObject" Target="../embeddings/oleObject86.bin"/><Relationship Id="rId12" Type="http://schemas.openxmlformats.org/officeDocument/2006/relationships/oleObject" Target="../embeddings/oleObject88.bin"/><Relationship Id="rId17" Type="http://schemas.openxmlformats.org/officeDocument/2006/relationships/oleObject" Target="../embeddings/oleObject90.bin"/><Relationship Id="rId2" Type="http://schemas.openxmlformats.org/officeDocument/2006/relationships/slideLayout" Target="../slideLayouts/slideLayout11.xml"/><Relationship Id="rId16" Type="http://schemas.openxmlformats.org/officeDocument/2006/relationships/image" Target="../media/image75.wmf"/><Relationship Id="rId20" Type="http://schemas.openxmlformats.org/officeDocument/2006/relationships/image" Target="../media/image106.wmf"/><Relationship Id="rId1" Type="http://schemas.openxmlformats.org/officeDocument/2006/relationships/vmlDrawing" Target="../drawings/vmlDrawing17.vml"/><Relationship Id="rId6" Type="http://schemas.openxmlformats.org/officeDocument/2006/relationships/image" Target="../media/image74.wmf"/><Relationship Id="rId11" Type="http://schemas.openxmlformats.org/officeDocument/2006/relationships/image" Target="../media/image109.png"/><Relationship Id="rId24" Type="http://schemas.openxmlformats.org/officeDocument/2006/relationships/image" Target="../media/image108.wmf"/><Relationship Id="rId5" Type="http://schemas.openxmlformats.org/officeDocument/2006/relationships/oleObject" Target="../embeddings/oleObject85.bin"/><Relationship Id="rId15" Type="http://schemas.openxmlformats.org/officeDocument/2006/relationships/oleObject" Target="../embeddings/oleObject89.bin"/><Relationship Id="rId23" Type="http://schemas.openxmlformats.org/officeDocument/2006/relationships/oleObject" Target="../embeddings/oleObject93.bin"/><Relationship Id="rId10" Type="http://schemas.openxmlformats.org/officeDocument/2006/relationships/image" Target="../media/image103.wmf"/><Relationship Id="rId19" Type="http://schemas.openxmlformats.org/officeDocument/2006/relationships/oleObject" Target="../embeddings/oleObject91.bin"/><Relationship Id="rId4" Type="http://schemas.openxmlformats.org/officeDocument/2006/relationships/image" Target="../media/image101.wmf"/><Relationship Id="rId9" Type="http://schemas.openxmlformats.org/officeDocument/2006/relationships/oleObject" Target="../embeddings/oleObject87.bin"/><Relationship Id="rId14" Type="http://schemas.openxmlformats.org/officeDocument/2006/relationships/image" Target="../media/image110.png"/><Relationship Id="rId22" Type="http://schemas.openxmlformats.org/officeDocument/2006/relationships/image" Target="../media/image107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7.w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13" Type="http://schemas.openxmlformats.org/officeDocument/2006/relationships/oleObject" Target="../embeddings/oleObject96.bin"/><Relationship Id="rId18" Type="http://schemas.openxmlformats.org/officeDocument/2006/relationships/image" Target="../media/image115.wmf"/><Relationship Id="rId3" Type="http://schemas.openxmlformats.org/officeDocument/2006/relationships/oleObject" Target="../embeddings/oleObject94.bin"/><Relationship Id="rId21" Type="http://schemas.openxmlformats.org/officeDocument/2006/relationships/oleObject" Target="../embeddings/oleObject100.bin"/><Relationship Id="rId7" Type="http://schemas.openxmlformats.org/officeDocument/2006/relationships/image" Target="../media/image121.png"/><Relationship Id="rId12" Type="http://schemas.openxmlformats.org/officeDocument/2006/relationships/image" Target="../media/image112.wmf"/><Relationship Id="rId17" Type="http://schemas.openxmlformats.org/officeDocument/2006/relationships/oleObject" Target="../embeddings/oleObject98.bin"/><Relationship Id="rId2" Type="http://schemas.openxmlformats.org/officeDocument/2006/relationships/slideLayout" Target="../slideLayouts/slideLayout11.xml"/><Relationship Id="rId16" Type="http://schemas.openxmlformats.org/officeDocument/2006/relationships/image" Target="../media/image114.wmf"/><Relationship Id="rId20" Type="http://schemas.openxmlformats.org/officeDocument/2006/relationships/image" Target="../media/image116.wmf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20.png"/><Relationship Id="rId11" Type="http://schemas.openxmlformats.org/officeDocument/2006/relationships/oleObject" Target="../embeddings/oleObject95.bin"/><Relationship Id="rId24" Type="http://schemas.openxmlformats.org/officeDocument/2006/relationships/image" Target="../media/image118.wmf"/><Relationship Id="rId5" Type="http://schemas.openxmlformats.org/officeDocument/2006/relationships/image" Target="../media/image119.png"/><Relationship Id="rId15" Type="http://schemas.openxmlformats.org/officeDocument/2006/relationships/oleObject" Target="../embeddings/oleObject97.bin"/><Relationship Id="rId23" Type="http://schemas.openxmlformats.org/officeDocument/2006/relationships/oleObject" Target="../embeddings/oleObject101.bin"/><Relationship Id="rId10" Type="http://schemas.openxmlformats.org/officeDocument/2006/relationships/image" Target="../media/image124.png"/><Relationship Id="rId19" Type="http://schemas.openxmlformats.org/officeDocument/2006/relationships/oleObject" Target="../embeddings/oleObject99.bin"/><Relationship Id="rId4" Type="http://schemas.openxmlformats.org/officeDocument/2006/relationships/image" Target="../media/image111.wmf"/><Relationship Id="rId9" Type="http://schemas.openxmlformats.org/officeDocument/2006/relationships/image" Target="../media/image123.png"/><Relationship Id="rId14" Type="http://schemas.openxmlformats.org/officeDocument/2006/relationships/image" Target="../media/image113.wmf"/><Relationship Id="rId22" Type="http://schemas.openxmlformats.org/officeDocument/2006/relationships/image" Target="../media/image117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2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26.wmf"/><Relationship Id="rId5" Type="http://schemas.openxmlformats.org/officeDocument/2006/relationships/oleObject" Target="../embeddings/oleObject103.bin"/><Relationship Id="rId4" Type="http://schemas.openxmlformats.org/officeDocument/2006/relationships/image" Target="../media/image125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5.bin"/><Relationship Id="rId13" Type="http://schemas.openxmlformats.org/officeDocument/2006/relationships/image" Target="../media/image130.wmf"/><Relationship Id="rId18" Type="http://schemas.openxmlformats.org/officeDocument/2006/relationships/oleObject" Target="../embeddings/oleObject110.bin"/><Relationship Id="rId3" Type="http://schemas.openxmlformats.org/officeDocument/2006/relationships/oleObject" Target="../embeddings/oleObject104.bin"/><Relationship Id="rId21" Type="http://schemas.openxmlformats.org/officeDocument/2006/relationships/image" Target="../media/image134.wmf"/><Relationship Id="rId7" Type="http://schemas.openxmlformats.org/officeDocument/2006/relationships/image" Target="../media/image138.png"/><Relationship Id="rId12" Type="http://schemas.openxmlformats.org/officeDocument/2006/relationships/oleObject" Target="../embeddings/oleObject107.bin"/><Relationship Id="rId17" Type="http://schemas.openxmlformats.org/officeDocument/2006/relationships/image" Target="../media/image132.wmf"/><Relationship Id="rId2" Type="http://schemas.openxmlformats.org/officeDocument/2006/relationships/slideLayout" Target="../slideLayouts/slideLayout11.xml"/><Relationship Id="rId16" Type="http://schemas.openxmlformats.org/officeDocument/2006/relationships/oleObject" Target="../embeddings/oleObject109.bin"/><Relationship Id="rId20" Type="http://schemas.openxmlformats.org/officeDocument/2006/relationships/oleObject" Target="../embeddings/oleObject111.bin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37.png"/><Relationship Id="rId11" Type="http://schemas.openxmlformats.org/officeDocument/2006/relationships/image" Target="../media/image129.wmf"/><Relationship Id="rId5" Type="http://schemas.openxmlformats.org/officeDocument/2006/relationships/image" Target="../media/image136.png"/><Relationship Id="rId15" Type="http://schemas.openxmlformats.org/officeDocument/2006/relationships/image" Target="../media/image131.wmf"/><Relationship Id="rId23" Type="http://schemas.openxmlformats.org/officeDocument/2006/relationships/image" Target="../media/image135.wmf"/><Relationship Id="rId10" Type="http://schemas.openxmlformats.org/officeDocument/2006/relationships/oleObject" Target="../embeddings/oleObject106.bin"/><Relationship Id="rId19" Type="http://schemas.openxmlformats.org/officeDocument/2006/relationships/image" Target="../media/image133.wmf"/><Relationship Id="rId4" Type="http://schemas.openxmlformats.org/officeDocument/2006/relationships/image" Target="../media/image127.wmf"/><Relationship Id="rId9" Type="http://schemas.openxmlformats.org/officeDocument/2006/relationships/image" Target="../media/image128.wmf"/><Relationship Id="rId14" Type="http://schemas.openxmlformats.org/officeDocument/2006/relationships/oleObject" Target="../embeddings/oleObject108.bin"/><Relationship Id="rId22" Type="http://schemas.openxmlformats.org/officeDocument/2006/relationships/oleObject" Target="../embeddings/oleObject112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3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40.wmf"/><Relationship Id="rId5" Type="http://schemas.openxmlformats.org/officeDocument/2006/relationships/oleObject" Target="../embeddings/oleObject114.bin"/><Relationship Id="rId4" Type="http://schemas.openxmlformats.org/officeDocument/2006/relationships/image" Target="../media/image139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wmf"/><Relationship Id="rId13" Type="http://schemas.openxmlformats.org/officeDocument/2006/relationships/oleObject" Target="../embeddings/oleObject118.bin"/><Relationship Id="rId3" Type="http://schemas.openxmlformats.org/officeDocument/2006/relationships/image" Target="../media/image146.png"/><Relationship Id="rId7" Type="http://schemas.openxmlformats.org/officeDocument/2006/relationships/oleObject" Target="../embeddings/oleObject115.bin"/><Relationship Id="rId12" Type="http://schemas.openxmlformats.org/officeDocument/2006/relationships/image" Target="../media/image143.wmf"/><Relationship Id="rId2" Type="http://schemas.openxmlformats.org/officeDocument/2006/relationships/slideLayout" Target="../slideLayouts/slideLayout11.xml"/><Relationship Id="rId16" Type="http://schemas.openxmlformats.org/officeDocument/2006/relationships/image" Target="../media/image145.wmf"/><Relationship Id="rId1" Type="http://schemas.openxmlformats.org/officeDocument/2006/relationships/vmlDrawing" Target="../drawings/vmlDrawing22.vml"/><Relationship Id="rId6" Type="http://schemas.openxmlformats.org/officeDocument/2006/relationships/image" Target="../media/image149.png"/><Relationship Id="rId11" Type="http://schemas.openxmlformats.org/officeDocument/2006/relationships/oleObject" Target="../embeddings/oleObject117.bin"/><Relationship Id="rId5" Type="http://schemas.openxmlformats.org/officeDocument/2006/relationships/image" Target="../media/image148.png"/><Relationship Id="rId15" Type="http://schemas.openxmlformats.org/officeDocument/2006/relationships/oleObject" Target="../embeddings/oleObject119.bin"/><Relationship Id="rId10" Type="http://schemas.openxmlformats.org/officeDocument/2006/relationships/image" Target="../media/image142.wmf"/><Relationship Id="rId4" Type="http://schemas.openxmlformats.org/officeDocument/2006/relationships/image" Target="../media/image147.png"/><Relationship Id="rId9" Type="http://schemas.openxmlformats.org/officeDocument/2006/relationships/oleObject" Target="../embeddings/oleObject116.bin"/><Relationship Id="rId14" Type="http://schemas.openxmlformats.org/officeDocument/2006/relationships/image" Target="../media/image144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2.wmf"/><Relationship Id="rId3" Type="http://schemas.openxmlformats.org/officeDocument/2006/relationships/oleObject" Target="../embeddings/oleObject120.bin"/><Relationship Id="rId7" Type="http://schemas.openxmlformats.org/officeDocument/2006/relationships/oleObject" Target="../embeddings/oleObject122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51.wmf"/><Relationship Id="rId5" Type="http://schemas.openxmlformats.org/officeDocument/2006/relationships/oleObject" Target="../embeddings/oleObject121.bin"/><Relationship Id="rId4" Type="http://schemas.openxmlformats.org/officeDocument/2006/relationships/image" Target="../media/image150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3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154.wmf"/><Relationship Id="rId5" Type="http://schemas.openxmlformats.org/officeDocument/2006/relationships/oleObject" Target="../embeddings/oleObject124.bin"/><Relationship Id="rId4" Type="http://schemas.openxmlformats.org/officeDocument/2006/relationships/image" Target="../media/image153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5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156.wmf"/><Relationship Id="rId5" Type="http://schemas.openxmlformats.org/officeDocument/2006/relationships/oleObject" Target="../embeddings/oleObject126.bin"/><Relationship Id="rId4" Type="http://schemas.openxmlformats.org/officeDocument/2006/relationships/image" Target="../media/image155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1.png"/><Relationship Id="rId3" Type="http://schemas.openxmlformats.org/officeDocument/2006/relationships/oleObject" Target="../embeddings/oleObject127.bin"/><Relationship Id="rId7" Type="http://schemas.openxmlformats.org/officeDocument/2006/relationships/image" Target="../media/image160.png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159.png"/><Relationship Id="rId5" Type="http://schemas.openxmlformats.org/officeDocument/2006/relationships/image" Target="../media/image158.png"/><Relationship Id="rId10" Type="http://schemas.openxmlformats.org/officeDocument/2006/relationships/image" Target="../media/image163.png"/><Relationship Id="rId4" Type="http://schemas.openxmlformats.org/officeDocument/2006/relationships/image" Target="../media/image157.wmf"/><Relationship Id="rId9" Type="http://schemas.openxmlformats.org/officeDocument/2006/relationships/image" Target="../media/image16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6.wmf"/><Relationship Id="rId3" Type="http://schemas.openxmlformats.org/officeDocument/2006/relationships/oleObject" Target="../embeddings/oleObject128.bin"/><Relationship Id="rId7" Type="http://schemas.openxmlformats.org/officeDocument/2006/relationships/oleObject" Target="../embeddings/oleObject130.bin"/><Relationship Id="rId12" Type="http://schemas.openxmlformats.org/officeDocument/2006/relationships/image" Target="../media/image168.wmf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165.wmf"/><Relationship Id="rId11" Type="http://schemas.openxmlformats.org/officeDocument/2006/relationships/oleObject" Target="../embeddings/oleObject132.bin"/><Relationship Id="rId5" Type="http://schemas.openxmlformats.org/officeDocument/2006/relationships/oleObject" Target="../embeddings/oleObject129.bin"/><Relationship Id="rId10" Type="http://schemas.openxmlformats.org/officeDocument/2006/relationships/image" Target="../media/image167.wmf"/><Relationship Id="rId4" Type="http://schemas.openxmlformats.org/officeDocument/2006/relationships/image" Target="../media/image164.wmf"/><Relationship Id="rId9" Type="http://schemas.openxmlformats.org/officeDocument/2006/relationships/oleObject" Target="../embeddings/oleObject131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10.wmf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oleObject" Target="../embeddings/oleObject6.bin"/><Relationship Id="rId17" Type="http://schemas.openxmlformats.org/officeDocument/2006/relationships/image" Target="../media/image12.wmf"/><Relationship Id="rId2" Type="http://schemas.openxmlformats.org/officeDocument/2006/relationships/slideLayout" Target="../slideLayouts/slideLayout11.xml"/><Relationship Id="rId16" Type="http://schemas.openxmlformats.org/officeDocument/2006/relationships/oleObject" Target="../embeddings/oleObject8.bin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png"/><Relationship Id="rId11" Type="http://schemas.openxmlformats.org/officeDocument/2006/relationships/image" Target="../media/image9.wmf"/><Relationship Id="rId5" Type="http://schemas.openxmlformats.org/officeDocument/2006/relationships/image" Target="../media/image15.png"/><Relationship Id="rId15" Type="http://schemas.openxmlformats.org/officeDocument/2006/relationships/image" Target="../media/image11.wmf"/><Relationship Id="rId10" Type="http://schemas.openxmlformats.org/officeDocument/2006/relationships/oleObject" Target="../embeddings/oleObject5.bin"/><Relationship Id="rId4" Type="http://schemas.openxmlformats.org/officeDocument/2006/relationships/image" Target="../media/image14.png"/><Relationship Id="rId9" Type="http://schemas.openxmlformats.org/officeDocument/2006/relationships/image" Target="../media/image8.wmf"/><Relationship Id="rId14" Type="http://schemas.openxmlformats.org/officeDocument/2006/relationships/oleObject" Target="../embeddings/oleObject7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3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170.wmf"/><Relationship Id="rId5" Type="http://schemas.openxmlformats.org/officeDocument/2006/relationships/oleObject" Target="../embeddings/oleObject134.bin"/><Relationship Id="rId4" Type="http://schemas.openxmlformats.org/officeDocument/2006/relationships/image" Target="../media/image169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1.wmf"/><Relationship Id="rId3" Type="http://schemas.openxmlformats.org/officeDocument/2006/relationships/image" Target="../media/image172.png"/><Relationship Id="rId7" Type="http://schemas.openxmlformats.org/officeDocument/2006/relationships/oleObject" Target="../embeddings/oleObject135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175.png"/><Relationship Id="rId5" Type="http://schemas.openxmlformats.org/officeDocument/2006/relationships/image" Target="../media/image174.png"/><Relationship Id="rId4" Type="http://schemas.openxmlformats.org/officeDocument/2006/relationships/image" Target="../media/image173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8.wmf"/><Relationship Id="rId3" Type="http://schemas.openxmlformats.org/officeDocument/2006/relationships/oleObject" Target="../embeddings/oleObject136.bin"/><Relationship Id="rId7" Type="http://schemas.openxmlformats.org/officeDocument/2006/relationships/oleObject" Target="../embeddings/oleObject138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177.wmf"/><Relationship Id="rId5" Type="http://schemas.openxmlformats.org/officeDocument/2006/relationships/oleObject" Target="../embeddings/oleObject137.bin"/><Relationship Id="rId10" Type="http://schemas.openxmlformats.org/officeDocument/2006/relationships/image" Target="../media/image179.wmf"/><Relationship Id="rId4" Type="http://schemas.openxmlformats.org/officeDocument/2006/relationships/image" Target="../media/image176.wmf"/><Relationship Id="rId9" Type="http://schemas.openxmlformats.org/officeDocument/2006/relationships/oleObject" Target="../embeddings/oleObject139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2.wmf"/><Relationship Id="rId3" Type="http://schemas.openxmlformats.org/officeDocument/2006/relationships/oleObject" Target="../embeddings/oleObject140.bin"/><Relationship Id="rId7" Type="http://schemas.openxmlformats.org/officeDocument/2006/relationships/oleObject" Target="../embeddings/oleObject142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181.wmf"/><Relationship Id="rId5" Type="http://schemas.openxmlformats.org/officeDocument/2006/relationships/oleObject" Target="../embeddings/oleObject141.bin"/><Relationship Id="rId4" Type="http://schemas.openxmlformats.org/officeDocument/2006/relationships/image" Target="../media/image180.w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5.wmf"/><Relationship Id="rId3" Type="http://schemas.openxmlformats.org/officeDocument/2006/relationships/oleObject" Target="../embeddings/oleObject143.bin"/><Relationship Id="rId7" Type="http://schemas.openxmlformats.org/officeDocument/2006/relationships/oleObject" Target="../embeddings/oleObject145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184.wmf"/><Relationship Id="rId5" Type="http://schemas.openxmlformats.org/officeDocument/2006/relationships/oleObject" Target="../embeddings/oleObject144.bin"/><Relationship Id="rId4" Type="http://schemas.openxmlformats.org/officeDocument/2006/relationships/image" Target="../media/image183.w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0.png"/><Relationship Id="rId3" Type="http://schemas.openxmlformats.org/officeDocument/2006/relationships/oleObject" Target="../embeddings/oleObject146.bin"/><Relationship Id="rId7" Type="http://schemas.openxmlformats.org/officeDocument/2006/relationships/image" Target="../media/image189.png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188.png"/><Relationship Id="rId5" Type="http://schemas.openxmlformats.org/officeDocument/2006/relationships/image" Target="../media/image187.png"/><Relationship Id="rId4" Type="http://schemas.openxmlformats.org/officeDocument/2006/relationships/image" Target="../media/image186.wmf"/><Relationship Id="rId9" Type="http://schemas.openxmlformats.org/officeDocument/2006/relationships/image" Target="../media/image191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6.png"/><Relationship Id="rId3" Type="http://schemas.openxmlformats.org/officeDocument/2006/relationships/oleObject" Target="../embeddings/oleObject147.bin"/><Relationship Id="rId7" Type="http://schemas.openxmlformats.org/officeDocument/2006/relationships/image" Target="../media/image195.png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194.png"/><Relationship Id="rId5" Type="http://schemas.openxmlformats.org/officeDocument/2006/relationships/image" Target="../media/image193.png"/><Relationship Id="rId10" Type="http://schemas.openxmlformats.org/officeDocument/2006/relationships/image" Target="../media/image198.png"/><Relationship Id="rId4" Type="http://schemas.openxmlformats.org/officeDocument/2006/relationships/image" Target="../media/image192.wmf"/><Relationship Id="rId9" Type="http://schemas.openxmlformats.org/officeDocument/2006/relationships/image" Target="../media/image19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8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200.wmf"/><Relationship Id="rId5" Type="http://schemas.openxmlformats.org/officeDocument/2006/relationships/oleObject" Target="../embeddings/oleObject149.bin"/><Relationship Id="rId4" Type="http://schemas.openxmlformats.org/officeDocument/2006/relationships/image" Target="../media/image199.w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5.png"/><Relationship Id="rId3" Type="http://schemas.openxmlformats.org/officeDocument/2006/relationships/oleObject" Target="../embeddings/oleObject150.bin"/><Relationship Id="rId7" Type="http://schemas.openxmlformats.org/officeDocument/2006/relationships/image" Target="../media/image204.png"/><Relationship Id="rId12" Type="http://schemas.openxmlformats.org/officeDocument/2006/relationships/image" Target="../media/image209.png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203.png"/><Relationship Id="rId11" Type="http://schemas.openxmlformats.org/officeDocument/2006/relationships/image" Target="../media/image208.png"/><Relationship Id="rId5" Type="http://schemas.openxmlformats.org/officeDocument/2006/relationships/image" Target="../media/image202.png"/><Relationship Id="rId10" Type="http://schemas.openxmlformats.org/officeDocument/2006/relationships/image" Target="../media/image207.png"/><Relationship Id="rId4" Type="http://schemas.openxmlformats.org/officeDocument/2006/relationships/image" Target="../media/image201.wmf"/><Relationship Id="rId9" Type="http://schemas.openxmlformats.org/officeDocument/2006/relationships/image" Target="../media/image20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1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211.wmf"/><Relationship Id="rId5" Type="http://schemas.openxmlformats.org/officeDocument/2006/relationships/oleObject" Target="../embeddings/oleObject152.bin"/><Relationship Id="rId4" Type="http://schemas.openxmlformats.org/officeDocument/2006/relationships/image" Target="../media/image210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image" Target="../media/image21.wmf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10.bin"/><Relationship Id="rId12" Type="http://schemas.openxmlformats.org/officeDocument/2006/relationships/oleObject" Target="../embeddings/oleObject13.bin"/><Relationship Id="rId17" Type="http://schemas.openxmlformats.org/officeDocument/2006/relationships/image" Target="../media/image23.wmf"/><Relationship Id="rId2" Type="http://schemas.openxmlformats.org/officeDocument/2006/relationships/slideLayout" Target="../slideLayouts/slideLayout11.xml"/><Relationship Id="rId16" Type="http://schemas.openxmlformats.org/officeDocument/2006/relationships/oleObject" Target="../embeddings/oleObject15.bin"/><Relationship Id="rId1" Type="http://schemas.openxmlformats.org/officeDocument/2006/relationships/vmlDrawing" Target="../drawings/vmlDrawing3.vml"/><Relationship Id="rId6" Type="http://schemas.openxmlformats.org/officeDocument/2006/relationships/image" Target="../media/image18.wmf"/><Relationship Id="rId11" Type="http://schemas.openxmlformats.org/officeDocument/2006/relationships/image" Target="../media/image20.wmf"/><Relationship Id="rId5" Type="http://schemas.openxmlformats.org/officeDocument/2006/relationships/oleObject" Target="../embeddings/oleObject9.bin"/><Relationship Id="rId15" Type="http://schemas.openxmlformats.org/officeDocument/2006/relationships/image" Target="../media/image22.wmf"/><Relationship Id="rId10" Type="http://schemas.openxmlformats.org/officeDocument/2006/relationships/oleObject" Target="../embeddings/oleObject12.bin"/><Relationship Id="rId4" Type="http://schemas.openxmlformats.org/officeDocument/2006/relationships/image" Target="../media/image24.png"/><Relationship Id="rId9" Type="http://schemas.openxmlformats.org/officeDocument/2006/relationships/image" Target="../media/image19.wmf"/><Relationship Id="rId14" Type="http://schemas.openxmlformats.org/officeDocument/2006/relationships/oleObject" Target="../embeddings/oleObject14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3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38.vml"/><Relationship Id="rId5" Type="http://schemas.openxmlformats.org/officeDocument/2006/relationships/image" Target="../media/image213.png"/><Relationship Id="rId4" Type="http://schemas.openxmlformats.org/officeDocument/2006/relationships/image" Target="../media/image212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4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215.wmf"/><Relationship Id="rId5" Type="http://schemas.openxmlformats.org/officeDocument/2006/relationships/oleObject" Target="../embeddings/oleObject155.bin"/><Relationship Id="rId4" Type="http://schemas.openxmlformats.org/officeDocument/2006/relationships/image" Target="../media/image214.wm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3.png"/><Relationship Id="rId13" Type="http://schemas.openxmlformats.org/officeDocument/2006/relationships/image" Target="../media/image224.png"/><Relationship Id="rId3" Type="http://schemas.openxmlformats.org/officeDocument/2006/relationships/oleObject" Target="../embeddings/oleObject156.bin"/><Relationship Id="rId7" Type="http://schemas.openxmlformats.org/officeDocument/2006/relationships/image" Target="../media/image222.png"/><Relationship Id="rId12" Type="http://schemas.openxmlformats.org/officeDocument/2006/relationships/image" Target="../media/image218.wmf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221.png"/><Relationship Id="rId11" Type="http://schemas.openxmlformats.org/officeDocument/2006/relationships/oleObject" Target="../embeddings/oleObject158.bin"/><Relationship Id="rId5" Type="http://schemas.openxmlformats.org/officeDocument/2006/relationships/image" Target="../media/image220.png"/><Relationship Id="rId15" Type="http://schemas.openxmlformats.org/officeDocument/2006/relationships/image" Target="../media/image219.wmf"/><Relationship Id="rId10" Type="http://schemas.openxmlformats.org/officeDocument/2006/relationships/image" Target="../media/image217.wmf"/><Relationship Id="rId4" Type="http://schemas.openxmlformats.org/officeDocument/2006/relationships/image" Target="../media/image216.wmf"/><Relationship Id="rId9" Type="http://schemas.openxmlformats.org/officeDocument/2006/relationships/oleObject" Target="../embeddings/oleObject157.bin"/><Relationship Id="rId14" Type="http://schemas.openxmlformats.org/officeDocument/2006/relationships/oleObject" Target="../embeddings/oleObject159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0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41.vml"/><Relationship Id="rId6" Type="http://schemas.openxmlformats.org/officeDocument/2006/relationships/image" Target="../media/image226.wmf"/><Relationship Id="rId5" Type="http://schemas.openxmlformats.org/officeDocument/2006/relationships/oleObject" Target="../embeddings/oleObject161.bin"/><Relationship Id="rId4" Type="http://schemas.openxmlformats.org/officeDocument/2006/relationships/image" Target="../media/image225.wm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1.png"/><Relationship Id="rId3" Type="http://schemas.openxmlformats.org/officeDocument/2006/relationships/oleObject" Target="../embeddings/oleObject162.bin"/><Relationship Id="rId7" Type="http://schemas.openxmlformats.org/officeDocument/2006/relationships/image" Target="../media/image230.png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42.vml"/><Relationship Id="rId6" Type="http://schemas.openxmlformats.org/officeDocument/2006/relationships/image" Target="../media/image229.png"/><Relationship Id="rId5" Type="http://schemas.openxmlformats.org/officeDocument/2006/relationships/image" Target="../media/image228.png"/><Relationship Id="rId10" Type="http://schemas.openxmlformats.org/officeDocument/2006/relationships/image" Target="../media/image233.png"/><Relationship Id="rId4" Type="http://schemas.openxmlformats.org/officeDocument/2006/relationships/image" Target="../media/image227.wmf"/><Relationship Id="rId9" Type="http://schemas.openxmlformats.org/officeDocument/2006/relationships/image" Target="../media/image23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3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43.vml"/><Relationship Id="rId6" Type="http://schemas.openxmlformats.org/officeDocument/2006/relationships/image" Target="../media/image235.wmf"/><Relationship Id="rId5" Type="http://schemas.openxmlformats.org/officeDocument/2006/relationships/oleObject" Target="../embeddings/oleObject164.bin"/><Relationship Id="rId4" Type="http://schemas.openxmlformats.org/officeDocument/2006/relationships/image" Target="../media/image234.wmf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8.png"/><Relationship Id="rId13" Type="http://schemas.openxmlformats.org/officeDocument/2006/relationships/oleObject" Target="../embeddings/oleObject168.bin"/><Relationship Id="rId18" Type="http://schemas.openxmlformats.org/officeDocument/2006/relationships/oleObject" Target="../embeddings/oleObject171.bin"/><Relationship Id="rId3" Type="http://schemas.openxmlformats.org/officeDocument/2006/relationships/oleObject" Target="../embeddings/oleObject165.bin"/><Relationship Id="rId21" Type="http://schemas.openxmlformats.org/officeDocument/2006/relationships/image" Target="../media/image242.wmf"/><Relationship Id="rId7" Type="http://schemas.openxmlformats.org/officeDocument/2006/relationships/image" Target="../media/image247.png"/><Relationship Id="rId12" Type="http://schemas.openxmlformats.org/officeDocument/2006/relationships/image" Target="../media/image238.wmf"/><Relationship Id="rId17" Type="http://schemas.openxmlformats.org/officeDocument/2006/relationships/oleObject" Target="../embeddings/oleObject170.bin"/><Relationship Id="rId25" Type="http://schemas.openxmlformats.org/officeDocument/2006/relationships/image" Target="../media/image244.wmf"/><Relationship Id="rId2" Type="http://schemas.openxmlformats.org/officeDocument/2006/relationships/slideLayout" Target="../slideLayouts/slideLayout11.xml"/><Relationship Id="rId16" Type="http://schemas.openxmlformats.org/officeDocument/2006/relationships/image" Target="../media/image240.wmf"/><Relationship Id="rId20" Type="http://schemas.openxmlformats.org/officeDocument/2006/relationships/oleObject" Target="../embeddings/oleObject172.bin"/><Relationship Id="rId1" Type="http://schemas.openxmlformats.org/officeDocument/2006/relationships/vmlDrawing" Target="../drawings/vmlDrawing44.vml"/><Relationship Id="rId6" Type="http://schemas.openxmlformats.org/officeDocument/2006/relationships/image" Target="../media/image246.png"/><Relationship Id="rId11" Type="http://schemas.openxmlformats.org/officeDocument/2006/relationships/oleObject" Target="../embeddings/oleObject167.bin"/><Relationship Id="rId24" Type="http://schemas.openxmlformats.org/officeDocument/2006/relationships/oleObject" Target="../embeddings/oleObject174.bin"/><Relationship Id="rId5" Type="http://schemas.openxmlformats.org/officeDocument/2006/relationships/image" Target="../media/image245.png"/><Relationship Id="rId15" Type="http://schemas.openxmlformats.org/officeDocument/2006/relationships/oleObject" Target="../embeddings/oleObject169.bin"/><Relationship Id="rId23" Type="http://schemas.openxmlformats.org/officeDocument/2006/relationships/image" Target="../media/image243.wmf"/><Relationship Id="rId10" Type="http://schemas.openxmlformats.org/officeDocument/2006/relationships/image" Target="../media/image237.wmf"/><Relationship Id="rId19" Type="http://schemas.openxmlformats.org/officeDocument/2006/relationships/image" Target="../media/image241.wmf"/><Relationship Id="rId4" Type="http://schemas.openxmlformats.org/officeDocument/2006/relationships/image" Target="../media/image236.wmf"/><Relationship Id="rId9" Type="http://schemas.openxmlformats.org/officeDocument/2006/relationships/oleObject" Target="../embeddings/oleObject166.bin"/><Relationship Id="rId14" Type="http://schemas.openxmlformats.org/officeDocument/2006/relationships/image" Target="../media/image239.wmf"/><Relationship Id="rId22" Type="http://schemas.openxmlformats.org/officeDocument/2006/relationships/oleObject" Target="../embeddings/oleObject173.bin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1.wmf"/><Relationship Id="rId3" Type="http://schemas.openxmlformats.org/officeDocument/2006/relationships/oleObject" Target="../embeddings/oleObject175.bin"/><Relationship Id="rId7" Type="http://schemas.openxmlformats.org/officeDocument/2006/relationships/oleObject" Target="../embeddings/oleObject177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45.vml"/><Relationship Id="rId6" Type="http://schemas.openxmlformats.org/officeDocument/2006/relationships/image" Target="../media/image250.wmf"/><Relationship Id="rId5" Type="http://schemas.openxmlformats.org/officeDocument/2006/relationships/oleObject" Target="../embeddings/oleObject176.bin"/><Relationship Id="rId10" Type="http://schemas.openxmlformats.org/officeDocument/2006/relationships/image" Target="../media/image252.wmf"/><Relationship Id="rId4" Type="http://schemas.openxmlformats.org/officeDocument/2006/relationships/image" Target="../media/image249.wmf"/><Relationship Id="rId9" Type="http://schemas.openxmlformats.org/officeDocument/2006/relationships/oleObject" Target="../embeddings/oleObject178.bin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0.png"/><Relationship Id="rId13" Type="http://schemas.openxmlformats.org/officeDocument/2006/relationships/image" Target="../media/image265.png"/><Relationship Id="rId18" Type="http://schemas.openxmlformats.org/officeDocument/2006/relationships/image" Target="../media/image255.wmf"/><Relationship Id="rId3" Type="http://schemas.openxmlformats.org/officeDocument/2006/relationships/image" Target="../media/image257.png"/><Relationship Id="rId7" Type="http://schemas.openxmlformats.org/officeDocument/2006/relationships/image" Target="../media/image259.png"/><Relationship Id="rId12" Type="http://schemas.openxmlformats.org/officeDocument/2006/relationships/image" Target="../media/image264.png"/><Relationship Id="rId17" Type="http://schemas.openxmlformats.org/officeDocument/2006/relationships/oleObject" Target="../embeddings/oleObject181.bin"/><Relationship Id="rId2" Type="http://schemas.openxmlformats.org/officeDocument/2006/relationships/slideLayout" Target="../slideLayouts/slideLayout11.xml"/><Relationship Id="rId16" Type="http://schemas.openxmlformats.org/officeDocument/2006/relationships/image" Target="../media/image254.wmf"/><Relationship Id="rId20" Type="http://schemas.openxmlformats.org/officeDocument/2006/relationships/image" Target="../media/image256.wmf"/><Relationship Id="rId1" Type="http://schemas.openxmlformats.org/officeDocument/2006/relationships/vmlDrawing" Target="../drawings/vmlDrawing46.vml"/><Relationship Id="rId6" Type="http://schemas.openxmlformats.org/officeDocument/2006/relationships/image" Target="../media/image258.png"/><Relationship Id="rId11" Type="http://schemas.openxmlformats.org/officeDocument/2006/relationships/image" Target="../media/image263.png"/><Relationship Id="rId5" Type="http://schemas.openxmlformats.org/officeDocument/2006/relationships/image" Target="../media/image253.wmf"/><Relationship Id="rId15" Type="http://schemas.openxmlformats.org/officeDocument/2006/relationships/oleObject" Target="../embeddings/oleObject180.bin"/><Relationship Id="rId10" Type="http://schemas.openxmlformats.org/officeDocument/2006/relationships/image" Target="../media/image262.png"/><Relationship Id="rId19" Type="http://schemas.openxmlformats.org/officeDocument/2006/relationships/oleObject" Target="../embeddings/oleObject182.bin"/><Relationship Id="rId4" Type="http://schemas.openxmlformats.org/officeDocument/2006/relationships/oleObject" Target="../embeddings/oleObject179.bin"/><Relationship Id="rId9" Type="http://schemas.openxmlformats.org/officeDocument/2006/relationships/image" Target="../media/image261.png"/><Relationship Id="rId14" Type="http://schemas.openxmlformats.org/officeDocument/2006/relationships/image" Target="../media/image266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9.wmf"/><Relationship Id="rId3" Type="http://schemas.openxmlformats.org/officeDocument/2006/relationships/oleObject" Target="../embeddings/oleObject183.bin"/><Relationship Id="rId7" Type="http://schemas.openxmlformats.org/officeDocument/2006/relationships/oleObject" Target="../embeddings/oleObject185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47.vml"/><Relationship Id="rId6" Type="http://schemas.openxmlformats.org/officeDocument/2006/relationships/image" Target="../media/image268.wmf"/><Relationship Id="rId5" Type="http://schemas.openxmlformats.org/officeDocument/2006/relationships/oleObject" Target="../embeddings/oleObject184.bin"/><Relationship Id="rId10" Type="http://schemas.openxmlformats.org/officeDocument/2006/relationships/image" Target="../media/image270.wmf"/><Relationship Id="rId4" Type="http://schemas.openxmlformats.org/officeDocument/2006/relationships/image" Target="../media/image267.wmf"/><Relationship Id="rId9" Type="http://schemas.openxmlformats.org/officeDocument/2006/relationships/oleObject" Target="../embeddings/oleObject186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13" Type="http://schemas.openxmlformats.org/officeDocument/2006/relationships/image" Target="../media/image35.png"/><Relationship Id="rId18" Type="http://schemas.openxmlformats.org/officeDocument/2006/relationships/oleObject" Target="../embeddings/oleObject21.bin"/><Relationship Id="rId3" Type="http://schemas.openxmlformats.org/officeDocument/2006/relationships/notesSlide" Target="../notesSlides/notesSlide3.xml"/><Relationship Id="rId21" Type="http://schemas.openxmlformats.org/officeDocument/2006/relationships/image" Target="../media/image31.wmf"/><Relationship Id="rId7" Type="http://schemas.openxmlformats.org/officeDocument/2006/relationships/oleObject" Target="../embeddings/oleObject17.bin"/><Relationship Id="rId12" Type="http://schemas.openxmlformats.org/officeDocument/2006/relationships/image" Target="../media/image34.png"/><Relationship Id="rId17" Type="http://schemas.openxmlformats.org/officeDocument/2006/relationships/image" Target="../media/image29.wmf"/><Relationship Id="rId2" Type="http://schemas.openxmlformats.org/officeDocument/2006/relationships/slideLayout" Target="../slideLayouts/slideLayout11.xml"/><Relationship Id="rId16" Type="http://schemas.openxmlformats.org/officeDocument/2006/relationships/oleObject" Target="../embeddings/oleObject20.bin"/><Relationship Id="rId20" Type="http://schemas.openxmlformats.org/officeDocument/2006/relationships/oleObject" Target="../embeddings/oleObject22.bin"/><Relationship Id="rId1" Type="http://schemas.openxmlformats.org/officeDocument/2006/relationships/vmlDrawing" Target="../drawings/vmlDrawing4.vml"/><Relationship Id="rId6" Type="http://schemas.openxmlformats.org/officeDocument/2006/relationships/image" Target="../media/image25.wmf"/><Relationship Id="rId11" Type="http://schemas.openxmlformats.org/officeDocument/2006/relationships/image" Target="../media/image27.wmf"/><Relationship Id="rId5" Type="http://schemas.openxmlformats.org/officeDocument/2006/relationships/oleObject" Target="../embeddings/oleObject16.bin"/><Relationship Id="rId15" Type="http://schemas.openxmlformats.org/officeDocument/2006/relationships/image" Target="../media/image28.wmf"/><Relationship Id="rId10" Type="http://schemas.openxmlformats.org/officeDocument/2006/relationships/oleObject" Target="../embeddings/oleObject18.bin"/><Relationship Id="rId19" Type="http://schemas.openxmlformats.org/officeDocument/2006/relationships/image" Target="../media/image30.wmf"/><Relationship Id="rId4" Type="http://schemas.openxmlformats.org/officeDocument/2006/relationships/image" Target="../media/image32.png"/><Relationship Id="rId9" Type="http://schemas.openxmlformats.org/officeDocument/2006/relationships/image" Target="../media/image33.png"/><Relationship Id="rId14" Type="http://schemas.openxmlformats.org/officeDocument/2006/relationships/oleObject" Target="../embeddings/oleObject19.bin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5.png"/><Relationship Id="rId3" Type="http://schemas.openxmlformats.org/officeDocument/2006/relationships/oleObject" Target="../embeddings/oleObject187.bin"/><Relationship Id="rId7" Type="http://schemas.openxmlformats.org/officeDocument/2006/relationships/image" Target="../media/image274.png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48.vml"/><Relationship Id="rId6" Type="http://schemas.openxmlformats.org/officeDocument/2006/relationships/image" Target="../media/image273.png"/><Relationship Id="rId11" Type="http://schemas.openxmlformats.org/officeDocument/2006/relationships/image" Target="../media/image278.png"/><Relationship Id="rId5" Type="http://schemas.openxmlformats.org/officeDocument/2006/relationships/image" Target="../media/image272.png"/><Relationship Id="rId10" Type="http://schemas.openxmlformats.org/officeDocument/2006/relationships/image" Target="../media/image277.png"/><Relationship Id="rId4" Type="http://schemas.openxmlformats.org/officeDocument/2006/relationships/image" Target="../media/image271.wmf"/><Relationship Id="rId9" Type="http://schemas.openxmlformats.org/officeDocument/2006/relationships/image" Target="../media/image276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8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49.vml"/><Relationship Id="rId6" Type="http://schemas.openxmlformats.org/officeDocument/2006/relationships/image" Target="../media/image280.wmf"/><Relationship Id="rId5" Type="http://schemas.openxmlformats.org/officeDocument/2006/relationships/oleObject" Target="../embeddings/oleObject189.bin"/><Relationship Id="rId4" Type="http://schemas.openxmlformats.org/officeDocument/2006/relationships/image" Target="../media/image279.wmf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3.png"/><Relationship Id="rId13" Type="http://schemas.openxmlformats.org/officeDocument/2006/relationships/image" Target="../media/image283.wmf"/><Relationship Id="rId18" Type="http://schemas.openxmlformats.org/officeDocument/2006/relationships/oleObject" Target="../embeddings/oleObject195.bin"/><Relationship Id="rId26" Type="http://schemas.openxmlformats.org/officeDocument/2006/relationships/image" Target="../media/image289.wmf"/><Relationship Id="rId3" Type="http://schemas.openxmlformats.org/officeDocument/2006/relationships/oleObject" Target="../embeddings/oleObject190.bin"/><Relationship Id="rId21" Type="http://schemas.openxmlformats.org/officeDocument/2006/relationships/oleObject" Target="../embeddings/oleObject196.bin"/><Relationship Id="rId7" Type="http://schemas.openxmlformats.org/officeDocument/2006/relationships/image" Target="../media/image292.png"/><Relationship Id="rId12" Type="http://schemas.openxmlformats.org/officeDocument/2006/relationships/oleObject" Target="../embeddings/oleObject192.bin"/><Relationship Id="rId17" Type="http://schemas.openxmlformats.org/officeDocument/2006/relationships/image" Target="../media/image285.wmf"/><Relationship Id="rId25" Type="http://schemas.openxmlformats.org/officeDocument/2006/relationships/oleObject" Target="../embeddings/oleObject198.bin"/><Relationship Id="rId2" Type="http://schemas.openxmlformats.org/officeDocument/2006/relationships/slideLayout" Target="../slideLayouts/slideLayout11.xml"/><Relationship Id="rId16" Type="http://schemas.openxmlformats.org/officeDocument/2006/relationships/oleObject" Target="../embeddings/oleObject194.bin"/><Relationship Id="rId20" Type="http://schemas.openxmlformats.org/officeDocument/2006/relationships/image" Target="../media/image295.png"/><Relationship Id="rId1" Type="http://schemas.openxmlformats.org/officeDocument/2006/relationships/vmlDrawing" Target="../drawings/vmlDrawing50.vml"/><Relationship Id="rId6" Type="http://schemas.openxmlformats.org/officeDocument/2006/relationships/image" Target="../media/image291.png"/><Relationship Id="rId11" Type="http://schemas.openxmlformats.org/officeDocument/2006/relationships/image" Target="../media/image282.wmf"/><Relationship Id="rId24" Type="http://schemas.openxmlformats.org/officeDocument/2006/relationships/image" Target="../media/image288.wmf"/><Relationship Id="rId5" Type="http://schemas.openxmlformats.org/officeDocument/2006/relationships/image" Target="../media/image290.png"/><Relationship Id="rId15" Type="http://schemas.openxmlformats.org/officeDocument/2006/relationships/image" Target="../media/image284.wmf"/><Relationship Id="rId23" Type="http://schemas.openxmlformats.org/officeDocument/2006/relationships/oleObject" Target="../embeddings/oleObject197.bin"/><Relationship Id="rId10" Type="http://schemas.openxmlformats.org/officeDocument/2006/relationships/oleObject" Target="../embeddings/oleObject191.bin"/><Relationship Id="rId19" Type="http://schemas.openxmlformats.org/officeDocument/2006/relationships/image" Target="../media/image286.wmf"/><Relationship Id="rId4" Type="http://schemas.openxmlformats.org/officeDocument/2006/relationships/image" Target="../media/image281.wmf"/><Relationship Id="rId9" Type="http://schemas.openxmlformats.org/officeDocument/2006/relationships/image" Target="../media/image294.png"/><Relationship Id="rId14" Type="http://schemas.openxmlformats.org/officeDocument/2006/relationships/oleObject" Target="../embeddings/oleObject193.bin"/><Relationship Id="rId22" Type="http://schemas.openxmlformats.org/officeDocument/2006/relationships/image" Target="../media/image287.w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9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51.vml"/><Relationship Id="rId6" Type="http://schemas.openxmlformats.org/officeDocument/2006/relationships/image" Target="../media/image297.wmf"/><Relationship Id="rId5" Type="http://schemas.openxmlformats.org/officeDocument/2006/relationships/oleObject" Target="../embeddings/oleObject200.bin"/><Relationship Id="rId4" Type="http://schemas.openxmlformats.org/officeDocument/2006/relationships/image" Target="../media/image296.wmf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0.wmf"/><Relationship Id="rId3" Type="http://schemas.openxmlformats.org/officeDocument/2006/relationships/oleObject" Target="../embeddings/oleObject201.bin"/><Relationship Id="rId7" Type="http://schemas.openxmlformats.org/officeDocument/2006/relationships/oleObject" Target="../embeddings/oleObject203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52.vml"/><Relationship Id="rId6" Type="http://schemas.openxmlformats.org/officeDocument/2006/relationships/image" Target="../media/image299.wmf"/><Relationship Id="rId5" Type="http://schemas.openxmlformats.org/officeDocument/2006/relationships/oleObject" Target="../embeddings/oleObject202.bin"/><Relationship Id="rId10" Type="http://schemas.openxmlformats.org/officeDocument/2006/relationships/image" Target="../media/image301.wmf"/><Relationship Id="rId4" Type="http://schemas.openxmlformats.org/officeDocument/2006/relationships/image" Target="../media/image298.wmf"/><Relationship Id="rId9" Type="http://schemas.openxmlformats.org/officeDocument/2006/relationships/oleObject" Target="../embeddings/oleObject204.bin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0.png"/><Relationship Id="rId13" Type="http://schemas.openxmlformats.org/officeDocument/2006/relationships/oleObject" Target="../embeddings/oleObject208.bin"/><Relationship Id="rId3" Type="http://schemas.openxmlformats.org/officeDocument/2006/relationships/oleObject" Target="../embeddings/oleObject205.bin"/><Relationship Id="rId7" Type="http://schemas.openxmlformats.org/officeDocument/2006/relationships/image" Target="../media/image309.png"/><Relationship Id="rId12" Type="http://schemas.openxmlformats.org/officeDocument/2006/relationships/image" Target="../media/image304.wmf"/><Relationship Id="rId2" Type="http://schemas.openxmlformats.org/officeDocument/2006/relationships/slideLayout" Target="../slideLayouts/slideLayout11.xml"/><Relationship Id="rId16" Type="http://schemas.openxmlformats.org/officeDocument/2006/relationships/image" Target="../media/image306.wmf"/><Relationship Id="rId1" Type="http://schemas.openxmlformats.org/officeDocument/2006/relationships/vmlDrawing" Target="../drawings/vmlDrawing53.vml"/><Relationship Id="rId6" Type="http://schemas.openxmlformats.org/officeDocument/2006/relationships/image" Target="../media/image308.png"/><Relationship Id="rId11" Type="http://schemas.openxmlformats.org/officeDocument/2006/relationships/oleObject" Target="../embeddings/oleObject207.bin"/><Relationship Id="rId5" Type="http://schemas.openxmlformats.org/officeDocument/2006/relationships/image" Target="../media/image307.png"/><Relationship Id="rId15" Type="http://schemas.openxmlformats.org/officeDocument/2006/relationships/oleObject" Target="../embeddings/oleObject209.bin"/><Relationship Id="rId10" Type="http://schemas.openxmlformats.org/officeDocument/2006/relationships/image" Target="../media/image303.wmf"/><Relationship Id="rId4" Type="http://schemas.openxmlformats.org/officeDocument/2006/relationships/image" Target="../media/image302.wmf"/><Relationship Id="rId9" Type="http://schemas.openxmlformats.org/officeDocument/2006/relationships/oleObject" Target="../embeddings/oleObject206.bin"/><Relationship Id="rId14" Type="http://schemas.openxmlformats.org/officeDocument/2006/relationships/image" Target="../media/image305.wmf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36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image" Target="../media/image39.png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4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051720" y="908720"/>
            <a:ext cx="6910215" cy="1872208"/>
          </a:xfrm>
        </p:spPr>
        <p:txBody>
          <a:bodyPr>
            <a:normAutofit fontScale="90000"/>
          </a:bodyPr>
          <a:lstStyle/>
          <a:p>
            <a:r>
              <a:rPr lang="hu-HU" dirty="0" smtClean="0">
                <a:solidFill>
                  <a:schemeClr val="accent5">
                    <a:lumMod val="75000"/>
                  </a:schemeClr>
                </a:solidFill>
              </a:rPr>
              <a:t>H</a:t>
            </a:r>
            <a:r>
              <a:rPr lang="hu-HU" dirty="0" smtClean="0">
                <a:solidFill>
                  <a:schemeClr val="accent5">
                    <a:lumMod val="75000"/>
                  </a:schemeClr>
                </a:solidFill>
                <a:effectLst/>
              </a:rPr>
              <a:t>áromszögszámok</a:t>
            </a:r>
            <a:br>
              <a:rPr lang="hu-HU" dirty="0" smtClean="0">
                <a:solidFill>
                  <a:schemeClr val="accent5">
                    <a:lumMod val="75000"/>
                  </a:schemeClr>
                </a:solidFill>
                <a:effectLst/>
              </a:rPr>
            </a:br>
            <a:r>
              <a:rPr lang="hu-HU" dirty="0" smtClean="0">
                <a:solidFill>
                  <a:schemeClr val="accent5">
                    <a:lumMod val="75000"/>
                  </a:schemeClr>
                </a:solidFill>
                <a:effectLst/>
              </a:rPr>
              <a:t> szemléletesen</a:t>
            </a:r>
            <a:endParaRPr lang="hu-H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3914335" y="4149080"/>
            <a:ext cx="50476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hu-HU" sz="3200" b="1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55. Rátz </a:t>
            </a:r>
            <a:r>
              <a:rPr lang="hu-HU" sz="32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László Vándorgyűlés</a:t>
            </a:r>
            <a:endParaRPr lang="hu-HU" sz="3200" b="1" dirty="0">
              <a:latin typeface="+mj-lt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2318471" y="3268228"/>
            <a:ext cx="6643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hu-HU" sz="3200" b="1" dirty="0" smtClean="0"/>
              <a:t>Dr. Molnár István  -  Borbola Gábor</a:t>
            </a:r>
            <a:endParaRPr lang="hu-HU" sz="3200" b="1" dirty="0"/>
          </a:p>
        </p:txBody>
      </p:sp>
      <p:sp>
        <p:nvSpPr>
          <p:cNvPr id="11" name="Téglalap 10"/>
          <p:cNvSpPr/>
          <p:nvPr/>
        </p:nvSpPr>
        <p:spPr>
          <a:xfrm>
            <a:off x="4389935" y="4911168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hu-HU" sz="32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Vác</a:t>
            </a:r>
          </a:p>
        </p:txBody>
      </p:sp>
      <p:sp>
        <p:nvSpPr>
          <p:cNvPr id="12" name="Téglalap 11"/>
          <p:cNvSpPr/>
          <p:nvPr/>
        </p:nvSpPr>
        <p:spPr>
          <a:xfrm>
            <a:off x="4389935" y="558924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hu-HU" sz="3200" b="1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2015. július 9.</a:t>
            </a:r>
            <a:endParaRPr lang="hu-HU" sz="32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72304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2</a:t>
            </a:r>
            <a:r>
              <a:rPr lang="hu-HU" b="1" dirty="0" smtClean="0"/>
              <a:t>. tulajdonság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4294967295"/>
          </p:nvPr>
        </p:nvSpPr>
        <p:spPr>
          <a:xfrm>
            <a:off x="746024" y="1498540"/>
            <a:ext cx="4680520" cy="6048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b="1" dirty="0" smtClean="0"/>
              <a:t>Szemléletes bizonyítás</a:t>
            </a:r>
            <a:endParaRPr lang="hu-HU" b="1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1F1-F28C-4146-9869-C1FD467D5D59}" type="slidenum">
              <a:rPr lang="hu-HU" smtClean="0"/>
              <a:t>10</a:t>
            </a:fld>
            <a:endParaRPr lang="hu-HU"/>
          </a:p>
        </p:txBody>
      </p:sp>
      <p:grpSp>
        <p:nvGrpSpPr>
          <p:cNvPr id="19" name="Csoportba foglalás 18"/>
          <p:cNvGrpSpPr>
            <a:grpSpLocks noChangeAspect="1"/>
          </p:cNvGrpSpPr>
          <p:nvPr/>
        </p:nvGrpSpPr>
        <p:grpSpPr>
          <a:xfrm>
            <a:off x="3614625" y="2223663"/>
            <a:ext cx="2210592" cy="1891322"/>
            <a:chOff x="3614624" y="2223660"/>
            <a:chExt cx="2456214" cy="2101469"/>
          </a:xfrm>
        </p:grpSpPr>
        <p:pic>
          <p:nvPicPr>
            <p:cNvPr id="12" name="Kép 11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4624" y="2223660"/>
              <a:ext cx="2340000" cy="2101469"/>
            </a:xfrm>
            <a:prstGeom prst="rect">
              <a:avLst/>
            </a:prstGeom>
          </p:spPr>
        </p:pic>
        <p:graphicFrame>
          <p:nvGraphicFramePr>
            <p:cNvPr id="15" name="Objektum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85544377"/>
                </p:ext>
              </p:extLst>
            </p:nvPr>
          </p:nvGraphicFramePr>
          <p:xfrm>
            <a:off x="5651928" y="2924218"/>
            <a:ext cx="418910" cy="576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945" name="Equation" r:id="rId4" imgW="164880" imgH="228600" progId="Equation.3">
                    <p:embed/>
                  </p:oleObj>
                </mc:Choice>
                <mc:Fallback>
                  <p:oleObj name="Equation" r:id="rId4" imgW="16488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51928" y="2924218"/>
                          <a:ext cx="418910" cy="576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1" name="Csoportba foglalás 20"/>
          <p:cNvGrpSpPr>
            <a:grpSpLocks noChangeAspect="1"/>
          </p:cNvGrpSpPr>
          <p:nvPr/>
        </p:nvGrpSpPr>
        <p:grpSpPr>
          <a:xfrm>
            <a:off x="4701528" y="4133513"/>
            <a:ext cx="2160159" cy="1891322"/>
            <a:chOff x="4791232" y="4276408"/>
            <a:chExt cx="2400176" cy="2101469"/>
          </a:xfrm>
        </p:grpSpPr>
        <p:pic>
          <p:nvPicPr>
            <p:cNvPr id="14" name="Kép 13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1232" y="4276408"/>
              <a:ext cx="2340000" cy="2101469"/>
            </a:xfrm>
            <a:prstGeom prst="rect">
              <a:avLst/>
            </a:prstGeom>
          </p:spPr>
        </p:pic>
        <p:graphicFrame>
          <p:nvGraphicFramePr>
            <p:cNvPr id="16" name="Objektum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44226253"/>
                </p:ext>
              </p:extLst>
            </p:nvPr>
          </p:nvGraphicFramePr>
          <p:xfrm>
            <a:off x="6772498" y="5013175"/>
            <a:ext cx="418910" cy="576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946" name="Equation" r:id="rId6" imgW="164880" imgH="228600" progId="Equation.3">
                    <p:embed/>
                  </p:oleObj>
                </mc:Choice>
                <mc:Fallback>
                  <p:oleObj name="Equation" r:id="rId6" imgW="16488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72498" y="5013175"/>
                          <a:ext cx="418910" cy="576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0" name="Csoportba foglalás 19"/>
          <p:cNvGrpSpPr>
            <a:grpSpLocks noChangeAspect="1"/>
          </p:cNvGrpSpPr>
          <p:nvPr/>
        </p:nvGrpSpPr>
        <p:grpSpPr>
          <a:xfrm>
            <a:off x="2532509" y="4133513"/>
            <a:ext cx="2116600" cy="1891322"/>
            <a:chOff x="2424220" y="4276408"/>
            <a:chExt cx="2351778" cy="2101469"/>
          </a:xfrm>
        </p:grpSpPr>
        <p:pic>
          <p:nvPicPr>
            <p:cNvPr id="13" name="Kép 12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5998" y="4276408"/>
              <a:ext cx="2340000" cy="2101469"/>
            </a:xfrm>
            <a:prstGeom prst="rect">
              <a:avLst/>
            </a:prstGeom>
          </p:spPr>
        </p:pic>
        <p:graphicFrame>
          <p:nvGraphicFramePr>
            <p:cNvPr id="17" name="Objektum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20921140"/>
                </p:ext>
              </p:extLst>
            </p:nvPr>
          </p:nvGraphicFramePr>
          <p:xfrm>
            <a:off x="2424220" y="5013175"/>
            <a:ext cx="418909" cy="576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947" name="Equation" r:id="rId8" imgW="164880" imgH="228600" progId="Equation.3">
                    <p:embed/>
                  </p:oleObj>
                </mc:Choice>
                <mc:Fallback>
                  <p:oleObj name="Equation" r:id="rId8" imgW="16488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24220" y="5013175"/>
                          <a:ext cx="418909" cy="576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2" name="Csoportba foglalás 21"/>
          <p:cNvGrpSpPr>
            <a:grpSpLocks noChangeAspect="1"/>
          </p:cNvGrpSpPr>
          <p:nvPr/>
        </p:nvGrpSpPr>
        <p:grpSpPr>
          <a:xfrm>
            <a:off x="3890023" y="4182058"/>
            <a:ext cx="1555200" cy="1382654"/>
            <a:chOff x="3923928" y="4356478"/>
            <a:chExt cx="1728000" cy="1536283"/>
          </a:xfrm>
        </p:grpSpPr>
        <p:pic>
          <p:nvPicPr>
            <p:cNvPr id="11" name="Kép 1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3928" y="4356478"/>
              <a:ext cx="1728000" cy="1536283"/>
            </a:xfrm>
            <a:prstGeom prst="rect">
              <a:avLst/>
            </a:prstGeom>
          </p:spPr>
        </p:pic>
        <p:graphicFrame>
          <p:nvGraphicFramePr>
            <p:cNvPr id="18" name="Objektum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29623965"/>
                </p:ext>
              </p:extLst>
            </p:nvPr>
          </p:nvGraphicFramePr>
          <p:xfrm>
            <a:off x="4504977" y="4555926"/>
            <a:ext cx="648000" cy="579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948" name="Equation" r:id="rId10" imgW="253800" imgH="228600" progId="Equation.3">
                    <p:embed/>
                  </p:oleObj>
                </mc:Choice>
                <mc:Fallback>
                  <p:oleObj name="Equation" r:id="rId10" imgW="2538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04977" y="4555926"/>
                          <a:ext cx="648000" cy="5791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3" name="Objektum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7726944"/>
              </p:ext>
            </p:extLst>
          </p:nvPr>
        </p:nvGraphicFramePr>
        <p:xfrm>
          <a:off x="4528071" y="6145120"/>
          <a:ext cx="406400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949" name="Equation" r:id="rId12" imgW="203040" imgH="177480" progId="Equation.3">
                  <p:embed/>
                </p:oleObj>
              </mc:Choice>
              <mc:Fallback>
                <p:oleObj name="Equation" r:id="rId12" imgW="20304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8071" y="6145120"/>
                        <a:ext cx="406400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ktum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1321845"/>
              </p:ext>
            </p:extLst>
          </p:nvPr>
        </p:nvGraphicFramePr>
        <p:xfrm>
          <a:off x="2974975" y="892175"/>
          <a:ext cx="345440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950" name="Equation" r:id="rId14" imgW="1726920" imgH="241200" progId="Equation.3">
                  <p:embed/>
                </p:oleObj>
              </mc:Choice>
              <mc:Fallback>
                <p:oleObj name="Equation" r:id="rId14" imgW="17269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4975" y="892175"/>
                        <a:ext cx="3454400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8161526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3</a:t>
            </a:r>
            <a:r>
              <a:rPr lang="hu-HU" b="1" dirty="0" smtClean="0"/>
              <a:t>. tulajdonság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4294967295"/>
          </p:nvPr>
        </p:nvSpPr>
        <p:spPr>
          <a:xfrm>
            <a:off x="746024" y="1800000"/>
            <a:ext cx="4680520" cy="6048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b="1" dirty="0" smtClean="0"/>
              <a:t>Bizonyítás</a:t>
            </a:r>
            <a:endParaRPr lang="hu-HU" b="1" dirty="0"/>
          </a:p>
        </p:txBody>
      </p:sp>
      <p:graphicFrame>
        <p:nvGraphicFramePr>
          <p:cNvPr id="4" name="Objektum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4806969"/>
              </p:ext>
            </p:extLst>
          </p:nvPr>
        </p:nvGraphicFramePr>
        <p:xfrm>
          <a:off x="3006725" y="1011238"/>
          <a:ext cx="3556000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9" name="Equation" r:id="rId3" imgW="1777680" imgH="228600" progId="Equation.3">
                  <p:embed/>
                </p:oleObj>
              </mc:Choice>
              <mc:Fallback>
                <p:oleObj name="Equation" r:id="rId3" imgW="17776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6725" y="1011238"/>
                        <a:ext cx="3556000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um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4186893"/>
              </p:ext>
            </p:extLst>
          </p:nvPr>
        </p:nvGraphicFramePr>
        <p:xfrm>
          <a:off x="2195736" y="2708920"/>
          <a:ext cx="5591175" cy="321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40" name="Equation" r:id="rId5" imgW="2793960" imgH="1600200" progId="Equation.3">
                  <p:embed/>
                </p:oleObj>
              </mc:Choice>
              <mc:Fallback>
                <p:oleObj name="Equation" r:id="rId5" imgW="2793960" imgH="16002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6" y="2708920"/>
                        <a:ext cx="5591175" cy="3211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1F1-F28C-4146-9869-C1FD467D5D59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9861052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3</a:t>
            </a:r>
            <a:r>
              <a:rPr lang="hu-HU" b="1" dirty="0" smtClean="0"/>
              <a:t>. tulajdonság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4294967295"/>
          </p:nvPr>
        </p:nvSpPr>
        <p:spPr>
          <a:xfrm>
            <a:off x="746024" y="1388638"/>
            <a:ext cx="4680520" cy="6048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b="1" dirty="0" smtClean="0"/>
              <a:t>Szemléletes bizonyítás</a:t>
            </a:r>
            <a:endParaRPr lang="hu-HU" b="1" dirty="0"/>
          </a:p>
        </p:txBody>
      </p:sp>
      <p:graphicFrame>
        <p:nvGraphicFramePr>
          <p:cNvPr id="11" name="Objektum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3095280"/>
              </p:ext>
            </p:extLst>
          </p:nvPr>
        </p:nvGraphicFramePr>
        <p:xfrm>
          <a:off x="3006725" y="1011238"/>
          <a:ext cx="3556000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081" name="Equation" r:id="rId3" imgW="1777680" imgH="228600" progId="Equation.3">
                  <p:embed/>
                </p:oleObj>
              </mc:Choice>
              <mc:Fallback>
                <p:oleObj name="Equation" r:id="rId3" imgW="17776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6725" y="1011238"/>
                        <a:ext cx="3556000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1F1-F28C-4146-9869-C1FD467D5D59}" type="slidenum">
              <a:rPr lang="hu-HU" smtClean="0"/>
              <a:t>12</a:t>
            </a:fld>
            <a:endParaRPr lang="hu-HU"/>
          </a:p>
        </p:txBody>
      </p:sp>
      <p:grpSp>
        <p:nvGrpSpPr>
          <p:cNvPr id="12" name="Csoportba foglalás 11"/>
          <p:cNvGrpSpPr>
            <a:grpSpLocks noChangeAspect="1"/>
          </p:cNvGrpSpPr>
          <p:nvPr/>
        </p:nvGrpSpPr>
        <p:grpSpPr>
          <a:xfrm>
            <a:off x="3614625" y="2223663"/>
            <a:ext cx="2210592" cy="1891322"/>
            <a:chOff x="3614624" y="2223660"/>
            <a:chExt cx="2456214" cy="2101469"/>
          </a:xfrm>
        </p:grpSpPr>
        <p:pic>
          <p:nvPicPr>
            <p:cNvPr id="18" name="Kép 17"/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4624" y="2223660"/>
              <a:ext cx="2340000" cy="2101469"/>
            </a:xfrm>
            <a:prstGeom prst="rect">
              <a:avLst/>
            </a:prstGeom>
          </p:spPr>
        </p:pic>
        <p:graphicFrame>
          <p:nvGraphicFramePr>
            <p:cNvPr id="19" name="Objektum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16015141"/>
                </p:ext>
              </p:extLst>
            </p:nvPr>
          </p:nvGraphicFramePr>
          <p:xfrm>
            <a:off x="5651928" y="2924218"/>
            <a:ext cx="418910" cy="576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8082" name="Equation" r:id="rId6" imgW="164880" imgH="228600" progId="Equation.3">
                    <p:embed/>
                  </p:oleObj>
                </mc:Choice>
                <mc:Fallback>
                  <p:oleObj name="Equation" r:id="rId6" imgW="16488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51928" y="2924218"/>
                          <a:ext cx="418910" cy="576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0" name="Csoportba foglalás 19"/>
          <p:cNvGrpSpPr>
            <a:grpSpLocks noChangeAspect="1"/>
          </p:cNvGrpSpPr>
          <p:nvPr/>
        </p:nvGrpSpPr>
        <p:grpSpPr>
          <a:xfrm>
            <a:off x="4701528" y="4125893"/>
            <a:ext cx="2160159" cy="1891322"/>
            <a:chOff x="4791232" y="4276408"/>
            <a:chExt cx="2400176" cy="2101469"/>
          </a:xfrm>
        </p:grpSpPr>
        <p:pic>
          <p:nvPicPr>
            <p:cNvPr id="21" name="Kép 20"/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1232" y="4276408"/>
              <a:ext cx="2340000" cy="2101469"/>
            </a:xfrm>
            <a:prstGeom prst="rect">
              <a:avLst/>
            </a:prstGeom>
          </p:spPr>
        </p:pic>
        <p:graphicFrame>
          <p:nvGraphicFramePr>
            <p:cNvPr id="22" name="Objektum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44750398"/>
                </p:ext>
              </p:extLst>
            </p:nvPr>
          </p:nvGraphicFramePr>
          <p:xfrm>
            <a:off x="6772498" y="5013175"/>
            <a:ext cx="418910" cy="576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8083" name="Equation" r:id="rId8" imgW="164880" imgH="228600" progId="Equation.3">
                    <p:embed/>
                  </p:oleObj>
                </mc:Choice>
                <mc:Fallback>
                  <p:oleObj name="Equation" r:id="rId8" imgW="16488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72498" y="5013175"/>
                          <a:ext cx="418910" cy="576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3" name="Csoportba foglalás 22"/>
          <p:cNvGrpSpPr>
            <a:grpSpLocks noChangeAspect="1"/>
          </p:cNvGrpSpPr>
          <p:nvPr/>
        </p:nvGrpSpPr>
        <p:grpSpPr>
          <a:xfrm>
            <a:off x="2532509" y="4125893"/>
            <a:ext cx="2116600" cy="1891322"/>
            <a:chOff x="2424220" y="4276408"/>
            <a:chExt cx="2351778" cy="2101469"/>
          </a:xfrm>
        </p:grpSpPr>
        <p:pic>
          <p:nvPicPr>
            <p:cNvPr id="24" name="Kép 23"/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5998" y="4276408"/>
              <a:ext cx="2340000" cy="2101469"/>
            </a:xfrm>
            <a:prstGeom prst="rect">
              <a:avLst/>
            </a:prstGeom>
          </p:spPr>
        </p:pic>
        <p:graphicFrame>
          <p:nvGraphicFramePr>
            <p:cNvPr id="25" name="Objektum 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69982445"/>
                </p:ext>
              </p:extLst>
            </p:nvPr>
          </p:nvGraphicFramePr>
          <p:xfrm>
            <a:off x="2424220" y="5013175"/>
            <a:ext cx="418909" cy="576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8084" name="Equation" r:id="rId9" imgW="164880" imgH="228600" progId="Equation.3">
                    <p:embed/>
                  </p:oleObj>
                </mc:Choice>
                <mc:Fallback>
                  <p:oleObj name="Equation" r:id="rId9" imgW="16488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24220" y="5013175"/>
                          <a:ext cx="418909" cy="576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6" name="Csoportba foglalás 25"/>
          <p:cNvGrpSpPr>
            <a:grpSpLocks noChangeAspect="1"/>
          </p:cNvGrpSpPr>
          <p:nvPr/>
        </p:nvGrpSpPr>
        <p:grpSpPr>
          <a:xfrm>
            <a:off x="3890023" y="4182058"/>
            <a:ext cx="1555200" cy="1382654"/>
            <a:chOff x="3923928" y="4356478"/>
            <a:chExt cx="1728000" cy="1536283"/>
          </a:xfrm>
        </p:grpSpPr>
        <p:pic>
          <p:nvPicPr>
            <p:cNvPr id="27" name="Kép 26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3928" y="4356478"/>
              <a:ext cx="1728000" cy="1536283"/>
            </a:xfrm>
            <a:prstGeom prst="rect">
              <a:avLst/>
            </a:prstGeom>
          </p:spPr>
        </p:pic>
        <p:graphicFrame>
          <p:nvGraphicFramePr>
            <p:cNvPr id="28" name="Objektum 2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42004115"/>
                </p:ext>
              </p:extLst>
            </p:nvPr>
          </p:nvGraphicFramePr>
          <p:xfrm>
            <a:off x="4504977" y="4555926"/>
            <a:ext cx="648000" cy="579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8085" name="Equation" r:id="rId11" imgW="253800" imgH="228600" progId="Equation.3">
                    <p:embed/>
                  </p:oleObj>
                </mc:Choice>
                <mc:Fallback>
                  <p:oleObj name="Equation" r:id="rId11" imgW="2538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04977" y="4555926"/>
                          <a:ext cx="648000" cy="5791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9" name="Objektum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8484054"/>
              </p:ext>
            </p:extLst>
          </p:nvPr>
        </p:nvGraphicFramePr>
        <p:xfrm>
          <a:off x="4282779" y="6480517"/>
          <a:ext cx="787400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086" name="Equation" r:id="rId13" imgW="393480" imgH="177480" progId="Equation.3">
                  <p:embed/>
                </p:oleObj>
              </mc:Choice>
              <mc:Fallback>
                <p:oleObj name="Equation" r:id="rId13" imgW="3934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2779" y="6480517"/>
                        <a:ext cx="787400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ktum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9627244"/>
              </p:ext>
            </p:extLst>
          </p:nvPr>
        </p:nvGraphicFramePr>
        <p:xfrm>
          <a:off x="4528071" y="6145120"/>
          <a:ext cx="406400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087" name="Equation" r:id="rId15" imgW="203040" imgH="177480" progId="Equation.3">
                  <p:embed/>
                </p:oleObj>
              </mc:Choice>
              <mc:Fallback>
                <p:oleObj name="Equation" r:id="rId15" imgW="20304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8071" y="6145120"/>
                        <a:ext cx="406400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Csoportba foglalás 6"/>
          <p:cNvGrpSpPr/>
          <p:nvPr/>
        </p:nvGrpSpPr>
        <p:grpSpPr>
          <a:xfrm>
            <a:off x="3446089" y="4180070"/>
            <a:ext cx="2448000" cy="2155531"/>
            <a:chOff x="3446089" y="4180070"/>
            <a:chExt cx="2448000" cy="2155531"/>
          </a:xfrm>
        </p:grpSpPr>
        <p:pic>
          <p:nvPicPr>
            <p:cNvPr id="6" name="Kép 5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6089" y="4180070"/>
              <a:ext cx="2448000" cy="2155531"/>
            </a:xfrm>
            <a:prstGeom prst="rect">
              <a:avLst/>
            </a:prstGeom>
          </p:spPr>
        </p:pic>
        <p:graphicFrame>
          <p:nvGraphicFramePr>
            <p:cNvPr id="31" name="Objektum 3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55233261"/>
                </p:ext>
              </p:extLst>
            </p:nvPr>
          </p:nvGraphicFramePr>
          <p:xfrm>
            <a:off x="4447528" y="4906772"/>
            <a:ext cx="508000" cy="454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8088" name="Equation" r:id="rId18" imgW="253800" imgH="228600" progId="Equation.3">
                    <p:embed/>
                  </p:oleObj>
                </mc:Choice>
                <mc:Fallback>
                  <p:oleObj name="Equation" r:id="rId18" imgW="2538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47528" y="4906772"/>
                          <a:ext cx="508000" cy="4540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50469653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-0.02309 0.0555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3" y="2778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85185E-6 L 0.02483 0.05509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3" y="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4. tulajdonság</a:t>
            </a:r>
            <a:endParaRPr lang="hu-HU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1F1-F28C-4146-9869-C1FD467D5D59}" type="slidenum">
              <a:rPr lang="hu-HU" smtClean="0"/>
              <a:t>13</a:t>
            </a:fld>
            <a:endParaRPr lang="hu-HU"/>
          </a:p>
        </p:txBody>
      </p:sp>
      <p:graphicFrame>
        <p:nvGraphicFramePr>
          <p:cNvPr id="5" name="Objektum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3406470"/>
              </p:ext>
            </p:extLst>
          </p:nvPr>
        </p:nvGraphicFramePr>
        <p:xfrm>
          <a:off x="2478088" y="893763"/>
          <a:ext cx="4611687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15" name="Equation" r:id="rId3" imgW="2298600" imgH="241200" progId="Equation.3">
                  <p:embed/>
                </p:oleObj>
              </mc:Choice>
              <mc:Fallback>
                <p:oleObj name="Equation" r:id="rId3" imgW="2298600" imgH="2412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8088" y="893763"/>
                        <a:ext cx="4611687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artalom helye 2"/>
          <p:cNvSpPr txBox="1">
            <a:spLocks/>
          </p:cNvSpPr>
          <p:nvPr/>
        </p:nvSpPr>
        <p:spPr>
          <a:xfrm>
            <a:off x="746024" y="1506692"/>
            <a:ext cx="2411413" cy="54888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hu-HU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hu-HU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hu-HU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hu-H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hu-H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hu-H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hu-H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hu-H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hu-H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hu-HU" b="1" dirty="0" smtClean="0"/>
              <a:t>Bizonyítás</a:t>
            </a:r>
            <a:endParaRPr lang="hu-HU" b="1" dirty="0"/>
          </a:p>
        </p:txBody>
      </p:sp>
      <p:graphicFrame>
        <p:nvGraphicFramePr>
          <p:cNvPr id="7" name="Objektum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0746188"/>
              </p:ext>
            </p:extLst>
          </p:nvPr>
        </p:nvGraphicFramePr>
        <p:xfrm>
          <a:off x="1475656" y="2276872"/>
          <a:ext cx="7010400" cy="321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16" name="Equation" r:id="rId5" imgW="3504960" imgH="1600200" progId="Equation.3">
                  <p:embed/>
                </p:oleObj>
              </mc:Choice>
              <mc:Fallback>
                <p:oleObj name="Equation" r:id="rId5" imgW="3504960" imgH="1600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2276872"/>
                        <a:ext cx="7010400" cy="3213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545579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4. tulajdonság</a:t>
            </a: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1F1-F28C-4146-9869-C1FD467D5D59}" type="slidenum">
              <a:rPr lang="hu-HU" smtClean="0"/>
              <a:t>14</a:t>
            </a:fld>
            <a:endParaRPr lang="hu-HU"/>
          </a:p>
        </p:txBody>
      </p:sp>
      <p:graphicFrame>
        <p:nvGraphicFramePr>
          <p:cNvPr id="4" name="Objektum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2617489"/>
              </p:ext>
            </p:extLst>
          </p:nvPr>
        </p:nvGraphicFramePr>
        <p:xfrm>
          <a:off x="2478088" y="922338"/>
          <a:ext cx="4611687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920" name="Equation" r:id="rId3" imgW="2298600" imgH="241200" progId="Equation.3">
                  <p:embed/>
                </p:oleObj>
              </mc:Choice>
              <mc:Fallback>
                <p:oleObj name="Equation" r:id="rId3" imgW="22986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8088" y="922338"/>
                        <a:ext cx="4611687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artalom helye 2"/>
          <p:cNvSpPr txBox="1">
            <a:spLocks/>
          </p:cNvSpPr>
          <p:nvPr/>
        </p:nvSpPr>
        <p:spPr>
          <a:xfrm>
            <a:off x="746024" y="1506692"/>
            <a:ext cx="2411413" cy="54888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hu-HU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hu-HU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hu-HU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hu-H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hu-H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hu-H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hu-H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hu-H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hu-H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hu-HU" b="1" dirty="0" smtClean="0"/>
              <a:t>Megjegyzés</a:t>
            </a:r>
            <a:endParaRPr lang="hu-HU" b="1" dirty="0"/>
          </a:p>
        </p:txBody>
      </p:sp>
      <p:grpSp>
        <p:nvGrpSpPr>
          <p:cNvPr id="13" name="Csoportba foglalás 12"/>
          <p:cNvGrpSpPr/>
          <p:nvPr/>
        </p:nvGrpSpPr>
        <p:grpSpPr>
          <a:xfrm>
            <a:off x="913507" y="3381673"/>
            <a:ext cx="5890741" cy="938114"/>
            <a:chOff x="913507" y="3381673"/>
            <a:chExt cx="5890741" cy="938114"/>
          </a:xfrm>
        </p:grpSpPr>
        <p:graphicFrame>
          <p:nvGraphicFramePr>
            <p:cNvPr id="8" name="Objektum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90157186"/>
                </p:ext>
              </p:extLst>
            </p:nvPr>
          </p:nvGraphicFramePr>
          <p:xfrm>
            <a:off x="913507" y="3381673"/>
            <a:ext cx="717550" cy="349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921" name="Equation" r:id="rId5" imgW="355138" imgH="177569" progId="Equation.3">
                    <p:embed/>
                  </p:oleObj>
                </mc:Choice>
                <mc:Fallback>
                  <p:oleObj name="Equation" r:id="rId5" imgW="355138" imgH="177569" progId="Equation.3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3507" y="3381673"/>
                          <a:ext cx="717550" cy="3492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bjektum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06642510"/>
                </p:ext>
              </p:extLst>
            </p:nvPr>
          </p:nvGraphicFramePr>
          <p:xfrm>
            <a:off x="1264520" y="3861348"/>
            <a:ext cx="2562225" cy="457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922" name="Equation" r:id="rId7" imgW="1282680" imgH="228600" progId="Equation.3">
                    <p:embed/>
                  </p:oleObj>
                </mc:Choice>
                <mc:Fallback>
                  <p:oleObj name="Equation" r:id="rId7" imgW="1282680" imgH="228600" progId="Equation.3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64520" y="3861348"/>
                          <a:ext cx="2562225" cy="457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Objektum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98724119"/>
                </p:ext>
              </p:extLst>
            </p:nvPr>
          </p:nvGraphicFramePr>
          <p:xfrm>
            <a:off x="4213448" y="3862587"/>
            <a:ext cx="2590800" cy="457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923" name="Equation" r:id="rId9" imgW="1295280" imgH="228600" progId="Equation.3">
                    <p:embed/>
                  </p:oleObj>
                </mc:Choice>
                <mc:Fallback>
                  <p:oleObj name="Equation" r:id="rId9" imgW="1295280" imgH="2286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4213448" y="3862587"/>
                          <a:ext cx="2590800" cy="4572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5" name="Csoportba foglalás 14"/>
          <p:cNvGrpSpPr/>
          <p:nvPr/>
        </p:nvGrpSpPr>
        <p:grpSpPr>
          <a:xfrm>
            <a:off x="915311" y="2291378"/>
            <a:ext cx="8271603" cy="975329"/>
            <a:chOff x="915311" y="2291378"/>
            <a:chExt cx="8271603" cy="975329"/>
          </a:xfrm>
        </p:grpSpPr>
        <p:graphicFrame>
          <p:nvGraphicFramePr>
            <p:cNvPr id="19" name="Objektum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98074393"/>
                </p:ext>
              </p:extLst>
            </p:nvPr>
          </p:nvGraphicFramePr>
          <p:xfrm>
            <a:off x="4213448" y="2776415"/>
            <a:ext cx="2463800" cy="457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924" name="Equation" r:id="rId11" imgW="1231560" imgH="228600" progId="Equation.3">
                    <p:embed/>
                  </p:oleObj>
                </mc:Choice>
                <mc:Fallback>
                  <p:oleObj name="Equation" r:id="rId11" imgW="1231560" imgH="2286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4213448" y="2776415"/>
                          <a:ext cx="2463800" cy="4572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" name="Objektum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60791154"/>
                </p:ext>
              </p:extLst>
            </p:nvPr>
          </p:nvGraphicFramePr>
          <p:xfrm>
            <a:off x="915311" y="2291378"/>
            <a:ext cx="730250" cy="349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925" name="Equation" r:id="rId13" imgW="368140" imgH="177723" progId="Equation.3">
                    <p:embed/>
                  </p:oleObj>
                </mc:Choice>
                <mc:Fallback>
                  <p:oleObj name="Equation" r:id="rId13" imgW="368140" imgH="177723" progId="Equation.3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5311" y="2291378"/>
                          <a:ext cx="730250" cy="3492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ktum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06420019"/>
                </p:ext>
              </p:extLst>
            </p:nvPr>
          </p:nvGraphicFramePr>
          <p:xfrm>
            <a:off x="1264520" y="2776415"/>
            <a:ext cx="2536825" cy="457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926" name="Equation" r:id="rId15" imgW="1269720" imgH="228600" progId="Equation.3">
                    <p:embed/>
                  </p:oleObj>
                </mc:Choice>
                <mc:Fallback>
                  <p:oleObj name="Equation" r:id="rId15" imgW="1269720" imgH="228600" progId="Equation.3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64520" y="2776415"/>
                          <a:ext cx="2536825" cy="457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" name="Téglalap 21"/>
            <p:cNvSpPr/>
            <p:nvPr/>
          </p:nvSpPr>
          <p:spPr>
            <a:xfrm>
              <a:off x="6730792" y="2743487"/>
              <a:ext cx="245612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u-HU" sz="2800" dirty="0"/>
                <a:t>(</a:t>
              </a:r>
              <a:r>
                <a:rPr lang="hu-HU" sz="2800" dirty="0" smtClean="0"/>
                <a:t>2</a:t>
              </a:r>
              <a:r>
                <a:rPr lang="pt-BR" sz="2800" dirty="0" smtClean="0"/>
                <a:t>. tulajdonság</a:t>
              </a:r>
              <a:r>
                <a:rPr lang="hu-HU" sz="2800" dirty="0" smtClean="0"/>
                <a:t>)</a:t>
              </a:r>
              <a:endParaRPr lang="hu-HU" sz="2800" dirty="0"/>
            </a:p>
          </p:txBody>
        </p:sp>
      </p:grpSp>
      <p:grpSp>
        <p:nvGrpSpPr>
          <p:cNvPr id="14" name="Csoportba foglalás 13"/>
          <p:cNvGrpSpPr/>
          <p:nvPr/>
        </p:nvGrpSpPr>
        <p:grpSpPr>
          <a:xfrm>
            <a:off x="900807" y="4439278"/>
            <a:ext cx="8286107" cy="983253"/>
            <a:chOff x="900807" y="4439278"/>
            <a:chExt cx="8286107" cy="983253"/>
          </a:xfrm>
        </p:grpSpPr>
        <p:graphicFrame>
          <p:nvGraphicFramePr>
            <p:cNvPr id="10" name="Objektum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03363766"/>
                </p:ext>
              </p:extLst>
            </p:nvPr>
          </p:nvGraphicFramePr>
          <p:xfrm>
            <a:off x="900807" y="4439278"/>
            <a:ext cx="730250" cy="349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927" name="Equation" r:id="rId17" imgW="368140" imgH="177723" progId="Equation.3">
                    <p:embed/>
                  </p:oleObj>
                </mc:Choice>
                <mc:Fallback>
                  <p:oleObj name="Equation" r:id="rId17" imgW="368140" imgH="177723" progId="Equation.3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00807" y="4439278"/>
                          <a:ext cx="730250" cy="3492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ktum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60389850"/>
                </p:ext>
              </p:extLst>
            </p:nvPr>
          </p:nvGraphicFramePr>
          <p:xfrm>
            <a:off x="1264520" y="4946281"/>
            <a:ext cx="2746375" cy="476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928" name="Equation" r:id="rId19" imgW="1371600" imgH="241200" progId="Equation.3">
                    <p:embed/>
                  </p:oleObj>
                </mc:Choice>
                <mc:Fallback>
                  <p:oleObj name="Equation" r:id="rId19" imgW="1371600" imgH="241200" progId="Equation.3">
                    <p:embed/>
                    <p:pic>
                      <p:nvPicPr>
                        <p:cNvPr id="0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64520" y="4946281"/>
                          <a:ext cx="2746375" cy="4762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Objektum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0634268"/>
                </p:ext>
              </p:extLst>
            </p:nvPr>
          </p:nvGraphicFramePr>
          <p:xfrm>
            <a:off x="4213448" y="4914531"/>
            <a:ext cx="2362200" cy="508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929" name="Equation" r:id="rId21" imgW="1180800" imgH="253800" progId="Equation.3">
                    <p:embed/>
                  </p:oleObj>
                </mc:Choice>
                <mc:Fallback>
                  <p:oleObj name="Equation" r:id="rId21" imgW="1180800" imgH="2538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2"/>
                        <a:stretch>
                          <a:fillRect/>
                        </a:stretch>
                      </p:blipFill>
                      <p:spPr>
                        <a:xfrm>
                          <a:off x="4213448" y="4914531"/>
                          <a:ext cx="2362200" cy="508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" name="Téglalap 23"/>
            <p:cNvSpPr/>
            <p:nvPr/>
          </p:nvSpPr>
          <p:spPr>
            <a:xfrm>
              <a:off x="6548050" y="4814848"/>
              <a:ext cx="263886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u-HU" sz="2800" dirty="0" smtClean="0"/>
                <a:t>(14</a:t>
              </a:r>
              <a:r>
                <a:rPr lang="pt-BR" sz="2800" dirty="0" smtClean="0"/>
                <a:t>. tulajdonság</a:t>
              </a:r>
              <a:r>
                <a:rPr lang="hu-HU" sz="2800" dirty="0" smtClean="0"/>
                <a:t>)</a:t>
              </a:r>
              <a:endParaRPr lang="hu-HU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14497986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4. tulajdonság</a:t>
            </a: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1F1-F28C-4146-9869-C1FD467D5D59}" type="slidenum">
              <a:rPr lang="hu-HU" smtClean="0"/>
              <a:t>15</a:t>
            </a:fld>
            <a:endParaRPr lang="hu-HU"/>
          </a:p>
        </p:txBody>
      </p:sp>
      <p:graphicFrame>
        <p:nvGraphicFramePr>
          <p:cNvPr id="4" name="Objektum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9795455"/>
              </p:ext>
            </p:extLst>
          </p:nvPr>
        </p:nvGraphicFramePr>
        <p:xfrm>
          <a:off x="2478088" y="752475"/>
          <a:ext cx="4611687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35" name="Equation" r:id="rId3" imgW="2298600" imgH="241200" progId="Equation.3">
                  <p:embed/>
                </p:oleObj>
              </mc:Choice>
              <mc:Fallback>
                <p:oleObj name="Equation" r:id="rId3" imgW="22986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8088" y="752475"/>
                        <a:ext cx="4611687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artalom helye 2"/>
          <p:cNvSpPr txBox="1">
            <a:spLocks/>
          </p:cNvSpPr>
          <p:nvPr/>
        </p:nvSpPr>
        <p:spPr>
          <a:xfrm>
            <a:off x="746024" y="1245432"/>
            <a:ext cx="5698184" cy="56136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hu-HU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hu-HU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hu-HU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hu-H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hu-H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hu-H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hu-H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hu-H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hu-H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hu-HU" b="1" dirty="0" smtClean="0"/>
              <a:t>Szemléletes bizonyítás</a:t>
            </a:r>
            <a:endParaRPr lang="hu-HU" b="1" dirty="0"/>
          </a:p>
        </p:txBody>
      </p:sp>
      <p:graphicFrame>
        <p:nvGraphicFramePr>
          <p:cNvPr id="7" name="keplet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2358525"/>
              </p:ext>
            </p:extLst>
          </p:nvPr>
        </p:nvGraphicFramePr>
        <p:xfrm>
          <a:off x="3250760" y="6291239"/>
          <a:ext cx="763587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36" name="Equation" r:id="rId5" imgW="380880" imgH="228600" progId="Equation.3">
                  <p:embed/>
                </p:oleObj>
              </mc:Choice>
              <mc:Fallback>
                <p:oleObj name="Equation" r:id="rId5" imgW="380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0760" y="6291239"/>
                        <a:ext cx="763587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nk cimke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9500977"/>
              </p:ext>
            </p:extLst>
          </p:nvPr>
        </p:nvGraphicFramePr>
        <p:xfrm>
          <a:off x="6243018" y="3550444"/>
          <a:ext cx="585787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37" name="Equation" r:id="rId7" imgW="291960" imgH="177480" progId="Equation.3">
                  <p:embed/>
                </p:oleObj>
              </mc:Choice>
              <mc:Fallback>
                <p:oleObj name="Equation" r:id="rId7" imgW="29196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3018" y="3550444"/>
                        <a:ext cx="585787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keplet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1825337"/>
              </p:ext>
            </p:extLst>
          </p:nvPr>
        </p:nvGraphicFramePr>
        <p:xfrm>
          <a:off x="5455477" y="6270229"/>
          <a:ext cx="661988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38" name="Equation" r:id="rId9" imgW="330120" imgH="228600" progId="Equation.3">
                  <p:embed/>
                </p:oleObj>
              </mc:Choice>
              <mc:Fallback>
                <p:oleObj name="Equation" r:id="rId9" imgW="3301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5477" y="6270229"/>
                        <a:ext cx="661988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keplet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0875782"/>
              </p:ext>
            </p:extLst>
          </p:nvPr>
        </p:nvGraphicFramePr>
        <p:xfrm>
          <a:off x="4034786" y="6293567"/>
          <a:ext cx="134937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39" name="Equation" r:id="rId11" imgW="672840" imgH="228600" progId="Equation.3">
                  <p:embed/>
                </p:oleObj>
              </mc:Choice>
              <mc:Fallback>
                <p:oleObj name="Equation" r:id="rId11" imgW="6728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4786" y="6293567"/>
                        <a:ext cx="1349375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T_k darab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6367587"/>
              </p:ext>
            </p:extLst>
          </p:nvPr>
        </p:nvGraphicFramePr>
        <p:xfrm>
          <a:off x="6296044" y="3534208"/>
          <a:ext cx="1168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40" name="Equation" r:id="rId13" imgW="583920" imgH="228600" progId="Equation.3">
                  <p:embed/>
                </p:oleObj>
              </mc:Choice>
              <mc:Fallback>
                <p:oleObj name="Equation" r:id="rId13" imgW="5839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6044" y="3534208"/>
                        <a:ext cx="11684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T_k-1 darab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4758029"/>
              </p:ext>
            </p:extLst>
          </p:nvPr>
        </p:nvGraphicFramePr>
        <p:xfrm>
          <a:off x="6287240" y="3550444"/>
          <a:ext cx="1320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41" name="Equation" r:id="rId15" imgW="660240" imgH="228600" progId="Equation.3">
                  <p:embed/>
                </p:oleObj>
              </mc:Choice>
              <mc:Fallback>
                <p:oleObj name="Equation" r:id="rId15" imgW="6602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7240" y="3550444"/>
                        <a:ext cx="13208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3" name="T_n-1"/>
          <p:cNvGrpSpPr/>
          <p:nvPr/>
        </p:nvGrpSpPr>
        <p:grpSpPr>
          <a:xfrm>
            <a:off x="2984623" y="2611278"/>
            <a:ext cx="3600000" cy="3200240"/>
            <a:chOff x="2984623" y="2611278"/>
            <a:chExt cx="3600000" cy="3200240"/>
          </a:xfrm>
        </p:grpSpPr>
        <p:pic>
          <p:nvPicPr>
            <p:cNvPr id="27" name="Kép 26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4623" y="2667033"/>
              <a:ext cx="3600000" cy="3144485"/>
            </a:xfrm>
            <a:prstGeom prst="rect">
              <a:avLst/>
            </a:prstGeom>
          </p:spPr>
        </p:pic>
        <p:graphicFrame>
          <p:nvGraphicFramePr>
            <p:cNvPr id="43" name="Objektum 4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44282594"/>
                </p:ext>
              </p:extLst>
            </p:nvPr>
          </p:nvGraphicFramePr>
          <p:xfrm>
            <a:off x="4563887" y="2611278"/>
            <a:ext cx="508000" cy="457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7942" name="Equation" r:id="rId18" imgW="253800" imgH="228600" progId="Equation.3">
                    <p:embed/>
                  </p:oleObj>
                </mc:Choice>
                <mc:Fallback>
                  <p:oleObj name="Equation" r:id="rId18" imgW="2538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63887" y="2611278"/>
                          <a:ext cx="508000" cy="457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" name="T_n"/>
          <p:cNvGrpSpPr/>
          <p:nvPr/>
        </p:nvGrpSpPr>
        <p:grpSpPr>
          <a:xfrm>
            <a:off x="2264624" y="1727784"/>
            <a:ext cx="5040000" cy="4420537"/>
            <a:chOff x="2264624" y="1727784"/>
            <a:chExt cx="5040000" cy="4420537"/>
          </a:xfrm>
        </p:grpSpPr>
        <p:pic>
          <p:nvPicPr>
            <p:cNvPr id="26" name="Kép 25"/>
            <p:cNvPicPr>
              <a:picLocks noChangeAspect="1"/>
            </p:cNvPicPr>
            <p:nvPr/>
          </p:nvPicPr>
          <p:blipFill>
            <a:blip r:embed="rId20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4624" y="1727784"/>
              <a:ext cx="5040000" cy="4420537"/>
            </a:xfrm>
            <a:prstGeom prst="rect">
              <a:avLst/>
            </a:prstGeom>
          </p:spPr>
        </p:pic>
        <p:graphicFrame>
          <p:nvGraphicFramePr>
            <p:cNvPr id="44" name="Objektum 4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39086252"/>
                </p:ext>
              </p:extLst>
            </p:nvPr>
          </p:nvGraphicFramePr>
          <p:xfrm>
            <a:off x="4656162" y="1992103"/>
            <a:ext cx="330200" cy="457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7943" name="Equation" r:id="rId21" imgW="164880" imgH="228600" progId="Equation.3">
                    <p:embed/>
                  </p:oleObj>
                </mc:Choice>
                <mc:Fallback>
                  <p:oleObj name="Equation" r:id="rId21" imgW="16488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56162" y="1992103"/>
                          <a:ext cx="330200" cy="457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428698574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4. tulajdonság</a:t>
            </a:r>
            <a:endParaRPr lang="hu-HU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1F1-F28C-4146-9869-C1FD467D5D59}" type="slidenum">
              <a:rPr lang="hu-HU" smtClean="0"/>
              <a:t>16</a:t>
            </a:fld>
            <a:endParaRPr lang="hu-HU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624" y="1496061"/>
            <a:ext cx="5040000" cy="4401968"/>
          </a:xfrm>
          <a:prstGeom prst="rect">
            <a:avLst/>
          </a:prstGeom>
        </p:spPr>
      </p:pic>
      <p:graphicFrame>
        <p:nvGraphicFramePr>
          <p:cNvPr id="6" name="Objektum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6229960"/>
              </p:ext>
            </p:extLst>
          </p:nvPr>
        </p:nvGraphicFramePr>
        <p:xfrm>
          <a:off x="3541713" y="6027738"/>
          <a:ext cx="2438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760" name="Equation" r:id="rId4" imgW="1218960" imgH="228600" progId="Equation.3">
                  <p:embed/>
                </p:oleObj>
              </mc:Choice>
              <mc:Fallback>
                <p:oleObj name="Equation" r:id="rId4" imgW="1218960" imgH="2286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1713" y="6027738"/>
                        <a:ext cx="24384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Kép 6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624" y="1420260"/>
            <a:ext cx="5148000" cy="4522756"/>
          </a:xfrm>
          <a:prstGeom prst="rect">
            <a:avLst/>
          </a:prstGeom>
        </p:spPr>
      </p:pic>
      <p:graphicFrame>
        <p:nvGraphicFramePr>
          <p:cNvPr id="11" name="Objektum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0865837"/>
              </p:ext>
            </p:extLst>
          </p:nvPr>
        </p:nvGraphicFramePr>
        <p:xfrm>
          <a:off x="3529034" y="6027261"/>
          <a:ext cx="23177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761" name="Equation" r:id="rId7" imgW="1155600" imgH="228600" progId="Equation.3">
                  <p:embed/>
                </p:oleObj>
              </mc:Choice>
              <mc:Fallback>
                <p:oleObj name="Equation" r:id="rId7" imgW="1155600" imgH="2286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9034" y="6027261"/>
                        <a:ext cx="231775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Kép 11"/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488" y="1420816"/>
            <a:ext cx="5148000" cy="4522200"/>
          </a:xfrm>
          <a:prstGeom prst="rect">
            <a:avLst/>
          </a:prstGeom>
        </p:spPr>
      </p:pic>
      <p:graphicFrame>
        <p:nvGraphicFramePr>
          <p:cNvPr id="14" name="Objektum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7651964"/>
              </p:ext>
            </p:extLst>
          </p:nvPr>
        </p:nvGraphicFramePr>
        <p:xfrm>
          <a:off x="3529034" y="6027261"/>
          <a:ext cx="23304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762" name="Equation" r:id="rId10" imgW="1168200" imgH="228600" progId="Equation.3">
                  <p:embed/>
                </p:oleObj>
              </mc:Choice>
              <mc:Fallback>
                <p:oleObj name="Equation" r:id="rId10" imgW="1168200" imgH="2286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9034" y="6027261"/>
                        <a:ext cx="233045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Kép 14"/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440" y="1412776"/>
            <a:ext cx="5148000" cy="4530240"/>
          </a:xfrm>
          <a:prstGeom prst="rect">
            <a:avLst/>
          </a:prstGeom>
        </p:spPr>
      </p:pic>
      <p:graphicFrame>
        <p:nvGraphicFramePr>
          <p:cNvPr id="17" name="Objektum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4474986"/>
              </p:ext>
            </p:extLst>
          </p:nvPr>
        </p:nvGraphicFramePr>
        <p:xfrm>
          <a:off x="3529034" y="6027261"/>
          <a:ext cx="23304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763" name="Equation" r:id="rId13" imgW="1168200" imgH="228600" progId="Equation.3">
                  <p:embed/>
                </p:oleObj>
              </mc:Choice>
              <mc:Fallback>
                <p:oleObj name="Equation" r:id="rId13" imgW="1168200" imgH="2286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9034" y="6027261"/>
                        <a:ext cx="233045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ktum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1336780"/>
              </p:ext>
            </p:extLst>
          </p:nvPr>
        </p:nvGraphicFramePr>
        <p:xfrm>
          <a:off x="2129635" y="1123354"/>
          <a:ext cx="547712" cy="579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764" name="Equation" r:id="rId15" imgW="203040" imgH="215640" progId="Equation.3">
                  <p:embed/>
                </p:oleObj>
              </mc:Choice>
              <mc:Fallback>
                <p:oleObj name="Equation" r:id="rId15" imgW="2030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9635" y="1123354"/>
                        <a:ext cx="547712" cy="57968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Kép 18"/>
          <p:cNvPicPr>
            <a:picLocks noChangeAspect="1"/>
          </p:cNvPicPr>
          <p:nvPr/>
        </p:nvPicPr>
        <p:blipFill>
          <a:blip r:embed="rId17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440" y="1420801"/>
            <a:ext cx="5148000" cy="4514189"/>
          </a:xfrm>
          <a:prstGeom prst="rect">
            <a:avLst/>
          </a:prstGeom>
        </p:spPr>
      </p:pic>
      <p:graphicFrame>
        <p:nvGraphicFramePr>
          <p:cNvPr id="21" name="Objektum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5010881"/>
              </p:ext>
            </p:extLst>
          </p:nvPr>
        </p:nvGraphicFramePr>
        <p:xfrm>
          <a:off x="3529034" y="6027261"/>
          <a:ext cx="2319338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765" name="Equation" r:id="rId18" imgW="1155600" imgH="228600" progId="Equation.3">
                  <p:embed/>
                </p:oleObj>
              </mc:Choice>
              <mc:Fallback>
                <p:oleObj name="Equation" r:id="rId18" imgW="1155600" imgH="22860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9034" y="6027261"/>
                        <a:ext cx="2319338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" name="Kép 21"/>
          <p:cNvPicPr>
            <a:picLocks noChangeAspect="1"/>
          </p:cNvPicPr>
          <p:nvPr/>
        </p:nvPicPr>
        <p:blipFill>
          <a:blip r:embed="rId20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440" y="1421115"/>
            <a:ext cx="5148000" cy="4514189"/>
          </a:xfrm>
          <a:prstGeom prst="rect">
            <a:avLst/>
          </a:prstGeom>
        </p:spPr>
      </p:pic>
      <p:graphicFrame>
        <p:nvGraphicFramePr>
          <p:cNvPr id="24" name="Objektum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1243181"/>
              </p:ext>
            </p:extLst>
          </p:nvPr>
        </p:nvGraphicFramePr>
        <p:xfrm>
          <a:off x="3529034" y="6027261"/>
          <a:ext cx="2471738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766" name="Equation" r:id="rId21" imgW="1231560" imgH="228600" progId="Equation.3">
                  <p:embed/>
                </p:oleObj>
              </mc:Choice>
              <mc:Fallback>
                <p:oleObj name="Equation" r:id="rId21" imgW="1231560" imgH="22860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9034" y="6027261"/>
                        <a:ext cx="2471738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artalom helye 2"/>
          <p:cNvSpPr txBox="1">
            <a:spLocks/>
          </p:cNvSpPr>
          <p:nvPr/>
        </p:nvSpPr>
        <p:spPr>
          <a:xfrm>
            <a:off x="746024" y="1098039"/>
            <a:ext cx="2313808" cy="6048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hu-HU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hu-HU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hu-HU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hu-H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hu-H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hu-H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hu-H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hu-H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hu-H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hu-HU" b="1" dirty="0" smtClean="0"/>
              <a:t>Példa:</a:t>
            </a:r>
            <a:endParaRPr lang="hu-HU" b="1" dirty="0"/>
          </a:p>
        </p:txBody>
      </p:sp>
      <p:graphicFrame>
        <p:nvGraphicFramePr>
          <p:cNvPr id="23" name="Objektum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7089512"/>
              </p:ext>
            </p:extLst>
          </p:nvPr>
        </p:nvGraphicFramePr>
        <p:xfrm>
          <a:off x="2478088" y="752475"/>
          <a:ext cx="4611687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767" name="Equation" r:id="rId23" imgW="2298600" imgH="241200" progId="Equation.3">
                  <p:embed/>
                </p:oleObj>
              </mc:Choice>
              <mc:Fallback>
                <p:oleObj name="Equation" r:id="rId23" imgW="22986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8088" y="752475"/>
                        <a:ext cx="4611687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9222388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5</a:t>
            </a:r>
            <a:r>
              <a:rPr lang="hu-HU" dirty="0" smtClean="0"/>
              <a:t>. tulajdonság</a:t>
            </a:r>
            <a:endParaRPr lang="hu-HU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1F1-F28C-4146-9869-C1FD467D5D59}" type="slidenum">
              <a:rPr lang="hu-HU" smtClean="0"/>
              <a:t>17</a:t>
            </a:fld>
            <a:endParaRPr lang="hu-HU"/>
          </a:p>
        </p:txBody>
      </p:sp>
      <p:sp>
        <p:nvSpPr>
          <p:cNvPr id="6" name="Tartalom helye 2"/>
          <p:cNvSpPr txBox="1">
            <a:spLocks/>
          </p:cNvSpPr>
          <p:nvPr/>
        </p:nvSpPr>
        <p:spPr>
          <a:xfrm>
            <a:off x="746024" y="1506692"/>
            <a:ext cx="2411413" cy="54888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hu-HU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hu-HU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hu-HU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hu-H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hu-H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hu-H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hu-H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hu-H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hu-H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hu-HU" b="1" dirty="0" smtClean="0"/>
              <a:t>Bizonyítás</a:t>
            </a:r>
            <a:endParaRPr lang="hu-HU" b="1" dirty="0"/>
          </a:p>
        </p:txBody>
      </p:sp>
      <p:graphicFrame>
        <p:nvGraphicFramePr>
          <p:cNvPr id="8" name="Objektum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2932568"/>
              </p:ext>
            </p:extLst>
          </p:nvPr>
        </p:nvGraphicFramePr>
        <p:xfrm>
          <a:off x="2230438" y="752475"/>
          <a:ext cx="4765675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89" name="Equation" r:id="rId3" imgW="2387520" imgH="241200" progId="Equation.3">
                  <p:embed/>
                </p:oleObj>
              </mc:Choice>
              <mc:Fallback>
                <p:oleObj name="Equation" r:id="rId3" imgW="2387520" imgH="2412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0438" y="752475"/>
                        <a:ext cx="4765675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ktum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3224592"/>
              </p:ext>
            </p:extLst>
          </p:nvPr>
        </p:nvGraphicFramePr>
        <p:xfrm>
          <a:off x="1279424" y="2492896"/>
          <a:ext cx="7010400" cy="321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90" name="Equation" r:id="rId5" imgW="3504960" imgH="1600200" progId="Equation.3">
                  <p:embed/>
                </p:oleObj>
              </mc:Choice>
              <mc:Fallback>
                <p:oleObj name="Equation" r:id="rId5" imgW="3504960" imgH="16002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9424" y="2492896"/>
                        <a:ext cx="7010400" cy="3213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6725124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5</a:t>
            </a:r>
            <a:r>
              <a:rPr lang="hu-HU" dirty="0" smtClean="0"/>
              <a:t>. tulajdonság</a:t>
            </a:r>
            <a:endParaRPr lang="hu-HU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1F1-F28C-4146-9869-C1FD467D5D59}" type="slidenum">
              <a:rPr lang="hu-HU" smtClean="0"/>
              <a:t>18</a:t>
            </a:fld>
            <a:endParaRPr lang="hu-HU"/>
          </a:p>
        </p:txBody>
      </p:sp>
      <p:sp>
        <p:nvSpPr>
          <p:cNvPr id="6" name="Tartalom helye 2"/>
          <p:cNvSpPr txBox="1">
            <a:spLocks/>
          </p:cNvSpPr>
          <p:nvPr/>
        </p:nvSpPr>
        <p:spPr>
          <a:xfrm>
            <a:off x="746024" y="1506692"/>
            <a:ext cx="2411413" cy="54888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hu-HU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hu-HU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hu-HU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hu-H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hu-H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hu-H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hu-H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hu-H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hu-H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hu-HU" b="1" dirty="0" smtClean="0"/>
              <a:t>Megjegyzés</a:t>
            </a:r>
            <a:endParaRPr lang="hu-HU" b="1" dirty="0"/>
          </a:p>
        </p:txBody>
      </p:sp>
      <p:graphicFrame>
        <p:nvGraphicFramePr>
          <p:cNvPr id="8" name="Objektum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303300"/>
              </p:ext>
            </p:extLst>
          </p:nvPr>
        </p:nvGraphicFramePr>
        <p:xfrm>
          <a:off x="2230438" y="752475"/>
          <a:ext cx="4765675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803" name="Equation" r:id="rId3" imgW="2387520" imgH="241200" progId="Equation.3">
                  <p:embed/>
                </p:oleObj>
              </mc:Choice>
              <mc:Fallback>
                <p:oleObj name="Equation" r:id="rId3" imgW="23875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0438" y="752475"/>
                        <a:ext cx="4765675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Csoportba foglalás 4"/>
          <p:cNvGrpSpPr/>
          <p:nvPr/>
        </p:nvGrpSpPr>
        <p:grpSpPr>
          <a:xfrm>
            <a:off x="971600" y="2123693"/>
            <a:ext cx="8214074" cy="1426705"/>
            <a:chOff x="971600" y="2123693"/>
            <a:chExt cx="8214074" cy="1426705"/>
          </a:xfrm>
        </p:grpSpPr>
        <p:graphicFrame>
          <p:nvGraphicFramePr>
            <p:cNvPr id="4" name="Objektum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66612659"/>
                </p:ext>
              </p:extLst>
            </p:nvPr>
          </p:nvGraphicFramePr>
          <p:xfrm>
            <a:off x="971600" y="2252812"/>
            <a:ext cx="730250" cy="349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804" name="Equation" r:id="rId5" imgW="368140" imgH="177723" progId="Equation.3">
                    <p:embed/>
                  </p:oleObj>
                </mc:Choice>
                <mc:Fallback>
                  <p:oleObj name="Equation" r:id="rId5" imgW="368140" imgH="177723" progId="Equation.3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71600" y="2252812"/>
                          <a:ext cx="730250" cy="3492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ktum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19256146"/>
                </p:ext>
              </p:extLst>
            </p:nvPr>
          </p:nvGraphicFramePr>
          <p:xfrm>
            <a:off x="1218009" y="2660637"/>
            <a:ext cx="6051550" cy="488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805" name="Equation" r:id="rId7" imgW="3022600" imgH="241300" progId="Equation.3">
                    <p:embed/>
                  </p:oleObj>
                </mc:Choice>
                <mc:Fallback>
                  <p:oleObj name="Equation" r:id="rId7" imgW="3022600" imgH="241300" progId="Equation.3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18009" y="2660637"/>
                          <a:ext cx="6051550" cy="4889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" name="Téglalap 21"/>
            <p:cNvSpPr/>
            <p:nvPr/>
          </p:nvSpPr>
          <p:spPr>
            <a:xfrm>
              <a:off x="1701850" y="2123693"/>
              <a:ext cx="461857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u-HU" sz="2800" dirty="0" smtClean="0">
                  <a:ea typeface="Times New Roman" panose="02020603050405020304" pitchFamily="18" charset="0"/>
                </a:rPr>
                <a:t>(illetve </a:t>
              </a:r>
              <a:r>
                <a:rPr lang="hu-HU" sz="2800" dirty="0">
                  <a:ea typeface="Times New Roman" panose="02020603050405020304" pitchFamily="18" charset="0"/>
                </a:rPr>
                <a:t>az</a:t>
              </a:r>
              <a:r>
                <a:rPr lang="hu-HU" sz="28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hu-HU" sz="2800" i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n</a:t>
              </a:r>
              <a:r>
                <a:rPr lang="hu-HU" sz="28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hu-HU" sz="2800" dirty="0" smtClean="0">
                  <a:ea typeface="Times New Roman" panose="02020603050405020304" pitchFamily="18" charset="0"/>
                </a:rPr>
                <a:t>helyére</a:t>
              </a:r>
              <a:r>
                <a:rPr lang="hu-HU" sz="2800" dirty="0" smtClean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hu-HU" sz="2800" i="1" dirty="0" smtClean="0">
                  <a:latin typeface="Times New Roman" panose="02020603050405020304" pitchFamily="18" charset="0"/>
                  <a:ea typeface="Times New Roman" panose="02020603050405020304" pitchFamily="18" charset="0"/>
                </a:rPr>
                <a:t>n</a:t>
              </a:r>
              <a:r>
                <a:rPr lang="hu-HU" sz="2800" dirty="0" smtClean="0">
                  <a:latin typeface="Times New Roman" panose="02020603050405020304" pitchFamily="18" charset="0"/>
                  <a:ea typeface="Times New Roman" panose="02020603050405020304" pitchFamily="18" charset="0"/>
                </a:rPr>
                <a:t>+1 </a:t>
              </a:r>
              <a:r>
                <a:rPr lang="hu-HU" sz="2800" dirty="0" smtClean="0">
                  <a:ea typeface="Times New Roman" panose="02020603050405020304" pitchFamily="18" charset="0"/>
                </a:rPr>
                <a:t>kerül)</a:t>
              </a:r>
              <a:endParaRPr lang="hu-HU" sz="2800" dirty="0"/>
            </a:p>
          </p:txBody>
        </p:sp>
        <p:sp>
          <p:nvSpPr>
            <p:cNvPr id="23" name="Téglalap 22"/>
            <p:cNvSpPr/>
            <p:nvPr/>
          </p:nvSpPr>
          <p:spPr>
            <a:xfrm>
              <a:off x="6729552" y="3027178"/>
              <a:ext cx="245612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u-HU" sz="2800" dirty="0" smtClean="0"/>
                <a:t>(</a:t>
              </a:r>
              <a:r>
                <a:rPr lang="hu-HU" sz="2800" dirty="0"/>
                <a:t>3</a:t>
              </a:r>
              <a:r>
                <a:rPr lang="pt-BR" sz="2800" dirty="0" smtClean="0"/>
                <a:t>. tulajdonság</a:t>
              </a:r>
              <a:r>
                <a:rPr lang="hu-HU" sz="2800" dirty="0" smtClean="0"/>
                <a:t>)</a:t>
              </a:r>
              <a:endParaRPr lang="hu-HU" sz="2800" dirty="0"/>
            </a:p>
          </p:txBody>
        </p:sp>
      </p:grpSp>
      <p:grpSp>
        <p:nvGrpSpPr>
          <p:cNvPr id="15" name="Csoportba foglalás 14"/>
          <p:cNvGrpSpPr/>
          <p:nvPr/>
        </p:nvGrpSpPr>
        <p:grpSpPr>
          <a:xfrm>
            <a:off x="984300" y="3645024"/>
            <a:ext cx="6374339" cy="1010396"/>
            <a:chOff x="984300" y="3645024"/>
            <a:chExt cx="6374339" cy="1010396"/>
          </a:xfrm>
        </p:grpSpPr>
        <p:graphicFrame>
          <p:nvGraphicFramePr>
            <p:cNvPr id="9" name="Objektum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03571888"/>
                </p:ext>
              </p:extLst>
            </p:nvPr>
          </p:nvGraphicFramePr>
          <p:xfrm>
            <a:off x="984300" y="3645024"/>
            <a:ext cx="717550" cy="349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806" name="Equation" r:id="rId9" imgW="355138" imgH="177569" progId="Equation.3">
                    <p:embed/>
                  </p:oleObj>
                </mc:Choice>
                <mc:Fallback>
                  <p:oleObj name="Equation" r:id="rId9" imgW="355138" imgH="177569" progId="Equation.3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84300" y="3645024"/>
                          <a:ext cx="717550" cy="3492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ktum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12862660"/>
                </p:ext>
              </p:extLst>
            </p:nvPr>
          </p:nvGraphicFramePr>
          <p:xfrm>
            <a:off x="4586864" y="4186382"/>
            <a:ext cx="2771775" cy="457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807" name="Equation" r:id="rId11" imgW="1384200" imgH="228600" progId="Equation.3">
                    <p:embed/>
                  </p:oleObj>
                </mc:Choice>
                <mc:Fallback>
                  <p:oleObj name="Equation" r:id="rId11" imgW="1384200" imgH="228600" progId="Equation.3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86864" y="4186382"/>
                          <a:ext cx="2771775" cy="457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Objektum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55659698"/>
                </p:ext>
              </p:extLst>
            </p:nvPr>
          </p:nvGraphicFramePr>
          <p:xfrm>
            <a:off x="1218009" y="4198220"/>
            <a:ext cx="3076575" cy="457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808" name="Equation" r:id="rId13" imgW="1536480" imgH="228600" progId="Equation.3">
                    <p:embed/>
                  </p:oleObj>
                </mc:Choice>
                <mc:Fallback>
                  <p:oleObj name="Equation" r:id="rId13" imgW="153648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18009" y="4198220"/>
                          <a:ext cx="3076575" cy="457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0" name="Csoportba foglalás 19"/>
          <p:cNvGrpSpPr/>
          <p:nvPr/>
        </p:nvGrpSpPr>
        <p:grpSpPr>
          <a:xfrm>
            <a:off x="971600" y="5075374"/>
            <a:ext cx="6152089" cy="1093953"/>
            <a:chOff x="971600" y="5075374"/>
            <a:chExt cx="6152089" cy="1093953"/>
          </a:xfrm>
        </p:grpSpPr>
        <p:graphicFrame>
          <p:nvGraphicFramePr>
            <p:cNvPr id="12" name="Objektum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12786733"/>
                </p:ext>
              </p:extLst>
            </p:nvPr>
          </p:nvGraphicFramePr>
          <p:xfrm>
            <a:off x="971600" y="5075374"/>
            <a:ext cx="730250" cy="349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809" name="Equation" r:id="rId15" imgW="368140" imgH="177723" progId="Equation.3">
                    <p:embed/>
                  </p:oleObj>
                </mc:Choice>
                <mc:Fallback>
                  <p:oleObj name="Equation" r:id="rId15" imgW="368140" imgH="177723" progId="Equation.3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71600" y="5075374"/>
                          <a:ext cx="730250" cy="3492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ktum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9410902"/>
                </p:ext>
              </p:extLst>
            </p:nvPr>
          </p:nvGraphicFramePr>
          <p:xfrm>
            <a:off x="1218009" y="5680377"/>
            <a:ext cx="2943225" cy="488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810" name="Equation" r:id="rId17" imgW="1473120" imgH="241200" progId="Equation.3">
                    <p:embed/>
                  </p:oleObj>
                </mc:Choice>
                <mc:Fallback>
                  <p:oleObj name="Equation" r:id="rId17" imgW="1473120" imgH="241200" progId="Equation.3">
                    <p:embed/>
                    <p:pic>
                      <p:nvPicPr>
                        <p:cNvPr id="0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18009" y="5680377"/>
                          <a:ext cx="2943225" cy="4889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Objektum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7556088"/>
                </p:ext>
              </p:extLst>
            </p:nvPr>
          </p:nvGraphicFramePr>
          <p:xfrm>
            <a:off x="4586864" y="5568397"/>
            <a:ext cx="2536825" cy="488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811" name="Equation" r:id="rId19" imgW="1269720" imgH="241200" progId="Equation.3">
                    <p:embed/>
                  </p:oleObj>
                </mc:Choice>
                <mc:Fallback>
                  <p:oleObj name="Equation" r:id="rId19" imgW="126972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86864" y="5568397"/>
                          <a:ext cx="2536825" cy="4889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83548714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5</a:t>
            </a:r>
            <a:r>
              <a:rPr lang="hu-HU" dirty="0" smtClean="0"/>
              <a:t>. </a:t>
            </a:r>
            <a:r>
              <a:rPr lang="hu-HU" dirty="0"/>
              <a:t>tulajdonság</a:t>
            </a: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1F1-F28C-4146-9869-C1FD467D5D59}" type="slidenum">
              <a:rPr lang="hu-HU" smtClean="0"/>
              <a:t>19</a:t>
            </a:fld>
            <a:endParaRPr lang="hu-HU"/>
          </a:p>
        </p:txBody>
      </p:sp>
      <p:sp>
        <p:nvSpPr>
          <p:cNvPr id="5" name="Tartalom helye 2"/>
          <p:cNvSpPr txBox="1">
            <a:spLocks/>
          </p:cNvSpPr>
          <p:nvPr/>
        </p:nvSpPr>
        <p:spPr>
          <a:xfrm>
            <a:off x="746024" y="1245432"/>
            <a:ext cx="5698184" cy="56136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hu-HU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hu-HU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hu-HU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hu-H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hu-H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hu-H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hu-H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hu-H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hu-H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hu-HU" b="1" dirty="0" smtClean="0"/>
              <a:t>Szemléletes bizonyítás</a:t>
            </a:r>
            <a:endParaRPr lang="hu-HU" b="1" dirty="0"/>
          </a:p>
        </p:txBody>
      </p:sp>
      <p:graphicFrame>
        <p:nvGraphicFramePr>
          <p:cNvPr id="6" name="Objektum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6892509"/>
              </p:ext>
            </p:extLst>
          </p:nvPr>
        </p:nvGraphicFramePr>
        <p:xfrm>
          <a:off x="2403475" y="776288"/>
          <a:ext cx="4764088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935" name="Equation" r:id="rId3" imgW="2387520" imgH="241200" progId="Equation.3">
                  <p:embed/>
                </p:oleObj>
              </mc:Choice>
              <mc:Fallback>
                <p:oleObj name="Equation" r:id="rId3" imgW="23875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3475" y="776288"/>
                        <a:ext cx="4764088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cimke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5057686"/>
              </p:ext>
            </p:extLst>
          </p:nvPr>
        </p:nvGraphicFramePr>
        <p:xfrm>
          <a:off x="6032321" y="3322116"/>
          <a:ext cx="1320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936" name="Equation" r:id="rId5" imgW="660240" imgH="228600" progId="Equation.3">
                  <p:embed/>
                </p:oleObj>
              </mc:Choice>
              <mc:Fallback>
                <p:oleObj name="Equation" r:id="rId5" imgW="6602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2321" y="3322116"/>
                        <a:ext cx="13208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cimke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6374707"/>
              </p:ext>
            </p:extLst>
          </p:nvPr>
        </p:nvGraphicFramePr>
        <p:xfrm>
          <a:off x="6044786" y="3343456"/>
          <a:ext cx="1168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937" name="Equation" r:id="rId7" imgW="583920" imgH="228600" progId="Equation.3">
                  <p:embed/>
                </p:oleObj>
              </mc:Choice>
              <mc:Fallback>
                <p:oleObj name="Equation" r:id="rId7" imgW="5839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4786" y="3343456"/>
                        <a:ext cx="11684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cimke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7818508"/>
              </p:ext>
            </p:extLst>
          </p:nvPr>
        </p:nvGraphicFramePr>
        <p:xfrm>
          <a:off x="5983132" y="3154127"/>
          <a:ext cx="29464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938" name="Equation" r:id="rId9" imgW="1473120" imgH="406080" progId="Equation.3">
                  <p:embed/>
                </p:oleObj>
              </mc:Choice>
              <mc:Fallback>
                <p:oleObj name="Equation" r:id="rId9" imgW="147312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3132" y="3154127"/>
                        <a:ext cx="2946400" cy="812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" name="T_n"/>
          <p:cNvGrpSpPr/>
          <p:nvPr/>
        </p:nvGrpSpPr>
        <p:grpSpPr>
          <a:xfrm>
            <a:off x="2264721" y="2287528"/>
            <a:ext cx="4428000" cy="3881527"/>
            <a:chOff x="2264721" y="2287528"/>
            <a:chExt cx="4428000" cy="3881527"/>
          </a:xfrm>
        </p:grpSpPr>
        <p:pic>
          <p:nvPicPr>
            <p:cNvPr id="9" name="Kép 8"/>
            <p:cNvPicPr>
              <a:picLocks noChangeAspect="1"/>
            </p:cNvPicPr>
            <p:nvPr/>
          </p:nvPicPr>
          <p:blipFill>
            <a:blip r:embed="rId11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4721" y="2287528"/>
              <a:ext cx="4428000" cy="3881527"/>
            </a:xfrm>
            <a:prstGeom prst="rect">
              <a:avLst/>
            </a:prstGeom>
          </p:spPr>
        </p:pic>
        <p:graphicFrame>
          <p:nvGraphicFramePr>
            <p:cNvPr id="13" name="Objektum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73274293"/>
                </p:ext>
              </p:extLst>
            </p:nvPr>
          </p:nvGraphicFramePr>
          <p:xfrm>
            <a:off x="4324081" y="2506624"/>
            <a:ext cx="330200" cy="457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939" name="Equation" r:id="rId12" imgW="164880" imgH="228600" progId="Equation.3">
                    <p:embed/>
                  </p:oleObj>
                </mc:Choice>
                <mc:Fallback>
                  <p:oleObj name="Equation" r:id="rId12" imgW="16488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24081" y="2506624"/>
                          <a:ext cx="330200" cy="457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5" name="T_n-1"/>
          <p:cNvGrpSpPr/>
          <p:nvPr/>
        </p:nvGrpSpPr>
        <p:grpSpPr>
          <a:xfrm>
            <a:off x="1969181" y="1693128"/>
            <a:ext cx="5040000" cy="4393949"/>
            <a:chOff x="1969181" y="1693128"/>
            <a:chExt cx="5040000" cy="4393949"/>
          </a:xfrm>
        </p:grpSpPr>
        <p:pic>
          <p:nvPicPr>
            <p:cNvPr id="8" name="Kép 7"/>
            <p:cNvPicPr>
              <a:picLocks noChangeAspect="1"/>
            </p:cNvPicPr>
            <p:nvPr/>
          </p:nvPicPr>
          <p:blipFill>
            <a:blip r:embed="rId14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9181" y="1693128"/>
              <a:ext cx="5040000" cy="4393949"/>
            </a:xfrm>
            <a:prstGeom prst="rect">
              <a:avLst/>
            </a:prstGeom>
          </p:spPr>
        </p:pic>
        <p:graphicFrame>
          <p:nvGraphicFramePr>
            <p:cNvPr id="14" name="Objektum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0648197"/>
                </p:ext>
              </p:extLst>
            </p:nvPr>
          </p:nvGraphicFramePr>
          <p:xfrm>
            <a:off x="4267200" y="1825625"/>
            <a:ext cx="508000" cy="457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940" name="Equation" r:id="rId15" imgW="253800" imgH="228600" progId="Equation.3">
                    <p:embed/>
                  </p:oleObj>
                </mc:Choice>
                <mc:Fallback>
                  <p:oleObj name="Equation" r:id="rId15" imgW="2538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67200" y="1825625"/>
                          <a:ext cx="508000" cy="457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7" name="keplet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8127535"/>
              </p:ext>
            </p:extLst>
          </p:nvPr>
        </p:nvGraphicFramePr>
        <p:xfrm>
          <a:off x="2955925" y="6278563"/>
          <a:ext cx="93821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941" name="Equation" r:id="rId17" imgW="469800" imgH="228600" progId="Equation.3">
                  <p:embed/>
                </p:oleObj>
              </mc:Choice>
              <mc:Fallback>
                <p:oleObj name="Equation" r:id="rId17" imgW="469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5925" y="6278563"/>
                        <a:ext cx="938213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keplet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5365195"/>
              </p:ext>
            </p:extLst>
          </p:nvPr>
        </p:nvGraphicFramePr>
        <p:xfrm>
          <a:off x="3884767" y="6278563"/>
          <a:ext cx="11652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942" name="Equation" r:id="rId19" imgW="583920" imgH="228600" progId="Equation.3">
                  <p:embed/>
                </p:oleObj>
              </mc:Choice>
              <mc:Fallback>
                <p:oleObj name="Equation" r:id="rId19" imgW="5839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4767" y="6278563"/>
                        <a:ext cx="1165225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keplet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8103576"/>
              </p:ext>
            </p:extLst>
          </p:nvPr>
        </p:nvGraphicFramePr>
        <p:xfrm>
          <a:off x="5029518" y="6278563"/>
          <a:ext cx="836612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943" name="Equation" r:id="rId21" imgW="419040" imgH="228600" progId="Equation.3">
                  <p:embed/>
                </p:oleObj>
              </mc:Choice>
              <mc:Fallback>
                <p:oleObj name="Equation" r:id="rId21" imgW="4190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518" y="6278563"/>
                        <a:ext cx="836612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cimke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5788938"/>
              </p:ext>
            </p:extLst>
          </p:nvPr>
        </p:nvGraphicFramePr>
        <p:xfrm>
          <a:off x="6045021" y="3361062"/>
          <a:ext cx="7874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944" name="Equation" r:id="rId23" imgW="393480" imgH="177480" progId="Equation.3">
                  <p:embed/>
                </p:oleObj>
              </mc:Choice>
              <mc:Fallback>
                <p:oleObj name="Equation" r:id="rId23" imgW="3934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5021" y="3361062"/>
                        <a:ext cx="787400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9094734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Háromszögszám fogalma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4294967295"/>
          </p:nvPr>
        </p:nvSpPr>
        <p:spPr>
          <a:xfrm>
            <a:off x="773259" y="736254"/>
            <a:ext cx="8077200" cy="20821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b="1" dirty="0" smtClean="0"/>
              <a:t>Definíció</a:t>
            </a:r>
          </a:p>
          <a:p>
            <a:pPr marL="354013" indent="0">
              <a:buNone/>
            </a:pPr>
            <a:r>
              <a:rPr lang="hu-HU" sz="2800" dirty="0" smtClean="0"/>
              <a:t>A </a:t>
            </a:r>
            <a:r>
              <a:rPr lang="hu-HU" sz="2800" b="1" i="1" dirty="0" smtClean="0"/>
              <a:t>háromszögszámok</a:t>
            </a:r>
            <a:r>
              <a:rPr lang="hu-HU" sz="2800" dirty="0" smtClean="0"/>
              <a:t> olyan természetes számok, amelyek előállnak az első néhány egymást követő természetes szám összegeként.</a:t>
            </a:r>
            <a:endParaRPr lang="hu-HU" sz="28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5" name="Szövegdoboz 4"/>
          <p:cNvSpPr txBox="1"/>
          <p:nvPr/>
        </p:nvSpPr>
        <p:spPr>
          <a:xfrm>
            <a:off x="773259" y="3046801"/>
            <a:ext cx="75608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/>
              <a:t>Jelölés </a:t>
            </a:r>
          </a:p>
          <a:p>
            <a:pPr marL="354013" indent="0">
              <a:buNone/>
            </a:pPr>
            <a:r>
              <a:rPr lang="hu-HU" sz="2800" i="1" dirty="0" smtClean="0">
                <a:latin typeface="Times New Roman"/>
              </a:rPr>
              <a:t>      </a:t>
            </a:r>
            <a:r>
              <a:rPr lang="hu-HU" sz="2800" i="1" dirty="0" err="1" smtClean="0">
                <a:latin typeface="Times New Roman"/>
              </a:rPr>
              <a:t>T</a:t>
            </a:r>
            <a:r>
              <a:rPr lang="hu-HU" sz="2800" i="1" baseline="-25000" dirty="0" err="1" smtClean="0">
                <a:latin typeface="Times New Roman"/>
              </a:rPr>
              <a:t>n</a:t>
            </a:r>
            <a:r>
              <a:rPr lang="hu-HU" sz="2800" dirty="0" smtClean="0"/>
              <a:t>   -   </a:t>
            </a:r>
            <a:r>
              <a:rPr lang="hu-HU" sz="2800" i="1" dirty="0" smtClean="0">
                <a:latin typeface="Times New Roman"/>
              </a:rPr>
              <a:t>n</a:t>
            </a:r>
            <a:r>
              <a:rPr lang="hu-HU" sz="2800" dirty="0" smtClean="0"/>
              <a:t>-edik háromszögszám</a:t>
            </a:r>
            <a:endParaRPr lang="hu-HU" sz="2800" dirty="0"/>
          </a:p>
        </p:txBody>
      </p:sp>
      <p:sp>
        <p:nvSpPr>
          <p:cNvPr id="10" name="Dia számának hely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1F1-F28C-4146-9869-C1FD467D5D59}" type="slidenum">
              <a:rPr lang="hu-HU" smtClean="0"/>
              <a:t>2</a:t>
            </a:fld>
            <a:endParaRPr lang="hu-HU"/>
          </a:p>
        </p:txBody>
      </p:sp>
      <p:graphicFrame>
        <p:nvGraphicFramePr>
          <p:cNvPr id="7" name="Objektum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4937002"/>
              </p:ext>
            </p:extLst>
          </p:nvPr>
        </p:nvGraphicFramePr>
        <p:xfrm>
          <a:off x="2137997" y="5290964"/>
          <a:ext cx="256536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0" name="Equation" r:id="rId4" imgW="1282680" imgH="228600" progId="Equation.3">
                  <p:embed/>
                </p:oleObj>
              </mc:Choice>
              <mc:Fallback>
                <p:oleObj name="Equation" r:id="rId4" imgW="1282680" imgH="228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7997" y="5290964"/>
                        <a:ext cx="256536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zövegdoboz 7"/>
          <p:cNvSpPr txBox="1"/>
          <p:nvPr/>
        </p:nvSpPr>
        <p:spPr>
          <a:xfrm>
            <a:off x="754326" y="4525325"/>
            <a:ext cx="56166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 smtClean="0"/>
              <a:t>Kiszámítás</a:t>
            </a:r>
            <a:endParaRPr lang="hu-HU" sz="3200" b="1" dirty="0"/>
          </a:p>
          <a:p>
            <a:endParaRPr lang="hu-HU" dirty="0"/>
          </a:p>
        </p:txBody>
      </p:sp>
      <p:graphicFrame>
        <p:nvGraphicFramePr>
          <p:cNvPr id="11" name="Objektum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2637707"/>
              </p:ext>
            </p:extLst>
          </p:nvPr>
        </p:nvGraphicFramePr>
        <p:xfrm>
          <a:off x="2137997" y="6003987"/>
          <a:ext cx="81216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1" name="Equation" r:id="rId6" imgW="406080" imgH="228600" progId="Equation.3">
                  <p:embed/>
                </p:oleObj>
              </mc:Choice>
              <mc:Fallback>
                <p:oleObj name="Equation" r:id="rId6" imgW="4060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7997" y="6003987"/>
                        <a:ext cx="81216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ktum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51282"/>
              </p:ext>
            </p:extLst>
          </p:nvPr>
        </p:nvGraphicFramePr>
        <p:xfrm>
          <a:off x="4703357" y="5125864"/>
          <a:ext cx="2844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" name="Equation" r:id="rId8" imgW="1422360" imgH="393480" progId="Equation.3">
                  <p:embed/>
                </p:oleObj>
              </mc:Choice>
              <mc:Fallback>
                <p:oleObj name="Equation" r:id="rId8" imgW="14223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3357" y="5125864"/>
                        <a:ext cx="2844800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3923044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5. tulajdonság</a:t>
            </a:r>
            <a:endParaRPr lang="hu-HU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1F1-F28C-4146-9869-C1FD467D5D59}" type="slidenum">
              <a:rPr lang="hu-HU" smtClean="0"/>
              <a:t>20</a:t>
            </a:fld>
            <a:endParaRPr lang="hu-HU"/>
          </a:p>
        </p:txBody>
      </p:sp>
      <p:graphicFrame>
        <p:nvGraphicFramePr>
          <p:cNvPr id="20" name="Objektum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0501156"/>
              </p:ext>
            </p:extLst>
          </p:nvPr>
        </p:nvGraphicFramePr>
        <p:xfrm>
          <a:off x="2403475" y="795338"/>
          <a:ext cx="4764088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69" name="Equation" r:id="rId3" imgW="2387520" imgH="241200" progId="Equation.3">
                  <p:embed/>
                </p:oleObj>
              </mc:Choice>
              <mc:Fallback>
                <p:oleObj name="Equation" r:id="rId3" imgW="23875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3475" y="795338"/>
                        <a:ext cx="4764088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Kép 3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385713"/>
            <a:ext cx="5148000" cy="4496808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433" y="1389085"/>
            <a:ext cx="5148000" cy="4589105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220" y="1381323"/>
            <a:ext cx="5148000" cy="4604487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627" y="1387312"/>
            <a:ext cx="5148000" cy="4599360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220" y="1391049"/>
            <a:ext cx="5148000" cy="4583977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10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44" y="1277960"/>
            <a:ext cx="5292000" cy="4672585"/>
          </a:xfrm>
          <a:prstGeom prst="rect">
            <a:avLst/>
          </a:prstGeom>
        </p:spPr>
      </p:pic>
      <p:graphicFrame>
        <p:nvGraphicFramePr>
          <p:cNvPr id="10" name="Objektum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6636676"/>
              </p:ext>
            </p:extLst>
          </p:nvPr>
        </p:nvGraphicFramePr>
        <p:xfrm>
          <a:off x="2860675" y="6216650"/>
          <a:ext cx="4297363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70" name="Equation" r:id="rId11" imgW="2184120" imgH="228600" progId="Equation.3">
                  <p:embed/>
                </p:oleObj>
              </mc:Choice>
              <mc:Fallback>
                <p:oleObj name="Equation" r:id="rId11" imgW="2184120" imgH="2286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0675" y="6216650"/>
                        <a:ext cx="4297363" cy="463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ktum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1860058"/>
              </p:ext>
            </p:extLst>
          </p:nvPr>
        </p:nvGraphicFramePr>
        <p:xfrm>
          <a:off x="2915816" y="6220255"/>
          <a:ext cx="4186237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71" name="Equation" r:id="rId13" imgW="2095200" imgH="228600" progId="Equation.3">
                  <p:embed/>
                </p:oleObj>
              </mc:Choice>
              <mc:Fallback>
                <p:oleObj name="Equation" r:id="rId13" imgW="2095200" imgH="2286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5816" y="6220255"/>
                        <a:ext cx="4186237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ktum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940287"/>
              </p:ext>
            </p:extLst>
          </p:nvPr>
        </p:nvGraphicFramePr>
        <p:xfrm>
          <a:off x="2915815" y="6220255"/>
          <a:ext cx="4186238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72" name="Equation" r:id="rId15" imgW="2095200" imgH="228600" progId="Equation.3">
                  <p:embed/>
                </p:oleObj>
              </mc:Choice>
              <mc:Fallback>
                <p:oleObj name="Equation" r:id="rId15" imgW="2095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5815" y="6220255"/>
                        <a:ext cx="4186238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ktum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4551323"/>
              </p:ext>
            </p:extLst>
          </p:nvPr>
        </p:nvGraphicFramePr>
        <p:xfrm>
          <a:off x="2915815" y="6220255"/>
          <a:ext cx="4186238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73" name="Equation" r:id="rId17" imgW="2095200" imgH="228600" progId="Equation.3">
                  <p:embed/>
                </p:oleObj>
              </mc:Choice>
              <mc:Fallback>
                <p:oleObj name="Equation" r:id="rId17" imgW="2095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5815" y="6220255"/>
                        <a:ext cx="4186238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ktum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0419396"/>
              </p:ext>
            </p:extLst>
          </p:nvPr>
        </p:nvGraphicFramePr>
        <p:xfrm>
          <a:off x="2915816" y="6220255"/>
          <a:ext cx="4186237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74" name="Equation" r:id="rId19" imgW="2095200" imgH="228600" progId="Equation.3">
                  <p:embed/>
                </p:oleObj>
              </mc:Choice>
              <mc:Fallback>
                <p:oleObj name="Equation" r:id="rId19" imgW="2095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5816" y="6220255"/>
                        <a:ext cx="4186237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ktum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944265"/>
              </p:ext>
            </p:extLst>
          </p:nvPr>
        </p:nvGraphicFramePr>
        <p:xfrm>
          <a:off x="2801938" y="6205538"/>
          <a:ext cx="4398962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75" name="Equation" r:id="rId21" imgW="2234880" imgH="228600" progId="Equation.3">
                  <p:embed/>
                </p:oleObj>
              </mc:Choice>
              <mc:Fallback>
                <p:oleObj name="Equation" r:id="rId21" imgW="2234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1938" y="6205538"/>
                        <a:ext cx="4398962" cy="463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ktum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4907155"/>
              </p:ext>
            </p:extLst>
          </p:nvPr>
        </p:nvGraphicFramePr>
        <p:xfrm>
          <a:off x="2167203" y="1341138"/>
          <a:ext cx="1606550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76" name="Equation" r:id="rId23" imgW="596880" imgH="215640" progId="Equation.3">
                  <p:embed/>
                </p:oleObj>
              </mc:Choice>
              <mc:Fallback>
                <p:oleObj name="Equation" r:id="rId23" imgW="5968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7203" y="1341138"/>
                        <a:ext cx="1606550" cy="5810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artalom helye 2"/>
          <p:cNvSpPr txBox="1">
            <a:spLocks/>
          </p:cNvSpPr>
          <p:nvPr/>
        </p:nvSpPr>
        <p:spPr>
          <a:xfrm>
            <a:off x="827584" y="1316697"/>
            <a:ext cx="2313808" cy="6048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hu-HU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hu-HU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hu-HU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hu-H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hu-H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hu-H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hu-H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hu-H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hu-H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hu-HU" b="1" dirty="0" smtClean="0"/>
              <a:t>Példa: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318855702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6</a:t>
            </a:r>
            <a:r>
              <a:rPr lang="hu-HU" b="1" dirty="0" smtClean="0"/>
              <a:t>. tulajdonság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4294967295"/>
          </p:nvPr>
        </p:nvSpPr>
        <p:spPr>
          <a:xfrm>
            <a:off x="750287" y="1518588"/>
            <a:ext cx="4680520" cy="6048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b="1" dirty="0" smtClean="0"/>
              <a:t>Bizonyítás</a:t>
            </a:r>
            <a:endParaRPr lang="hu-HU" b="1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1F1-F28C-4146-9869-C1FD467D5D59}" type="slidenum">
              <a:rPr lang="hu-HU" smtClean="0"/>
              <a:t>21</a:t>
            </a:fld>
            <a:endParaRPr lang="hu-HU"/>
          </a:p>
        </p:txBody>
      </p:sp>
      <p:graphicFrame>
        <p:nvGraphicFramePr>
          <p:cNvPr id="7" name="Objektum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5081955"/>
              </p:ext>
            </p:extLst>
          </p:nvPr>
        </p:nvGraphicFramePr>
        <p:xfrm>
          <a:off x="1187624" y="2636912"/>
          <a:ext cx="7086600" cy="240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49" name="Equation" r:id="rId3" imgW="3543300" imgH="1206500" progId="Equation.3">
                  <p:embed/>
                </p:oleObj>
              </mc:Choice>
              <mc:Fallback>
                <p:oleObj name="Equation" r:id="rId3" imgW="3543300" imgH="1206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2636912"/>
                        <a:ext cx="7086600" cy="2406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um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9154174"/>
              </p:ext>
            </p:extLst>
          </p:nvPr>
        </p:nvGraphicFramePr>
        <p:xfrm>
          <a:off x="2706688" y="912813"/>
          <a:ext cx="4049712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50" name="Equation" r:id="rId5" imgW="2019240" imgH="228600" progId="Equation.3">
                  <p:embed/>
                </p:oleObj>
              </mc:Choice>
              <mc:Fallback>
                <p:oleObj name="Equation" r:id="rId5" imgW="20192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6688" y="912813"/>
                        <a:ext cx="4049712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5862720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6</a:t>
            </a:r>
            <a:r>
              <a:rPr lang="hu-HU" b="1" dirty="0" smtClean="0"/>
              <a:t>. tulajdonság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4294967295"/>
          </p:nvPr>
        </p:nvSpPr>
        <p:spPr>
          <a:xfrm>
            <a:off x="746024" y="1351564"/>
            <a:ext cx="4680520" cy="6048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b="1" dirty="0" smtClean="0"/>
              <a:t>Szemléletes bizonyítás</a:t>
            </a:r>
            <a:endParaRPr lang="hu-HU" b="1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1F1-F28C-4146-9869-C1FD467D5D59}" type="slidenum">
              <a:rPr lang="hu-HU" smtClean="0"/>
              <a:t>22</a:t>
            </a:fld>
            <a:endParaRPr lang="hu-HU"/>
          </a:p>
        </p:txBody>
      </p:sp>
      <p:graphicFrame>
        <p:nvGraphicFramePr>
          <p:cNvPr id="24" name="Objektum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8743635"/>
              </p:ext>
            </p:extLst>
          </p:nvPr>
        </p:nvGraphicFramePr>
        <p:xfrm>
          <a:off x="2706688" y="912813"/>
          <a:ext cx="4049712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118" name="Equation" r:id="rId3" imgW="2019240" imgH="228600" progId="Equation.3">
                  <p:embed/>
                </p:oleObj>
              </mc:Choice>
              <mc:Fallback>
                <p:oleObj name="Equation" r:id="rId3" imgW="20192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6688" y="912813"/>
                        <a:ext cx="4049712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5" name="Kép 24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055" y="1989865"/>
            <a:ext cx="1384967" cy="1384967"/>
          </a:xfrm>
          <a:prstGeom prst="rect">
            <a:avLst/>
          </a:prstGeom>
        </p:spPr>
      </p:pic>
      <p:pic>
        <p:nvPicPr>
          <p:cNvPr id="26" name="Kép 25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514" y="3501806"/>
            <a:ext cx="1390787" cy="2519709"/>
          </a:xfrm>
          <a:prstGeom prst="rect">
            <a:avLst/>
          </a:prstGeom>
        </p:spPr>
      </p:pic>
      <p:pic>
        <p:nvPicPr>
          <p:cNvPr id="27" name="Kép 26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715" y="3501807"/>
            <a:ext cx="2525529" cy="2519709"/>
          </a:xfrm>
          <a:prstGeom prst="rect">
            <a:avLst/>
          </a:prstGeom>
        </p:spPr>
      </p:pic>
      <p:grpSp>
        <p:nvGrpSpPr>
          <p:cNvPr id="42" name="Csoportba foglalás 41"/>
          <p:cNvGrpSpPr/>
          <p:nvPr/>
        </p:nvGrpSpPr>
        <p:grpSpPr>
          <a:xfrm>
            <a:off x="3059832" y="3429000"/>
            <a:ext cx="1512168" cy="2664296"/>
            <a:chOff x="3059832" y="3429000"/>
            <a:chExt cx="1512168" cy="2664296"/>
          </a:xfrm>
        </p:grpSpPr>
        <p:cxnSp>
          <p:nvCxnSpPr>
            <p:cNvPr id="29" name="Egyenes összekötő 28"/>
            <p:cNvCxnSpPr/>
            <p:nvPr/>
          </p:nvCxnSpPr>
          <p:spPr>
            <a:xfrm>
              <a:off x="3059832" y="3429000"/>
              <a:ext cx="1512168" cy="0"/>
            </a:xfrm>
            <a:prstGeom prst="line">
              <a:avLst/>
            </a:prstGeom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0" name="Egyenes összekötő 29"/>
            <p:cNvCxnSpPr/>
            <p:nvPr/>
          </p:nvCxnSpPr>
          <p:spPr>
            <a:xfrm flipV="1">
              <a:off x="4572000" y="3429000"/>
              <a:ext cx="0" cy="2664296"/>
            </a:xfrm>
            <a:prstGeom prst="line">
              <a:avLst/>
            </a:prstGeom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graphicFrame>
        <p:nvGraphicFramePr>
          <p:cNvPr id="34" name="Objektum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4357017"/>
              </p:ext>
            </p:extLst>
          </p:nvPr>
        </p:nvGraphicFramePr>
        <p:xfrm>
          <a:off x="5868575" y="4144033"/>
          <a:ext cx="331787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119" name="Equation" r:id="rId8" imgW="164880" imgH="228600" progId="Equation.3">
                  <p:embed/>
                </p:oleObj>
              </mc:Choice>
              <mc:Fallback>
                <p:oleObj name="Equation" r:id="rId8" imgW="164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8575" y="4144033"/>
                        <a:ext cx="331787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ktum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077455"/>
              </p:ext>
            </p:extLst>
          </p:nvPr>
        </p:nvGraphicFramePr>
        <p:xfrm>
          <a:off x="3836498" y="2271904"/>
          <a:ext cx="331787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120" name="Equation" r:id="rId10" imgW="164880" imgH="228600" progId="Equation.3">
                  <p:embed/>
                </p:oleObj>
              </mc:Choice>
              <mc:Fallback>
                <p:oleObj name="Equation" r:id="rId10" imgW="164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6498" y="2271904"/>
                        <a:ext cx="331787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ktum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9486355"/>
              </p:ext>
            </p:extLst>
          </p:nvPr>
        </p:nvGraphicFramePr>
        <p:xfrm>
          <a:off x="2765425" y="2484438"/>
          <a:ext cx="254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121" name="Equation" r:id="rId12" imgW="126720" imgH="139680" progId="Equation.3">
                  <p:embed/>
                </p:oleObj>
              </mc:Choice>
              <mc:Fallback>
                <p:oleObj name="Equation" r:id="rId12" imgW="12672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5425" y="2484438"/>
                        <a:ext cx="2540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ktum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4463156"/>
              </p:ext>
            </p:extLst>
          </p:nvPr>
        </p:nvGraphicFramePr>
        <p:xfrm>
          <a:off x="2836863" y="4598988"/>
          <a:ext cx="255587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122" name="Equation" r:id="rId14" imgW="126720" imgH="177480" progId="Equation.3">
                  <p:embed/>
                </p:oleObj>
              </mc:Choice>
              <mc:Fallback>
                <p:oleObj name="Equation" r:id="rId14" imgW="1267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6863" y="4598988"/>
                        <a:ext cx="255587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ktum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5845916"/>
              </p:ext>
            </p:extLst>
          </p:nvPr>
        </p:nvGraphicFramePr>
        <p:xfrm>
          <a:off x="3688916" y="6165304"/>
          <a:ext cx="254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123" name="Equation" r:id="rId16" imgW="126720" imgH="139680" progId="Equation.3">
                  <p:embed/>
                </p:oleObj>
              </mc:Choice>
              <mc:Fallback>
                <p:oleObj name="Equation" r:id="rId16" imgW="12672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8916" y="6165304"/>
                        <a:ext cx="2540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ktum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9092502"/>
              </p:ext>
            </p:extLst>
          </p:nvPr>
        </p:nvGraphicFramePr>
        <p:xfrm>
          <a:off x="5800725" y="6127750"/>
          <a:ext cx="2540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124" name="Equation" r:id="rId18" imgW="126720" imgH="177480" progId="Equation.3">
                  <p:embed/>
                </p:oleObj>
              </mc:Choice>
              <mc:Fallback>
                <p:oleObj name="Equation" r:id="rId18" imgW="1267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0725" y="6127750"/>
                        <a:ext cx="254000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ktum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1445609"/>
              </p:ext>
            </p:extLst>
          </p:nvPr>
        </p:nvGraphicFramePr>
        <p:xfrm>
          <a:off x="2406650" y="3826976"/>
          <a:ext cx="6858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125" name="Equation" r:id="rId20" imgW="342720" imgH="177480" progId="Equation.3">
                  <p:embed/>
                </p:oleObj>
              </mc:Choice>
              <mc:Fallback>
                <p:oleObj name="Equation" r:id="rId20" imgW="3427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6650" y="3826976"/>
                        <a:ext cx="685800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ktum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7787439"/>
              </p:ext>
            </p:extLst>
          </p:nvPr>
        </p:nvGraphicFramePr>
        <p:xfrm>
          <a:off x="4614079" y="6121385"/>
          <a:ext cx="6858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126" name="Equation" r:id="rId22" imgW="342720" imgH="177480" progId="Equation.3">
                  <p:embed/>
                </p:oleObj>
              </mc:Choice>
              <mc:Fallback>
                <p:oleObj name="Equation" r:id="rId22" imgW="3427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4079" y="6121385"/>
                        <a:ext cx="685800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5907878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0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1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7</a:t>
            </a:r>
            <a:r>
              <a:rPr lang="hu-HU" b="1" dirty="0" smtClean="0"/>
              <a:t>. tulajdonság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4294967295"/>
          </p:nvPr>
        </p:nvSpPr>
        <p:spPr>
          <a:xfrm>
            <a:off x="746024" y="1800000"/>
            <a:ext cx="4680520" cy="6048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b="1" dirty="0" smtClean="0"/>
              <a:t>Bizonyítás</a:t>
            </a:r>
            <a:endParaRPr lang="hu-HU" b="1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1F1-F28C-4146-9869-C1FD467D5D59}" type="slidenum">
              <a:rPr lang="hu-HU" smtClean="0"/>
              <a:t>23</a:t>
            </a:fld>
            <a:endParaRPr lang="hu-HU"/>
          </a:p>
        </p:txBody>
      </p:sp>
      <p:graphicFrame>
        <p:nvGraphicFramePr>
          <p:cNvPr id="7" name="Objektum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2963242"/>
              </p:ext>
            </p:extLst>
          </p:nvPr>
        </p:nvGraphicFramePr>
        <p:xfrm>
          <a:off x="3273425" y="868363"/>
          <a:ext cx="30226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53" name="Equation" r:id="rId3" imgW="1511280" imgH="253800" progId="Equation.3">
                  <p:embed/>
                </p:oleObj>
              </mc:Choice>
              <mc:Fallback>
                <p:oleObj name="Equation" r:id="rId3" imgW="1511280" imgH="253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73425" y="868363"/>
                        <a:ext cx="3022600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ktum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1448308"/>
              </p:ext>
            </p:extLst>
          </p:nvPr>
        </p:nvGraphicFramePr>
        <p:xfrm>
          <a:off x="2483542" y="2708920"/>
          <a:ext cx="4602163" cy="246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54" name="Equation" r:id="rId5" imgW="2298600" imgH="1231560" progId="Equation.3">
                  <p:embed/>
                </p:oleObj>
              </mc:Choice>
              <mc:Fallback>
                <p:oleObj name="Equation" r:id="rId5" imgW="2298600" imgH="1231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3542" y="2708920"/>
                        <a:ext cx="4602163" cy="2463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6846252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7</a:t>
            </a:r>
            <a:r>
              <a:rPr lang="hu-HU" b="1" dirty="0" smtClean="0"/>
              <a:t>. tulajdonság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4294967295"/>
          </p:nvPr>
        </p:nvSpPr>
        <p:spPr>
          <a:xfrm>
            <a:off x="746024" y="1527634"/>
            <a:ext cx="4680520" cy="6048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b="1" dirty="0" smtClean="0"/>
              <a:t>Szemléletes bizonyítás</a:t>
            </a:r>
            <a:endParaRPr lang="hu-HU" b="1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1F1-F28C-4146-9869-C1FD467D5D59}" type="slidenum">
              <a:rPr lang="hu-HU" smtClean="0"/>
              <a:t>24</a:t>
            </a:fld>
            <a:endParaRPr lang="hu-HU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624" y="2293268"/>
            <a:ext cx="4320000" cy="3781987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624" y="2294897"/>
            <a:ext cx="4320000" cy="3784637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624" y="2294897"/>
            <a:ext cx="4320000" cy="3784637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172" y="2276872"/>
            <a:ext cx="4392000" cy="3882095"/>
          </a:xfrm>
          <a:prstGeom prst="rect">
            <a:avLst/>
          </a:prstGeom>
        </p:spPr>
      </p:pic>
      <p:sp>
        <p:nvSpPr>
          <p:cNvPr id="15" name="Szövegdoboz 14"/>
          <p:cNvSpPr txBox="1"/>
          <p:nvPr/>
        </p:nvSpPr>
        <p:spPr>
          <a:xfrm>
            <a:off x="4213805" y="6114982"/>
            <a:ext cx="785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hu-H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+2</a:t>
            </a:r>
            <a:endParaRPr lang="hu-H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4589699" y="6114982"/>
            <a:ext cx="785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hu-H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+3</a:t>
            </a:r>
            <a:endParaRPr lang="hu-H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" name="Objektum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5419713"/>
              </p:ext>
            </p:extLst>
          </p:nvPr>
        </p:nvGraphicFramePr>
        <p:xfrm>
          <a:off x="6126163" y="3760788"/>
          <a:ext cx="533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73" name="Equation" r:id="rId7" imgW="266400" imgH="228600" progId="Equation.3">
                  <p:embed/>
                </p:oleObj>
              </mc:Choice>
              <mc:Fallback>
                <p:oleObj name="Equation" r:id="rId7" imgW="266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6163" y="3760788"/>
                        <a:ext cx="5334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ktum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1762691"/>
              </p:ext>
            </p:extLst>
          </p:nvPr>
        </p:nvGraphicFramePr>
        <p:xfrm>
          <a:off x="4691063" y="4508500"/>
          <a:ext cx="330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74" name="Equation" r:id="rId9" imgW="164880" imgH="228600" progId="Equation.3">
                  <p:embed/>
                </p:oleObj>
              </mc:Choice>
              <mc:Fallback>
                <p:oleObj name="Equation" r:id="rId9" imgW="164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1063" y="4508500"/>
                        <a:ext cx="3302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ktum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4557272"/>
              </p:ext>
            </p:extLst>
          </p:nvPr>
        </p:nvGraphicFramePr>
        <p:xfrm>
          <a:off x="6128499" y="3761676"/>
          <a:ext cx="1066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75" name="Equation" r:id="rId11" imgW="533160" imgH="228600" progId="Equation.3">
                  <p:embed/>
                </p:oleObj>
              </mc:Choice>
              <mc:Fallback>
                <p:oleObj name="Equation" r:id="rId11" imgW="5331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8499" y="3761676"/>
                        <a:ext cx="10668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ktum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0176085"/>
              </p:ext>
            </p:extLst>
          </p:nvPr>
        </p:nvGraphicFramePr>
        <p:xfrm>
          <a:off x="7285038" y="3752850"/>
          <a:ext cx="12446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76" name="Equation" r:id="rId13" imgW="622080" imgH="215640" progId="Equation.3">
                  <p:embed/>
                </p:oleObj>
              </mc:Choice>
              <mc:Fallback>
                <p:oleObj name="Equation" r:id="rId13" imgW="6220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5038" y="3752850"/>
                        <a:ext cx="124460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ktum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0312626"/>
              </p:ext>
            </p:extLst>
          </p:nvPr>
        </p:nvGraphicFramePr>
        <p:xfrm>
          <a:off x="3260725" y="868363"/>
          <a:ext cx="30480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77" name="Equation" r:id="rId15" imgW="1523880" imgH="253800" progId="Equation.3">
                  <p:embed/>
                </p:oleObj>
              </mc:Choice>
              <mc:Fallback>
                <p:oleObj name="Equation" r:id="rId15" imgW="1523880" imgH="253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260725" y="868363"/>
                        <a:ext cx="3048000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7079662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5" grpId="0"/>
      <p:bldP spid="16" grpId="0"/>
      <p:bldP spid="16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7</a:t>
            </a:r>
            <a:r>
              <a:rPr lang="hu-HU" dirty="0" smtClean="0"/>
              <a:t>. tulajdonság (feladat)</a:t>
            </a:r>
            <a:endParaRPr lang="hu-HU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1F1-F28C-4146-9869-C1FD467D5D59}" type="slidenum">
              <a:rPr lang="hu-HU" smtClean="0"/>
              <a:t>25</a:t>
            </a:fld>
            <a:endParaRPr lang="hu-HU"/>
          </a:p>
        </p:txBody>
      </p:sp>
      <p:graphicFrame>
        <p:nvGraphicFramePr>
          <p:cNvPr id="6" name="Objektum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8408007"/>
              </p:ext>
            </p:extLst>
          </p:nvPr>
        </p:nvGraphicFramePr>
        <p:xfrm>
          <a:off x="2116963" y="2132856"/>
          <a:ext cx="4906962" cy="248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88" name="Equation" r:id="rId3" imgW="2450880" imgH="1244520" progId="Equation.3">
                  <p:embed/>
                </p:oleObj>
              </mc:Choice>
              <mc:Fallback>
                <p:oleObj name="Equation" r:id="rId3" imgW="2450880" imgH="12445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6963" y="2132856"/>
                        <a:ext cx="4906962" cy="2489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artalom helye 2"/>
          <p:cNvSpPr txBox="1">
            <a:spLocks/>
          </p:cNvSpPr>
          <p:nvPr/>
        </p:nvSpPr>
        <p:spPr>
          <a:xfrm>
            <a:off x="746024" y="1527634"/>
            <a:ext cx="4680520" cy="6048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hu-HU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hu-HU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hu-HU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hu-H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hu-H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hu-H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hu-H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hu-H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hu-H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hu-HU" b="1" dirty="0" smtClean="0"/>
              <a:t>Megoldás</a:t>
            </a:r>
            <a:endParaRPr lang="hu-HU" b="1" dirty="0"/>
          </a:p>
        </p:txBody>
      </p:sp>
      <p:sp>
        <p:nvSpPr>
          <p:cNvPr id="8" name="Téglalap 7"/>
          <p:cNvSpPr/>
          <p:nvPr/>
        </p:nvSpPr>
        <p:spPr>
          <a:xfrm>
            <a:off x="971600" y="4888783"/>
            <a:ext cx="73321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800" dirty="0" smtClean="0"/>
              <a:t>Tehát </a:t>
            </a:r>
            <a:r>
              <a:rPr lang="hu-H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páratlan szám.</a:t>
            </a:r>
            <a:endParaRPr lang="hu-HU" sz="2800" dirty="0"/>
          </a:p>
        </p:txBody>
      </p:sp>
      <p:grpSp>
        <p:nvGrpSpPr>
          <p:cNvPr id="10" name="Csoportba foglalás 9"/>
          <p:cNvGrpSpPr/>
          <p:nvPr/>
        </p:nvGrpSpPr>
        <p:grpSpPr>
          <a:xfrm>
            <a:off x="1187624" y="836712"/>
            <a:ext cx="7332150" cy="563463"/>
            <a:chOff x="1187624" y="836712"/>
            <a:chExt cx="7332150" cy="563463"/>
          </a:xfrm>
        </p:grpSpPr>
        <p:sp>
          <p:nvSpPr>
            <p:cNvPr id="4" name="Téglalap 3"/>
            <p:cNvSpPr/>
            <p:nvPr/>
          </p:nvSpPr>
          <p:spPr>
            <a:xfrm>
              <a:off x="1187624" y="836712"/>
              <a:ext cx="733215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hu-HU" sz="2800" dirty="0" smtClean="0"/>
                <a:t>Milyen     </a:t>
              </a:r>
              <a:r>
                <a:rPr lang="hu-HU" sz="28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hu-HU" sz="28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</a:t>
              </a:r>
              <a:r>
                <a:rPr lang="hu-HU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esetén </a:t>
              </a:r>
              <a:r>
                <a:rPr lang="hu-HU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teljesül, hogy</a:t>
              </a:r>
              <a:r>
                <a:rPr lang="hu-HU" sz="2800" dirty="0" smtClean="0"/>
                <a:t>                     ?</a:t>
              </a:r>
              <a:endParaRPr lang="hu-HU" sz="2800" dirty="0"/>
            </a:p>
          </p:txBody>
        </p:sp>
        <p:graphicFrame>
          <p:nvGraphicFramePr>
            <p:cNvPr id="5" name="Objektum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42050272"/>
                </p:ext>
              </p:extLst>
            </p:nvPr>
          </p:nvGraphicFramePr>
          <p:xfrm>
            <a:off x="6223000" y="892175"/>
            <a:ext cx="1604963" cy="508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89" name="Equation" r:id="rId5" imgW="799920" imgH="253800" progId="Equation.3">
                    <p:embed/>
                  </p:oleObj>
                </mc:Choice>
                <mc:Fallback>
                  <p:oleObj name="Equation" r:id="rId5" imgW="799920" imgH="253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23000" y="892175"/>
                          <a:ext cx="1604963" cy="508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bjektum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16570993"/>
                </p:ext>
              </p:extLst>
            </p:nvPr>
          </p:nvGraphicFramePr>
          <p:xfrm>
            <a:off x="2339752" y="895122"/>
            <a:ext cx="889000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90" name="Equation" r:id="rId7" imgW="444240" imgH="203040" progId="Equation.3">
                    <p:embed/>
                  </p:oleObj>
                </mc:Choice>
                <mc:Fallback>
                  <p:oleObj name="Equation" r:id="rId7" imgW="444240" imgH="20304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2339752" y="895122"/>
                          <a:ext cx="889000" cy="4064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51367425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46024" y="44624"/>
            <a:ext cx="8290472" cy="720080"/>
          </a:xfrm>
        </p:spPr>
        <p:txBody>
          <a:bodyPr>
            <a:normAutofit fontScale="90000"/>
          </a:bodyPr>
          <a:lstStyle/>
          <a:p>
            <a:r>
              <a:rPr lang="hu-HU" dirty="0"/>
              <a:t>7</a:t>
            </a:r>
            <a:r>
              <a:rPr lang="hu-HU" dirty="0" smtClean="0"/>
              <a:t>. </a:t>
            </a:r>
            <a:r>
              <a:rPr lang="hu-HU" dirty="0"/>
              <a:t>tulajdonság </a:t>
            </a:r>
            <a:r>
              <a:rPr lang="hu-HU" dirty="0" smtClean="0"/>
              <a:t>(kapcsolódó feladatok)</a:t>
            </a:r>
            <a:endParaRPr lang="hu-HU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1F1-F28C-4146-9869-C1FD467D5D59}" type="slidenum">
              <a:rPr lang="hu-HU" smtClean="0"/>
              <a:t>26</a:t>
            </a:fld>
            <a:endParaRPr lang="hu-HU"/>
          </a:p>
        </p:txBody>
      </p:sp>
      <p:grpSp>
        <p:nvGrpSpPr>
          <p:cNvPr id="14" name="Csoportba foglalás 13"/>
          <p:cNvGrpSpPr/>
          <p:nvPr/>
        </p:nvGrpSpPr>
        <p:grpSpPr>
          <a:xfrm>
            <a:off x="746024" y="1555365"/>
            <a:ext cx="9192453" cy="582998"/>
            <a:chOff x="1019349" y="1218712"/>
            <a:chExt cx="9192453" cy="582998"/>
          </a:xfrm>
        </p:grpSpPr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1019349" y="1218712"/>
              <a:ext cx="9192453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altLang="hu-HU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ea typeface="Times New Roman" panose="02020603050405020304" pitchFamily="18" charset="0"/>
                </a:rPr>
                <a:t> 1.  Igazoljuk szemléletesen, hogy                                      !           </a:t>
              </a:r>
              <a:endParaRPr kumimoji="0" lang="hu-HU" altLang="hu-H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graphicFrame>
          <p:nvGraphicFramePr>
            <p:cNvPr id="5" name="Objektum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91164263"/>
                </p:ext>
              </p:extLst>
            </p:nvPr>
          </p:nvGraphicFramePr>
          <p:xfrm>
            <a:off x="5978800" y="1293710"/>
            <a:ext cx="2946400" cy="508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6871" name="Equation" r:id="rId3" imgW="1473120" imgH="253800" progId="Equation.3">
                    <p:embed/>
                  </p:oleObj>
                </mc:Choice>
                <mc:Fallback>
                  <p:oleObj name="Equation" r:id="rId3" imgW="1473120" imgH="2538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5978800" y="1293710"/>
                          <a:ext cx="2946400" cy="508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5" name="Csoportba foglalás 14"/>
          <p:cNvGrpSpPr/>
          <p:nvPr/>
        </p:nvGrpSpPr>
        <p:grpSpPr>
          <a:xfrm>
            <a:off x="747478" y="2865896"/>
            <a:ext cx="8129661" cy="566279"/>
            <a:chOff x="706601" y="2202215"/>
            <a:chExt cx="8129661" cy="566279"/>
          </a:xfrm>
        </p:grpSpPr>
        <p:sp>
          <p:nvSpPr>
            <p:cNvPr id="8" name="Rectangle 4"/>
            <p:cNvSpPr>
              <a:spLocks noChangeArrowheads="1"/>
            </p:cNvSpPr>
            <p:nvPr/>
          </p:nvSpPr>
          <p:spPr bwMode="auto">
            <a:xfrm>
              <a:off x="706601" y="2202215"/>
              <a:ext cx="8129661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altLang="hu-HU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hu-HU" altLang="hu-HU" sz="2800" dirty="0">
                  <a:ea typeface="Times New Roman" panose="02020603050405020304" pitchFamily="18" charset="0"/>
                </a:rPr>
                <a:t>2</a:t>
              </a:r>
              <a:r>
                <a:rPr kumimoji="0" lang="hu-HU" altLang="hu-HU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ea typeface="Times New Roman" panose="02020603050405020304" pitchFamily="18" charset="0"/>
                </a:rPr>
                <a:t>.  Igazoljuk szemléletesen, hogy                                     !</a:t>
              </a:r>
              <a:endParaRPr kumimoji="0" lang="hu-HU" altLang="hu-H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graphicFrame>
          <p:nvGraphicFramePr>
            <p:cNvPr id="9" name="Objektum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52883077"/>
                </p:ext>
              </p:extLst>
            </p:nvPr>
          </p:nvGraphicFramePr>
          <p:xfrm>
            <a:off x="5688411" y="2260494"/>
            <a:ext cx="2768600" cy="508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6872" name="Equation" r:id="rId5" imgW="1384200" imgH="253800" progId="Equation.3">
                    <p:embed/>
                  </p:oleObj>
                </mc:Choice>
                <mc:Fallback>
                  <p:oleObj name="Equation" r:id="rId5" imgW="1384200" imgH="2538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5688411" y="2260494"/>
                          <a:ext cx="2768600" cy="508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73073535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8</a:t>
            </a:r>
            <a:r>
              <a:rPr lang="hu-HU" b="1" dirty="0" smtClean="0"/>
              <a:t>. tulajdonság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4294967295"/>
          </p:nvPr>
        </p:nvSpPr>
        <p:spPr>
          <a:xfrm>
            <a:off x="746024" y="1800000"/>
            <a:ext cx="4680520" cy="6048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b="1" dirty="0" smtClean="0"/>
              <a:t>Bizonyítás</a:t>
            </a:r>
            <a:endParaRPr lang="hu-HU" b="1" dirty="0"/>
          </a:p>
        </p:txBody>
      </p:sp>
      <p:grpSp>
        <p:nvGrpSpPr>
          <p:cNvPr id="4" name="Csoportba foglalás 3"/>
          <p:cNvGrpSpPr/>
          <p:nvPr/>
        </p:nvGrpSpPr>
        <p:grpSpPr>
          <a:xfrm>
            <a:off x="878161" y="451341"/>
            <a:ext cx="8016298" cy="1348659"/>
            <a:chOff x="878161" y="451341"/>
            <a:chExt cx="8016298" cy="1348659"/>
          </a:xfrm>
        </p:grpSpPr>
        <p:sp>
          <p:nvSpPr>
            <p:cNvPr id="11" name="Téglalap 10"/>
            <p:cNvSpPr/>
            <p:nvPr/>
          </p:nvSpPr>
          <p:spPr>
            <a:xfrm>
              <a:off x="878161" y="845893"/>
              <a:ext cx="8016298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hu-HU" sz="2800" dirty="0"/>
                <a:t>A kilences számrendszerbeli                    </a:t>
              </a:r>
              <a:r>
                <a:rPr lang="hu-HU" sz="2800" dirty="0" smtClean="0"/>
                <a:t>   </a:t>
              </a:r>
            </a:p>
            <a:p>
              <a:r>
                <a:rPr lang="hu-HU" sz="2800" dirty="0" smtClean="0"/>
                <a:t>szám </a:t>
              </a:r>
              <a:r>
                <a:rPr lang="hu-HU" sz="2800" dirty="0"/>
                <a:t>a tízes számrendszerben háromszögszám. </a:t>
              </a:r>
            </a:p>
          </p:txBody>
        </p:sp>
        <p:graphicFrame>
          <p:nvGraphicFramePr>
            <p:cNvPr id="13" name="Objektum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28413257"/>
                </p:ext>
              </p:extLst>
            </p:nvPr>
          </p:nvGraphicFramePr>
          <p:xfrm>
            <a:off x="5292080" y="451341"/>
            <a:ext cx="3111500" cy="920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700" name="Equation" r:id="rId3" imgW="1244520" imgH="368280" progId="Equation.3">
                    <p:embed/>
                  </p:oleObj>
                </mc:Choice>
                <mc:Fallback>
                  <p:oleObj name="Equation" r:id="rId3" imgW="1244520" imgH="3682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92080" y="451341"/>
                          <a:ext cx="3111500" cy="9207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6" name="Objektum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2438834"/>
              </p:ext>
            </p:extLst>
          </p:nvPr>
        </p:nvGraphicFramePr>
        <p:xfrm>
          <a:off x="972242" y="2769308"/>
          <a:ext cx="7624763" cy="284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1" name="Equation" r:id="rId5" imgW="3809880" imgH="1422360" progId="Equation.3">
                  <p:embed/>
                </p:oleObj>
              </mc:Choice>
              <mc:Fallback>
                <p:oleObj name="Equation" r:id="rId5" imgW="3809880" imgH="142236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2242" y="2769308"/>
                        <a:ext cx="7624763" cy="284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1F1-F28C-4146-9869-C1FD467D5D59}" type="slidenum">
              <a:rPr lang="hu-HU" smtClean="0"/>
              <a:t>27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9323059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8</a:t>
            </a:r>
            <a:r>
              <a:rPr lang="hu-HU" b="1" dirty="0" smtClean="0"/>
              <a:t>. tulajdonság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4294967295"/>
          </p:nvPr>
        </p:nvSpPr>
        <p:spPr>
          <a:xfrm>
            <a:off x="746024" y="1556792"/>
            <a:ext cx="4680520" cy="6048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b="1" dirty="0" smtClean="0"/>
              <a:t>Szemléletes bizonyítás</a:t>
            </a:r>
            <a:endParaRPr lang="hu-HU" b="1" dirty="0"/>
          </a:p>
        </p:txBody>
      </p:sp>
      <p:grpSp>
        <p:nvGrpSpPr>
          <p:cNvPr id="4" name="Csoportba foglalás 3"/>
          <p:cNvGrpSpPr/>
          <p:nvPr/>
        </p:nvGrpSpPr>
        <p:grpSpPr>
          <a:xfrm>
            <a:off x="878161" y="314240"/>
            <a:ext cx="8016298" cy="1314560"/>
            <a:chOff x="878161" y="314240"/>
            <a:chExt cx="8016298" cy="1314560"/>
          </a:xfrm>
        </p:grpSpPr>
        <p:sp>
          <p:nvSpPr>
            <p:cNvPr id="11" name="Téglalap 10"/>
            <p:cNvSpPr/>
            <p:nvPr/>
          </p:nvSpPr>
          <p:spPr>
            <a:xfrm>
              <a:off x="878161" y="674693"/>
              <a:ext cx="8016298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hu-HU" sz="2800" dirty="0"/>
                <a:t>A kilences számrendszerbeli                    </a:t>
              </a:r>
              <a:r>
                <a:rPr lang="hu-HU" sz="2800" dirty="0" smtClean="0"/>
                <a:t>   </a:t>
              </a:r>
            </a:p>
            <a:p>
              <a:r>
                <a:rPr lang="hu-HU" sz="2800" dirty="0" smtClean="0"/>
                <a:t>szám </a:t>
              </a:r>
              <a:r>
                <a:rPr lang="hu-HU" sz="2800" dirty="0"/>
                <a:t>a tízes számrendszerben háromszögszám. </a:t>
              </a:r>
            </a:p>
          </p:txBody>
        </p:sp>
        <p:graphicFrame>
          <p:nvGraphicFramePr>
            <p:cNvPr id="12" name="Objektum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02300813"/>
                </p:ext>
              </p:extLst>
            </p:nvPr>
          </p:nvGraphicFramePr>
          <p:xfrm>
            <a:off x="5220072" y="314240"/>
            <a:ext cx="3111500" cy="920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519" name="Equation" r:id="rId3" imgW="1244520" imgH="368280" progId="Equation.3">
                    <p:embed/>
                  </p:oleObj>
                </mc:Choice>
                <mc:Fallback>
                  <p:oleObj name="Equation" r:id="rId3" imgW="1244520" imgH="3682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20072" y="314240"/>
                          <a:ext cx="3111500" cy="9207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8" name="Kép 7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675" y="2614481"/>
            <a:ext cx="2316681" cy="3840813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675" y="2614481"/>
            <a:ext cx="2316681" cy="3840813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989" y="2614481"/>
            <a:ext cx="3086367" cy="3840813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609" y="2614481"/>
            <a:ext cx="3078747" cy="3840813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127" y="2614481"/>
            <a:ext cx="3330229" cy="3840813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241" y="3102203"/>
            <a:ext cx="3330229" cy="3353091"/>
          </a:xfrm>
          <a:prstGeom prst="rect">
            <a:avLst/>
          </a:prstGeom>
        </p:spPr>
      </p:pic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1F1-F28C-4146-9869-C1FD467D5D59}" type="slidenum">
              <a:rPr lang="hu-HU" smtClean="0"/>
              <a:t>28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4059601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46024" y="44624"/>
            <a:ext cx="8342836" cy="720080"/>
          </a:xfrm>
        </p:spPr>
        <p:txBody>
          <a:bodyPr>
            <a:normAutofit fontScale="90000"/>
          </a:bodyPr>
          <a:lstStyle/>
          <a:p>
            <a:r>
              <a:rPr lang="hu-HU" dirty="0"/>
              <a:t>8</a:t>
            </a:r>
            <a:r>
              <a:rPr lang="hu-HU" dirty="0" smtClean="0"/>
              <a:t>. tulajdonság (kapcsolódó állítások)</a:t>
            </a:r>
            <a:endParaRPr lang="hu-HU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1F1-F28C-4146-9869-C1FD467D5D59}" type="slidenum">
              <a:rPr lang="hu-HU" smtClean="0"/>
              <a:t>29</a:t>
            </a:fld>
            <a:endParaRPr lang="hu-HU"/>
          </a:p>
        </p:txBody>
      </p:sp>
      <p:grpSp>
        <p:nvGrpSpPr>
          <p:cNvPr id="18" name="Csoportba foglalás 17"/>
          <p:cNvGrpSpPr/>
          <p:nvPr/>
        </p:nvGrpSpPr>
        <p:grpSpPr>
          <a:xfrm>
            <a:off x="797374" y="967826"/>
            <a:ext cx="8351528" cy="1611272"/>
            <a:chOff x="797374" y="967826"/>
            <a:chExt cx="8351528" cy="1611272"/>
          </a:xfrm>
        </p:grpSpPr>
        <p:graphicFrame>
          <p:nvGraphicFramePr>
            <p:cNvPr id="6" name="Objektum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867410"/>
                </p:ext>
              </p:extLst>
            </p:nvPr>
          </p:nvGraphicFramePr>
          <p:xfrm>
            <a:off x="1541934" y="980728"/>
            <a:ext cx="1085850" cy="476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901" name="Equation" r:id="rId3" imgW="545863" imgH="241195" progId="Equation.3">
                    <p:embed/>
                  </p:oleObj>
                </mc:Choice>
                <mc:Fallback>
                  <p:oleObj name="Equation" r:id="rId3" imgW="545863" imgH="241195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41934" y="980728"/>
                          <a:ext cx="1085850" cy="47625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ktum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66627921"/>
                </p:ext>
              </p:extLst>
            </p:nvPr>
          </p:nvGraphicFramePr>
          <p:xfrm>
            <a:off x="5436096" y="967826"/>
            <a:ext cx="2732088" cy="819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902" name="Equation" r:id="rId5" imgW="1358640" imgH="406080" progId="Equation.3">
                    <p:embed/>
                  </p:oleObj>
                </mc:Choice>
                <mc:Fallback>
                  <p:oleObj name="Equation" r:id="rId5" imgW="1358640" imgH="4060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36096" y="967826"/>
                          <a:ext cx="2732088" cy="8191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Téglalap 7"/>
            <p:cNvSpPr/>
            <p:nvPr/>
          </p:nvSpPr>
          <p:spPr>
            <a:xfrm>
              <a:off x="797374" y="980728"/>
              <a:ext cx="804182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hu-HU" sz="2800" dirty="0" smtClean="0"/>
                <a:t>1. </a:t>
              </a:r>
              <a:r>
                <a:rPr lang="pt-BR" sz="2800" dirty="0" smtClean="0"/>
                <a:t>A</a:t>
              </a:r>
              <a:r>
                <a:rPr lang="hu-HU" sz="2800" dirty="0" smtClean="0"/>
                <a:t>                számrendszerbeli</a:t>
              </a:r>
              <a:endParaRPr lang="hu-HU" sz="2800" dirty="0"/>
            </a:p>
          </p:txBody>
        </p:sp>
        <p:sp>
          <p:nvSpPr>
            <p:cNvPr id="9" name="Téglalap 8"/>
            <p:cNvSpPr/>
            <p:nvPr/>
          </p:nvSpPr>
          <p:spPr>
            <a:xfrm>
              <a:off x="1107076" y="1624991"/>
              <a:ext cx="8041826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hu-HU" sz="2800" dirty="0"/>
                <a:t>szám a </a:t>
              </a:r>
              <a:r>
                <a:rPr lang="hu-HU" sz="2800" dirty="0" smtClean="0"/>
                <a:t>tízes számrendszerben háromszögszám. </a:t>
              </a:r>
            </a:p>
            <a:p>
              <a:r>
                <a:rPr lang="hu-HU" sz="2800" dirty="0" smtClean="0"/>
                <a:t>(8. tulajdonság általánosítása)</a:t>
              </a:r>
              <a:endParaRPr lang="hu-HU" sz="2800" dirty="0"/>
            </a:p>
          </p:txBody>
        </p:sp>
      </p:grpSp>
      <p:grpSp>
        <p:nvGrpSpPr>
          <p:cNvPr id="20" name="Csoportba foglalás 19"/>
          <p:cNvGrpSpPr/>
          <p:nvPr/>
        </p:nvGrpSpPr>
        <p:grpSpPr>
          <a:xfrm>
            <a:off x="896529" y="4221404"/>
            <a:ext cx="8160701" cy="1583860"/>
            <a:chOff x="896529" y="4095391"/>
            <a:chExt cx="8160701" cy="1583860"/>
          </a:xfrm>
        </p:grpSpPr>
        <p:sp>
          <p:nvSpPr>
            <p:cNvPr id="12" name="Téglalap 11"/>
            <p:cNvSpPr/>
            <p:nvPr/>
          </p:nvSpPr>
          <p:spPr>
            <a:xfrm>
              <a:off x="896529" y="4101636"/>
              <a:ext cx="804182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hu-HU" sz="2800" dirty="0" smtClean="0"/>
                <a:t>3. </a:t>
              </a:r>
              <a:r>
                <a:rPr lang="pt-BR" sz="2800" dirty="0" smtClean="0"/>
                <a:t>A</a:t>
              </a:r>
              <a:r>
                <a:rPr lang="hu-HU" sz="2800" dirty="0" smtClean="0"/>
                <a:t>                 számrendszerbeli                    </a:t>
              </a:r>
            </a:p>
          </p:txBody>
        </p:sp>
        <p:graphicFrame>
          <p:nvGraphicFramePr>
            <p:cNvPr id="14" name="Objektum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95892938"/>
                </p:ext>
              </p:extLst>
            </p:nvPr>
          </p:nvGraphicFramePr>
          <p:xfrm>
            <a:off x="1743075" y="4130075"/>
            <a:ext cx="984250" cy="4651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903" name="Equation" r:id="rId7" imgW="495000" imgH="215640" progId="Equation.3">
                    <p:embed/>
                  </p:oleObj>
                </mc:Choice>
                <mc:Fallback>
                  <p:oleObj name="Equation" r:id="rId7" imgW="49500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43075" y="4130075"/>
                          <a:ext cx="984250" cy="465137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Objektum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93593291"/>
                </p:ext>
              </p:extLst>
            </p:nvPr>
          </p:nvGraphicFramePr>
          <p:xfrm>
            <a:off x="5586955" y="4095391"/>
            <a:ext cx="3470275" cy="7413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904" name="Equation" r:id="rId9" imgW="1726920" imgH="368280" progId="Equation.3">
                    <p:embed/>
                  </p:oleObj>
                </mc:Choice>
                <mc:Fallback>
                  <p:oleObj name="Equation" r:id="rId9" imgW="1726920" imgH="3682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86955" y="4095391"/>
                          <a:ext cx="3470275" cy="7413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Téglalap 15"/>
            <p:cNvSpPr/>
            <p:nvPr/>
          </p:nvSpPr>
          <p:spPr>
            <a:xfrm>
              <a:off x="1187624" y="4725144"/>
              <a:ext cx="7321746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hu-HU" sz="2800" dirty="0" smtClean="0"/>
                <a:t>szám a tízes számrendszerben háromszögszám. </a:t>
              </a:r>
            </a:p>
            <a:p>
              <a:r>
                <a:rPr lang="hu-HU" sz="2800" dirty="0" smtClean="0"/>
                <a:t>(2. feladat általánosítása)</a:t>
              </a:r>
              <a:endParaRPr lang="hu-HU" sz="2800" dirty="0"/>
            </a:p>
          </p:txBody>
        </p:sp>
      </p:grpSp>
      <p:grpSp>
        <p:nvGrpSpPr>
          <p:cNvPr id="19" name="Csoportba foglalás 18"/>
          <p:cNvGrpSpPr/>
          <p:nvPr/>
        </p:nvGrpSpPr>
        <p:grpSpPr>
          <a:xfrm>
            <a:off x="896529" y="2888577"/>
            <a:ext cx="8404929" cy="1116487"/>
            <a:chOff x="896529" y="2888577"/>
            <a:chExt cx="8404929" cy="1116487"/>
          </a:xfrm>
        </p:grpSpPr>
        <p:sp>
          <p:nvSpPr>
            <p:cNvPr id="10" name="Téglalap 9"/>
            <p:cNvSpPr/>
            <p:nvPr/>
          </p:nvSpPr>
          <p:spPr>
            <a:xfrm>
              <a:off x="896529" y="2889153"/>
              <a:ext cx="804182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hu-HU" sz="2800" dirty="0" smtClean="0"/>
                <a:t>2. A hármas számrendszerbeli    </a:t>
              </a:r>
            </a:p>
          </p:txBody>
        </p:sp>
        <p:graphicFrame>
          <p:nvGraphicFramePr>
            <p:cNvPr id="11" name="Objektum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58575930"/>
                </p:ext>
              </p:extLst>
            </p:nvPr>
          </p:nvGraphicFramePr>
          <p:xfrm>
            <a:off x="5437099" y="2888577"/>
            <a:ext cx="3141662" cy="741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905" name="Equation" r:id="rId11" imgW="1562040" imgH="368280" progId="Equation.3">
                    <p:embed/>
                  </p:oleObj>
                </mc:Choice>
                <mc:Fallback>
                  <p:oleObj name="Equation" r:id="rId11" imgW="1562040" imgH="3682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37099" y="2888577"/>
                          <a:ext cx="3141662" cy="7413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" name="Téglalap 16"/>
            <p:cNvSpPr/>
            <p:nvPr/>
          </p:nvSpPr>
          <p:spPr>
            <a:xfrm>
              <a:off x="1259632" y="3481844"/>
              <a:ext cx="804182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hu-HU" sz="2800" dirty="0" smtClean="0"/>
                <a:t>szám a tízes számrendszerben háromszögszám.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7978720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 smtClean="0"/>
              <a:t>Háromszögszámok sorozata</a:t>
            </a:r>
            <a:endParaRPr lang="hu-HU" dirty="0"/>
          </a:p>
        </p:txBody>
      </p:sp>
      <p:pic>
        <p:nvPicPr>
          <p:cNvPr id="10" name="T1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954"/>
          <a:stretch/>
        </p:blipFill>
        <p:spPr>
          <a:xfrm>
            <a:off x="1305036" y="1484784"/>
            <a:ext cx="3467126" cy="2336618"/>
          </a:xfrm>
          <a:prstGeom prst="rect">
            <a:avLst/>
          </a:prstGeom>
        </p:spPr>
      </p:pic>
      <p:pic>
        <p:nvPicPr>
          <p:cNvPr id="11" name="T2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954"/>
          <a:stretch/>
        </p:blipFill>
        <p:spPr>
          <a:xfrm>
            <a:off x="1305036" y="881158"/>
            <a:ext cx="3298187" cy="3093550"/>
          </a:xfrm>
          <a:prstGeom prst="rect">
            <a:avLst/>
          </a:prstGeom>
        </p:spPr>
      </p:pic>
      <p:pic>
        <p:nvPicPr>
          <p:cNvPr id="12" name="T3"/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60954"/>
          <a:stretch/>
        </p:blipFill>
        <p:spPr>
          <a:xfrm>
            <a:off x="1187624" y="1108578"/>
            <a:ext cx="3298104" cy="3093550"/>
          </a:xfrm>
          <a:prstGeom prst="rect">
            <a:avLst/>
          </a:prstGeom>
        </p:spPr>
      </p:pic>
      <p:pic>
        <p:nvPicPr>
          <p:cNvPr id="13" name="T4"/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292"/>
          <a:stretch/>
        </p:blipFill>
        <p:spPr>
          <a:xfrm>
            <a:off x="1377969" y="1326789"/>
            <a:ext cx="3354106" cy="3093550"/>
          </a:xfrm>
          <a:prstGeom prst="rect">
            <a:avLst/>
          </a:prstGeom>
        </p:spPr>
      </p:pic>
      <p:pic>
        <p:nvPicPr>
          <p:cNvPr id="14" name="T5"/>
          <p:cNvPicPr>
            <a:picLocks noChangeAspect="1"/>
          </p:cNvPicPr>
          <p:nvPr/>
        </p:nvPicPr>
        <p:blipFill rotWithShape="1">
          <a:blip r:embed="rId7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30"/>
          <a:stretch/>
        </p:blipFill>
        <p:spPr>
          <a:xfrm>
            <a:off x="1331640" y="1408281"/>
            <a:ext cx="3325556" cy="3093550"/>
          </a:xfrm>
          <a:prstGeom prst="rect">
            <a:avLst/>
          </a:prstGeom>
        </p:spPr>
      </p:pic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1F1-F28C-4146-9869-C1FD467D5D59}" type="slidenum">
              <a:rPr lang="hu-HU" smtClean="0"/>
              <a:t>3</a:t>
            </a:fld>
            <a:endParaRPr lang="hu-HU"/>
          </a:p>
        </p:txBody>
      </p:sp>
      <p:sp>
        <p:nvSpPr>
          <p:cNvPr id="9" name="Tartalom helye 2"/>
          <p:cNvSpPr txBox="1">
            <a:spLocks/>
          </p:cNvSpPr>
          <p:nvPr/>
        </p:nvSpPr>
        <p:spPr>
          <a:xfrm>
            <a:off x="730048" y="4933812"/>
            <a:ext cx="8093176" cy="16561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hu-HU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hu-HU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hu-HU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hu-H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hu-H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hu-H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hu-H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hu-H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hu-H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hu-H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hu-H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  <a:r>
              <a:rPr lang="hu-H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</a:t>
            </a:r>
            <a:r>
              <a:rPr lang="hu-H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15</a:t>
            </a:r>
            <a:r>
              <a:rPr lang="hu-H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21</a:t>
            </a:r>
            <a:r>
              <a:rPr lang="hu-H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28</a:t>
            </a:r>
            <a:r>
              <a:rPr lang="hu-H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36</a:t>
            </a:r>
            <a:r>
              <a:rPr lang="hu-H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45</a:t>
            </a:r>
            <a:r>
              <a:rPr lang="hu-H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55</a:t>
            </a:r>
            <a:r>
              <a:rPr lang="hu-H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66</a:t>
            </a:r>
            <a:r>
              <a:rPr lang="hu-H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78</a:t>
            </a:r>
            <a:r>
              <a:rPr lang="hu-H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91</a:t>
            </a:r>
            <a:r>
              <a:rPr lang="hu-H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105</a:t>
            </a:r>
            <a:r>
              <a:rPr lang="hu-H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120</a:t>
            </a:r>
            <a:r>
              <a:rPr lang="hu-H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136</a:t>
            </a:r>
            <a:r>
              <a:rPr lang="hu-H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153</a:t>
            </a:r>
            <a:r>
              <a:rPr lang="hu-H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171</a:t>
            </a:r>
            <a:r>
              <a:rPr lang="hu-H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190</a:t>
            </a:r>
            <a:r>
              <a:rPr lang="hu-H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210</a:t>
            </a:r>
            <a:r>
              <a:rPr lang="hu-H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231</a:t>
            </a:r>
            <a:r>
              <a:rPr lang="hu-H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253</a:t>
            </a:r>
            <a:r>
              <a:rPr lang="hu-H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276</a:t>
            </a:r>
            <a:r>
              <a:rPr lang="hu-H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300</a:t>
            </a:r>
            <a:r>
              <a:rPr lang="hu-H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325</a:t>
            </a:r>
            <a:r>
              <a:rPr lang="hu-H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351</a:t>
            </a:r>
            <a:r>
              <a:rPr lang="hu-H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hu-H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artalom helye 2"/>
          <p:cNvSpPr txBox="1">
            <a:spLocks/>
          </p:cNvSpPr>
          <p:nvPr/>
        </p:nvSpPr>
        <p:spPr>
          <a:xfrm>
            <a:off x="730048" y="4933812"/>
            <a:ext cx="1249664" cy="9474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hu-HU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hu-HU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hu-HU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hu-H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hu-H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hu-H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hu-H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hu-H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hu-H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hu-H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hu-H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artalom helye 2"/>
          <p:cNvSpPr txBox="1">
            <a:spLocks/>
          </p:cNvSpPr>
          <p:nvPr/>
        </p:nvSpPr>
        <p:spPr>
          <a:xfrm>
            <a:off x="730048" y="4933811"/>
            <a:ext cx="817616" cy="9474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hu-HU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hu-HU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hu-HU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hu-H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hu-H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hu-H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hu-H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hu-H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hu-H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hu-H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artalom helye 2"/>
          <p:cNvSpPr txBox="1">
            <a:spLocks/>
          </p:cNvSpPr>
          <p:nvPr/>
        </p:nvSpPr>
        <p:spPr>
          <a:xfrm>
            <a:off x="730048" y="4933812"/>
            <a:ext cx="1944216" cy="871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hu-HU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hu-HU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hu-HU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hu-H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hu-H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hu-H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hu-H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hu-H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hu-H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hu-H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3,  6</a:t>
            </a:r>
            <a:endParaRPr lang="hu-H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artalom helye 2"/>
          <p:cNvSpPr txBox="1">
            <a:spLocks/>
          </p:cNvSpPr>
          <p:nvPr/>
        </p:nvSpPr>
        <p:spPr>
          <a:xfrm>
            <a:off x="730048" y="4933812"/>
            <a:ext cx="6113864" cy="14632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hu-HU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hu-HU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hu-HU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hu-H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hu-H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hu-H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hu-H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hu-H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hu-H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hu-H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3,  6,  10</a:t>
            </a:r>
            <a:endParaRPr lang="hu-H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artalom helye 2"/>
          <p:cNvSpPr txBox="1">
            <a:spLocks/>
          </p:cNvSpPr>
          <p:nvPr/>
        </p:nvSpPr>
        <p:spPr>
          <a:xfrm>
            <a:off x="730048" y="4933812"/>
            <a:ext cx="6113864" cy="14632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hu-HU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hu-HU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hu-HU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hu-H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hu-H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hu-H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hu-H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hu-H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hu-H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hu-H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3,  6,  10,  15</a:t>
            </a:r>
            <a:endParaRPr lang="hu-H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0" name="T1 képlet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7482407"/>
              </p:ext>
            </p:extLst>
          </p:nvPr>
        </p:nvGraphicFramePr>
        <p:xfrm>
          <a:off x="5183053" y="1877114"/>
          <a:ext cx="1716087" cy="144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932" name="Equation" r:id="rId8" imgW="749160" imgH="634680" progId="Equation.3">
                  <p:embed/>
                </p:oleObj>
              </mc:Choice>
              <mc:Fallback>
                <p:oleObj name="Equation" r:id="rId8" imgW="749160" imgH="634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3053" y="1877114"/>
                        <a:ext cx="1716087" cy="1441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T2 képlet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8091182"/>
              </p:ext>
            </p:extLst>
          </p:nvPr>
        </p:nvGraphicFramePr>
        <p:xfrm>
          <a:off x="5193506" y="1877114"/>
          <a:ext cx="1890713" cy="144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933" name="Equation" r:id="rId10" imgW="825480" imgH="634680" progId="Equation.3">
                  <p:embed/>
                </p:oleObj>
              </mc:Choice>
              <mc:Fallback>
                <p:oleObj name="Equation" r:id="rId10" imgW="825480" imgH="634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3506" y="1877114"/>
                        <a:ext cx="1890713" cy="1441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T3 képlet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8467686"/>
              </p:ext>
            </p:extLst>
          </p:nvPr>
        </p:nvGraphicFramePr>
        <p:xfrm>
          <a:off x="5193506" y="1877114"/>
          <a:ext cx="2384425" cy="144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934" name="Equation" r:id="rId12" imgW="1041120" imgH="634680" progId="Equation.3">
                  <p:embed/>
                </p:oleObj>
              </mc:Choice>
              <mc:Fallback>
                <p:oleObj name="Equation" r:id="rId12" imgW="1041120" imgH="634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3506" y="1877114"/>
                        <a:ext cx="2384425" cy="1441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T4 képlet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0381864"/>
              </p:ext>
            </p:extLst>
          </p:nvPr>
        </p:nvGraphicFramePr>
        <p:xfrm>
          <a:off x="5193506" y="1877114"/>
          <a:ext cx="3024187" cy="144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935" name="Equation" r:id="rId14" imgW="1320480" imgH="634680" progId="Equation.3">
                  <p:embed/>
                </p:oleObj>
              </mc:Choice>
              <mc:Fallback>
                <p:oleObj name="Equation" r:id="rId14" imgW="1320480" imgH="634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3506" y="1877114"/>
                        <a:ext cx="3024187" cy="1441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T5 képlet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7000237"/>
              </p:ext>
            </p:extLst>
          </p:nvPr>
        </p:nvGraphicFramePr>
        <p:xfrm>
          <a:off x="5193506" y="1877114"/>
          <a:ext cx="3517900" cy="144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936" name="Equation" r:id="rId16" imgW="1536480" imgH="634680" progId="Equation.3">
                  <p:embed/>
                </p:oleObj>
              </mc:Choice>
              <mc:Fallback>
                <p:oleObj name="Equation" r:id="rId16" imgW="1536480" imgH="634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3506" y="1877114"/>
                        <a:ext cx="3517900" cy="1441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9792524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6 L -0.0066 -0.30857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" y="-15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5" grpId="0" build="p"/>
      <p:bldP spid="15" grpId="2" build="allAtOnce"/>
      <p:bldP spid="16" grpId="0" build="p"/>
      <p:bldP spid="16" grpId="2" build="allAtOnce"/>
      <p:bldP spid="17" grpId="0" build="p"/>
      <p:bldP spid="17" grpId="2" build="allAtOnce"/>
      <p:bldP spid="18" grpId="0" build="p"/>
      <p:bldP spid="18" grpId="2" build="allAtOnce"/>
      <p:bldP spid="19" grpId="0" build="p"/>
      <p:bldP spid="19" grpId="2" build="allAtOnce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9</a:t>
            </a:r>
            <a:r>
              <a:rPr lang="hu-HU" b="1" dirty="0" smtClean="0"/>
              <a:t>. tulajdonság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4294967295"/>
          </p:nvPr>
        </p:nvSpPr>
        <p:spPr>
          <a:xfrm>
            <a:off x="746024" y="2636912"/>
            <a:ext cx="4680520" cy="6048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b="1" dirty="0" smtClean="0"/>
              <a:t>Bizonyítás</a:t>
            </a:r>
            <a:endParaRPr lang="hu-HU" b="1" dirty="0"/>
          </a:p>
        </p:txBody>
      </p:sp>
      <p:sp>
        <p:nvSpPr>
          <p:cNvPr id="8" name="Téglalap 7"/>
          <p:cNvSpPr/>
          <p:nvPr/>
        </p:nvSpPr>
        <p:spPr>
          <a:xfrm>
            <a:off x="972242" y="845893"/>
            <a:ext cx="80162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800" dirty="0"/>
              <a:t>Egy háromszögszám kilencszereséhez egyet hozzáadva újabb háromszögszámot kapunk. </a:t>
            </a:r>
            <a:r>
              <a:rPr lang="hu-HU" sz="2800" dirty="0" smtClean="0"/>
              <a:t>Konkrétan:</a:t>
            </a:r>
            <a:endParaRPr lang="hu-HU" sz="2800" dirty="0"/>
          </a:p>
        </p:txBody>
      </p:sp>
      <p:graphicFrame>
        <p:nvGraphicFramePr>
          <p:cNvPr id="5" name="Objektum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1677911"/>
              </p:ext>
            </p:extLst>
          </p:nvPr>
        </p:nvGraphicFramePr>
        <p:xfrm>
          <a:off x="1979712" y="3530989"/>
          <a:ext cx="5084762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63" name="Equation" r:id="rId3" imgW="2539800" imgH="812520" progId="Equation.3">
                  <p:embed/>
                </p:oleObj>
              </mc:Choice>
              <mc:Fallback>
                <p:oleObj name="Equation" r:id="rId3" imgW="2539800" imgH="81252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712" y="3530989"/>
                        <a:ext cx="5084762" cy="162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ktum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9905746"/>
              </p:ext>
            </p:extLst>
          </p:nvPr>
        </p:nvGraphicFramePr>
        <p:xfrm>
          <a:off x="3208338" y="1890713"/>
          <a:ext cx="2922587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64" name="Equation" r:id="rId5" imgW="1460160" imgH="228600" progId="Equation.3">
                  <p:embed/>
                </p:oleObj>
              </mc:Choice>
              <mc:Fallback>
                <p:oleObj name="Equation" r:id="rId5" imgW="14601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8338" y="1890713"/>
                        <a:ext cx="2922587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1F1-F28C-4146-9869-C1FD467D5D59}" type="slidenum">
              <a:rPr lang="hu-HU" smtClean="0"/>
              <a:t>30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0864344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9</a:t>
            </a:r>
            <a:r>
              <a:rPr lang="hu-HU" b="1" dirty="0" smtClean="0"/>
              <a:t>. tulajdonság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4294967295"/>
          </p:nvPr>
        </p:nvSpPr>
        <p:spPr>
          <a:xfrm>
            <a:off x="746024" y="1556792"/>
            <a:ext cx="4680520" cy="6048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b="1" dirty="0" smtClean="0"/>
              <a:t>Szemléletes bizonyítás</a:t>
            </a:r>
            <a:endParaRPr lang="hu-HU" b="1" dirty="0"/>
          </a:p>
        </p:txBody>
      </p:sp>
      <p:sp>
        <p:nvSpPr>
          <p:cNvPr id="11" name="Téglalap 10"/>
          <p:cNvSpPr/>
          <p:nvPr/>
        </p:nvSpPr>
        <p:spPr>
          <a:xfrm>
            <a:off x="878161" y="674693"/>
            <a:ext cx="80162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800" dirty="0"/>
              <a:t>Egy háromszögszám kilencszereséhez egyet hozzáadva újabb háromszögszámot kapunk.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953" y="3501008"/>
            <a:ext cx="1124714" cy="1261874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952367"/>
            <a:ext cx="2066548" cy="2359156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229" y="1842543"/>
            <a:ext cx="3727918" cy="4458884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794" y="1764732"/>
            <a:ext cx="4363858" cy="4824366"/>
          </a:xfrm>
          <a:prstGeom prst="rect">
            <a:avLst/>
          </a:prstGeom>
        </p:spPr>
      </p:pic>
      <p:graphicFrame>
        <p:nvGraphicFramePr>
          <p:cNvPr id="9" name="Objektum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5831240"/>
              </p:ext>
            </p:extLst>
          </p:nvPr>
        </p:nvGraphicFramePr>
        <p:xfrm>
          <a:off x="3996516" y="6131898"/>
          <a:ext cx="1779587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46" name="Equation" r:id="rId7" imgW="888840" imgH="228600" progId="Equation.3">
                  <p:embed/>
                </p:oleObj>
              </mc:Choice>
              <mc:Fallback>
                <p:oleObj name="Equation" r:id="rId7" imgW="888840" imgH="228600" progId="Equation.3">
                  <p:embed/>
                  <p:pic>
                    <p:nvPicPr>
                      <p:cNvPr id="0" name="Objektum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6516" y="6131898"/>
                        <a:ext cx="1779587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Szövegdoboz 9"/>
          <p:cNvSpPr txBox="1"/>
          <p:nvPr/>
        </p:nvSpPr>
        <p:spPr>
          <a:xfrm>
            <a:off x="6590147" y="3779597"/>
            <a:ext cx="10775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3n+1</a:t>
            </a:r>
            <a:endParaRPr lang="hu-HU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1F1-F28C-4146-9869-C1FD467D5D59}" type="slidenum">
              <a:rPr lang="hu-HU" smtClean="0"/>
              <a:t>31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3252976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/>
      <p:bldP spid="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46024" y="44624"/>
            <a:ext cx="8290472" cy="720080"/>
          </a:xfrm>
        </p:spPr>
        <p:txBody>
          <a:bodyPr>
            <a:normAutofit fontScale="90000"/>
          </a:bodyPr>
          <a:lstStyle/>
          <a:p>
            <a:r>
              <a:rPr lang="hu-HU" dirty="0"/>
              <a:t>9</a:t>
            </a:r>
            <a:r>
              <a:rPr lang="hu-HU" dirty="0" smtClean="0"/>
              <a:t>. tulajdonság (kapcsolódó állítások)</a:t>
            </a:r>
            <a:endParaRPr lang="hu-HU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1F1-F28C-4146-9869-C1FD467D5D59}" type="slidenum">
              <a:rPr lang="hu-HU" smtClean="0"/>
              <a:t>32</a:t>
            </a:fld>
            <a:endParaRPr lang="hu-HU"/>
          </a:p>
        </p:txBody>
      </p:sp>
      <p:grpSp>
        <p:nvGrpSpPr>
          <p:cNvPr id="15" name="Csoportba foglalás 14"/>
          <p:cNvGrpSpPr/>
          <p:nvPr/>
        </p:nvGrpSpPr>
        <p:grpSpPr>
          <a:xfrm>
            <a:off x="1043608" y="1084215"/>
            <a:ext cx="7080528" cy="533924"/>
            <a:chOff x="1407052" y="1084216"/>
            <a:chExt cx="7080528" cy="533924"/>
          </a:xfrm>
        </p:grpSpPr>
        <p:graphicFrame>
          <p:nvGraphicFramePr>
            <p:cNvPr id="7" name="Objektum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34472133"/>
                </p:ext>
              </p:extLst>
            </p:nvPr>
          </p:nvGraphicFramePr>
          <p:xfrm>
            <a:off x="2274345" y="1116490"/>
            <a:ext cx="3581400" cy="501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886" name="Equation" r:id="rId3" imgW="1790640" imgH="253800" progId="Equation.3">
                    <p:embed/>
                  </p:oleObj>
                </mc:Choice>
                <mc:Fallback>
                  <p:oleObj name="Equation" r:id="rId3" imgW="1790640" imgH="253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74345" y="1116490"/>
                          <a:ext cx="3581400" cy="5016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Rectangle 4"/>
            <p:cNvSpPr>
              <a:spLocks noChangeArrowheads="1"/>
            </p:cNvSpPr>
            <p:nvPr/>
          </p:nvSpPr>
          <p:spPr bwMode="auto">
            <a:xfrm>
              <a:off x="1407052" y="1084216"/>
              <a:ext cx="708052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altLang="hu-HU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ea typeface="Times New Roman" panose="02020603050405020304" pitchFamily="18" charset="0"/>
                </a:rPr>
                <a:t> 1. A                                               háromszögszám.</a:t>
              </a:r>
              <a:endParaRPr kumimoji="0" lang="hu-HU" altLang="hu-H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5" name="Csoportba foglalás 4"/>
          <p:cNvGrpSpPr/>
          <p:nvPr/>
        </p:nvGrpSpPr>
        <p:grpSpPr>
          <a:xfrm>
            <a:off x="1043608" y="2476895"/>
            <a:ext cx="6332761" cy="2137747"/>
            <a:chOff x="939160" y="2437160"/>
            <a:chExt cx="6332761" cy="2137747"/>
          </a:xfrm>
        </p:grpSpPr>
        <p:sp>
          <p:nvSpPr>
            <p:cNvPr id="16" name="Rectangle 4"/>
            <p:cNvSpPr>
              <a:spLocks noChangeArrowheads="1"/>
            </p:cNvSpPr>
            <p:nvPr/>
          </p:nvSpPr>
          <p:spPr bwMode="auto">
            <a:xfrm>
              <a:off x="939160" y="2437160"/>
              <a:ext cx="971741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altLang="hu-HU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hu-HU" altLang="hu-HU" sz="2800" dirty="0">
                  <a:ea typeface="Times New Roman" panose="02020603050405020304" pitchFamily="18" charset="0"/>
                </a:rPr>
                <a:t>2</a:t>
              </a:r>
              <a:r>
                <a:rPr kumimoji="0" lang="hu-HU" altLang="hu-HU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ea typeface="Times New Roman" panose="02020603050405020304" pitchFamily="18" charset="0"/>
                </a:rPr>
                <a:t>. Az</a:t>
              </a:r>
              <a:endParaRPr kumimoji="0" lang="hu-HU" altLang="hu-H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graphicFrame>
          <p:nvGraphicFramePr>
            <p:cNvPr id="17" name="Objektum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59173396"/>
                </p:ext>
              </p:extLst>
            </p:nvPr>
          </p:nvGraphicFramePr>
          <p:xfrm>
            <a:off x="2342701" y="2560004"/>
            <a:ext cx="2717800" cy="4524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887" name="Equation" r:id="rId5" imgW="1358640" imgH="228600" progId="Equation.3">
                    <p:embed/>
                  </p:oleObj>
                </mc:Choice>
                <mc:Fallback>
                  <p:oleObj name="Equation" r:id="rId5" imgW="135864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42701" y="2560004"/>
                          <a:ext cx="2717800" cy="4524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Objektum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22993248"/>
                </p:ext>
              </p:extLst>
            </p:nvPr>
          </p:nvGraphicFramePr>
          <p:xfrm>
            <a:off x="2171700" y="2992438"/>
            <a:ext cx="2921000" cy="4778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888" name="Equation" r:id="rId7" imgW="1460160" imgH="241200" progId="Equation.3">
                    <p:embed/>
                  </p:oleObj>
                </mc:Choice>
                <mc:Fallback>
                  <p:oleObj name="Equation" r:id="rId7" imgW="146016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71700" y="2992438"/>
                          <a:ext cx="2921000" cy="4778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" name="Rectangle 4"/>
            <p:cNvSpPr>
              <a:spLocks noChangeArrowheads="1"/>
            </p:cNvSpPr>
            <p:nvPr/>
          </p:nvSpPr>
          <p:spPr bwMode="auto">
            <a:xfrm>
              <a:off x="1168134" y="3620800"/>
              <a:ext cx="6103787" cy="954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altLang="hu-HU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ea typeface="Times New Roman" panose="02020603050405020304" pitchFamily="18" charset="0"/>
                </a:rPr>
                <a:t>rekurzióval megadott          sorozat tagjai </a:t>
              </a:r>
            </a:p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altLang="hu-HU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ea typeface="Times New Roman" panose="02020603050405020304" pitchFamily="18" charset="0"/>
                </a:rPr>
                <a:t>háromszögszámok.</a:t>
              </a:r>
              <a:endParaRPr kumimoji="0" lang="hu-HU" altLang="hu-H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graphicFrame>
          <p:nvGraphicFramePr>
            <p:cNvPr id="4" name="Objektum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50463558"/>
                </p:ext>
              </p:extLst>
            </p:nvPr>
          </p:nvGraphicFramePr>
          <p:xfrm>
            <a:off x="4414838" y="3633788"/>
            <a:ext cx="592137" cy="4841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889" name="Equation" r:id="rId9" imgW="279360" imgH="228600" progId="Equation.3">
                    <p:embed/>
                  </p:oleObj>
                </mc:Choice>
                <mc:Fallback>
                  <p:oleObj name="Equation" r:id="rId9" imgW="279360" imgH="2286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4414838" y="3633788"/>
                          <a:ext cx="592137" cy="48418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53687564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10</a:t>
            </a:r>
            <a:r>
              <a:rPr lang="hu-HU" b="1" dirty="0" smtClean="0"/>
              <a:t>. tulajdonság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4294967295"/>
          </p:nvPr>
        </p:nvSpPr>
        <p:spPr>
          <a:xfrm>
            <a:off x="746024" y="1475136"/>
            <a:ext cx="4680520" cy="6048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b="1" dirty="0" smtClean="0"/>
              <a:t>Bizonyítás</a:t>
            </a:r>
            <a:endParaRPr lang="hu-HU" b="1" dirty="0"/>
          </a:p>
        </p:txBody>
      </p:sp>
      <p:graphicFrame>
        <p:nvGraphicFramePr>
          <p:cNvPr id="10" name="Objektum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0870815"/>
              </p:ext>
            </p:extLst>
          </p:nvPr>
        </p:nvGraphicFramePr>
        <p:xfrm>
          <a:off x="1460500" y="765175"/>
          <a:ext cx="6799263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87" name="Equation" r:id="rId3" imgW="3403440" imgH="253800" progId="Equation.3">
                  <p:embed/>
                </p:oleObj>
              </mc:Choice>
              <mc:Fallback>
                <p:oleObj name="Equation" r:id="rId3" imgW="3403440" imgH="2538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0500" y="765175"/>
                        <a:ext cx="6799263" cy="501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ktum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1554611"/>
              </p:ext>
            </p:extLst>
          </p:nvPr>
        </p:nvGraphicFramePr>
        <p:xfrm>
          <a:off x="971600" y="2979266"/>
          <a:ext cx="7651750" cy="239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88" name="Equation" r:id="rId5" imgW="3822700" imgH="1193800" progId="Equation.3">
                  <p:embed/>
                </p:oleObj>
              </mc:Choice>
              <mc:Fallback>
                <p:oleObj name="Equation" r:id="rId5" imgW="3822700" imgH="11938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2979266"/>
                        <a:ext cx="7651750" cy="2393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Csoportba foglalás 3"/>
          <p:cNvGrpSpPr/>
          <p:nvPr/>
        </p:nvGrpSpPr>
        <p:grpSpPr>
          <a:xfrm>
            <a:off x="746024" y="2063741"/>
            <a:ext cx="7877326" cy="523220"/>
            <a:chOff x="746024" y="2063741"/>
            <a:chExt cx="7877326" cy="523220"/>
          </a:xfrm>
        </p:grpSpPr>
        <p:sp>
          <p:nvSpPr>
            <p:cNvPr id="13" name="Rectangle 8"/>
            <p:cNvSpPr>
              <a:spLocks noChangeArrowheads="1"/>
            </p:cNvSpPr>
            <p:nvPr/>
          </p:nvSpPr>
          <p:spPr bwMode="auto">
            <a:xfrm>
              <a:off x="746024" y="2063741"/>
              <a:ext cx="7877326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altLang="hu-HU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a) ha </a:t>
              </a:r>
              <a:r>
                <a:rPr kumimoji="0" lang="hu-HU" altLang="hu-HU" sz="28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</a:t>
              </a:r>
              <a:r>
                <a:rPr kumimoji="0" lang="hu-HU" altLang="hu-HU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páros, azaz                     , akkor   </a:t>
              </a:r>
              <a:endParaRPr kumimoji="0" lang="hu-HU" altLang="hu-H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graphicFrame>
          <p:nvGraphicFramePr>
            <p:cNvPr id="15" name="Objektum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97705364"/>
                </p:ext>
              </p:extLst>
            </p:nvPr>
          </p:nvGraphicFramePr>
          <p:xfrm>
            <a:off x="3995936" y="2107704"/>
            <a:ext cx="1981200" cy="457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989" name="Equation" r:id="rId7" imgW="990360" imgH="228600" progId="Equation.3">
                    <p:embed/>
                  </p:oleObj>
                </mc:Choice>
                <mc:Fallback>
                  <p:oleObj name="Equation" r:id="rId7" imgW="990360" imgH="228600" progId="Equation.3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95936" y="2107704"/>
                          <a:ext cx="1981200" cy="457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1F1-F28C-4146-9869-C1FD467D5D59}" type="slidenum">
              <a:rPr lang="hu-HU" smtClean="0"/>
              <a:t>33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2660647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10</a:t>
            </a:r>
            <a:r>
              <a:rPr lang="hu-HU" b="1" dirty="0" smtClean="0"/>
              <a:t>. tulajdonság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4294967295"/>
          </p:nvPr>
        </p:nvSpPr>
        <p:spPr>
          <a:xfrm>
            <a:off x="746024" y="1495972"/>
            <a:ext cx="4680520" cy="6048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b="1" dirty="0" smtClean="0"/>
              <a:t>Bizonyítás (folytatás)</a:t>
            </a:r>
            <a:endParaRPr lang="hu-HU" b="1" dirty="0"/>
          </a:p>
        </p:txBody>
      </p:sp>
      <p:graphicFrame>
        <p:nvGraphicFramePr>
          <p:cNvPr id="10" name="Objektum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7947496"/>
              </p:ext>
            </p:extLst>
          </p:nvPr>
        </p:nvGraphicFramePr>
        <p:xfrm>
          <a:off x="1460500" y="765175"/>
          <a:ext cx="6799263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08" name="Equation" r:id="rId3" imgW="3403440" imgH="253800" progId="Equation.3">
                  <p:embed/>
                </p:oleObj>
              </mc:Choice>
              <mc:Fallback>
                <p:oleObj name="Equation" r:id="rId3" imgW="34034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0500" y="765175"/>
                        <a:ext cx="6799263" cy="501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Csoportba foglalás 3"/>
          <p:cNvGrpSpPr/>
          <p:nvPr/>
        </p:nvGrpSpPr>
        <p:grpSpPr>
          <a:xfrm>
            <a:off x="746024" y="2100810"/>
            <a:ext cx="7498384" cy="954107"/>
            <a:chOff x="746024" y="2100810"/>
            <a:chExt cx="7498384" cy="954107"/>
          </a:xfrm>
        </p:grpSpPr>
        <p:sp>
          <p:nvSpPr>
            <p:cNvPr id="13" name="Rectangle 8"/>
            <p:cNvSpPr>
              <a:spLocks noChangeArrowheads="1"/>
            </p:cNvSpPr>
            <p:nvPr/>
          </p:nvSpPr>
          <p:spPr bwMode="auto">
            <a:xfrm>
              <a:off x="746024" y="2100810"/>
              <a:ext cx="7498384" cy="954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altLang="hu-HU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b) ha </a:t>
              </a:r>
              <a:r>
                <a:rPr kumimoji="0" lang="hu-HU" altLang="hu-HU" sz="28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</a:t>
              </a:r>
              <a:r>
                <a:rPr kumimoji="0" lang="hu-HU" altLang="hu-HU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páratlan, azaz                    , akkor (figyelembe véve az a) pont eredményét) </a:t>
              </a:r>
              <a:endParaRPr kumimoji="0" lang="hu-HU" altLang="hu-H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graphicFrame>
          <p:nvGraphicFramePr>
            <p:cNvPr id="15" name="Objektum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56964996"/>
                </p:ext>
              </p:extLst>
            </p:nvPr>
          </p:nvGraphicFramePr>
          <p:xfrm>
            <a:off x="4716016" y="2150684"/>
            <a:ext cx="2387600" cy="457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009" name="Equation" r:id="rId5" imgW="1193760" imgH="228600" progId="Equation.3">
                    <p:embed/>
                  </p:oleObj>
                </mc:Choice>
                <mc:Fallback>
                  <p:oleObj name="Equation" r:id="rId5" imgW="119376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16016" y="2150684"/>
                          <a:ext cx="2387600" cy="457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5" name="Objektum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7500625"/>
              </p:ext>
            </p:extLst>
          </p:nvPr>
        </p:nvGraphicFramePr>
        <p:xfrm>
          <a:off x="1187624" y="3504158"/>
          <a:ext cx="7239000" cy="179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10" name="Equation" r:id="rId7" imgW="3619500" imgH="901700" progId="Equation.3">
                  <p:embed/>
                </p:oleObj>
              </mc:Choice>
              <mc:Fallback>
                <p:oleObj name="Equation" r:id="rId7" imgW="3619500" imgH="9017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3504158"/>
                        <a:ext cx="7239000" cy="1797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1F1-F28C-4146-9869-C1FD467D5D59}" type="slidenum">
              <a:rPr lang="hu-HU" smtClean="0"/>
              <a:t>34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4527562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10</a:t>
            </a:r>
            <a:r>
              <a:rPr lang="hu-HU" b="1" dirty="0" smtClean="0"/>
              <a:t>. tulajdonság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4294967295"/>
          </p:nvPr>
        </p:nvSpPr>
        <p:spPr>
          <a:xfrm>
            <a:off x="759411" y="2204864"/>
            <a:ext cx="7210352" cy="6048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b="1" dirty="0" smtClean="0"/>
              <a:t>Szemléletes bizonyítás – ha </a:t>
            </a:r>
            <a:r>
              <a:rPr lang="hu-HU" b="1" i="1" dirty="0" smtClean="0">
                <a:latin typeface="Times New Roman" panose="02020603050405020304" pitchFamily="18" charset="0"/>
              </a:rPr>
              <a:t>n</a:t>
            </a:r>
            <a:r>
              <a:rPr lang="hu-HU" b="1" dirty="0" smtClean="0"/>
              <a:t> páros</a:t>
            </a:r>
            <a:endParaRPr lang="hu-HU" b="1" dirty="0"/>
          </a:p>
        </p:txBody>
      </p:sp>
      <p:graphicFrame>
        <p:nvGraphicFramePr>
          <p:cNvPr id="6" name="Objektum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0575445"/>
              </p:ext>
            </p:extLst>
          </p:nvPr>
        </p:nvGraphicFramePr>
        <p:xfrm>
          <a:off x="1530350" y="1196975"/>
          <a:ext cx="6800850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75" name="Equation" r:id="rId3" imgW="3403440" imgH="253800" progId="Equation.3">
                  <p:embed/>
                </p:oleObj>
              </mc:Choice>
              <mc:Fallback>
                <p:oleObj name="Equation" r:id="rId3" imgW="34034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0350" y="1196975"/>
                        <a:ext cx="6800850" cy="501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Kép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928" y="3573016"/>
            <a:ext cx="6803835" cy="1687595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928" y="3573015"/>
            <a:ext cx="5032243" cy="168759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927" y="3573015"/>
            <a:ext cx="5032243" cy="1687595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928" y="3573015"/>
            <a:ext cx="5032243" cy="1687595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593" y="3573015"/>
            <a:ext cx="5032243" cy="1687595"/>
          </a:xfrm>
          <a:prstGeom prst="rect">
            <a:avLst/>
          </a:prstGeom>
        </p:spPr>
      </p:pic>
      <p:sp>
        <p:nvSpPr>
          <p:cNvPr id="10" name="Dia számának hely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1F1-F28C-4146-9869-C1FD467D5D59}" type="slidenum">
              <a:rPr lang="hu-HU" smtClean="0"/>
              <a:t>35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0920081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10</a:t>
            </a:r>
            <a:r>
              <a:rPr lang="hu-HU" b="1" dirty="0" smtClean="0"/>
              <a:t>. tulajdonság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4294967295"/>
          </p:nvPr>
        </p:nvSpPr>
        <p:spPr>
          <a:xfrm>
            <a:off x="755576" y="2204864"/>
            <a:ext cx="7210352" cy="6048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b="1" dirty="0" smtClean="0"/>
              <a:t>Szemléletes bizonyítás – ha </a:t>
            </a:r>
            <a:r>
              <a:rPr lang="hu-HU" b="1" i="1" dirty="0" smtClean="0">
                <a:latin typeface="Times New Roman" panose="02020603050405020304" pitchFamily="18" charset="0"/>
              </a:rPr>
              <a:t>n</a:t>
            </a:r>
            <a:r>
              <a:rPr lang="hu-HU" b="1" dirty="0" smtClean="0"/>
              <a:t> páratlan</a:t>
            </a:r>
            <a:endParaRPr lang="hu-HU" b="1" dirty="0"/>
          </a:p>
        </p:txBody>
      </p:sp>
      <p:graphicFrame>
        <p:nvGraphicFramePr>
          <p:cNvPr id="6" name="Objektum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3590477"/>
              </p:ext>
            </p:extLst>
          </p:nvPr>
        </p:nvGraphicFramePr>
        <p:xfrm>
          <a:off x="1465263" y="1052513"/>
          <a:ext cx="6799262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48" name="Equation" r:id="rId3" imgW="3403440" imgH="253800" progId="Equation.3">
                  <p:embed/>
                </p:oleObj>
              </mc:Choice>
              <mc:Fallback>
                <p:oleObj name="Equation" r:id="rId3" imgW="34034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5263" y="1052513"/>
                        <a:ext cx="6799262" cy="501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Kép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47" y="3501008"/>
            <a:ext cx="8777703" cy="2025038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66" y="3501008"/>
            <a:ext cx="8777704" cy="2025039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38" y="3501007"/>
            <a:ext cx="8777704" cy="2025039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47" y="3501006"/>
            <a:ext cx="8777704" cy="2025039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90" y="3501005"/>
            <a:ext cx="8777704" cy="2025039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37" y="3501008"/>
            <a:ext cx="8777704" cy="2025039"/>
          </a:xfrm>
          <a:prstGeom prst="rect">
            <a:avLst/>
          </a:prstGeom>
        </p:spPr>
      </p:pic>
      <p:sp>
        <p:nvSpPr>
          <p:cNvPr id="11" name="Dia számának hely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1F1-F28C-4146-9869-C1FD467D5D59}" type="slidenum">
              <a:rPr lang="hu-HU" smtClean="0"/>
              <a:t>36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8028319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11</a:t>
            </a:r>
            <a:r>
              <a:rPr lang="hu-HU" b="1" dirty="0" smtClean="0"/>
              <a:t>. tulajdonság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4294967295"/>
          </p:nvPr>
        </p:nvSpPr>
        <p:spPr>
          <a:xfrm>
            <a:off x="746024" y="1800000"/>
            <a:ext cx="2411413" cy="604838"/>
          </a:xfrm>
        </p:spPr>
        <p:txBody>
          <a:bodyPr/>
          <a:lstStyle/>
          <a:p>
            <a:pPr marL="0" indent="0">
              <a:buNone/>
            </a:pPr>
            <a:r>
              <a:rPr lang="hu-HU" b="1" dirty="0" smtClean="0"/>
              <a:t>Bizonyítás</a:t>
            </a:r>
            <a:endParaRPr lang="hu-HU" b="1" dirty="0"/>
          </a:p>
        </p:txBody>
      </p:sp>
      <p:graphicFrame>
        <p:nvGraphicFramePr>
          <p:cNvPr id="7" name="Objektum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561040"/>
              </p:ext>
            </p:extLst>
          </p:nvPr>
        </p:nvGraphicFramePr>
        <p:xfrm>
          <a:off x="1027113" y="962025"/>
          <a:ext cx="74422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87" name="Equation" r:id="rId3" imgW="3720960" imgH="241200" progId="Equation.3">
                  <p:embed/>
                </p:oleObj>
              </mc:Choice>
              <mc:Fallback>
                <p:oleObj name="Equation" r:id="rId3" imgW="3720960" imgH="2412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7113" y="962025"/>
                        <a:ext cx="7442200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um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7182238"/>
              </p:ext>
            </p:extLst>
          </p:nvPr>
        </p:nvGraphicFramePr>
        <p:xfrm>
          <a:off x="1103313" y="2684463"/>
          <a:ext cx="6883400" cy="2647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88" name="Equation" r:id="rId5" imgW="3441600" imgH="1320480" progId="Equation.3">
                  <p:embed/>
                </p:oleObj>
              </mc:Choice>
              <mc:Fallback>
                <p:oleObj name="Equation" r:id="rId5" imgW="3441600" imgH="13204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3313" y="2684463"/>
                        <a:ext cx="6883400" cy="2647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1F1-F28C-4146-9869-C1FD467D5D59}" type="slidenum">
              <a:rPr lang="hu-HU" smtClean="0"/>
              <a:t>37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5219597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11</a:t>
            </a:r>
            <a:r>
              <a:rPr lang="hu-HU" b="1" dirty="0" smtClean="0"/>
              <a:t>. tulajdonság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4294967295"/>
          </p:nvPr>
        </p:nvSpPr>
        <p:spPr>
          <a:xfrm>
            <a:off x="746024" y="1800000"/>
            <a:ext cx="4680520" cy="6048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b="1" dirty="0" smtClean="0"/>
              <a:t>Szemléletes bizonyítás</a:t>
            </a:r>
            <a:endParaRPr lang="hu-HU" b="1" dirty="0"/>
          </a:p>
        </p:txBody>
      </p:sp>
      <p:graphicFrame>
        <p:nvGraphicFramePr>
          <p:cNvPr id="7" name="Objektum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0587894"/>
              </p:ext>
            </p:extLst>
          </p:nvPr>
        </p:nvGraphicFramePr>
        <p:xfrm>
          <a:off x="1063625" y="1116013"/>
          <a:ext cx="74422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2" name="Equation" r:id="rId3" imgW="3720960" imgH="241200" progId="Equation.3">
                  <p:embed/>
                </p:oleObj>
              </mc:Choice>
              <mc:Fallback>
                <p:oleObj name="Equation" r:id="rId3" imgW="37209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3625" y="1116013"/>
                        <a:ext cx="7442200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Kép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2361" y="3590027"/>
            <a:ext cx="3086094" cy="1035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654" y="4396665"/>
            <a:ext cx="2644301" cy="225048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654" y="3995017"/>
            <a:ext cx="1866014" cy="225048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654" y="3586684"/>
            <a:ext cx="1078350" cy="225048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5951" y="3497665"/>
            <a:ext cx="2410034" cy="1124048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93" y="3415505"/>
            <a:ext cx="4610500" cy="1962320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93" y="3393599"/>
            <a:ext cx="4610499" cy="2324301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76" y="3320247"/>
            <a:ext cx="4610499" cy="2152836"/>
          </a:xfrm>
          <a:prstGeom prst="rect">
            <a:avLst/>
          </a:prstGeom>
        </p:spPr>
      </p:pic>
      <p:cxnSp>
        <p:nvCxnSpPr>
          <p:cNvPr id="6" name="Egyenes összekötő 5"/>
          <p:cNvCxnSpPr/>
          <p:nvPr/>
        </p:nvCxnSpPr>
        <p:spPr>
          <a:xfrm>
            <a:off x="13645008" y="3586684"/>
            <a:ext cx="0" cy="103837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1F1-F28C-4146-9869-C1FD467D5D59}" type="slidenum">
              <a:rPr lang="hu-HU" smtClean="0"/>
              <a:t>38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5091277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85185E-6 L -0.59549 0.0025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774" y="116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-2.59259E-6 L -0.59549 0.0007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809" y="23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59259E-6 L -0.59635 -0.00301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826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85185E-6 L -0.62847 -0.00046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424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0"/>
                            </p:stCondLst>
                            <p:childTnLst>
                              <p:par>
                                <p:cTn id="7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85185E-6 L -0.62847 -0.00046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424" y="-23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85185E-6 L -0.62847 -0.00046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424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12</a:t>
            </a:r>
            <a:r>
              <a:rPr lang="hu-HU" b="1" dirty="0" smtClean="0"/>
              <a:t>. tulajdonság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4294967295"/>
          </p:nvPr>
        </p:nvSpPr>
        <p:spPr>
          <a:xfrm>
            <a:off x="746024" y="1800000"/>
            <a:ext cx="2411413" cy="604838"/>
          </a:xfrm>
        </p:spPr>
        <p:txBody>
          <a:bodyPr/>
          <a:lstStyle/>
          <a:p>
            <a:pPr marL="0" indent="0">
              <a:buNone/>
            </a:pPr>
            <a:r>
              <a:rPr lang="hu-HU" b="1" dirty="0" smtClean="0"/>
              <a:t>Bizonyítás</a:t>
            </a:r>
            <a:endParaRPr lang="hu-HU" b="1" dirty="0"/>
          </a:p>
        </p:txBody>
      </p:sp>
      <p:graphicFrame>
        <p:nvGraphicFramePr>
          <p:cNvPr id="5" name="Objektum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3062688"/>
              </p:ext>
            </p:extLst>
          </p:nvPr>
        </p:nvGraphicFramePr>
        <p:xfrm>
          <a:off x="2232025" y="1038225"/>
          <a:ext cx="5105400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75" name="Equation" r:id="rId3" imgW="2552400" imgH="241200" progId="Equation.3">
                  <p:embed/>
                </p:oleObj>
              </mc:Choice>
              <mc:Fallback>
                <p:oleObj name="Equation" r:id="rId3" imgW="2552400" imgH="2412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2025" y="1038225"/>
                        <a:ext cx="5105400" cy="488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035432" y="2404838"/>
            <a:ext cx="749838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felhasználva a 11. tulajdonságot</a:t>
            </a:r>
            <a:endParaRPr kumimoji="0" lang="hu-HU" altLang="hu-H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0" name="Objektum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3041614"/>
              </p:ext>
            </p:extLst>
          </p:nvPr>
        </p:nvGraphicFramePr>
        <p:xfrm>
          <a:off x="1187624" y="3532896"/>
          <a:ext cx="6089650" cy="172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76" name="Equation" r:id="rId5" imgW="3047760" imgH="863280" progId="Equation.3">
                  <p:embed/>
                </p:oleObj>
              </mc:Choice>
              <mc:Fallback>
                <p:oleObj name="Equation" r:id="rId5" imgW="3047760" imgH="863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3532896"/>
                        <a:ext cx="6089650" cy="1720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1F1-F28C-4146-9869-C1FD467D5D59}" type="slidenum">
              <a:rPr lang="hu-HU" smtClean="0"/>
              <a:t>39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4198968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Háromszögszám kiszámítása</a:t>
            </a:r>
            <a:endParaRPr lang="hu-HU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1F1-F28C-4146-9869-C1FD467D5D59}" type="slidenum">
              <a:rPr lang="hu-HU" smtClean="0"/>
              <a:t>4</a:t>
            </a:fld>
            <a:endParaRPr lang="hu-HU"/>
          </a:p>
        </p:txBody>
      </p:sp>
      <p:sp>
        <p:nvSpPr>
          <p:cNvPr id="15" name="Tartalom helye 2"/>
          <p:cNvSpPr txBox="1">
            <a:spLocks/>
          </p:cNvSpPr>
          <p:nvPr/>
        </p:nvSpPr>
        <p:spPr>
          <a:xfrm>
            <a:off x="746024" y="1501242"/>
            <a:ext cx="4402040" cy="6048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hu-HU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hu-HU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hu-HU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hu-H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hu-H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hu-H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hu-H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hu-H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hu-H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hu-HU" b="1" dirty="0" smtClean="0"/>
              <a:t>Szemléletes bizonyítás 1.</a:t>
            </a:r>
            <a:endParaRPr lang="hu-HU" b="1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7" y="2809025"/>
            <a:ext cx="2518878" cy="2518878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822025"/>
            <a:ext cx="2518878" cy="2518878"/>
          </a:xfrm>
          <a:prstGeom prst="rect">
            <a:avLst/>
          </a:prstGeom>
        </p:spPr>
      </p:pic>
      <p:graphicFrame>
        <p:nvGraphicFramePr>
          <p:cNvPr id="7" name="Objektum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5939381"/>
              </p:ext>
            </p:extLst>
          </p:nvPr>
        </p:nvGraphicFramePr>
        <p:xfrm>
          <a:off x="3194657" y="5561198"/>
          <a:ext cx="377019" cy="51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46" name="Equation" r:id="rId5" imgW="164880" imgH="228600" progId="Equation.3">
                  <p:embed/>
                </p:oleObj>
              </mc:Choice>
              <mc:Fallback>
                <p:oleObj name="Equation" r:id="rId5" imgW="164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4657" y="5561198"/>
                        <a:ext cx="377019" cy="51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um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4388930"/>
              </p:ext>
            </p:extLst>
          </p:nvPr>
        </p:nvGraphicFramePr>
        <p:xfrm>
          <a:off x="6363009" y="5555518"/>
          <a:ext cx="377019" cy="51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47" name="Equation" r:id="rId7" imgW="164880" imgH="228600" progId="Equation.3">
                  <p:embed/>
                </p:oleObj>
              </mc:Choice>
              <mc:Fallback>
                <p:oleObj name="Equation" r:id="rId7" imgW="164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3009" y="5555518"/>
                        <a:ext cx="377019" cy="51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um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6716192"/>
              </p:ext>
            </p:extLst>
          </p:nvPr>
        </p:nvGraphicFramePr>
        <p:xfrm>
          <a:off x="2561039" y="5649913"/>
          <a:ext cx="2295525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48" name="Equation" r:id="rId8" imgW="1002960" imgH="228600" progId="Equation.3">
                  <p:embed/>
                </p:oleObj>
              </mc:Choice>
              <mc:Fallback>
                <p:oleObj name="Equation" r:id="rId8" imgW="10029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1039" y="5649913"/>
                        <a:ext cx="2295525" cy="519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ktum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0975030"/>
              </p:ext>
            </p:extLst>
          </p:nvPr>
        </p:nvGraphicFramePr>
        <p:xfrm>
          <a:off x="4784624" y="5462588"/>
          <a:ext cx="2500312" cy="89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49" name="Equation" r:id="rId10" imgW="1091880" imgH="393480" progId="Equation.3">
                  <p:embed/>
                </p:oleObj>
              </mc:Choice>
              <mc:Fallback>
                <p:oleObj name="Equation" r:id="rId10" imgW="10918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4624" y="5462588"/>
                        <a:ext cx="2500312" cy="893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ktum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7154699"/>
              </p:ext>
            </p:extLst>
          </p:nvPr>
        </p:nvGraphicFramePr>
        <p:xfrm>
          <a:off x="1763688" y="3922714"/>
          <a:ext cx="290512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50" name="Equation" r:id="rId12" imgW="126720" imgH="139680" progId="Equation.3">
                  <p:embed/>
                </p:oleObj>
              </mc:Choice>
              <mc:Fallback>
                <p:oleObj name="Equation" r:id="rId12" imgW="12672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688" y="3922714"/>
                        <a:ext cx="290512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ktum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4852138"/>
              </p:ext>
            </p:extLst>
          </p:nvPr>
        </p:nvGraphicFramePr>
        <p:xfrm>
          <a:off x="4420989" y="2262707"/>
          <a:ext cx="727075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51" name="Equation" r:id="rId14" imgW="317160" imgH="177480" progId="Equation.3">
                  <p:embed/>
                </p:oleObj>
              </mc:Choice>
              <mc:Fallback>
                <p:oleObj name="Equation" r:id="rId14" imgW="31716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0989" y="2262707"/>
                        <a:ext cx="727075" cy="404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ktum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4558328"/>
              </p:ext>
            </p:extLst>
          </p:nvPr>
        </p:nvGraphicFramePr>
        <p:xfrm>
          <a:off x="2833688" y="669925"/>
          <a:ext cx="3633787" cy="89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52" name="Equation" r:id="rId16" imgW="1587240" imgH="393480" progId="Equation.3">
                  <p:embed/>
                </p:oleObj>
              </mc:Choice>
              <mc:Fallback>
                <p:oleObj name="Equation" r:id="rId16" imgW="15872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3688" y="669925"/>
                        <a:ext cx="3633787" cy="893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9144301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0800000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11111E-6 L -0.16927 1.11111E-6 " pathEditMode="relative" rAng="0" ptsTypes="AA">
                                      <p:cBhvr>
                                        <p:cTn id="43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72" y="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44444E-6 L 0.1177 0.00069 " pathEditMode="relative" rAng="0" ptsTypes="AA">
                                      <p:cBhvr>
                                        <p:cTn id="45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85" y="23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11111E-6 L 0.11806 -0.0007 " pathEditMode="relative" rAng="0" ptsTypes="AA">
                                      <p:cBhvr>
                                        <p:cTn id="47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3" y="-46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12</a:t>
            </a:r>
            <a:r>
              <a:rPr lang="hu-HU" b="1" dirty="0" smtClean="0"/>
              <a:t>. tulajdonság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4294967295"/>
          </p:nvPr>
        </p:nvSpPr>
        <p:spPr>
          <a:xfrm>
            <a:off x="746024" y="1800000"/>
            <a:ext cx="4680520" cy="6048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b="1" dirty="0" smtClean="0"/>
              <a:t>Szemléletes bizonyítás</a:t>
            </a:r>
            <a:endParaRPr lang="hu-HU" b="1" dirty="0"/>
          </a:p>
        </p:txBody>
      </p:sp>
      <p:graphicFrame>
        <p:nvGraphicFramePr>
          <p:cNvPr id="5" name="Objektum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8471468"/>
              </p:ext>
            </p:extLst>
          </p:nvPr>
        </p:nvGraphicFramePr>
        <p:xfrm>
          <a:off x="2232025" y="1038225"/>
          <a:ext cx="5105400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65" name="Equation" r:id="rId3" imgW="2552400" imgH="241200" progId="Equation.3">
                  <p:embed/>
                </p:oleObj>
              </mc:Choice>
              <mc:Fallback>
                <p:oleObj name="Equation" r:id="rId3" imgW="25524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2025" y="1038225"/>
                        <a:ext cx="5105400" cy="488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Kép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493" y="3284984"/>
            <a:ext cx="7672261" cy="1733216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1F1-F28C-4146-9869-C1FD467D5D59}" type="slidenum">
              <a:rPr lang="hu-HU" smtClean="0"/>
              <a:t>40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5359424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13. tulajdonság</a:t>
            </a:r>
            <a:endParaRPr lang="hu-HU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D26447-A82D-42B0-AFA5-6FB21840D275}" type="slidenum">
              <a:rPr lang="hu-HU" smtClean="0"/>
              <a:pPr>
                <a:defRPr/>
              </a:pPr>
              <a:t>41</a:t>
            </a:fld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746024" y="1514155"/>
            <a:ext cx="19054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 smtClean="0"/>
              <a:t>Bizonyítás</a:t>
            </a:r>
            <a:endParaRPr lang="hu-HU" sz="3200" b="1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graphicFrame>
        <p:nvGraphicFramePr>
          <p:cNvPr id="14" name="Objektum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758145"/>
              </p:ext>
            </p:extLst>
          </p:nvPr>
        </p:nvGraphicFramePr>
        <p:xfrm>
          <a:off x="1914525" y="746125"/>
          <a:ext cx="57404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19" name="Equation" r:id="rId3" imgW="2869920" imgH="393480" progId="Equation.3">
                  <p:embed/>
                </p:oleObj>
              </mc:Choice>
              <mc:Fallback>
                <p:oleObj name="Equation" r:id="rId3" imgW="28699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4525" y="746125"/>
                        <a:ext cx="5740400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187624" y="330628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graphicFrame>
        <p:nvGraphicFramePr>
          <p:cNvPr id="6" name="Objektum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4333932"/>
              </p:ext>
            </p:extLst>
          </p:nvPr>
        </p:nvGraphicFramePr>
        <p:xfrm>
          <a:off x="1228624" y="2292623"/>
          <a:ext cx="7112000" cy="345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20" name="Equation" r:id="rId5" imgW="3555720" imgH="1726920" progId="Equation.3">
                  <p:embed/>
                </p:oleObj>
              </mc:Choice>
              <mc:Fallback>
                <p:oleObj name="Equation" r:id="rId5" imgW="3555720" imgH="172692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8624" y="2292623"/>
                        <a:ext cx="7112000" cy="3454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7060144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13. tulajdonság</a:t>
            </a:r>
            <a:endParaRPr lang="hu-HU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D26447-A82D-42B0-AFA5-6FB21840D275}" type="slidenum">
              <a:rPr lang="hu-HU" smtClean="0"/>
              <a:pPr>
                <a:defRPr/>
              </a:pPr>
              <a:t>42</a:t>
            </a:fld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746024" y="1514155"/>
            <a:ext cx="39979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 smtClean="0"/>
              <a:t>Szemléletes bizonyítás</a:t>
            </a:r>
            <a:endParaRPr lang="hu-HU" sz="3200" b="1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graphicFrame>
        <p:nvGraphicFramePr>
          <p:cNvPr id="8" name="Objektum 7"/>
          <p:cNvGraphicFramePr>
            <a:graphicFrameLocks noChangeAspect="1"/>
          </p:cNvGraphicFramePr>
          <p:nvPr>
            <p:extLst/>
          </p:nvPr>
        </p:nvGraphicFramePr>
        <p:xfrm>
          <a:off x="2035175" y="5589588"/>
          <a:ext cx="2768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46" name="Equation" r:id="rId3" imgW="1384200" imgH="228600" progId="Equation.3">
                  <p:embed/>
                </p:oleObj>
              </mc:Choice>
              <mc:Fallback>
                <p:oleObj name="Equation" r:id="rId3" imgW="1384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5175" y="5589588"/>
                        <a:ext cx="27686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Kép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120" y="2851748"/>
            <a:ext cx="2871550" cy="2544455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120" y="2851748"/>
            <a:ext cx="2871550" cy="2544455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120" y="2851747"/>
            <a:ext cx="2880000" cy="2551942"/>
          </a:xfrm>
          <a:prstGeom prst="rect">
            <a:avLst/>
          </a:prstGeom>
        </p:spPr>
      </p:pic>
      <p:pic>
        <p:nvPicPr>
          <p:cNvPr id="21" name="Kép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88" y="1988840"/>
            <a:ext cx="2880000" cy="2585143"/>
          </a:xfrm>
          <a:prstGeom prst="rect">
            <a:avLst/>
          </a:prstGeom>
        </p:spPr>
      </p:pic>
      <p:pic>
        <p:nvPicPr>
          <p:cNvPr id="22" name="Kép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988840"/>
            <a:ext cx="2880000" cy="2579003"/>
          </a:xfrm>
          <a:prstGeom prst="rect">
            <a:avLst/>
          </a:prstGeom>
        </p:spPr>
      </p:pic>
      <p:graphicFrame>
        <p:nvGraphicFramePr>
          <p:cNvPr id="23" name="Objektum 22"/>
          <p:cNvGraphicFramePr>
            <a:graphicFrameLocks noChangeAspect="1"/>
          </p:cNvGraphicFramePr>
          <p:nvPr>
            <p:extLst/>
          </p:nvPr>
        </p:nvGraphicFramePr>
        <p:xfrm>
          <a:off x="1255713" y="6070600"/>
          <a:ext cx="6527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47" name="Equation" r:id="rId9" imgW="3263760" imgH="393480" progId="Equation.3">
                  <p:embed/>
                </p:oleObj>
              </mc:Choice>
              <mc:Fallback>
                <p:oleObj name="Equation" r:id="rId9" imgW="32637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5713" y="6070600"/>
                        <a:ext cx="652780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ktum 23"/>
          <p:cNvGraphicFramePr>
            <a:graphicFrameLocks noChangeAspect="1"/>
          </p:cNvGraphicFramePr>
          <p:nvPr>
            <p:extLst/>
          </p:nvPr>
        </p:nvGraphicFramePr>
        <p:xfrm>
          <a:off x="4778375" y="5565775"/>
          <a:ext cx="1422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48" name="Equation" r:id="rId11" imgW="711000" imgH="228600" progId="Equation.3">
                  <p:embed/>
                </p:oleObj>
              </mc:Choice>
              <mc:Fallback>
                <p:oleObj name="Equation" r:id="rId11" imgW="7110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8375" y="5565775"/>
                        <a:ext cx="14224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5" name="Kép 2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735" y="2924944"/>
            <a:ext cx="2880000" cy="2362917"/>
          </a:xfrm>
          <a:prstGeom prst="rect">
            <a:avLst/>
          </a:prstGeom>
        </p:spPr>
      </p:pic>
      <p:graphicFrame>
        <p:nvGraphicFramePr>
          <p:cNvPr id="14" name="Objektum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3277160"/>
              </p:ext>
            </p:extLst>
          </p:nvPr>
        </p:nvGraphicFramePr>
        <p:xfrm>
          <a:off x="1914525" y="746125"/>
          <a:ext cx="57404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49" name="Equation" r:id="rId14" imgW="2869920" imgH="393480" progId="Equation.3">
                  <p:embed/>
                </p:oleObj>
              </mc:Choice>
              <mc:Fallback>
                <p:oleObj name="Equation" r:id="rId14" imgW="28699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4525" y="746125"/>
                        <a:ext cx="5740400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2231394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85185E-6 L -0.28837 -0.12338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27" y="-588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59259E-6 L 0.30278 -0.12314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59" y="-6111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7200000">
                                      <p:cBhvr>
                                        <p:cTn id="33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-7200000">
                                      <p:cBhvr>
                                        <p:cTn id="35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22222E-6 L 0.28837 0.12337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23" y="588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L -0.30226 0.12384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08" y="5903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 smtClean="0"/>
              <a:t>14. tulajdonság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4294967295"/>
          </p:nvPr>
        </p:nvSpPr>
        <p:spPr>
          <a:xfrm>
            <a:off x="746024" y="1800000"/>
            <a:ext cx="2411413" cy="604838"/>
          </a:xfrm>
        </p:spPr>
        <p:txBody>
          <a:bodyPr/>
          <a:lstStyle/>
          <a:p>
            <a:pPr marL="0" indent="0">
              <a:buNone/>
            </a:pPr>
            <a:r>
              <a:rPr lang="hu-HU" b="1" dirty="0" smtClean="0"/>
              <a:t>Bizonyítás</a:t>
            </a:r>
            <a:endParaRPr lang="hu-HU" b="1" dirty="0"/>
          </a:p>
        </p:txBody>
      </p:sp>
      <p:graphicFrame>
        <p:nvGraphicFramePr>
          <p:cNvPr id="7" name="Objektum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8877348"/>
              </p:ext>
            </p:extLst>
          </p:nvPr>
        </p:nvGraphicFramePr>
        <p:xfrm>
          <a:off x="3255963" y="1125538"/>
          <a:ext cx="3059112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40" name="Equation" r:id="rId3" imgW="1523880" imgH="253800" progId="Equation.3">
                  <p:embed/>
                </p:oleObj>
              </mc:Choice>
              <mc:Fallback>
                <p:oleObj name="Equation" r:id="rId3" imgW="152388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5963" y="1125538"/>
                        <a:ext cx="3059112" cy="501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um 8"/>
          <p:cNvGraphicFramePr>
            <a:graphicFrameLocks noChangeAspect="1"/>
          </p:cNvGraphicFramePr>
          <p:nvPr>
            <p:extLst/>
          </p:nvPr>
        </p:nvGraphicFramePr>
        <p:xfrm>
          <a:off x="2195736" y="2636912"/>
          <a:ext cx="5210175" cy="351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41" name="Equation" r:id="rId5" imgW="2603160" imgH="1752480" progId="Equation.3">
                  <p:embed/>
                </p:oleObj>
              </mc:Choice>
              <mc:Fallback>
                <p:oleObj name="Equation" r:id="rId5" imgW="2603160" imgH="1752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6" y="2636912"/>
                        <a:ext cx="5210175" cy="3517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1F1-F28C-4146-9869-C1FD467D5D59}" type="slidenum">
              <a:rPr lang="hu-HU" smtClean="0"/>
              <a:t>43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1267861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 smtClean="0"/>
              <a:t>14. tulajdonság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4294967295"/>
          </p:nvPr>
        </p:nvSpPr>
        <p:spPr>
          <a:xfrm>
            <a:off x="746024" y="1800000"/>
            <a:ext cx="4680520" cy="6048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b="1" dirty="0" smtClean="0"/>
              <a:t>Szemléletes bizonyítás</a:t>
            </a:r>
            <a:endParaRPr lang="hu-HU" b="1" dirty="0"/>
          </a:p>
        </p:txBody>
      </p:sp>
      <p:graphicFrame>
        <p:nvGraphicFramePr>
          <p:cNvPr id="7" name="Objektum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2027455"/>
              </p:ext>
            </p:extLst>
          </p:nvPr>
        </p:nvGraphicFramePr>
        <p:xfrm>
          <a:off x="3255963" y="1125538"/>
          <a:ext cx="3059112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4" name="Equation" r:id="rId3" imgW="1523880" imgH="253800" progId="Equation.3">
                  <p:embed/>
                </p:oleObj>
              </mc:Choice>
              <mc:Fallback>
                <p:oleObj name="Equation" r:id="rId3" imgW="152388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5963" y="1125538"/>
                        <a:ext cx="3059112" cy="501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Kép 3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682" y="3793975"/>
            <a:ext cx="2899390" cy="3064025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5050512"/>
            <a:ext cx="1756098" cy="1710366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245" y="5047084"/>
            <a:ext cx="1399390" cy="1435976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867" y="4012277"/>
            <a:ext cx="283537" cy="329268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583" y="3985379"/>
            <a:ext cx="823171" cy="859756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474" y="3964806"/>
            <a:ext cx="576220" cy="621951"/>
          </a:xfrm>
          <a:prstGeom prst="rect">
            <a:avLst/>
          </a:prstGeom>
        </p:spPr>
      </p:pic>
      <p:cxnSp>
        <p:nvCxnSpPr>
          <p:cNvPr id="19" name="Egyenes összekötő 18"/>
          <p:cNvCxnSpPr/>
          <p:nvPr/>
        </p:nvCxnSpPr>
        <p:spPr>
          <a:xfrm>
            <a:off x="2678526" y="3999668"/>
            <a:ext cx="0" cy="277549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Egyenes összekötő 19"/>
          <p:cNvCxnSpPr/>
          <p:nvPr/>
        </p:nvCxnSpPr>
        <p:spPr>
          <a:xfrm>
            <a:off x="3225114" y="3999668"/>
            <a:ext cx="0" cy="277549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Egyenes összekötő 20"/>
          <p:cNvCxnSpPr/>
          <p:nvPr/>
        </p:nvCxnSpPr>
        <p:spPr>
          <a:xfrm>
            <a:off x="4027835" y="3999668"/>
            <a:ext cx="0" cy="277549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Egyenes összekötő 24"/>
          <p:cNvCxnSpPr/>
          <p:nvPr/>
        </p:nvCxnSpPr>
        <p:spPr>
          <a:xfrm>
            <a:off x="2365132" y="6464010"/>
            <a:ext cx="278926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Egyenes összekötő 32"/>
          <p:cNvCxnSpPr/>
          <p:nvPr/>
        </p:nvCxnSpPr>
        <p:spPr>
          <a:xfrm>
            <a:off x="2365132" y="5924455"/>
            <a:ext cx="278926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Egyenes összekötő 33"/>
          <p:cNvCxnSpPr/>
          <p:nvPr/>
        </p:nvCxnSpPr>
        <p:spPr>
          <a:xfrm>
            <a:off x="2365132" y="5110584"/>
            <a:ext cx="278926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Egyenes összekötő 35"/>
          <p:cNvCxnSpPr/>
          <p:nvPr/>
        </p:nvCxnSpPr>
        <p:spPr>
          <a:xfrm flipV="1">
            <a:off x="5724128" y="6463720"/>
            <a:ext cx="1695507" cy="29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Egyenes összekötő 37"/>
          <p:cNvCxnSpPr/>
          <p:nvPr/>
        </p:nvCxnSpPr>
        <p:spPr>
          <a:xfrm flipV="1">
            <a:off x="5724128" y="5923875"/>
            <a:ext cx="1695507" cy="29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Egyenes összekötő 38"/>
          <p:cNvCxnSpPr/>
          <p:nvPr/>
        </p:nvCxnSpPr>
        <p:spPr>
          <a:xfrm>
            <a:off x="6020245" y="5053629"/>
            <a:ext cx="0" cy="17215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Egyenes összekötő 47"/>
          <p:cNvCxnSpPr/>
          <p:nvPr/>
        </p:nvCxnSpPr>
        <p:spPr>
          <a:xfrm>
            <a:off x="6565976" y="5039340"/>
            <a:ext cx="0" cy="17215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1F1-F28C-4146-9869-C1FD467D5D59}" type="slidenum">
              <a:rPr lang="hu-HU" smtClean="0"/>
              <a:t>44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106366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10800000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7.40741E-7 L -0.39775 -0.34699 " pathEditMode="relative" rAng="0" ptsTypes="AA">
                                      <p:cBhvr>
                                        <p:cTn id="4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96" y="-1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11111E-6 L -0.06892 0.00093 " pathEditMode="relative" rAng="0" ptsTypes="AA">
                                      <p:cBhvr>
                                        <p:cTn id="51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55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11022E-16 L -0.1158 -0.11782 " pathEditMode="relative" rAng="0" ptsTypes="AA">
                                      <p:cBhvr>
                                        <p:cTn id="54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99" y="-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7 L -0.20504 -0.19537 " pathEditMode="relative" rAng="0" ptsTypes="AA">
                                      <p:cBhvr>
                                        <p:cTn id="57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60" y="-9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22222E-6 L -0.26407 -0.23334 " pathEditMode="relative" rAng="0" ptsTypes="AA">
                                      <p:cBhvr>
                                        <p:cTn id="60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12" y="-1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15</a:t>
            </a:r>
            <a:r>
              <a:rPr lang="hu-HU" b="1" dirty="0" smtClean="0"/>
              <a:t>. </a:t>
            </a:r>
            <a:r>
              <a:rPr lang="hu-HU" dirty="0"/>
              <a:t>t</a:t>
            </a:r>
            <a:r>
              <a:rPr lang="hu-HU" b="1" dirty="0" smtClean="0"/>
              <a:t>ulajdonság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4294967295"/>
          </p:nvPr>
        </p:nvSpPr>
        <p:spPr>
          <a:xfrm>
            <a:off x="746024" y="1800000"/>
            <a:ext cx="2411413" cy="604838"/>
          </a:xfrm>
        </p:spPr>
        <p:txBody>
          <a:bodyPr/>
          <a:lstStyle/>
          <a:p>
            <a:pPr marL="0" indent="0">
              <a:buNone/>
            </a:pPr>
            <a:r>
              <a:rPr lang="hu-HU" b="1" dirty="0" smtClean="0"/>
              <a:t>Bizonyítás</a:t>
            </a:r>
            <a:endParaRPr lang="hu-HU" b="1" dirty="0"/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1F1-F28C-4146-9869-C1FD467D5D59}" type="slidenum">
              <a:rPr lang="hu-HU" smtClean="0"/>
              <a:t>45</a:t>
            </a:fld>
            <a:endParaRPr lang="hu-HU"/>
          </a:p>
        </p:txBody>
      </p:sp>
      <p:graphicFrame>
        <p:nvGraphicFramePr>
          <p:cNvPr id="7" name="Objektum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0999612"/>
              </p:ext>
            </p:extLst>
          </p:nvPr>
        </p:nvGraphicFramePr>
        <p:xfrm>
          <a:off x="2797175" y="838200"/>
          <a:ext cx="3978275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43" name="Equation" r:id="rId3" imgW="1981080" imgH="241200" progId="Equation.3">
                  <p:embed/>
                </p:oleObj>
              </mc:Choice>
              <mc:Fallback>
                <p:oleObj name="Equation" r:id="rId3" imgW="19810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7175" y="838200"/>
                        <a:ext cx="3978275" cy="488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um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8638621"/>
              </p:ext>
            </p:extLst>
          </p:nvPr>
        </p:nvGraphicFramePr>
        <p:xfrm>
          <a:off x="1690688" y="2924175"/>
          <a:ext cx="5762625" cy="164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44" name="Equation" r:id="rId5" imgW="2869920" imgH="812520" progId="Equation.3">
                  <p:embed/>
                </p:oleObj>
              </mc:Choice>
              <mc:Fallback>
                <p:oleObj name="Equation" r:id="rId5" imgW="2869920" imgH="8125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0688" y="2924175"/>
                        <a:ext cx="5762625" cy="1647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6529621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15</a:t>
            </a:r>
            <a:r>
              <a:rPr lang="hu-HU" b="1" dirty="0" smtClean="0"/>
              <a:t>. tulajdonság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4294967295"/>
          </p:nvPr>
        </p:nvSpPr>
        <p:spPr>
          <a:xfrm>
            <a:off x="746024" y="1033189"/>
            <a:ext cx="4680520" cy="6048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b="1" dirty="0" smtClean="0"/>
              <a:t>Szemléletes bizonyítás</a:t>
            </a:r>
            <a:endParaRPr lang="hu-HU" b="1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1F1-F28C-4146-9869-C1FD467D5D59}" type="slidenum">
              <a:rPr lang="hu-HU" smtClean="0"/>
              <a:t>46</a:t>
            </a:fld>
            <a:endParaRPr lang="hu-HU"/>
          </a:p>
        </p:txBody>
      </p:sp>
      <p:graphicFrame>
        <p:nvGraphicFramePr>
          <p:cNvPr id="6" name="Objektum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3032659"/>
              </p:ext>
            </p:extLst>
          </p:nvPr>
        </p:nvGraphicFramePr>
        <p:xfrm>
          <a:off x="2879725" y="692150"/>
          <a:ext cx="3978275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961" name="Equation" r:id="rId3" imgW="1981080" imgH="241200" progId="Equation.3">
                  <p:embed/>
                </p:oleObj>
              </mc:Choice>
              <mc:Fallback>
                <p:oleObj name="Equation" r:id="rId3" imgW="19810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9725" y="692150"/>
                        <a:ext cx="3978275" cy="488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Kép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275" y="3111312"/>
            <a:ext cx="2519365" cy="2905397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275" y="1196752"/>
            <a:ext cx="2509206" cy="2915555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597" y="3911877"/>
            <a:ext cx="2204444" cy="2753016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344" y="3212976"/>
            <a:ext cx="1808254" cy="2255238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641" y="1407462"/>
            <a:ext cx="2519365" cy="2905397"/>
          </a:xfrm>
          <a:prstGeom prst="rect">
            <a:avLst/>
          </a:prstGeom>
        </p:spPr>
      </p:pic>
      <p:graphicFrame>
        <p:nvGraphicFramePr>
          <p:cNvPr id="12" name="Objektum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2401357"/>
              </p:ext>
            </p:extLst>
          </p:nvPr>
        </p:nvGraphicFramePr>
        <p:xfrm>
          <a:off x="8124452" y="3699565"/>
          <a:ext cx="407988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962" name="Equation" r:id="rId9" imgW="203040" imgH="177480" progId="Equation.3">
                  <p:embed/>
                </p:oleObj>
              </mc:Choice>
              <mc:Fallback>
                <p:oleObj name="Equation" r:id="rId9" imgW="20304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24452" y="3699565"/>
                        <a:ext cx="407988" cy="360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ktum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6052520"/>
              </p:ext>
            </p:extLst>
          </p:nvPr>
        </p:nvGraphicFramePr>
        <p:xfrm>
          <a:off x="8179136" y="2425431"/>
          <a:ext cx="254000" cy="284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963" name="Equation" r:id="rId11" imgW="126720" imgH="139680" progId="Equation.3">
                  <p:embed/>
                </p:oleObj>
              </mc:Choice>
              <mc:Fallback>
                <p:oleObj name="Equation" r:id="rId11" imgW="12672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9136" y="2425431"/>
                        <a:ext cx="254000" cy="284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ktum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3556811"/>
              </p:ext>
            </p:extLst>
          </p:nvPr>
        </p:nvGraphicFramePr>
        <p:xfrm>
          <a:off x="8194476" y="4547013"/>
          <a:ext cx="255588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964" name="Equation" r:id="rId13" imgW="126720" imgH="139680" progId="Equation.3">
                  <p:embed/>
                </p:oleObj>
              </mc:Choice>
              <mc:Fallback>
                <p:oleObj name="Equation" r:id="rId13" imgW="12672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94476" y="4547013"/>
                        <a:ext cx="255588" cy="282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ktum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5157840"/>
              </p:ext>
            </p:extLst>
          </p:nvPr>
        </p:nvGraphicFramePr>
        <p:xfrm>
          <a:off x="3147107" y="4042390"/>
          <a:ext cx="511175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965" name="Equation" r:id="rId15" imgW="253800" imgH="228600" progId="Equation.3">
                  <p:embed/>
                </p:oleObj>
              </mc:Choice>
              <mc:Fallback>
                <p:oleObj name="Equation" r:id="rId15" imgW="253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7107" y="4042390"/>
                        <a:ext cx="511175" cy="461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ktum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0146176"/>
              </p:ext>
            </p:extLst>
          </p:nvPr>
        </p:nvGraphicFramePr>
        <p:xfrm>
          <a:off x="6141992" y="1664015"/>
          <a:ext cx="511175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966" name="Equation" r:id="rId17" imgW="253800" imgH="228600" progId="Equation.3">
                  <p:embed/>
                </p:oleObj>
              </mc:Choice>
              <mc:Fallback>
                <p:oleObj name="Equation" r:id="rId17" imgW="253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1992" y="1664015"/>
                        <a:ext cx="511175" cy="461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ktum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9488643"/>
              </p:ext>
            </p:extLst>
          </p:nvPr>
        </p:nvGraphicFramePr>
        <p:xfrm>
          <a:off x="1624153" y="5395987"/>
          <a:ext cx="331788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967" name="Equation" r:id="rId18" imgW="164880" imgH="228600" progId="Equation.3">
                  <p:embed/>
                </p:oleObj>
              </mc:Choice>
              <mc:Fallback>
                <p:oleObj name="Equation" r:id="rId18" imgW="164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4153" y="5395987"/>
                        <a:ext cx="331788" cy="461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ktum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4575955"/>
              </p:ext>
            </p:extLst>
          </p:nvPr>
        </p:nvGraphicFramePr>
        <p:xfrm>
          <a:off x="1982564" y="5221288"/>
          <a:ext cx="357188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968" name="Equation" r:id="rId20" imgW="177480" imgH="203040" progId="Equation.3">
                  <p:embed/>
                </p:oleObj>
              </mc:Choice>
              <mc:Fallback>
                <p:oleObj name="Equation" r:id="rId20" imgW="1774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2564" y="5221288"/>
                        <a:ext cx="357188" cy="411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ktum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4983055"/>
              </p:ext>
            </p:extLst>
          </p:nvPr>
        </p:nvGraphicFramePr>
        <p:xfrm>
          <a:off x="965240" y="3712086"/>
          <a:ext cx="177800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969" name="Equation" r:id="rId22" imgW="88560" imgH="164880" progId="Equation.3">
                  <p:embed/>
                </p:oleObj>
              </mc:Choice>
              <mc:Fallback>
                <p:oleObj name="Equation" r:id="rId22" imgW="8856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5240" y="3712086"/>
                        <a:ext cx="177800" cy="333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ktum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5279140"/>
              </p:ext>
            </p:extLst>
          </p:nvPr>
        </p:nvGraphicFramePr>
        <p:xfrm>
          <a:off x="5109044" y="3326267"/>
          <a:ext cx="63500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970" name="Equation" r:id="rId24" imgW="317160" imgH="177480" progId="Equation.3">
                  <p:embed/>
                </p:oleObj>
              </mc:Choice>
              <mc:Fallback>
                <p:oleObj name="Equation" r:id="rId24" imgW="31716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9044" y="3326267"/>
                        <a:ext cx="635000" cy="36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2739632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7037E-7 L -0.079 0.1247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58" y="6227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33333E-6 L -0.07847 0.1240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24" y="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7037E-7 L 0.0007 -0.06875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3449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59259E-6 L 0.0007 -0.06875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3449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6296E-6 L 0.04271 0.3699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5" y="18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271 0.3699 L -0.37135 0.33379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12" y="-1806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7.40741E-7 L -0.41475 -0.03542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47" y="-1782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7.40741E-7 L -0.41475 -0.03542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47" y="-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 smtClean="0"/>
              <a:t>16. tulajdonság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4294967295"/>
          </p:nvPr>
        </p:nvSpPr>
        <p:spPr>
          <a:xfrm>
            <a:off x="746024" y="1800000"/>
            <a:ext cx="2411413" cy="604838"/>
          </a:xfrm>
        </p:spPr>
        <p:txBody>
          <a:bodyPr/>
          <a:lstStyle/>
          <a:p>
            <a:pPr marL="0" indent="0">
              <a:buNone/>
            </a:pPr>
            <a:r>
              <a:rPr lang="hu-HU" b="1" dirty="0" smtClean="0"/>
              <a:t>Bizonyítás</a:t>
            </a:r>
            <a:endParaRPr lang="hu-HU" b="1" dirty="0"/>
          </a:p>
        </p:txBody>
      </p:sp>
      <p:graphicFrame>
        <p:nvGraphicFramePr>
          <p:cNvPr id="5" name="Objektum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0072728"/>
              </p:ext>
            </p:extLst>
          </p:nvPr>
        </p:nvGraphicFramePr>
        <p:xfrm>
          <a:off x="3294063" y="1038225"/>
          <a:ext cx="2982912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59" name="Equation" r:id="rId3" imgW="1485720" imgH="241200" progId="Equation.3">
                  <p:embed/>
                </p:oleObj>
              </mc:Choice>
              <mc:Fallback>
                <p:oleObj name="Equation" r:id="rId3" imgW="1485720" imgH="2412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4063" y="1038225"/>
                        <a:ext cx="2982912" cy="488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" name="Csoportba foglalás 14"/>
          <p:cNvGrpSpPr/>
          <p:nvPr/>
        </p:nvGrpSpPr>
        <p:grpSpPr>
          <a:xfrm>
            <a:off x="962048" y="2701470"/>
            <a:ext cx="7498384" cy="523220"/>
            <a:chOff x="962048" y="2701470"/>
            <a:chExt cx="7498384" cy="523220"/>
          </a:xfrm>
        </p:grpSpPr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962048" y="2701470"/>
              <a:ext cx="7498384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altLang="hu-HU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Definíció alapján</a:t>
              </a:r>
              <a:endParaRPr kumimoji="0" lang="hu-HU" altLang="hu-H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graphicFrame>
          <p:nvGraphicFramePr>
            <p:cNvPr id="10" name="Objektum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57799061"/>
                </p:ext>
              </p:extLst>
            </p:nvPr>
          </p:nvGraphicFramePr>
          <p:xfrm>
            <a:off x="4993224" y="2770665"/>
            <a:ext cx="1549400" cy="454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460" name="Equation" r:id="rId5" imgW="774360" imgH="228600" progId="Equation.3">
                    <p:embed/>
                  </p:oleObj>
                </mc:Choice>
                <mc:Fallback>
                  <p:oleObj name="Equation" r:id="rId5" imgW="77436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93224" y="2770665"/>
                          <a:ext cx="1549400" cy="4540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6" name="Csoportba foglalás 15"/>
          <p:cNvGrpSpPr/>
          <p:nvPr/>
        </p:nvGrpSpPr>
        <p:grpSpPr>
          <a:xfrm>
            <a:off x="962048" y="3293885"/>
            <a:ext cx="7498384" cy="523220"/>
            <a:chOff x="962048" y="3293885"/>
            <a:chExt cx="7498384" cy="523220"/>
          </a:xfrm>
        </p:grpSpPr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962048" y="3293885"/>
              <a:ext cx="7498384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hu-HU" altLang="hu-HU" sz="2800" dirty="0">
                  <a:latin typeface="Arial" panose="020B0604020202020204" pitchFamily="34" charset="0"/>
                  <a:ea typeface="Times New Roman" panose="02020603050405020304" pitchFamily="18" charset="0"/>
                </a:rPr>
                <a:t>1</a:t>
              </a:r>
              <a:r>
                <a:rPr kumimoji="0" lang="hu-HU" altLang="hu-HU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. </a:t>
              </a:r>
              <a:r>
                <a:rPr lang="hu-HU" altLang="hu-HU" sz="2800" dirty="0">
                  <a:latin typeface="Arial" panose="020B0604020202020204" pitchFamily="34" charset="0"/>
                  <a:ea typeface="Times New Roman" panose="02020603050405020304" pitchFamily="18" charset="0"/>
                </a:rPr>
                <a:t>t</a:t>
              </a:r>
              <a:r>
                <a:rPr kumimoji="0" lang="hu-HU" altLang="hu-HU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ulajdonság alapján</a:t>
              </a:r>
              <a:endParaRPr kumimoji="0" lang="hu-HU" altLang="hu-H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graphicFrame>
          <p:nvGraphicFramePr>
            <p:cNvPr id="12" name="Objektum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79593615"/>
                </p:ext>
              </p:extLst>
            </p:nvPr>
          </p:nvGraphicFramePr>
          <p:xfrm>
            <a:off x="5009232" y="3317618"/>
            <a:ext cx="1651000" cy="479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461" name="Equation" r:id="rId7" imgW="825480" imgH="241200" progId="Equation.3">
                    <p:embed/>
                  </p:oleObj>
                </mc:Choice>
                <mc:Fallback>
                  <p:oleObj name="Equation" r:id="rId7" imgW="82548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09232" y="3317618"/>
                          <a:ext cx="1651000" cy="4794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7" name="Csoportba foglalás 16"/>
          <p:cNvGrpSpPr/>
          <p:nvPr/>
        </p:nvGrpSpPr>
        <p:grpSpPr>
          <a:xfrm>
            <a:off x="962048" y="3888345"/>
            <a:ext cx="7498384" cy="1273111"/>
            <a:chOff x="962048" y="3888345"/>
            <a:chExt cx="7498384" cy="1273111"/>
          </a:xfrm>
        </p:grpSpPr>
        <p:graphicFrame>
          <p:nvGraphicFramePr>
            <p:cNvPr id="13" name="Objektum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15086178"/>
                </p:ext>
              </p:extLst>
            </p:nvPr>
          </p:nvGraphicFramePr>
          <p:xfrm>
            <a:off x="2085515" y="4672506"/>
            <a:ext cx="5251450" cy="488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462" name="Equation" r:id="rId9" imgW="2628720" imgH="241200" progId="Equation.3">
                    <p:embed/>
                  </p:oleObj>
                </mc:Choice>
                <mc:Fallback>
                  <p:oleObj name="Equation" r:id="rId9" imgW="2628720" imgH="241200" progId="Equation.3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85515" y="4672506"/>
                          <a:ext cx="5251450" cy="4889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Rectangle 8"/>
            <p:cNvSpPr>
              <a:spLocks noChangeArrowheads="1"/>
            </p:cNvSpPr>
            <p:nvPr/>
          </p:nvSpPr>
          <p:spPr bwMode="auto">
            <a:xfrm>
              <a:off x="962048" y="3888345"/>
              <a:ext cx="7498384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hu-HU" altLang="hu-HU" sz="2800" dirty="0" smtClean="0">
                  <a:latin typeface="Arial" panose="020B0604020202020204" pitchFamily="34" charset="0"/>
                </a:rPr>
                <a:t>Ezért</a:t>
              </a:r>
              <a:endParaRPr kumimoji="0" lang="hu-HU" altLang="hu-H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1F1-F28C-4146-9869-C1FD467D5D59}" type="slidenum">
              <a:rPr lang="hu-HU" smtClean="0"/>
              <a:t>47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8514017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896" y="2608018"/>
            <a:ext cx="2638095" cy="1695238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 smtClean="0"/>
              <a:t>16. tulajdonság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4294967295"/>
          </p:nvPr>
        </p:nvSpPr>
        <p:spPr>
          <a:xfrm>
            <a:off x="746024" y="1800000"/>
            <a:ext cx="4680520" cy="6048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b="1" dirty="0" smtClean="0"/>
              <a:t>Szemléletes bizonyítás</a:t>
            </a:r>
            <a:endParaRPr lang="hu-HU" b="1" dirty="0"/>
          </a:p>
        </p:txBody>
      </p:sp>
      <p:graphicFrame>
        <p:nvGraphicFramePr>
          <p:cNvPr id="6" name="Objektum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5238479"/>
              </p:ext>
            </p:extLst>
          </p:nvPr>
        </p:nvGraphicFramePr>
        <p:xfrm>
          <a:off x="3294063" y="1038225"/>
          <a:ext cx="2982912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82" name="Equation" r:id="rId4" imgW="1485720" imgH="241200" progId="Equation.3">
                  <p:embed/>
                </p:oleObj>
              </mc:Choice>
              <mc:Fallback>
                <p:oleObj name="Equation" r:id="rId4" imgW="14857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4063" y="1038225"/>
                        <a:ext cx="2982912" cy="488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Kép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594" y="3257411"/>
            <a:ext cx="2285714" cy="1552381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214" y="3783480"/>
            <a:ext cx="1923810" cy="1400000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495" y="4150676"/>
            <a:ext cx="1561905" cy="1257143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343" y="3419856"/>
            <a:ext cx="2342857" cy="1523810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197" y="4040426"/>
            <a:ext cx="2047619" cy="1352381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2120" y="4479659"/>
            <a:ext cx="1752381" cy="1171429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497" y="4092817"/>
            <a:ext cx="4609524" cy="2657143"/>
          </a:xfrm>
          <a:prstGeom prst="rect">
            <a:avLst/>
          </a:prstGeom>
        </p:spPr>
      </p:pic>
      <p:pic>
        <p:nvPicPr>
          <p:cNvPr id="16" name="Kép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046" y="2361860"/>
            <a:ext cx="3000000" cy="3409524"/>
          </a:xfrm>
          <a:prstGeom prst="rect">
            <a:avLst/>
          </a:prstGeom>
        </p:spPr>
      </p:pic>
      <p:pic>
        <p:nvPicPr>
          <p:cNvPr id="17" name="Kép 1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394849" y="3340914"/>
            <a:ext cx="2647619" cy="2752381"/>
          </a:xfrm>
          <a:prstGeom prst="rect">
            <a:avLst/>
          </a:prstGeom>
        </p:spPr>
      </p:pic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1F1-F28C-4146-9869-C1FD467D5D59}" type="slidenum">
              <a:rPr lang="hu-HU" smtClean="0"/>
              <a:t>48</a:t>
            </a:fld>
            <a:endParaRPr lang="hu-HU"/>
          </a:p>
        </p:txBody>
      </p:sp>
      <p:graphicFrame>
        <p:nvGraphicFramePr>
          <p:cNvPr id="18" name="Objektum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0375876"/>
              </p:ext>
            </p:extLst>
          </p:nvPr>
        </p:nvGraphicFramePr>
        <p:xfrm>
          <a:off x="3035300" y="6189663"/>
          <a:ext cx="509588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83" name="Equation" r:id="rId15" imgW="253800" imgH="228600" progId="Equation.3">
                  <p:embed/>
                </p:oleObj>
              </mc:Choice>
              <mc:Fallback>
                <p:oleObj name="Equation" r:id="rId15" imgW="253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5300" y="6189663"/>
                        <a:ext cx="509588" cy="463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ktum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0994170"/>
              </p:ext>
            </p:extLst>
          </p:nvPr>
        </p:nvGraphicFramePr>
        <p:xfrm>
          <a:off x="7183438" y="2970213"/>
          <a:ext cx="331787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84" name="Equation" r:id="rId17" imgW="164880" imgH="228600" progId="Equation.3">
                  <p:embed/>
                </p:oleObj>
              </mc:Choice>
              <mc:Fallback>
                <p:oleObj name="Equation" r:id="rId17" imgW="164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3438" y="2970213"/>
                        <a:ext cx="331787" cy="463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ktum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0930789"/>
              </p:ext>
            </p:extLst>
          </p:nvPr>
        </p:nvGraphicFramePr>
        <p:xfrm>
          <a:off x="4688555" y="2639248"/>
          <a:ext cx="1120775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85" name="Equation" r:id="rId19" imgW="558720" imgH="241200" progId="Equation.3">
                  <p:embed/>
                </p:oleObj>
              </mc:Choice>
              <mc:Fallback>
                <p:oleObj name="Equation" r:id="rId19" imgW="5587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8555" y="2639248"/>
                        <a:ext cx="1120775" cy="488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4415504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59259E-6 L 0.0033 0.1708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8542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59259E-6 L 0.0033 0.17083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8542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22222E-6 L 0.0033 0.17084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8542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81481E-6 L 0.0033 0.17083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8542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59259E-6 L 0.0033 0.17083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8542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59259E-6 L 0.0033 0.17083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8542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59259E-6 L 0.0033 0.17083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8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 0.17084 L 0.18038 0.01644 " pathEditMode="relative" rAng="0" ptsTypes="AA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54" y="-7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 0.17084 L 0.32291 -0.1199 " pathEditMode="relative" rAng="0" ptsTypes="AA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72" y="-1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 0.17083 L 0.42153 -0.23449 " pathEditMode="relative" rAng="0" ptsTypes="AA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03" y="-2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 0.17083 L -0.2467 0.17083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038 0.01643 L -0.06962 0.01643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292 -0.11991 L 0.07292 -0.11991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153 -0.23449 L 0.17153 -0.23449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 0.17083 L -0.07864 0.0456 " pathEditMode="relative" rAng="0" ptsTypes="AA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97" y="-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 0.17083 L -0.12673 -0.05047 " pathEditMode="relative" rAng="0" ptsTypes="AA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10" y="-1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0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0.2125 0.03518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25" y="1759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48148E-6 L -0.24392 -0.07847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05" y="-3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17</a:t>
            </a:r>
            <a:r>
              <a:rPr lang="hu-HU" b="1" dirty="0" smtClean="0"/>
              <a:t>. </a:t>
            </a:r>
            <a:r>
              <a:rPr lang="hu-HU" dirty="0"/>
              <a:t>t</a:t>
            </a:r>
            <a:r>
              <a:rPr lang="hu-HU" b="1" dirty="0" smtClean="0"/>
              <a:t>ulajdonság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4294967295"/>
          </p:nvPr>
        </p:nvSpPr>
        <p:spPr>
          <a:xfrm>
            <a:off x="746024" y="1800000"/>
            <a:ext cx="2411413" cy="604838"/>
          </a:xfrm>
        </p:spPr>
        <p:txBody>
          <a:bodyPr/>
          <a:lstStyle/>
          <a:p>
            <a:pPr marL="0" indent="0">
              <a:buNone/>
            </a:pPr>
            <a:r>
              <a:rPr lang="hu-HU" b="1" dirty="0" smtClean="0"/>
              <a:t>Bizonyítás</a:t>
            </a:r>
            <a:endParaRPr lang="hu-HU" b="1" dirty="0"/>
          </a:p>
        </p:txBody>
      </p:sp>
      <p:graphicFrame>
        <p:nvGraphicFramePr>
          <p:cNvPr id="7" name="Objektum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6897595"/>
              </p:ext>
            </p:extLst>
          </p:nvPr>
        </p:nvGraphicFramePr>
        <p:xfrm>
          <a:off x="1765300" y="836613"/>
          <a:ext cx="590867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55" name="Equation" r:id="rId3" imgW="2958840" imgH="419040" progId="Equation.3">
                  <p:embed/>
                </p:oleObj>
              </mc:Choice>
              <mc:Fallback>
                <p:oleObj name="Equation" r:id="rId3" imgW="295884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5300" y="836613"/>
                        <a:ext cx="5908675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grpSp>
        <p:nvGrpSpPr>
          <p:cNvPr id="16" name="Csoportba foglalás 15"/>
          <p:cNvGrpSpPr/>
          <p:nvPr/>
        </p:nvGrpSpPr>
        <p:grpSpPr>
          <a:xfrm>
            <a:off x="983029" y="2348880"/>
            <a:ext cx="7498384" cy="529666"/>
            <a:chOff x="983029" y="2348880"/>
            <a:chExt cx="7498384" cy="529666"/>
          </a:xfrm>
        </p:grpSpPr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983029" y="2348880"/>
              <a:ext cx="7498384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hu-HU" altLang="hu-HU" sz="2800" dirty="0" smtClean="0">
                  <a:latin typeface="Arial" panose="020B0604020202020204" pitchFamily="34" charset="0"/>
                </a:rPr>
                <a:t>Mivel                 , </a:t>
              </a:r>
              <a:endParaRPr kumimoji="0" lang="hu-HU" altLang="hu-H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graphicFrame>
          <p:nvGraphicFramePr>
            <p:cNvPr id="11" name="Objektum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89730235"/>
                </p:ext>
              </p:extLst>
            </p:nvPr>
          </p:nvGraphicFramePr>
          <p:xfrm>
            <a:off x="2195736" y="2388009"/>
            <a:ext cx="1346200" cy="4905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456" name="Equation" r:id="rId5" imgW="672840" imgH="241200" progId="Equation.3">
                    <p:embed/>
                  </p:oleObj>
                </mc:Choice>
                <mc:Fallback>
                  <p:oleObj name="Equation" r:id="rId5" imgW="672840" imgH="241200" progId="Equation.3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95736" y="2388009"/>
                          <a:ext cx="1346200" cy="4905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grpSp>
        <p:nvGrpSpPr>
          <p:cNvPr id="17" name="Csoportba foglalás 16"/>
          <p:cNvGrpSpPr/>
          <p:nvPr/>
        </p:nvGrpSpPr>
        <p:grpSpPr>
          <a:xfrm>
            <a:off x="965562" y="2871535"/>
            <a:ext cx="7926917" cy="524596"/>
            <a:chOff x="965562" y="2871535"/>
            <a:chExt cx="7926917" cy="524596"/>
          </a:xfrm>
        </p:grpSpPr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965562" y="2872911"/>
              <a:ext cx="7926917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hu-HU" altLang="hu-HU" sz="2800" dirty="0">
                  <a:latin typeface="Arial" panose="020B0604020202020204" pitchFamily="34" charset="0"/>
                </a:rPr>
                <a:t>t</a:t>
              </a:r>
              <a:r>
                <a:rPr lang="hu-HU" altLang="hu-HU" sz="2800" dirty="0" smtClean="0">
                  <a:latin typeface="Arial" panose="020B0604020202020204" pitchFamily="34" charset="0"/>
                </a:rPr>
                <a:t>ovábbá a 16. tulajdonság szerint                    , </a:t>
              </a:r>
              <a:endParaRPr kumimoji="0" lang="hu-HU" altLang="hu-H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graphicFrame>
          <p:nvGraphicFramePr>
            <p:cNvPr id="14" name="Objektum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51025363"/>
                </p:ext>
              </p:extLst>
            </p:nvPr>
          </p:nvGraphicFramePr>
          <p:xfrm>
            <a:off x="6516216" y="2871535"/>
            <a:ext cx="1784350" cy="488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457" name="Equation" r:id="rId7" imgW="888614" imgH="241195" progId="Equation.3">
                    <p:embed/>
                  </p:oleObj>
                </mc:Choice>
                <mc:Fallback>
                  <p:oleObj name="Equation" r:id="rId7" imgW="888614" imgH="241195" progId="Equation.3">
                    <p:embed/>
                    <p:pic>
                      <p:nvPicPr>
                        <p:cNvPr id="0" name="Objektum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16216" y="2871535"/>
                          <a:ext cx="1784350" cy="4889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8" name="Csoportba foglalás 17"/>
          <p:cNvGrpSpPr/>
          <p:nvPr/>
        </p:nvGrpSpPr>
        <p:grpSpPr>
          <a:xfrm>
            <a:off x="983029" y="3386722"/>
            <a:ext cx="7498384" cy="2653641"/>
            <a:chOff x="983029" y="3386722"/>
            <a:chExt cx="7498384" cy="2653641"/>
          </a:xfrm>
        </p:grpSpPr>
        <p:graphicFrame>
          <p:nvGraphicFramePr>
            <p:cNvPr id="13" name="Objektum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22947186"/>
                </p:ext>
              </p:extLst>
            </p:nvPr>
          </p:nvGraphicFramePr>
          <p:xfrm>
            <a:off x="1767681" y="4221088"/>
            <a:ext cx="5608638" cy="1819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458" name="Equation" r:id="rId9" imgW="2806560" imgH="914400" progId="Equation.3">
                    <p:embed/>
                  </p:oleObj>
                </mc:Choice>
                <mc:Fallback>
                  <p:oleObj name="Equation" r:id="rId9" imgW="2806560" imgH="914400" progId="Equation.3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67681" y="4221088"/>
                          <a:ext cx="5608638" cy="18192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983029" y="3386722"/>
              <a:ext cx="7498384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hu-HU" altLang="hu-HU" sz="2800" dirty="0" smtClean="0">
                  <a:latin typeface="Arial" panose="020B0604020202020204" pitchFamily="34" charset="0"/>
                </a:rPr>
                <a:t>ezért</a:t>
              </a:r>
              <a:endParaRPr kumimoji="0" lang="hu-HU" altLang="hu-H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1F1-F28C-4146-9869-C1FD467D5D59}" type="slidenum">
              <a:rPr lang="hu-HU" smtClean="0"/>
              <a:t>49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9771508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Háromszögszám kiszámítása</a:t>
            </a:r>
            <a:endParaRPr lang="hu-HU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1F1-F28C-4146-9869-C1FD467D5D59}" type="slidenum">
              <a:rPr lang="hu-HU" smtClean="0"/>
              <a:t>5</a:t>
            </a:fld>
            <a:endParaRPr lang="hu-HU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048" y="2168255"/>
            <a:ext cx="3600000" cy="3604475"/>
          </a:xfrm>
          <a:prstGeom prst="rect">
            <a:avLst/>
          </a:prstGeom>
        </p:spPr>
      </p:pic>
      <p:graphicFrame>
        <p:nvGraphicFramePr>
          <p:cNvPr id="6" name="Objektum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2042126"/>
              </p:ext>
            </p:extLst>
          </p:nvPr>
        </p:nvGraphicFramePr>
        <p:xfrm>
          <a:off x="3446091" y="5991806"/>
          <a:ext cx="355600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021" name="Equation" r:id="rId5" imgW="177480" imgH="203040" progId="Equation.3">
                  <p:embed/>
                </p:oleObj>
              </mc:Choice>
              <mc:Fallback>
                <p:oleObj name="Equation" r:id="rId5" imgW="1774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6091" y="5991806"/>
                        <a:ext cx="355600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ktum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0521309"/>
              </p:ext>
            </p:extLst>
          </p:nvPr>
        </p:nvGraphicFramePr>
        <p:xfrm>
          <a:off x="2551462" y="3810739"/>
          <a:ext cx="254000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022" name="Equation" r:id="rId7" imgW="126720" imgH="139680" progId="Equation.3">
                  <p:embed/>
                </p:oleObj>
              </mc:Choice>
              <mc:Fallback>
                <p:oleObj name="Equation" r:id="rId7" imgW="12672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1462" y="3810739"/>
                        <a:ext cx="254000" cy="276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Kép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048" y="2174953"/>
            <a:ext cx="3600000" cy="3591078"/>
          </a:xfrm>
          <a:prstGeom prst="rect">
            <a:avLst/>
          </a:prstGeom>
        </p:spPr>
      </p:pic>
      <p:graphicFrame>
        <p:nvGraphicFramePr>
          <p:cNvPr id="9" name="Objektum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1760839"/>
              </p:ext>
            </p:extLst>
          </p:nvPr>
        </p:nvGraphicFramePr>
        <p:xfrm>
          <a:off x="3419872" y="5981526"/>
          <a:ext cx="431800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023" name="Equation" r:id="rId10" imgW="215640" imgH="419040" progId="Equation.3">
                  <p:embed/>
                </p:oleObj>
              </mc:Choice>
              <mc:Fallback>
                <p:oleObj name="Equation" r:id="rId10" imgW="21564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872" y="5981526"/>
                        <a:ext cx="431800" cy="831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Kép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848" y="2169225"/>
            <a:ext cx="3600000" cy="3597766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164633"/>
            <a:ext cx="3600000" cy="3600000"/>
          </a:xfrm>
          <a:prstGeom prst="rect">
            <a:avLst/>
          </a:prstGeom>
        </p:spPr>
      </p:pic>
      <p:graphicFrame>
        <p:nvGraphicFramePr>
          <p:cNvPr id="12" name="Objektum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149731"/>
              </p:ext>
            </p:extLst>
          </p:nvPr>
        </p:nvGraphicFramePr>
        <p:xfrm>
          <a:off x="3419872" y="5981526"/>
          <a:ext cx="2743200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024" name="Equation" r:id="rId14" imgW="1371600" imgH="419040" progId="Equation.3">
                  <p:embed/>
                </p:oleObj>
              </mc:Choice>
              <mc:Fallback>
                <p:oleObj name="Equation" r:id="rId14" imgW="137160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872" y="5981526"/>
                        <a:ext cx="2743200" cy="831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ktum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3923170"/>
              </p:ext>
            </p:extLst>
          </p:nvPr>
        </p:nvGraphicFramePr>
        <p:xfrm>
          <a:off x="3422946" y="5981526"/>
          <a:ext cx="914400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025" name="Equation" r:id="rId16" imgW="457200" imgH="419040" progId="Equation.3">
                  <p:embed/>
                </p:oleObj>
              </mc:Choice>
              <mc:Fallback>
                <p:oleObj name="Equation" r:id="rId16" imgW="45720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2946" y="5981526"/>
                        <a:ext cx="914400" cy="831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ktum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0836523"/>
              </p:ext>
            </p:extLst>
          </p:nvPr>
        </p:nvGraphicFramePr>
        <p:xfrm>
          <a:off x="5380312" y="2947982"/>
          <a:ext cx="609600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026" name="Equation" r:id="rId18" imgW="304560" imgH="393480" progId="Equation.3">
                  <p:embed/>
                </p:oleObj>
              </mc:Choice>
              <mc:Fallback>
                <p:oleObj name="Equation" r:id="rId18" imgW="3045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0312" y="2947982"/>
                        <a:ext cx="609600" cy="77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artalom helye 2"/>
          <p:cNvSpPr txBox="1">
            <a:spLocks/>
          </p:cNvSpPr>
          <p:nvPr/>
        </p:nvSpPr>
        <p:spPr>
          <a:xfrm>
            <a:off x="786804" y="1469812"/>
            <a:ext cx="4402040" cy="6048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hu-HU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hu-HU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hu-HU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hu-H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hu-H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hu-H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hu-H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hu-H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hu-H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hu-HU" b="1" dirty="0" smtClean="0"/>
              <a:t>Szemléletes bizonyítás 2.</a:t>
            </a:r>
            <a:endParaRPr lang="hu-HU" b="1" dirty="0"/>
          </a:p>
        </p:txBody>
      </p:sp>
      <p:graphicFrame>
        <p:nvGraphicFramePr>
          <p:cNvPr id="17" name="Objektum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102743"/>
              </p:ext>
            </p:extLst>
          </p:nvPr>
        </p:nvGraphicFramePr>
        <p:xfrm>
          <a:off x="2915273" y="670591"/>
          <a:ext cx="3633787" cy="89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027" name="Equation" r:id="rId20" imgW="1587240" imgH="393480" progId="Equation.3">
                  <p:embed/>
                </p:oleObj>
              </mc:Choice>
              <mc:Fallback>
                <p:oleObj name="Equation" r:id="rId20" imgW="15872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5273" y="670591"/>
                        <a:ext cx="3633787" cy="893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0483874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 smtClean="0"/>
              <a:t>17. tulajdonság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4294967295"/>
          </p:nvPr>
        </p:nvSpPr>
        <p:spPr>
          <a:xfrm>
            <a:off x="755576" y="1412776"/>
            <a:ext cx="4680520" cy="6048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b="1" dirty="0" smtClean="0"/>
              <a:t>Szemléletes bizonyítás</a:t>
            </a:r>
            <a:endParaRPr lang="hu-HU" b="1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graphicFrame>
        <p:nvGraphicFramePr>
          <p:cNvPr id="9" name="Objektum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8059799"/>
              </p:ext>
            </p:extLst>
          </p:nvPr>
        </p:nvGraphicFramePr>
        <p:xfrm>
          <a:off x="1778000" y="620713"/>
          <a:ext cx="590867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19" name="Equation" r:id="rId3" imgW="2958840" imgH="419040" progId="Equation.3">
                  <p:embed/>
                </p:oleObj>
              </mc:Choice>
              <mc:Fallback>
                <p:oleObj name="Equation" r:id="rId3" imgW="2958840" imgH="419040" progId="Equation.3">
                  <p:embed/>
                  <p:pic>
                    <p:nvPicPr>
                      <p:cNvPr id="0" name="Objektum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8000" y="620713"/>
                        <a:ext cx="5908675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Kép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029" y="3039693"/>
            <a:ext cx="6428572" cy="2666667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483" y="4204969"/>
            <a:ext cx="3876191" cy="1828572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618" y="5074941"/>
            <a:ext cx="1942857" cy="1180952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170" y="1443064"/>
            <a:ext cx="2514286" cy="2761905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1123" y="2987341"/>
            <a:ext cx="1885714" cy="2076191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509" y="4274941"/>
            <a:ext cx="1266667" cy="1390476"/>
          </a:xfrm>
          <a:prstGeom prst="rect">
            <a:avLst/>
          </a:prstGeom>
        </p:spPr>
      </p:pic>
      <p:pic>
        <p:nvPicPr>
          <p:cNvPr id="16" name="Kép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1123" y="5679065"/>
            <a:ext cx="638095" cy="704762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1F1-F28C-4146-9869-C1FD467D5D59}" type="slidenum">
              <a:rPr lang="hu-HU" smtClean="0"/>
              <a:t>50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2884899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85185E-6 L -0.33386 0.04051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01" y="2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94265E-6 L -0.21458 0.1505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29" y="75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98705E-6 L -0.04409 0.2285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5" y="114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60685E-6 L 0.17014 0.36194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07" y="180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18</a:t>
            </a:r>
            <a:r>
              <a:rPr lang="hu-HU" b="1" dirty="0" smtClean="0"/>
              <a:t>. </a:t>
            </a:r>
            <a:r>
              <a:rPr lang="hu-HU" dirty="0"/>
              <a:t>t</a:t>
            </a:r>
            <a:r>
              <a:rPr lang="hu-HU" b="1" dirty="0" smtClean="0"/>
              <a:t>ulajdonság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4294967295"/>
          </p:nvPr>
        </p:nvSpPr>
        <p:spPr>
          <a:xfrm>
            <a:off x="746024" y="1800000"/>
            <a:ext cx="2411413" cy="604838"/>
          </a:xfrm>
        </p:spPr>
        <p:txBody>
          <a:bodyPr/>
          <a:lstStyle/>
          <a:p>
            <a:pPr marL="0" indent="0">
              <a:buNone/>
            </a:pPr>
            <a:r>
              <a:rPr lang="hu-HU" b="1" dirty="0" smtClean="0"/>
              <a:t>Bizonyítás</a:t>
            </a:r>
            <a:endParaRPr lang="hu-HU" b="1" dirty="0"/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1F1-F28C-4146-9869-C1FD467D5D59}" type="slidenum">
              <a:rPr lang="hu-HU" smtClean="0"/>
              <a:t>51</a:t>
            </a:fld>
            <a:endParaRPr lang="hu-HU"/>
          </a:p>
        </p:txBody>
      </p:sp>
      <p:graphicFrame>
        <p:nvGraphicFramePr>
          <p:cNvPr id="6" name="Objektum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6220908"/>
              </p:ext>
            </p:extLst>
          </p:nvPr>
        </p:nvGraphicFramePr>
        <p:xfrm>
          <a:off x="2554288" y="1035050"/>
          <a:ext cx="386080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15" name="Equation" r:id="rId3" imgW="1930320" imgH="253800" progId="Equation.3">
                  <p:embed/>
                </p:oleObj>
              </mc:Choice>
              <mc:Fallback>
                <p:oleObj name="Equation" r:id="rId3" imgW="1930320" imgH="2538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4288" y="1035050"/>
                        <a:ext cx="3860800" cy="514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ktum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621751"/>
              </p:ext>
            </p:extLst>
          </p:nvPr>
        </p:nvGraphicFramePr>
        <p:xfrm>
          <a:off x="1043608" y="3440134"/>
          <a:ext cx="7639050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16" name="Equation" r:id="rId5" imgW="3822700" imgH="838200" progId="Equation.3">
                  <p:embed/>
                </p:oleObj>
              </mc:Choice>
              <mc:Fallback>
                <p:oleObj name="Equation" r:id="rId5" imgW="3822700" imgH="8382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3440134"/>
                        <a:ext cx="7639050" cy="167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0897039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18</a:t>
            </a:r>
            <a:r>
              <a:rPr lang="hu-HU" b="1" dirty="0" smtClean="0"/>
              <a:t>. tulajdonság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4294967295"/>
          </p:nvPr>
        </p:nvSpPr>
        <p:spPr>
          <a:xfrm>
            <a:off x="755576" y="1412776"/>
            <a:ext cx="4680520" cy="6048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b="1" dirty="0" smtClean="0"/>
              <a:t>Szemléletes bizonyítás</a:t>
            </a:r>
            <a:endParaRPr lang="hu-HU" b="1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1F1-F28C-4146-9869-C1FD467D5D59}" type="slidenum">
              <a:rPr lang="hu-HU" smtClean="0"/>
              <a:t>52</a:t>
            </a:fld>
            <a:endParaRPr lang="hu-HU"/>
          </a:p>
        </p:txBody>
      </p:sp>
      <p:graphicFrame>
        <p:nvGraphicFramePr>
          <p:cNvPr id="17" name="Objektum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1987541"/>
              </p:ext>
            </p:extLst>
          </p:nvPr>
        </p:nvGraphicFramePr>
        <p:xfrm>
          <a:off x="2641600" y="898525"/>
          <a:ext cx="386080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676" name="Equation" r:id="rId3" imgW="1930320" imgH="253800" progId="Equation.3">
                  <p:embed/>
                </p:oleObj>
              </mc:Choice>
              <mc:Fallback>
                <p:oleObj name="Equation" r:id="rId3" imgW="193032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1600" y="898525"/>
                        <a:ext cx="3860800" cy="514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Kép 5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386" y="2552923"/>
            <a:ext cx="4032699" cy="3282023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386" y="5963061"/>
            <a:ext cx="628473" cy="634291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456" y="5968875"/>
            <a:ext cx="250225" cy="250225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739" y="5961357"/>
            <a:ext cx="628473" cy="628473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681" y="4941539"/>
            <a:ext cx="1006720" cy="1006720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4941539"/>
            <a:ext cx="628473" cy="628473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499" y="4941539"/>
            <a:ext cx="250225" cy="250225"/>
          </a:xfrm>
          <a:prstGeom prst="rect">
            <a:avLst/>
          </a:prstGeom>
        </p:spPr>
      </p:pic>
      <p:graphicFrame>
        <p:nvGraphicFramePr>
          <p:cNvPr id="15" name="Objektum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8555447"/>
              </p:ext>
            </p:extLst>
          </p:nvPr>
        </p:nvGraphicFramePr>
        <p:xfrm>
          <a:off x="1907704" y="6095411"/>
          <a:ext cx="635000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677" name="Equation" r:id="rId10" imgW="317160" imgH="177480" progId="Equation.3">
                  <p:embed/>
                </p:oleObj>
              </mc:Choice>
              <mc:Fallback>
                <p:oleObj name="Equation" r:id="rId10" imgW="31716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4" y="6095411"/>
                        <a:ext cx="635000" cy="360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ktum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821501"/>
              </p:ext>
            </p:extLst>
          </p:nvPr>
        </p:nvGraphicFramePr>
        <p:xfrm>
          <a:off x="6694264" y="5308600"/>
          <a:ext cx="254000" cy="27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678" name="Equation" r:id="rId12" imgW="126720" imgH="139680" progId="Equation.3">
                  <p:embed/>
                </p:oleObj>
              </mc:Choice>
              <mc:Fallback>
                <p:oleObj name="Equation" r:id="rId12" imgW="12672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4264" y="5308600"/>
                        <a:ext cx="254000" cy="2730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ktum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7367133"/>
              </p:ext>
            </p:extLst>
          </p:nvPr>
        </p:nvGraphicFramePr>
        <p:xfrm>
          <a:off x="4165600" y="2032000"/>
          <a:ext cx="1219200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679" name="Equation" r:id="rId14" imgW="609480" imgH="203040" progId="Equation.3">
                  <p:embed/>
                </p:oleObj>
              </mc:Choice>
              <mc:Fallback>
                <p:oleObj name="Equation" r:id="rId14" imgW="6094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5600" y="2032000"/>
                        <a:ext cx="1219200" cy="412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ktum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5203835"/>
              </p:ext>
            </p:extLst>
          </p:nvPr>
        </p:nvGraphicFramePr>
        <p:xfrm>
          <a:off x="2099190" y="3987559"/>
          <a:ext cx="355600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680" name="Equation" r:id="rId16" imgW="177480" imgH="203040" progId="Equation.3">
                  <p:embed/>
                </p:oleObj>
              </mc:Choice>
              <mc:Fallback>
                <p:oleObj name="Equation" r:id="rId16" imgW="1774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9190" y="3987559"/>
                        <a:ext cx="355600" cy="412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ktum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5135682"/>
              </p:ext>
            </p:extLst>
          </p:nvPr>
        </p:nvGraphicFramePr>
        <p:xfrm>
          <a:off x="4152900" y="2036861"/>
          <a:ext cx="838200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681" name="Equation" r:id="rId18" imgW="419040" imgH="203040" progId="Equation.3">
                  <p:embed/>
                </p:oleObj>
              </mc:Choice>
              <mc:Fallback>
                <p:oleObj name="Equation" r:id="rId18" imgW="4190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2900" y="2036861"/>
                        <a:ext cx="838200" cy="412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" name="Kép 2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985" y="2549351"/>
            <a:ext cx="1006720" cy="3282023"/>
          </a:xfrm>
          <a:prstGeom prst="rect">
            <a:avLst/>
          </a:prstGeom>
        </p:spPr>
      </p:pic>
      <p:cxnSp>
        <p:nvCxnSpPr>
          <p:cNvPr id="23" name="Egyenes összekötő 22"/>
          <p:cNvCxnSpPr/>
          <p:nvPr/>
        </p:nvCxnSpPr>
        <p:spPr>
          <a:xfrm>
            <a:off x="3825205" y="2457450"/>
            <a:ext cx="0" cy="350350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Objektum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2156927"/>
              </p:ext>
            </p:extLst>
          </p:nvPr>
        </p:nvGraphicFramePr>
        <p:xfrm>
          <a:off x="3168527" y="2135089"/>
          <a:ext cx="254000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682" name="Equation" r:id="rId21" imgW="126720" imgH="139680" progId="Equation.3">
                  <p:embed/>
                </p:oleObj>
              </mc:Choice>
              <mc:Fallback>
                <p:oleObj name="Equation" r:id="rId21" imgW="12672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8527" y="2135089"/>
                        <a:ext cx="254000" cy="282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ktum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9534862"/>
              </p:ext>
            </p:extLst>
          </p:nvPr>
        </p:nvGraphicFramePr>
        <p:xfrm>
          <a:off x="5407025" y="2044700"/>
          <a:ext cx="355600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683" name="Equation" r:id="rId23" imgW="177480" imgH="203040" progId="Equation.3">
                  <p:embed/>
                </p:oleObj>
              </mc:Choice>
              <mc:Fallback>
                <p:oleObj name="Equation" r:id="rId23" imgW="1774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7025" y="2044700"/>
                        <a:ext cx="355600" cy="412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ktum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1118194"/>
              </p:ext>
            </p:extLst>
          </p:nvPr>
        </p:nvGraphicFramePr>
        <p:xfrm>
          <a:off x="4635322" y="6020863"/>
          <a:ext cx="165100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684" name="Equation" r:id="rId25" imgW="825480" imgH="241200" progId="Equation.3">
                  <p:embed/>
                </p:oleObj>
              </mc:Choice>
              <mc:Fallback>
                <p:oleObj name="Equation" r:id="rId25" imgW="8254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5322" y="6020863"/>
                        <a:ext cx="1651000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0077185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7037E-6 L 0.12379 -0.11088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81" y="-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59259E-6 L 0.20625 -0.16574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12" y="-8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48148E-6 L -0.22622 -0.18241 " pathEditMode="relative" rAng="0" ptsTypes="AA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19" y="-9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81481E-6 L -0.10157 -0.2919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87" y="-1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59259E-6 L -0.02014 -0.34653 " pathEditMode="relative" rAng="0" ptsTypes="AA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7" y="-1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19</a:t>
            </a:r>
            <a:r>
              <a:rPr lang="hu-HU" b="1" dirty="0" smtClean="0"/>
              <a:t>. </a:t>
            </a:r>
            <a:r>
              <a:rPr lang="hu-HU" dirty="0"/>
              <a:t>t</a:t>
            </a:r>
            <a:r>
              <a:rPr lang="hu-HU" b="1" dirty="0" smtClean="0"/>
              <a:t>ulajdonság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4294967295"/>
          </p:nvPr>
        </p:nvSpPr>
        <p:spPr>
          <a:xfrm>
            <a:off x="746024" y="1800000"/>
            <a:ext cx="2411413" cy="604838"/>
          </a:xfrm>
        </p:spPr>
        <p:txBody>
          <a:bodyPr/>
          <a:lstStyle/>
          <a:p>
            <a:pPr marL="0" indent="0">
              <a:buNone/>
            </a:pPr>
            <a:r>
              <a:rPr lang="hu-HU" b="1" dirty="0" smtClean="0"/>
              <a:t>Bizonyítás</a:t>
            </a:r>
            <a:endParaRPr lang="hu-HU" b="1" dirty="0"/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1F1-F28C-4146-9869-C1FD467D5D59}" type="slidenum">
              <a:rPr lang="hu-HU" smtClean="0"/>
              <a:t>53</a:t>
            </a:fld>
            <a:endParaRPr lang="hu-HU"/>
          </a:p>
        </p:txBody>
      </p:sp>
      <p:graphicFrame>
        <p:nvGraphicFramePr>
          <p:cNvPr id="6" name="Objektum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1441236"/>
              </p:ext>
            </p:extLst>
          </p:nvPr>
        </p:nvGraphicFramePr>
        <p:xfrm>
          <a:off x="2725738" y="1025525"/>
          <a:ext cx="3692525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65" name="Equation" r:id="rId3" imgW="1841400" imgH="253800" progId="Equation.3">
                  <p:embed/>
                </p:oleObj>
              </mc:Choice>
              <mc:Fallback>
                <p:oleObj name="Equation" r:id="rId3" imgW="1841400" imgH="2538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5738" y="1025525"/>
                        <a:ext cx="3692525" cy="514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um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0084188"/>
              </p:ext>
            </p:extLst>
          </p:nvPr>
        </p:nvGraphicFramePr>
        <p:xfrm>
          <a:off x="1331640" y="2604167"/>
          <a:ext cx="7185025" cy="342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66" name="Equation" r:id="rId5" imgW="3593880" imgH="1714320" progId="Equation.3">
                  <p:embed/>
                </p:oleObj>
              </mc:Choice>
              <mc:Fallback>
                <p:oleObj name="Equation" r:id="rId5" imgW="3593880" imgH="171432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2604167"/>
                        <a:ext cx="7185025" cy="3421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1407426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19</a:t>
            </a:r>
            <a:r>
              <a:rPr lang="hu-HU" b="1" dirty="0" smtClean="0"/>
              <a:t>. tulajdonság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4294967295"/>
          </p:nvPr>
        </p:nvSpPr>
        <p:spPr>
          <a:xfrm>
            <a:off x="755576" y="1169268"/>
            <a:ext cx="4680520" cy="6048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b="1" dirty="0" smtClean="0"/>
              <a:t>Megjegyzés</a:t>
            </a:r>
            <a:endParaRPr lang="hu-HU" b="1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1F1-F28C-4146-9869-C1FD467D5D59}" type="slidenum">
              <a:rPr lang="hu-HU" smtClean="0"/>
              <a:t>54</a:t>
            </a:fld>
            <a:endParaRPr lang="hu-HU"/>
          </a:p>
        </p:txBody>
      </p:sp>
      <p:graphicFrame>
        <p:nvGraphicFramePr>
          <p:cNvPr id="6" name="Objektum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9541264"/>
              </p:ext>
            </p:extLst>
          </p:nvPr>
        </p:nvGraphicFramePr>
        <p:xfrm>
          <a:off x="2725738" y="655638"/>
          <a:ext cx="3692525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00" name="Equation" r:id="rId3" imgW="1841400" imgH="253800" progId="Equation.3">
                  <p:embed/>
                </p:oleObj>
              </mc:Choice>
              <mc:Fallback>
                <p:oleObj name="Equation" r:id="rId3" imgW="184140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5738" y="655638"/>
                        <a:ext cx="3692525" cy="514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artalom helye 2"/>
          <p:cNvSpPr txBox="1">
            <a:spLocks/>
          </p:cNvSpPr>
          <p:nvPr/>
        </p:nvSpPr>
        <p:spPr>
          <a:xfrm>
            <a:off x="717052" y="4706284"/>
            <a:ext cx="8426948" cy="16561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hu-HU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hu-HU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hu-HU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hu-H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hu-H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hu-H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hu-H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hu-H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hu-H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hu-HU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  <a:r>
              <a:rPr lang="hu-HU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</a:t>
            </a:r>
            <a:r>
              <a:rPr lang="hu-HU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r>
              <a:rPr lang="hu-HU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28</a:t>
            </a:r>
            <a:r>
              <a:rPr lang="hu-HU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36</a:t>
            </a:r>
            <a:r>
              <a:rPr lang="hu-HU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45</a:t>
            </a:r>
            <a:r>
              <a:rPr lang="hu-HU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55</a:t>
            </a:r>
            <a:r>
              <a:rPr lang="hu-HU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66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78</a:t>
            </a:r>
            <a:r>
              <a:rPr lang="hu-HU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91</a:t>
            </a:r>
            <a:r>
              <a:rPr lang="hu-HU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105</a:t>
            </a:r>
            <a:r>
              <a:rPr lang="hu-HU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120</a:t>
            </a:r>
            <a:r>
              <a:rPr lang="hu-HU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136</a:t>
            </a:r>
            <a:r>
              <a:rPr lang="hu-HU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153</a:t>
            </a:r>
            <a:r>
              <a:rPr lang="hu-HU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171</a:t>
            </a:r>
            <a:r>
              <a:rPr lang="hu-HU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190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210</a:t>
            </a:r>
            <a:r>
              <a:rPr lang="hu-HU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231</a:t>
            </a:r>
            <a:r>
              <a:rPr lang="hu-HU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253</a:t>
            </a:r>
            <a:r>
              <a:rPr lang="hu-HU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276</a:t>
            </a:r>
            <a:r>
              <a:rPr lang="hu-HU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300</a:t>
            </a:r>
            <a:r>
              <a:rPr lang="hu-HU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325</a:t>
            </a:r>
            <a:r>
              <a:rPr lang="hu-HU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351</a:t>
            </a:r>
            <a:r>
              <a:rPr lang="hu-HU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378, 406,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435, </a:t>
            </a:r>
            <a:r>
              <a:rPr lang="hu-HU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465,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" name="Csoportba foglalás 16"/>
          <p:cNvGrpSpPr/>
          <p:nvPr/>
        </p:nvGrpSpPr>
        <p:grpSpPr>
          <a:xfrm>
            <a:off x="736104" y="1766516"/>
            <a:ext cx="8194821" cy="2857226"/>
            <a:chOff x="736104" y="1766516"/>
            <a:chExt cx="8194821" cy="2857226"/>
          </a:xfrm>
        </p:grpSpPr>
        <p:graphicFrame>
          <p:nvGraphicFramePr>
            <p:cNvPr id="7" name="Objektum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92636132"/>
                </p:ext>
              </p:extLst>
            </p:nvPr>
          </p:nvGraphicFramePr>
          <p:xfrm>
            <a:off x="1842120" y="2647811"/>
            <a:ext cx="3810000" cy="476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601" name="Equation" r:id="rId5" imgW="1905000" imgH="241300" progId="Equation.3">
                    <p:embed/>
                  </p:oleObj>
                </mc:Choice>
                <mc:Fallback>
                  <p:oleObj name="Equation" r:id="rId5" imgW="1905000" imgH="241300" progId="Equation.3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42120" y="2647811"/>
                          <a:ext cx="3810000" cy="4762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ktum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12978754"/>
                </p:ext>
              </p:extLst>
            </p:nvPr>
          </p:nvGraphicFramePr>
          <p:xfrm>
            <a:off x="3378756" y="3162883"/>
            <a:ext cx="819150" cy="476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602" name="Equation" r:id="rId7" imgW="406224" imgH="241195" progId="Equation.3">
                    <p:embed/>
                  </p:oleObj>
                </mc:Choice>
                <mc:Fallback>
                  <p:oleObj name="Equation" r:id="rId7" imgW="406224" imgH="241195" progId="Equation.3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78756" y="3162883"/>
                          <a:ext cx="819150" cy="4762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bjektum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22197778"/>
                </p:ext>
              </p:extLst>
            </p:nvPr>
          </p:nvGraphicFramePr>
          <p:xfrm>
            <a:off x="5032410" y="3162883"/>
            <a:ext cx="819150" cy="476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603" name="Equation" r:id="rId9" imgW="406224" imgH="241195" progId="Equation.3">
                    <p:embed/>
                  </p:oleObj>
                </mc:Choice>
                <mc:Fallback>
                  <p:oleObj name="Equation" r:id="rId9" imgW="406224" imgH="241195" progId="Equation.3">
                    <p:embed/>
                    <p:pic>
                      <p:nvPicPr>
                        <p:cNvPr id="0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32410" y="3162883"/>
                          <a:ext cx="819150" cy="4762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Rectangle 4"/>
            <p:cNvSpPr>
              <a:spLocks noChangeArrowheads="1"/>
            </p:cNvSpPr>
            <p:nvPr/>
          </p:nvSpPr>
          <p:spPr bwMode="auto">
            <a:xfrm>
              <a:off x="736104" y="1766516"/>
              <a:ext cx="8093176" cy="13849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altLang="hu-HU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ea typeface="Times New Roman" panose="02020603050405020304" pitchFamily="18" charset="0"/>
                </a:rPr>
                <a:t>A háromszögszámok sorozatának létezik olyan részsorozata, amelyben két egymást követő tag 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altLang="hu-HU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ea typeface="Times New Roman" panose="02020603050405020304" pitchFamily="18" charset="0"/>
                </a:rPr>
                <a:t>(mivel </a:t>
              </a:r>
              <a:endParaRPr kumimoji="0" lang="hu-HU" altLang="hu-H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1" name="Rectangle 5"/>
            <p:cNvSpPr>
              <a:spLocks noChangeArrowheads="1"/>
            </p:cNvSpPr>
            <p:nvPr/>
          </p:nvSpPr>
          <p:spPr bwMode="auto">
            <a:xfrm>
              <a:off x="5590044" y="2624326"/>
              <a:ext cx="2026517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altLang="hu-HU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ea typeface="Times New Roman" panose="02020603050405020304" pitchFamily="18" charset="0"/>
                </a:rPr>
                <a:t>, így ebben a</a:t>
              </a:r>
              <a:endParaRPr kumimoji="0" lang="hu-HU" altLang="hu-H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2" name="Rectangle 6"/>
            <p:cNvSpPr>
              <a:spLocks noChangeArrowheads="1"/>
            </p:cNvSpPr>
            <p:nvPr/>
          </p:nvSpPr>
          <p:spPr bwMode="auto">
            <a:xfrm>
              <a:off x="4302855" y="3139398"/>
              <a:ext cx="62869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altLang="hu-HU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</a:t>
              </a:r>
              <a:r>
                <a:rPr kumimoji="0" lang="hu-HU" altLang="hu-HU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ea typeface="Times New Roman" panose="02020603050405020304" pitchFamily="18" charset="0"/>
                </a:rPr>
                <a:t>és </a:t>
              </a:r>
              <a:endParaRPr kumimoji="0" lang="hu-HU" altLang="hu-H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3" name="Rectangle 7"/>
            <p:cNvSpPr>
              <a:spLocks noChangeArrowheads="1"/>
            </p:cNvSpPr>
            <p:nvPr/>
          </p:nvSpPr>
          <p:spPr bwMode="auto">
            <a:xfrm>
              <a:off x="5952417" y="3139398"/>
              <a:ext cx="297850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altLang="hu-HU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ea typeface="Times New Roman" panose="02020603050405020304" pitchFamily="18" charset="0"/>
                </a:rPr>
                <a:t> szomszédos tagok)</a:t>
              </a:r>
              <a:endParaRPr kumimoji="0" lang="hu-HU" altLang="hu-H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4" name="Téglalap 13"/>
            <p:cNvSpPr/>
            <p:nvPr/>
          </p:nvSpPr>
          <p:spPr>
            <a:xfrm>
              <a:off x="779169" y="3669635"/>
              <a:ext cx="7812360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hu-HU" altLang="hu-HU" sz="2800" dirty="0">
                  <a:ea typeface="Times New Roman" panose="02020603050405020304" pitchFamily="18" charset="0"/>
                </a:rPr>
                <a:t>összege egy pozitív egész szám negyedik hatványa lesz (és így az összes negyedik hatványt megkapjuk).</a:t>
              </a:r>
              <a:endParaRPr lang="hu-HU" altLang="hu-HU" sz="2800" dirty="0"/>
            </a:p>
          </p:txBody>
        </p:sp>
        <p:sp>
          <p:nvSpPr>
            <p:cNvPr id="16" name="Téglalap 15"/>
            <p:cNvSpPr/>
            <p:nvPr/>
          </p:nvSpPr>
          <p:spPr>
            <a:xfrm>
              <a:off x="779169" y="3139398"/>
              <a:ext cx="327840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hu-HU" altLang="hu-HU" sz="2800" dirty="0">
                  <a:ea typeface="Times New Roman" panose="02020603050405020304" pitchFamily="18" charset="0"/>
                </a:rPr>
                <a:t>részsorozatban a </a:t>
              </a:r>
              <a:endParaRPr lang="hu-HU" altLang="hu-HU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36255862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5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19</a:t>
            </a:r>
            <a:r>
              <a:rPr lang="hu-HU" b="1" dirty="0" smtClean="0"/>
              <a:t>. tulajdonság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4294967295"/>
          </p:nvPr>
        </p:nvSpPr>
        <p:spPr>
          <a:xfrm>
            <a:off x="755576" y="1412776"/>
            <a:ext cx="4680520" cy="6048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b="1" dirty="0" smtClean="0"/>
              <a:t>Szemléletes bizonyítás</a:t>
            </a:r>
            <a:endParaRPr lang="hu-HU" b="1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1F1-F28C-4146-9869-C1FD467D5D59}" type="slidenum">
              <a:rPr lang="hu-HU" smtClean="0"/>
              <a:t>55</a:t>
            </a:fld>
            <a:endParaRPr lang="hu-HU"/>
          </a:p>
        </p:txBody>
      </p:sp>
      <p:graphicFrame>
        <p:nvGraphicFramePr>
          <p:cNvPr id="7" name="Objektum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0908870"/>
              </p:ext>
            </p:extLst>
          </p:nvPr>
        </p:nvGraphicFramePr>
        <p:xfrm>
          <a:off x="2725738" y="784225"/>
          <a:ext cx="3692525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88" name="Equation" r:id="rId3" imgW="1841400" imgH="253800" progId="Equation.3">
                  <p:embed/>
                </p:oleObj>
              </mc:Choice>
              <mc:Fallback>
                <p:oleObj name="Equation" r:id="rId3" imgW="184140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5738" y="784225"/>
                        <a:ext cx="3692525" cy="514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Kép 7"/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996" y="2335883"/>
            <a:ext cx="3528000" cy="3532597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200" y="2314802"/>
            <a:ext cx="1908000" cy="1908000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996" y="6023264"/>
            <a:ext cx="288000" cy="288000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549" y="6022739"/>
            <a:ext cx="684000" cy="684000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997" y="2329948"/>
            <a:ext cx="684000" cy="684000"/>
          </a:xfrm>
          <a:prstGeom prst="rect">
            <a:avLst/>
          </a:prstGeom>
        </p:spPr>
      </p:pic>
      <p:pic>
        <p:nvPicPr>
          <p:cNvPr id="16" name="Kép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2515" y="2329948"/>
            <a:ext cx="288000" cy="288000"/>
          </a:xfrm>
          <a:prstGeom prst="rect">
            <a:avLst/>
          </a:prstGeom>
        </p:spPr>
      </p:pic>
      <p:graphicFrame>
        <p:nvGraphicFramePr>
          <p:cNvPr id="17" name="Objektum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344793"/>
              </p:ext>
            </p:extLst>
          </p:nvPr>
        </p:nvGraphicFramePr>
        <p:xfrm>
          <a:off x="3658402" y="1918785"/>
          <a:ext cx="357188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89" name="Equation" r:id="rId9" imgW="177480" imgH="203040" progId="Equation.3">
                  <p:embed/>
                </p:oleObj>
              </mc:Choice>
              <mc:Fallback>
                <p:oleObj name="Equation" r:id="rId9" imgW="1774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8402" y="1918785"/>
                        <a:ext cx="357188" cy="411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ktum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0803032"/>
              </p:ext>
            </p:extLst>
          </p:nvPr>
        </p:nvGraphicFramePr>
        <p:xfrm>
          <a:off x="5728606" y="1969586"/>
          <a:ext cx="638175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90" name="Equation" r:id="rId11" imgW="317160" imgH="177480" progId="Equation.3">
                  <p:embed/>
                </p:oleObj>
              </mc:Choice>
              <mc:Fallback>
                <p:oleObj name="Equation" r:id="rId11" imgW="31716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8606" y="1969586"/>
                        <a:ext cx="638175" cy="360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ktum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3806492"/>
              </p:ext>
            </p:extLst>
          </p:nvPr>
        </p:nvGraphicFramePr>
        <p:xfrm>
          <a:off x="7286625" y="1870075"/>
          <a:ext cx="1198563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91" name="Equation" r:id="rId13" imgW="596880" imgH="203040" progId="Equation.3">
                  <p:embed/>
                </p:oleObj>
              </mc:Choice>
              <mc:Fallback>
                <p:oleObj name="Equation" r:id="rId13" imgW="5968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6625" y="1870075"/>
                        <a:ext cx="1198563" cy="411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ktum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7674725"/>
              </p:ext>
            </p:extLst>
          </p:nvPr>
        </p:nvGraphicFramePr>
        <p:xfrm>
          <a:off x="4597400" y="6021388"/>
          <a:ext cx="172720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92" name="Equation" r:id="rId15" imgW="863280" imgH="241200" progId="Equation.3">
                  <p:embed/>
                </p:oleObj>
              </mc:Choice>
              <mc:Fallback>
                <p:oleObj name="Equation" r:id="rId15" imgW="8632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7400" y="6021388"/>
                        <a:ext cx="1727200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4560647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7.40741E-7 L 0.13611 -0.12361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06" y="-6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44444E-6 L 0.2224 -0.18357 " pathEditMode="relative" rAng="0" ptsTypes="AA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11" y="-9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33333E-6 L -0.08281 0.17848 " pathEditMode="relative" rAng="0" ptsTypes="AA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49" y="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85185E-6 L -0.13021 0.29629 " pathEditMode="relative" rAng="0" ptsTypes="AA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10" y="1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7037E-7 L -0.35348 0.24097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74" y="12037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Háromszög 15"/>
          <p:cNvSpPr/>
          <p:nvPr/>
        </p:nvSpPr>
        <p:spPr>
          <a:xfrm>
            <a:off x="3119934" y="4656333"/>
            <a:ext cx="914961" cy="871297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" name="dátum"/>
          <p:cNvSpPr/>
          <p:nvPr/>
        </p:nvSpPr>
        <p:spPr>
          <a:xfrm>
            <a:off x="2699792" y="3890084"/>
            <a:ext cx="6264696" cy="5586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helyszín"/>
          <p:cNvSpPr/>
          <p:nvPr/>
        </p:nvSpPr>
        <p:spPr>
          <a:xfrm>
            <a:off x="2699792" y="3266817"/>
            <a:ext cx="6264696" cy="5586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rendezvény"/>
          <p:cNvSpPr/>
          <p:nvPr/>
        </p:nvSpPr>
        <p:spPr>
          <a:xfrm>
            <a:off x="2699792" y="2635627"/>
            <a:ext cx="6264696" cy="5586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" name="Vándorgyűlés"/>
          <p:cNvSpPr/>
          <p:nvPr/>
        </p:nvSpPr>
        <p:spPr>
          <a:xfrm>
            <a:off x="6425952" y="2635627"/>
            <a:ext cx="2376705" cy="5586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nevek"/>
          <p:cNvSpPr/>
          <p:nvPr/>
        </p:nvSpPr>
        <p:spPr>
          <a:xfrm>
            <a:off x="2699792" y="1975396"/>
            <a:ext cx="6264696" cy="5586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cím"/>
          <p:cNvSpPr/>
          <p:nvPr/>
        </p:nvSpPr>
        <p:spPr>
          <a:xfrm>
            <a:off x="2699792" y="251382"/>
            <a:ext cx="6264696" cy="16224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55 keret"/>
          <p:cNvSpPr/>
          <p:nvPr/>
        </p:nvSpPr>
        <p:spPr>
          <a:xfrm>
            <a:off x="3813656" y="2626191"/>
            <a:ext cx="686336" cy="56809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4" name="Háromszög 190"/>
          <p:cNvSpPr/>
          <p:nvPr/>
        </p:nvSpPr>
        <p:spPr>
          <a:xfrm>
            <a:off x="7431054" y="5106450"/>
            <a:ext cx="991028" cy="937909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2" name="Háromszög 3"/>
          <p:cNvSpPr/>
          <p:nvPr/>
        </p:nvSpPr>
        <p:spPr>
          <a:xfrm>
            <a:off x="1095157" y="4661847"/>
            <a:ext cx="914961" cy="871297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1" name="Háromszög 10"/>
          <p:cNvSpPr/>
          <p:nvPr/>
        </p:nvSpPr>
        <p:spPr>
          <a:xfrm>
            <a:off x="2321464" y="4650979"/>
            <a:ext cx="914961" cy="871297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Rátz László"/>
          <p:cNvSpPr/>
          <p:nvPr/>
        </p:nvSpPr>
        <p:spPr>
          <a:xfrm>
            <a:off x="4499992" y="2635627"/>
            <a:ext cx="1925960" cy="5586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" name="Háromszög 55"/>
          <p:cNvSpPr/>
          <p:nvPr/>
        </p:nvSpPr>
        <p:spPr>
          <a:xfrm>
            <a:off x="7113423" y="4661847"/>
            <a:ext cx="914961" cy="871297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Háromszög 28"/>
          <p:cNvSpPr/>
          <p:nvPr/>
        </p:nvSpPr>
        <p:spPr>
          <a:xfrm>
            <a:off x="4700583" y="4661847"/>
            <a:ext cx="914961" cy="871297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1F1-F28C-4146-9869-C1FD467D5D59}" type="slidenum">
              <a:rPr lang="hu-HU" smtClean="0"/>
              <a:t>56</a:t>
            </a:fld>
            <a:endParaRPr lang="hu-HU" dirty="0"/>
          </a:p>
        </p:txBody>
      </p:sp>
      <p:sp>
        <p:nvSpPr>
          <p:cNvPr id="9" name="Tartalom helye 2"/>
          <p:cNvSpPr txBox="1">
            <a:spLocks/>
          </p:cNvSpPr>
          <p:nvPr/>
        </p:nvSpPr>
        <p:spPr>
          <a:xfrm>
            <a:off x="730048" y="4933812"/>
            <a:ext cx="8093176" cy="16561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hu-HU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hu-HU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hu-HU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hu-H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hu-H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hu-H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hu-H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hu-H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hu-H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hu-H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hu-H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  <a:r>
              <a:rPr lang="hu-H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</a:t>
            </a:r>
            <a:r>
              <a:rPr lang="hu-H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15</a:t>
            </a:r>
            <a:r>
              <a:rPr lang="hu-H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21</a:t>
            </a:r>
            <a:r>
              <a:rPr lang="hu-H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28</a:t>
            </a:r>
            <a:r>
              <a:rPr lang="hu-H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36</a:t>
            </a:r>
            <a:r>
              <a:rPr lang="hu-H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45</a:t>
            </a:r>
            <a:r>
              <a:rPr lang="hu-H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55</a:t>
            </a:r>
            <a:r>
              <a:rPr lang="hu-H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66</a:t>
            </a:r>
            <a:r>
              <a:rPr lang="hu-H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78</a:t>
            </a:r>
            <a:r>
              <a:rPr lang="hu-H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91</a:t>
            </a:r>
            <a:r>
              <a:rPr lang="hu-H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105</a:t>
            </a:r>
            <a:r>
              <a:rPr lang="hu-H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120</a:t>
            </a:r>
            <a:r>
              <a:rPr lang="hu-H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136</a:t>
            </a:r>
            <a:r>
              <a:rPr lang="hu-H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153</a:t>
            </a:r>
            <a:r>
              <a:rPr lang="hu-H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171</a:t>
            </a:r>
            <a:r>
              <a:rPr lang="hu-H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190</a:t>
            </a:r>
            <a:r>
              <a:rPr lang="hu-H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210</a:t>
            </a:r>
            <a:r>
              <a:rPr lang="hu-H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231</a:t>
            </a:r>
            <a:r>
              <a:rPr lang="hu-H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253</a:t>
            </a:r>
            <a:r>
              <a:rPr lang="hu-H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276</a:t>
            </a:r>
            <a:r>
              <a:rPr lang="hu-H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300</a:t>
            </a:r>
            <a:r>
              <a:rPr lang="hu-H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325</a:t>
            </a:r>
            <a:r>
              <a:rPr lang="hu-H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351</a:t>
            </a:r>
            <a:r>
              <a:rPr lang="hu-H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hu-H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Cím 1"/>
          <p:cNvSpPr txBox="1">
            <a:spLocks/>
          </p:cNvSpPr>
          <p:nvPr/>
        </p:nvSpPr>
        <p:spPr>
          <a:xfrm>
            <a:off x="-324543" y="149805"/>
            <a:ext cx="9163744" cy="1872208"/>
          </a:xfrm>
          <a:prstGeom prst="rect">
            <a:avLst/>
          </a:prstGeom>
          <a:noFill/>
          <a:ln w="66675" cmpd="dbl">
            <a:noFill/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hu-HU" sz="4400" b="1" kern="120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u-HU" cap="all" dirty="0" smtClean="0">
                <a:solidFill>
                  <a:schemeClr val="accent5">
                    <a:lumMod val="75000"/>
                  </a:schemeClr>
                </a:solidFill>
              </a:rPr>
              <a:t>Háromszögszámok</a:t>
            </a:r>
            <a:br>
              <a:rPr lang="hu-HU" cap="all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hu-HU" cap="all" dirty="0" smtClean="0">
                <a:solidFill>
                  <a:schemeClr val="accent5">
                    <a:lumMod val="75000"/>
                  </a:schemeClr>
                </a:solidFill>
              </a:rPr>
              <a:t>szemléletesen</a:t>
            </a:r>
            <a:endParaRPr lang="hu-HU" cap="all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Vándorgyűlés szöveg"/>
          <p:cNvSpPr/>
          <p:nvPr/>
        </p:nvSpPr>
        <p:spPr>
          <a:xfrm>
            <a:off x="3791600" y="2616412"/>
            <a:ext cx="50476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hu-HU" sz="3200" b="1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55. Rátz </a:t>
            </a:r>
            <a:r>
              <a:rPr lang="hu-HU" sz="32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László Vándorgyűlés</a:t>
            </a:r>
            <a:endParaRPr lang="hu-HU" sz="3200" b="1" dirty="0">
              <a:latin typeface="+mj-lt"/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2195736" y="2005298"/>
            <a:ext cx="6643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hu-HU" sz="3200" b="1" dirty="0" smtClean="0"/>
              <a:t>Dr. Molnár István  -  Borbola Gábor</a:t>
            </a:r>
            <a:endParaRPr lang="hu-HU" sz="3200" b="1" dirty="0"/>
          </a:p>
        </p:txBody>
      </p:sp>
      <p:sp>
        <p:nvSpPr>
          <p:cNvPr id="4" name="Téglalap 3"/>
          <p:cNvSpPr/>
          <p:nvPr/>
        </p:nvSpPr>
        <p:spPr>
          <a:xfrm>
            <a:off x="4267200" y="3227526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hu-HU" sz="32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Vác</a:t>
            </a:r>
          </a:p>
        </p:txBody>
      </p:sp>
      <p:sp>
        <p:nvSpPr>
          <p:cNvPr id="53" name="Téglalap 52"/>
          <p:cNvSpPr/>
          <p:nvPr/>
        </p:nvSpPr>
        <p:spPr>
          <a:xfrm>
            <a:off x="4267200" y="3838641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hu-HU" sz="3200" b="1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2015. július 9.</a:t>
            </a:r>
            <a:endParaRPr lang="hu-HU" sz="32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29315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2" grpId="0" animBg="1"/>
      <p:bldP spid="19" grpId="0" animBg="1"/>
      <p:bldP spid="19" grpId="1" animBg="1"/>
      <p:bldP spid="18" grpId="0" animBg="1"/>
      <p:bldP spid="18" grpId="1" animBg="1"/>
      <p:bldP spid="23" grpId="0" animBg="1"/>
      <p:bldP spid="23" grpId="1" animBg="1"/>
      <p:bldP spid="17" grpId="0" animBg="1"/>
      <p:bldP spid="17" grpId="1" animBg="1"/>
      <p:bldP spid="16" grpId="0" animBg="1"/>
      <p:bldP spid="16" grpId="1" animBg="1"/>
      <p:bldP spid="15" grpId="0" animBg="1"/>
      <p:bldP spid="15" grpId="1" animBg="1"/>
      <p:bldP spid="15" grpId="2" animBg="1"/>
      <p:bldP spid="15" grpId="3" animBg="1"/>
      <p:bldP spid="54" grpId="0" animBg="1"/>
      <p:bldP spid="52" grpId="0" animBg="1"/>
      <p:bldP spid="52" grpId="1" animBg="1"/>
      <p:bldP spid="51" grpId="0" animBg="1"/>
      <p:bldP spid="51" grpId="1" animBg="1"/>
      <p:bldP spid="10" grpId="0" animBg="1"/>
      <p:bldP spid="10" grpId="1" animBg="1"/>
      <p:bldP spid="21" grpId="0" animBg="1"/>
      <p:bldP spid="21" grpId="1" animBg="1"/>
      <p:bldP spid="7" grpId="0" animBg="1"/>
      <p:bldP spid="7" grpId="1" animBg="1"/>
      <p:bldP spid="7" grpId="2" animBg="1"/>
      <p:bldP spid="7" grpId="3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áromszög 28"/>
          <p:cNvSpPr/>
          <p:nvPr/>
        </p:nvSpPr>
        <p:spPr>
          <a:xfrm>
            <a:off x="3882392" y="4721544"/>
            <a:ext cx="914961" cy="871297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cím"/>
          <p:cNvSpPr/>
          <p:nvPr/>
        </p:nvSpPr>
        <p:spPr>
          <a:xfrm>
            <a:off x="1475656" y="3501009"/>
            <a:ext cx="7200800" cy="10801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19672" y="1916832"/>
            <a:ext cx="7223720" cy="2544372"/>
          </a:xfrm>
        </p:spPr>
        <p:txBody>
          <a:bodyPr/>
          <a:lstStyle/>
          <a:p>
            <a:r>
              <a:rPr lang="hu-HU" dirty="0" smtClean="0"/>
              <a:t>Köszönjük a figyelmüket</a:t>
            </a:r>
            <a:endParaRPr lang="hu-HU" dirty="0"/>
          </a:p>
        </p:txBody>
      </p:sp>
      <p:sp>
        <p:nvSpPr>
          <p:cNvPr id="3" name="Alcím 2"/>
          <p:cNvSpPr txBox="1">
            <a:spLocks/>
          </p:cNvSpPr>
          <p:nvPr/>
        </p:nvSpPr>
        <p:spPr>
          <a:xfrm>
            <a:off x="1115616" y="1052736"/>
            <a:ext cx="7331280" cy="252028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hu-HU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hu-HU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hu-HU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hu-H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hu-H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hu-H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hu-H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hu-H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hu-H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hu-HU" dirty="0" smtClean="0">
                <a:latin typeface="+mj-lt"/>
              </a:rPr>
              <a:t/>
            </a:r>
            <a:br>
              <a:rPr lang="hu-HU" dirty="0" smtClean="0">
                <a:latin typeface="+mj-lt"/>
              </a:rPr>
            </a:br>
            <a:endParaRPr lang="hu-HU" dirty="0" smtClean="0">
              <a:latin typeface="+mj-lt"/>
            </a:endParaRPr>
          </a:p>
          <a:p>
            <a:pPr marL="0" indent="0" algn="r">
              <a:buNone/>
            </a:pPr>
            <a:r>
              <a:rPr lang="hu-HU" dirty="0" err="1" smtClean="0"/>
              <a:t>borbola.gabor</a:t>
            </a:r>
            <a:r>
              <a:rPr lang="hu-HU" dirty="0" smtClean="0"/>
              <a:t>@</a:t>
            </a:r>
            <a:r>
              <a:rPr lang="hu-HU" dirty="0" err="1" smtClean="0"/>
              <a:t>gk.szie.hu</a:t>
            </a:r>
            <a:endParaRPr lang="hu-HU" dirty="0" smtClean="0"/>
          </a:p>
          <a:p>
            <a:pPr marL="0" indent="0" algn="r">
              <a:buNone/>
            </a:pPr>
            <a:r>
              <a:rPr lang="hu-HU" dirty="0" err="1" smtClean="0"/>
              <a:t>molnar.istvan</a:t>
            </a:r>
            <a:r>
              <a:rPr lang="hu-HU" dirty="0" smtClean="0"/>
              <a:t>@</a:t>
            </a:r>
            <a:r>
              <a:rPr lang="hu-HU" dirty="0" err="1" smtClean="0"/>
              <a:t>gk.szie.hu</a:t>
            </a:r>
            <a:endParaRPr lang="hu-HU" dirty="0" smtClean="0"/>
          </a:p>
          <a:p>
            <a:pPr marL="0" indent="0" algn="r">
              <a:buNone/>
            </a:pPr>
            <a:r>
              <a:rPr lang="hu-HU" dirty="0"/>
              <a:t>Szent István Egyetem</a:t>
            </a:r>
            <a:br>
              <a:rPr lang="hu-HU" dirty="0"/>
            </a:br>
            <a:r>
              <a:rPr lang="hu-HU" dirty="0"/>
              <a:t> Gazdasági, Agrár- és Egészségtudományi Kar</a:t>
            </a:r>
          </a:p>
          <a:p>
            <a:pPr marL="0" indent="0" algn="r">
              <a:buNone/>
            </a:pPr>
            <a:endParaRPr lang="hu-HU" dirty="0"/>
          </a:p>
          <a:p>
            <a:pPr marL="0" indent="0" algn="r">
              <a:buNone/>
            </a:pPr>
            <a:endParaRPr lang="hu-HU" dirty="0" smtClean="0">
              <a:latin typeface="+mj-lt"/>
            </a:endParaRPr>
          </a:p>
          <a:p>
            <a:pPr algn="r"/>
            <a:endParaRPr lang="hu-HU" dirty="0"/>
          </a:p>
        </p:txBody>
      </p:sp>
      <p:sp>
        <p:nvSpPr>
          <p:cNvPr id="6" name="Tartalom helye 2"/>
          <p:cNvSpPr txBox="1">
            <a:spLocks/>
          </p:cNvSpPr>
          <p:nvPr/>
        </p:nvSpPr>
        <p:spPr>
          <a:xfrm>
            <a:off x="730048" y="4933812"/>
            <a:ext cx="8093176" cy="16561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hu-HU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hu-HU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hu-HU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hu-H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hu-H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hu-H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hu-H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hu-H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hu-H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hu-H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hu-H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  <a:r>
              <a:rPr lang="hu-H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</a:t>
            </a:r>
            <a:r>
              <a:rPr lang="hu-H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15</a:t>
            </a:r>
            <a:r>
              <a:rPr lang="hu-H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21</a:t>
            </a:r>
            <a:r>
              <a:rPr lang="hu-H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28</a:t>
            </a:r>
            <a:r>
              <a:rPr lang="hu-H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36</a:t>
            </a:r>
            <a:r>
              <a:rPr lang="hu-H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45</a:t>
            </a:r>
            <a:r>
              <a:rPr lang="hu-H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55</a:t>
            </a:r>
            <a:r>
              <a:rPr lang="hu-H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66</a:t>
            </a:r>
            <a:r>
              <a:rPr lang="hu-H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78</a:t>
            </a:r>
            <a:r>
              <a:rPr lang="hu-H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91</a:t>
            </a:r>
            <a:r>
              <a:rPr lang="hu-H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105</a:t>
            </a:r>
            <a:r>
              <a:rPr lang="hu-H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120</a:t>
            </a:r>
            <a:r>
              <a:rPr lang="hu-H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136</a:t>
            </a:r>
            <a:r>
              <a:rPr lang="hu-H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153</a:t>
            </a:r>
            <a:r>
              <a:rPr lang="hu-H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171</a:t>
            </a:r>
            <a:r>
              <a:rPr lang="hu-H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190</a:t>
            </a:r>
            <a:r>
              <a:rPr lang="hu-H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210</a:t>
            </a:r>
            <a:r>
              <a:rPr lang="hu-H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231</a:t>
            </a:r>
            <a:r>
              <a:rPr lang="hu-H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253</a:t>
            </a:r>
            <a:r>
              <a:rPr lang="hu-H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276</a:t>
            </a:r>
            <a:r>
              <a:rPr lang="hu-H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300</a:t>
            </a:r>
            <a:r>
              <a:rPr lang="hu-H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325</a:t>
            </a:r>
            <a:r>
              <a:rPr lang="hu-H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351</a:t>
            </a:r>
            <a:r>
              <a:rPr lang="hu-H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hu-H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88424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4" grpId="0" animBg="1"/>
      <p:bldP spid="4" grpId="1" animBg="1"/>
      <p:bldP spid="6" grpId="0"/>
      <p:bldP spid="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Háromszögszámok </a:t>
            </a:r>
            <a:br>
              <a:rPr lang="hu-HU" dirty="0"/>
            </a:br>
            <a:r>
              <a:rPr lang="hu-HU" dirty="0" smtClean="0"/>
              <a:t>néhány tulajdonsága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3887273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1</a:t>
            </a:r>
            <a:r>
              <a:rPr lang="hu-HU" dirty="0" smtClean="0"/>
              <a:t>. tulajdonság</a:t>
            </a:r>
            <a:endParaRPr lang="hu-HU" dirty="0"/>
          </a:p>
        </p:txBody>
      </p:sp>
      <p:graphicFrame>
        <p:nvGraphicFramePr>
          <p:cNvPr id="3" name="Objektum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8728010"/>
              </p:ext>
            </p:extLst>
          </p:nvPr>
        </p:nvGraphicFramePr>
        <p:xfrm>
          <a:off x="3159125" y="998538"/>
          <a:ext cx="325120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9" name="Equation" r:id="rId3" imgW="1625400" imgH="241200" progId="Equation.3">
                  <p:embed/>
                </p:oleObj>
              </mc:Choice>
              <mc:Fallback>
                <p:oleObj name="Equation" r:id="rId3" imgW="16254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9125" y="998538"/>
                        <a:ext cx="3251200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graphicFrame>
        <p:nvGraphicFramePr>
          <p:cNvPr id="5" name="Objektum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1922410"/>
              </p:ext>
            </p:extLst>
          </p:nvPr>
        </p:nvGraphicFramePr>
        <p:xfrm>
          <a:off x="2843808" y="2924944"/>
          <a:ext cx="3784600" cy="243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40" name="Equation" r:id="rId5" imgW="1892160" imgH="1206360" progId="Equation.3">
                  <p:embed/>
                </p:oleObj>
              </mc:Choice>
              <mc:Fallback>
                <p:oleObj name="Equation" r:id="rId5" imgW="1892160" imgH="120636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808" y="2924944"/>
                        <a:ext cx="3784600" cy="2432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artalom helye 2"/>
          <p:cNvSpPr txBox="1">
            <a:spLocks/>
          </p:cNvSpPr>
          <p:nvPr/>
        </p:nvSpPr>
        <p:spPr>
          <a:xfrm>
            <a:off x="746024" y="1800000"/>
            <a:ext cx="2411413" cy="6048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hu-HU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hu-HU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hu-HU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hu-H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hu-H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hu-H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hu-H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hu-H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hu-H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hu-HU" b="1" dirty="0" smtClean="0"/>
              <a:t>Bizonyítás</a:t>
            </a:r>
            <a:endParaRPr lang="hu-HU" b="1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1F1-F28C-4146-9869-C1FD467D5D59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8463021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1</a:t>
            </a:r>
            <a:r>
              <a:rPr lang="hu-HU" dirty="0" smtClean="0"/>
              <a:t>. tulajdonság</a:t>
            </a:r>
            <a:endParaRPr lang="hu-HU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6" name="Tartalom helye 2"/>
          <p:cNvSpPr txBox="1">
            <a:spLocks/>
          </p:cNvSpPr>
          <p:nvPr/>
        </p:nvSpPr>
        <p:spPr>
          <a:xfrm>
            <a:off x="746024" y="1800000"/>
            <a:ext cx="4402040" cy="6048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hu-HU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hu-HU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hu-HU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hu-H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hu-H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hu-H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hu-H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hu-H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hu-H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hu-HU" b="1" dirty="0" smtClean="0"/>
              <a:t>Szemléletes bizonyítás</a:t>
            </a:r>
            <a:endParaRPr lang="hu-HU" b="1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691680" y="3957074"/>
            <a:ext cx="1979862" cy="1979862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403550"/>
            <a:ext cx="2518878" cy="2518878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4729181"/>
            <a:ext cx="387246" cy="424126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729181"/>
            <a:ext cx="608092" cy="435648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4258014" y="2818775"/>
            <a:ext cx="4010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11" name="Dia számának hely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1F1-F28C-4146-9869-C1FD467D5D59}" type="slidenum">
              <a:rPr lang="hu-HU" smtClean="0"/>
              <a:t>8</a:t>
            </a:fld>
            <a:endParaRPr lang="hu-HU"/>
          </a:p>
        </p:txBody>
      </p:sp>
      <p:sp>
        <p:nvSpPr>
          <p:cNvPr id="12" name="Szövegdoboz 11"/>
          <p:cNvSpPr txBox="1"/>
          <p:nvPr/>
        </p:nvSpPr>
        <p:spPr>
          <a:xfrm>
            <a:off x="3671542" y="5960169"/>
            <a:ext cx="7312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hu-H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endParaRPr lang="hu-HU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Objektum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6398108"/>
              </p:ext>
            </p:extLst>
          </p:nvPr>
        </p:nvGraphicFramePr>
        <p:xfrm>
          <a:off x="3159024" y="1024347"/>
          <a:ext cx="325120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0" name="Equation" r:id="rId7" imgW="1625400" imgH="241200" progId="Equation.3">
                  <p:embed/>
                </p:oleObj>
              </mc:Choice>
              <mc:Fallback>
                <p:oleObj name="Equation" r:id="rId7" imgW="16254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9024" y="1024347"/>
                        <a:ext cx="3251200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6220061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0800000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85185E-6 L 0.15955 -0.000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65" y="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11111E-6 L -0.21649 -0.00139 " pathEditMode="relative" rAng="0" ptsTypes="AA">
                                      <p:cBhvr>
                                        <p:cTn id="41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33" y="-69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11111E-6 L -0.21649 -0.00139 " pathEditMode="relative" rAng="0" ptsTypes="AA">
                                      <p:cBhvr>
                                        <p:cTn id="43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33" y="-69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85185E-6 L 0.15955 -0.0007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6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2</a:t>
            </a:r>
            <a:r>
              <a:rPr lang="hu-HU" b="1" dirty="0" smtClean="0"/>
              <a:t>. tulajdonság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4294967295"/>
          </p:nvPr>
        </p:nvSpPr>
        <p:spPr>
          <a:xfrm>
            <a:off x="746024" y="1800000"/>
            <a:ext cx="4680520" cy="6048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b="1" dirty="0" smtClean="0"/>
              <a:t>Bizonyítás</a:t>
            </a:r>
            <a:endParaRPr lang="hu-HU" b="1" dirty="0"/>
          </a:p>
        </p:txBody>
      </p:sp>
      <p:graphicFrame>
        <p:nvGraphicFramePr>
          <p:cNvPr id="4" name="Objektum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8686749"/>
              </p:ext>
            </p:extLst>
          </p:nvPr>
        </p:nvGraphicFramePr>
        <p:xfrm>
          <a:off x="3057525" y="998538"/>
          <a:ext cx="345440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99" name="Equation" r:id="rId3" imgW="1726920" imgH="241200" progId="Equation.3">
                  <p:embed/>
                </p:oleObj>
              </mc:Choice>
              <mc:Fallback>
                <p:oleObj name="Equation" r:id="rId3" imgW="17269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7525" y="998538"/>
                        <a:ext cx="3454400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um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6827699"/>
              </p:ext>
            </p:extLst>
          </p:nvPr>
        </p:nvGraphicFramePr>
        <p:xfrm>
          <a:off x="2051720" y="2996952"/>
          <a:ext cx="5051425" cy="2433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00" name="Equation" r:id="rId5" imgW="2527200" imgH="1206360" progId="Equation.3">
                  <p:embed/>
                </p:oleObj>
              </mc:Choice>
              <mc:Fallback>
                <p:oleObj name="Equation" r:id="rId5" imgW="2527200" imgH="120636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720" y="2996952"/>
                        <a:ext cx="5051425" cy="2433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2F1F1-F28C-4146-9869-C1FD467D5D59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856860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kék">
  <a:themeElements>
    <a:clrScheme name="Narancs–vörös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kék</Template>
  <TotalTime>3712</TotalTime>
  <Words>913</Words>
  <Application>Microsoft Office PowerPoint</Application>
  <PresentationFormat>Diavetítés a képernyőre (4:3 oldalarány)</PresentationFormat>
  <Paragraphs>242</Paragraphs>
  <Slides>57</Slides>
  <Notes>4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2</vt:i4>
      </vt:variant>
      <vt:variant>
        <vt:lpstr>Diacímek</vt:lpstr>
      </vt:variant>
      <vt:variant>
        <vt:i4>57</vt:i4>
      </vt:variant>
    </vt:vector>
  </HeadingPairs>
  <TitlesOfParts>
    <vt:vector size="63" baseType="lpstr">
      <vt:lpstr>Arial</vt:lpstr>
      <vt:lpstr>Calibri</vt:lpstr>
      <vt:lpstr>Times New Roman</vt:lpstr>
      <vt:lpstr>kék</vt:lpstr>
      <vt:lpstr>Equation</vt:lpstr>
      <vt:lpstr>Microsoft Equation 3.0</vt:lpstr>
      <vt:lpstr>Háromszögszámok  szemléletesen</vt:lpstr>
      <vt:lpstr>Háromszögszám fogalma</vt:lpstr>
      <vt:lpstr>Háromszögszámok sorozata</vt:lpstr>
      <vt:lpstr>Háromszögszám kiszámítása</vt:lpstr>
      <vt:lpstr>Háromszögszám kiszámítása</vt:lpstr>
      <vt:lpstr>Háromszögszámok  néhány tulajdonsága</vt:lpstr>
      <vt:lpstr>1. tulajdonság</vt:lpstr>
      <vt:lpstr>1. tulajdonság</vt:lpstr>
      <vt:lpstr>2. tulajdonság</vt:lpstr>
      <vt:lpstr>2. tulajdonság</vt:lpstr>
      <vt:lpstr>3. tulajdonság</vt:lpstr>
      <vt:lpstr>3. tulajdonság</vt:lpstr>
      <vt:lpstr>4. tulajdonság</vt:lpstr>
      <vt:lpstr>4. tulajdonság</vt:lpstr>
      <vt:lpstr>4. tulajdonság</vt:lpstr>
      <vt:lpstr>4. tulajdonság</vt:lpstr>
      <vt:lpstr>5. tulajdonság</vt:lpstr>
      <vt:lpstr>5. tulajdonság</vt:lpstr>
      <vt:lpstr>5. tulajdonság</vt:lpstr>
      <vt:lpstr>5. tulajdonság</vt:lpstr>
      <vt:lpstr>6. tulajdonság</vt:lpstr>
      <vt:lpstr>6. tulajdonság</vt:lpstr>
      <vt:lpstr>7. tulajdonság</vt:lpstr>
      <vt:lpstr>7. tulajdonság</vt:lpstr>
      <vt:lpstr>7. tulajdonság (feladat)</vt:lpstr>
      <vt:lpstr>7. tulajdonság (kapcsolódó feladatok)</vt:lpstr>
      <vt:lpstr>8. tulajdonság</vt:lpstr>
      <vt:lpstr>8. tulajdonság</vt:lpstr>
      <vt:lpstr>8. tulajdonság (kapcsolódó állítások)</vt:lpstr>
      <vt:lpstr>9. tulajdonság</vt:lpstr>
      <vt:lpstr>9. tulajdonság</vt:lpstr>
      <vt:lpstr>9. tulajdonság (kapcsolódó állítások)</vt:lpstr>
      <vt:lpstr>10. tulajdonság</vt:lpstr>
      <vt:lpstr>10. tulajdonság</vt:lpstr>
      <vt:lpstr>10. tulajdonság</vt:lpstr>
      <vt:lpstr>10. tulajdonság</vt:lpstr>
      <vt:lpstr>11. tulajdonság</vt:lpstr>
      <vt:lpstr>11. tulajdonság</vt:lpstr>
      <vt:lpstr>12. tulajdonság</vt:lpstr>
      <vt:lpstr>12. tulajdonság</vt:lpstr>
      <vt:lpstr>13. tulajdonság</vt:lpstr>
      <vt:lpstr>13. tulajdonság</vt:lpstr>
      <vt:lpstr>14. tulajdonság</vt:lpstr>
      <vt:lpstr>14. tulajdonság</vt:lpstr>
      <vt:lpstr>15. tulajdonság</vt:lpstr>
      <vt:lpstr>15. tulajdonság</vt:lpstr>
      <vt:lpstr>16. tulajdonság</vt:lpstr>
      <vt:lpstr>16. tulajdonság</vt:lpstr>
      <vt:lpstr>17. tulajdonság</vt:lpstr>
      <vt:lpstr>17. tulajdonság</vt:lpstr>
      <vt:lpstr>18. tulajdonság</vt:lpstr>
      <vt:lpstr>18. tulajdonság</vt:lpstr>
      <vt:lpstr>19. tulajdonság</vt:lpstr>
      <vt:lpstr>19. tulajdonság</vt:lpstr>
      <vt:lpstr>19. tulajdonság</vt:lpstr>
      <vt:lpstr>PowerPoint bemutató</vt:lpstr>
      <vt:lpstr>Köszönjük a figyelmüket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Háromszögszámokkal kapcsolatos szemléletes bizonyítások</dc:title>
  <dc:creator>gabor</dc:creator>
  <cp:lastModifiedBy>gabor</cp:lastModifiedBy>
  <cp:revision>372</cp:revision>
  <cp:lastPrinted>2014-11-07T21:49:24Z</cp:lastPrinted>
  <dcterms:created xsi:type="dcterms:W3CDTF">2014-11-03T21:27:58Z</dcterms:created>
  <dcterms:modified xsi:type="dcterms:W3CDTF">2015-07-08T16:38:40Z</dcterms:modified>
</cp:coreProperties>
</file>