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2" r:id="rId16"/>
    <p:sldId id="274" r:id="rId17"/>
    <p:sldId id="275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94590" autoAdjust="0"/>
  </p:normalViewPr>
  <p:slideViewPr>
    <p:cSldViewPr snapToGrid="0">
      <p:cViewPr>
        <p:scale>
          <a:sx n="66" d="100"/>
          <a:sy n="66" d="100"/>
        </p:scale>
        <p:origin x="-85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t>2014.07.12.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geogebra/cikkcakk_36.ggb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geogebra/talppontihar.ggb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7" Type="http://schemas.openxmlformats.org/officeDocument/2006/relationships/image" Target="../media/image330.png"/><Relationship Id="rId2" Type="http://schemas.openxmlformats.org/officeDocument/2006/relationships/hyperlink" Target="geogebra/ellipszis-billiard.gg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5" Type="http://schemas.openxmlformats.org/officeDocument/2006/relationships/image" Target="../media/image310.png"/><Relationship Id="rId4" Type="http://schemas.openxmlformats.org/officeDocument/2006/relationships/image" Target="../media/image30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geogebra/graves_ellipse.gg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hyperlink" Target="eletjatek.xls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geogebra/biliard_igazi.ggb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geogebra/szogbiliard36.ggb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52497" y="3068369"/>
            <a:ext cx="6840760" cy="1118399"/>
          </a:xfrm>
        </p:spPr>
        <p:txBody>
          <a:bodyPr/>
          <a:lstStyle/>
          <a:p>
            <a:r>
              <a:rPr lang="hu-HU" dirty="0" smtClean="0"/>
              <a:t>Tükröm </a:t>
            </a:r>
            <a:r>
              <a:rPr lang="hu-HU" dirty="0" err="1" smtClean="0"/>
              <a:t>tükröm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23295"/>
            <a:ext cx="5178152" cy="2945074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" y="4622116"/>
            <a:ext cx="3314122" cy="2262428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474959"/>
            <a:ext cx="2627784" cy="238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7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Csoportba foglalás 79"/>
          <p:cNvGrpSpPr/>
          <p:nvPr/>
        </p:nvGrpSpPr>
        <p:grpSpPr>
          <a:xfrm>
            <a:off x="552592" y="1254086"/>
            <a:ext cx="1819133" cy="3127414"/>
            <a:chOff x="552592" y="1254086"/>
            <a:chExt cx="1819133" cy="3127414"/>
          </a:xfrm>
        </p:grpSpPr>
        <p:sp>
          <p:nvSpPr>
            <p:cNvPr id="5" name="Téglalap 4"/>
            <p:cNvSpPr/>
            <p:nvPr/>
          </p:nvSpPr>
          <p:spPr>
            <a:xfrm>
              <a:off x="566038" y="1312559"/>
              <a:ext cx="1805687" cy="306894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cxnSp>
          <p:nvCxnSpPr>
            <p:cNvPr id="6" name="Egyenes összekötő nyíllal 5"/>
            <p:cNvCxnSpPr/>
            <p:nvPr/>
          </p:nvCxnSpPr>
          <p:spPr>
            <a:xfrm flipV="1">
              <a:off x="801799" y="1425536"/>
              <a:ext cx="4006" cy="1455184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Szövegdoboz 8"/>
            <p:cNvSpPr txBox="1"/>
            <p:nvPr/>
          </p:nvSpPr>
          <p:spPr>
            <a:xfrm>
              <a:off x="552592" y="1254086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Y</a:t>
              </a:r>
              <a:endParaRPr lang="hu-HU" i="1" dirty="0"/>
            </a:p>
          </p:txBody>
        </p:sp>
      </p:grpSp>
      <p:sp>
        <p:nvSpPr>
          <p:cNvPr id="11" name="Derékszögű háromszög 10"/>
          <p:cNvSpPr/>
          <p:nvPr/>
        </p:nvSpPr>
        <p:spPr>
          <a:xfrm>
            <a:off x="805804" y="1772010"/>
            <a:ext cx="686555" cy="1093348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102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Biliárdból </a:t>
            </a:r>
            <a:r>
              <a:rPr lang="hu-HU" dirty="0" smtClean="0">
                <a:sym typeface="Symbol"/>
              </a:rPr>
              <a:t></a:t>
            </a:r>
            <a:endParaRPr lang="hu-HU" dirty="0"/>
          </a:p>
        </p:txBody>
      </p:sp>
      <p:cxnSp>
        <p:nvCxnSpPr>
          <p:cNvPr id="10" name="Egyenes összekötő 9"/>
          <p:cNvCxnSpPr/>
          <p:nvPr/>
        </p:nvCxnSpPr>
        <p:spPr>
          <a:xfrm flipV="1">
            <a:off x="792273" y="1581627"/>
            <a:ext cx="826977" cy="1283734"/>
          </a:xfrm>
          <a:prstGeom prst="line">
            <a:avLst/>
          </a:prstGeom>
          <a:ln w="34925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Csoportba foglalás 14"/>
          <p:cNvGrpSpPr/>
          <p:nvPr/>
        </p:nvGrpSpPr>
        <p:grpSpPr>
          <a:xfrm>
            <a:off x="529646" y="2549324"/>
            <a:ext cx="533400" cy="579683"/>
            <a:chOff x="3064669" y="5174546"/>
            <a:chExt cx="533400" cy="579683"/>
          </a:xfrm>
        </p:grpSpPr>
        <p:sp>
          <p:nvSpPr>
            <p:cNvPr id="16" name="Kör 15"/>
            <p:cNvSpPr/>
            <p:nvPr/>
          </p:nvSpPr>
          <p:spPr>
            <a:xfrm>
              <a:off x="3064669" y="5203118"/>
              <a:ext cx="533400" cy="551111"/>
            </a:xfrm>
            <a:prstGeom prst="pie">
              <a:avLst>
                <a:gd name="adj1" fmla="val 16263069"/>
                <a:gd name="adj2" fmla="val 18205920"/>
              </a:avLst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3252090" y="5174546"/>
              <a:ext cx="2616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000" dirty="0" smtClean="0">
                  <a:sym typeface="Symbol"/>
                </a:rPr>
                <a:t></a:t>
              </a:r>
              <a:endParaRPr lang="hu-HU" sz="1000" dirty="0"/>
            </a:p>
          </p:txBody>
        </p:sp>
      </p:grpSp>
      <p:cxnSp>
        <p:nvCxnSpPr>
          <p:cNvPr id="22" name="Egyenes összekötő 21"/>
          <p:cNvCxnSpPr/>
          <p:nvPr/>
        </p:nvCxnSpPr>
        <p:spPr>
          <a:xfrm>
            <a:off x="1232380" y="1581627"/>
            <a:ext cx="14606" cy="266414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zis 23"/>
          <p:cNvSpPr/>
          <p:nvPr/>
        </p:nvSpPr>
        <p:spPr>
          <a:xfrm>
            <a:off x="1191049" y="1689346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1198193" y="1801267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1198194" y="1906045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1202957" y="2013204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1202953" y="2113209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Ellipszis 27"/>
          <p:cNvSpPr/>
          <p:nvPr/>
        </p:nvSpPr>
        <p:spPr>
          <a:xfrm>
            <a:off x="1205350" y="2215608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1191048" y="1579806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76" name="Csoportba foglalás 75"/>
          <p:cNvGrpSpPr/>
          <p:nvPr/>
        </p:nvGrpSpPr>
        <p:grpSpPr>
          <a:xfrm>
            <a:off x="534283" y="2298272"/>
            <a:ext cx="1472970" cy="842656"/>
            <a:chOff x="534424" y="2298272"/>
            <a:chExt cx="1472970" cy="842656"/>
          </a:xfrm>
        </p:grpSpPr>
        <p:grpSp>
          <p:nvGrpSpPr>
            <p:cNvPr id="29" name="Csoportba foglalás 28"/>
            <p:cNvGrpSpPr/>
            <p:nvPr/>
          </p:nvGrpSpPr>
          <p:grpSpPr>
            <a:xfrm>
              <a:off x="534424" y="2589817"/>
              <a:ext cx="533400" cy="551111"/>
              <a:chOff x="3064669" y="5203118"/>
              <a:chExt cx="533400" cy="551111"/>
            </a:xfrm>
          </p:grpSpPr>
          <p:sp>
            <p:nvSpPr>
              <p:cNvPr id="30" name="Kör 29"/>
              <p:cNvSpPr/>
              <p:nvPr/>
            </p:nvSpPr>
            <p:spPr>
              <a:xfrm>
                <a:off x="3064669" y="5203118"/>
                <a:ext cx="533400" cy="551111"/>
              </a:xfrm>
              <a:prstGeom prst="pie">
                <a:avLst>
                  <a:gd name="adj1" fmla="val 18132957"/>
                  <a:gd name="adj2" fmla="val 20138821"/>
                </a:avLst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Szövegdoboz 30"/>
              <p:cNvSpPr txBox="1"/>
              <p:nvPr/>
            </p:nvSpPr>
            <p:spPr>
              <a:xfrm>
                <a:off x="3335425" y="5210261"/>
                <a:ext cx="26161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1000" dirty="0" smtClean="0">
                    <a:sym typeface="Symbol"/>
                  </a:rPr>
                  <a:t></a:t>
                </a:r>
                <a:endParaRPr lang="hu-HU" sz="1000" dirty="0"/>
              </a:p>
            </p:txBody>
          </p:sp>
        </p:grpSp>
        <p:cxnSp>
          <p:nvCxnSpPr>
            <p:cNvPr id="45" name="Egyenes összekötő 44"/>
            <p:cNvCxnSpPr/>
            <p:nvPr/>
          </p:nvCxnSpPr>
          <p:spPr>
            <a:xfrm flipV="1">
              <a:off x="792274" y="2298272"/>
              <a:ext cx="1215120" cy="579021"/>
            </a:xfrm>
            <a:prstGeom prst="line">
              <a:avLst/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Csoportba foglalás 80"/>
          <p:cNvGrpSpPr/>
          <p:nvPr/>
        </p:nvGrpSpPr>
        <p:grpSpPr>
          <a:xfrm>
            <a:off x="534416" y="2601738"/>
            <a:ext cx="1518053" cy="551111"/>
            <a:chOff x="2420564" y="2777969"/>
            <a:chExt cx="1518053" cy="551111"/>
          </a:xfrm>
        </p:grpSpPr>
        <p:grpSp>
          <p:nvGrpSpPr>
            <p:cNvPr id="32" name="Csoportba foglalás 31"/>
            <p:cNvGrpSpPr/>
            <p:nvPr/>
          </p:nvGrpSpPr>
          <p:grpSpPr>
            <a:xfrm>
              <a:off x="2420564" y="2777969"/>
              <a:ext cx="594032" cy="551111"/>
              <a:chOff x="3064669" y="5203118"/>
              <a:chExt cx="594032" cy="551111"/>
            </a:xfrm>
          </p:grpSpPr>
          <p:sp>
            <p:nvSpPr>
              <p:cNvPr id="33" name="Kör 32"/>
              <p:cNvSpPr/>
              <p:nvPr/>
            </p:nvSpPr>
            <p:spPr>
              <a:xfrm>
                <a:off x="3064669" y="5203118"/>
                <a:ext cx="533400" cy="551111"/>
              </a:xfrm>
              <a:prstGeom prst="pie">
                <a:avLst>
                  <a:gd name="adj1" fmla="val 20037047"/>
                  <a:gd name="adj2" fmla="val 274399"/>
                </a:avLst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Szövegdoboz 33"/>
              <p:cNvSpPr txBox="1"/>
              <p:nvPr/>
            </p:nvSpPr>
            <p:spPr>
              <a:xfrm>
                <a:off x="3397091" y="5295955"/>
                <a:ext cx="26161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1000" dirty="0" smtClean="0">
                    <a:sym typeface="Symbol"/>
                  </a:rPr>
                  <a:t></a:t>
                </a:r>
                <a:endParaRPr lang="hu-HU" sz="1000" dirty="0"/>
              </a:p>
            </p:txBody>
          </p:sp>
        </p:grpSp>
        <p:cxnSp>
          <p:nvCxnSpPr>
            <p:cNvPr id="47" name="Egyenes összekötő 46"/>
            <p:cNvCxnSpPr/>
            <p:nvPr/>
          </p:nvCxnSpPr>
          <p:spPr>
            <a:xfrm>
              <a:off x="2668650" y="3059862"/>
              <a:ext cx="1269967" cy="116958"/>
            </a:xfrm>
            <a:prstGeom prst="line">
              <a:avLst/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Csoportba foglalás 84"/>
          <p:cNvGrpSpPr/>
          <p:nvPr/>
        </p:nvGrpSpPr>
        <p:grpSpPr>
          <a:xfrm>
            <a:off x="529485" y="2604030"/>
            <a:ext cx="1349113" cy="989172"/>
            <a:chOff x="1529715" y="3104145"/>
            <a:chExt cx="1349113" cy="989172"/>
          </a:xfrm>
        </p:grpSpPr>
        <p:grpSp>
          <p:nvGrpSpPr>
            <p:cNvPr id="35" name="Csoportba foglalás 34"/>
            <p:cNvGrpSpPr/>
            <p:nvPr/>
          </p:nvGrpSpPr>
          <p:grpSpPr>
            <a:xfrm>
              <a:off x="1529715" y="3104145"/>
              <a:ext cx="586889" cy="551111"/>
              <a:chOff x="3262292" y="5431694"/>
              <a:chExt cx="586889" cy="551111"/>
            </a:xfrm>
          </p:grpSpPr>
          <p:sp>
            <p:nvSpPr>
              <p:cNvPr id="36" name="Kör 35"/>
              <p:cNvSpPr/>
              <p:nvPr/>
            </p:nvSpPr>
            <p:spPr>
              <a:xfrm>
                <a:off x="3262292" y="5431694"/>
                <a:ext cx="533400" cy="551111"/>
              </a:xfrm>
              <a:prstGeom prst="pie">
                <a:avLst>
                  <a:gd name="adj1" fmla="val 293267"/>
                  <a:gd name="adj2" fmla="val 2025810"/>
                </a:avLst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Szövegdoboz 36"/>
              <p:cNvSpPr txBox="1"/>
              <p:nvPr/>
            </p:nvSpPr>
            <p:spPr>
              <a:xfrm>
                <a:off x="3587571" y="5629295"/>
                <a:ext cx="26161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1000" dirty="0" smtClean="0">
                    <a:sym typeface="Symbol"/>
                  </a:rPr>
                  <a:t></a:t>
                </a:r>
                <a:endParaRPr lang="hu-HU" sz="1000" dirty="0"/>
              </a:p>
            </p:txBody>
          </p:sp>
        </p:grpSp>
        <p:cxnSp>
          <p:nvCxnSpPr>
            <p:cNvPr id="49" name="Egyenes összekötő 48"/>
            <p:cNvCxnSpPr/>
            <p:nvPr/>
          </p:nvCxnSpPr>
          <p:spPr>
            <a:xfrm>
              <a:off x="1777929" y="3374922"/>
              <a:ext cx="1100899" cy="718395"/>
            </a:xfrm>
            <a:prstGeom prst="line">
              <a:avLst/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Csoportba foglalás 81"/>
          <p:cNvGrpSpPr/>
          <p:nvPr/>
        </p:nvGrpSpPr>
        <p:grpSpPr>
          <a:xfrm>
            <a:off x="532091" y="2613677"/>
            <a:ext cx="808172" cy="1363012"/>
            <a:chOff x="532091" y="3042347"/>
            <a:chExt cx="808172" cy="1363012"/>
          </a:xfrm>
        </p:grpSpPr>
        <p:grpSp>
          <p:nvGrpSpPr>
            <p:cNvPr id="38" name="Csoportba foglalás 37"/>
            <p:cNvGrpSpPr/>
            <p:nvPr/>
          </p:nvGrpSpPr>
          <p:grpSpPr>
            <a:xfrm>
              <a:off x="532091" y="3042347"/>
              <a:ext cx="533400" cy="551111"/>
              <a:chOff x="3064669" y="5203118"/>
              <a:chExt cx="533400" cy="551111"/>
            </a:xfrm>
          </p:grpSpPr>
          <p:sp>
            <p:nvSpPr>
              <p:cNvPr id="39" name="Kör 38"/>
              <p:cNvSpPr/>
              <p:nvPr/>
            </p:nvSpPr>
            <p:spPr>
              <a:xfrm>
                <a:off x="3064669" y="5203118"/>
                <a:ext cx="533400" cy="551111"/>
              </a:xfrm>
              <a:prstGeom prst="pie">
                <a:avLst>
                  <a:gd name="adj1" fmla="val 1984874"/>
                  <a:gd name="adj2" fmla="val 3834999"/>
                </a:avLst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Szövegdoboz 39"/>
              <p:cNvSpPr txBox="1"/>
              <p:nvPr/>
            </p:nvSpPr>
            <p:spPr>
              <a:xfrm>
                <a:off x="3322392" y="5477873"/>
                <a:ext cx="26161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1000" dirty="0" smtClean="0">
                    <a:sym typeface="Symbol"/>
                  </a:rPr>
                  <a:t></a:t>
                </a:r>
                <a:endParaRPr lang="hu-HU" sz="1000" dirty="0"/>
              </a:p>
            </p:txBody>
          </p:sp>
        </p:grpSp>
        <p:cxnSp>
          <p:nvCxnSpPr>
            <p:cNvPr id="51" name="Egyenes összekötő 50"/>
            <p:cNvCxnSpPr/>
            <p:nvPr/>
          </p:nvCxnSpPr>
          <p:spPr>
            <a:xfrm>
              <a:off x="789814" y="3317919"/>
              <a:ext cx="550449" cy="1087440"/>
            </a:xfrm>
            <a:prstGeom prst="line">
              <a:avLst/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Csoportba foglalás 82"/>
          <p:cNvGrpSpPr/>
          <p:nvPr/>
        </p:nvGrpSpPr>
        <p:grpSpPr>
          <a:xfrm>
            <a:off x="536869" y="2599405"/>
            <a:ext cx="533400" cy="1272508"/>
            <a:chOff x="536869" y="2599405"/>
            <a:chExt cx="533400" cy="1272508"/>
          </a:xfrm>
        </p:grpSpPr>
        <p:grpSp>
          <p:nvGrpSpPr>
            <p:cNvPr id="41" name="Csoportba foglalás 40"/>
            <p:cNvGrpSpPr/>
            <p:nvPr/>
          </p:nvGrpSpPr>
          <p:grpSpPr>
            <a:xfrm>
              <a:off x="536869" y="2599405"/>
              <a:ext cx="533400" cy="559078"/>
              <a:chOff x="3064669" y="5203118"/>
              <a:chExt cx="533400" cy="559078"/>
            </a:xfrm>
          </p:grpSpPr>
          <p:sp>
            <p:nvSpPr>
              <p:cNvPr id="42" name="Kör 41"/>
              <p:cNvSpPr/>
              <p:nvPr/>
            </p:nvSpPr>
            <p:spPr>
              <a:xfrm>
                <a:off x="3064669" y="5203118"/>
                <a:ext cx="533400" cy="551111"/>
              </a:xfrm>
              <a:prstGeom prst="pie">
                <a:avLst>
                  <a:gd name="adj1" fmla="val 3948418"/>
                  <a:gd name="adj2" fmla="val 5888810"/>
                </a:avLst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Szövegdoboz 42"/>
              <p:cNvSpPr txBox="1"/>
              <p:nvPr/>
            </p:nvSpPr>
            <p:spPr>
              <a:xfrm>
                <a:off x="3228050" y="5515975"/>
                <a:ext cx="26161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1000" dirty="0" smtClean="0">
                    <a:sym typeface="Symbol"/>
                  </a:rPr>
                  <a:t></a:t>
                </a:r>
                <a:endParaRPr lang="hu-HU" sz="1000" dirty="0"/>
              </a:p>
            </p:txBody>
          </p:sp>
        </p:grpSp>
        <p:cxnSp>
          <p:nvCxnSpPr>
            <p:cNvPr id="53" name="Egyenes összekötő 52"/>
            <p:cNvCxnSpPr/>
            <p:nvPr/>
          </p:nvCxnSpPr>
          <p:spPr>
            <a:xfrm flipH="1">
              <a:off x="671513" y="2874960"/>
              <a:ext cx="118301" cy="996953"/>
            </a:xfrm>
            <a:prstGeom prst="line">
              <a:avLst/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Ellipszis 53"/>
          <p:cNvSpPr/>
          <p:nvPr/>
        </p:nvSpPr>
        <p:spPr>
          <a:xfrm>
            <a:off x="1205366" y="2315626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5" name="Ellipszis 54"/>
          <p:cNvSpPr/>
          <p:nvPr/>
        </p:nvSpPr>
        <p:spPr>
          <a:xfrm>
            <a:off x="1205382" y="2415644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6" name="Ellipszis 55"/>
          <p:cNvSpPr/>
          <p:nvPr/>
        </p:nvSpPr>
        <p:spPr>
          <a:xfrm>
            <a:off x="1205398" y="2515662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7" name="Ellipszis 56"/>
          <p:cNvSpPr/>
          <p:nvPr/>
        </p:nvSpPr>
        <p:spPr>
          <a:xfrm>
            <a:off x="1205414" y="2615680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8" name="Ellipszis 57"/>
          <p:cNvSpPr/>
          <p:nvPr/>
        </p:nvSpPr>
        <p:spPr>
          <a:xfrm>
            <a:off x="1205430" y="2715698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9" name="Ellipszis 58"/>
          <p:cNvSpPr/>
          <p:nvPr/>
        </p:nvSpPr>
        <p:spPr>
          <a:xfrm>
            <a:off x="1205446" y="2815716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0" name="Ellipszis 59"/>
          <p:cNvSpPr/>
          <p:nvPr/>
        </p:nvSpPr>
        <p:spPr>
          <a:xfrm>
            <a:off x="1205462" y="2915734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1" name="Ellipszis 60"/>
          <p:cNvSpPr/>
          <p:nvPr/>
        </p:nvSpPr>
        <p:spPr>
          <a:xfrm>
            <a:off x="1205478" y="3015752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2" name="Ellipszis 61"/>
          <p:cNvSpPr/>
          <p:nvPr/>
        </p:nvSpPr>
        <p:spPr>
          <a:xfrm>
            <a:off x="1205494" y="3115770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Ellipszis 62"/>
          <p:cNvSpPr/>
          <p:nvPr/>
        </p:nvSpPr>
        <p:spPr>
          <a:xfrm>
            <a:off x="1205510" y="3215788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4" name="Ellipszis 63"/>
          <p:cNvSpPr/>
          <p:nvPr/>
        </p:nvSpPr>
        <p:spPr>
          <a:xfrm>
            <a:off x="1205526" y="3315806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5" name="Ellipszis 64"/>
          <p:cNvSpPr/>
          <p:nvPr/>
        </p:nvSpPr>
        <p:spPr>
          <a:xfrm>
            <a:off x="1205542" y="3415824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6" name="Ellipszis 65"/>
          <p:cNvSpPr/>
          <p:nvPr/>
        </p:nvSpPr>
        <p:spPr>
          <a:xfrm>
            <a:off x="1205558" y="3515842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7" name="Ellipszis 66"/>
          <p:cNvSpPr/>
          <p:nvPr/>
        </p:nvSpPr>
        <p:spPr>
          <a:xfrm>
            <a:off x="1205574" y="3615860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8" name="Ellipszis 67"/>
          <p:cNvSpPr/>
          <p:nvPr/>
        </p:nvSpPr>
        <p:spPr>
          <a:xfrm>
            <a:off x="1205590" y="3715878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9" name="Ellipszis 68"/>
          <p:cNvSpPr/>
          <p:nvPr/>
        </p:nvSpPr>
        <p:spPr>
          <a:xfrm>
            <a:off x="1205606" y="3815896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0" name="Ellipszis 69"/>
          <p:cNvSpPr/>
          <p:nvPr/>
        </p:nvSpPr>
        <p:spPr>
          <a:xfrm>
            <a:off x="1205622" y="3915914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1" name="Ellipszis 70"/>
          <p:cNvSpPr/>
          <p:nvPr/>
        </p:nvSpPr>
        <p:spPr>
          <a:xfrm>
            <a:off x="1205638" y="4015932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2" name="Ellipszis 71"/>
          <p:cNvSpPr/>
          <p:nvPr/>
        </p:nvSpPr>
        <p:spPr>
          <a:xfrm>
            <a:off x="1205654" y="4115950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6" name="Szövegdoboz 85"/>
          <p:cNvSpPr txBox="1"/>
          <p:nvPr/>
        </p:nvSpPr>
        <p:spPr>
          <a:xfrm>
            <a:off x="2619375" y="1473511"/>
            <a:ext cx="212808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Az ütközések száma?</a:t>
            </a:r>
            <a:endParaRPr lang="hu-HU" dirty="0"/>
          </a:p>
        </p:txBody>
      </p:sp>
      <p:sp>
        <p:nvSpPr>
          <p:cNvPr id="87" name="Szövegdoboz 86"/>
          <p:cNvSpPr txBox="1"/>
          <p:nvPr/>
        </p:nvSpPr>
        <p:spPr>
          <a:xfrm>
            <a:off x="2619375" y="1988709"/>
            <a:ext cx="22171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/>
              <a:t>n </a:t>
            </a:r>
            <a:r>
              <a:rPr lang="hu-HU" dirty="0" smtClean="0"/>
              <a:t>szögtartomány kell, </a:t>
            </a:r>
          </a:p>
        </p:txBody>
      </p:sp>
      <p:sp>
        <p:nvSpPr>
          <p:cNvPr id="88" name="Szövegdoboz 87"/>
          <p:cNvSpPr txBox="1"/>
          <p:nvPr/>
        </p:nvSpPr>
        <p:spPr>
          <a:xfrm>
            <a:off x="2619375" y="2372201"/>
            <a:ext cx="305141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ahol </a:t>
            </a:r>
            <a:r>
              <a:rPr lang="hu-HU" i="1" dirty="0"/>
              <a:t>n</a:t>
            </a:r>
            <a:r>
              <a:rPr lang="hu-HU" dirty="0"/>
              <a:t> a legkisebb olyan </a:t>
            </a:r>
            <a:r>
              <a:rPr lang="hu-HU" dirty="0" smtClean="0"/>
              <a:t>egész,</a:t>
            </a:r>
          </a:p>
        </p:txBody>
      </p:sp>
      <p:sp>
        <p:nvSpPr>
          <p:cNvPr id="89" name="Szövegdoboz 88"/>
          <p:cNvSpPr txBox="1"/>
          <p:nvPr/>
        </p:nvSpPr>
        <p:spPr>
          <a:xfrm>
            <a:off x="2619375" y="2753201"/>
            <a:ext cx="227889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melyre </a:t>
            </a:r>
            <a:r>
              <a:rPr lang="hu-HU" i="1" dirty="0"/>
              <a:t>n</a:t>
            </a:r>
            <a:r>
              <a:rPr lang="hu-HU" dirty="0">
                <a:sym typeface="Symbol"/>
              </a:rPr>
              <a:t> legalább </a:t>
            </a:r>
            <a:r>
              <a:rPr lang="hu-HU" dirty="0"/>
              <a:t> </a:t>
            </a:r>
            <a:r>
              <a:rPr lang="hu-HU" dirty="0" smtClean="0"/>
              <a:t>.</a:t>
            </a:r>
          </a:p>
        </p:txBody>
      </p:sp>
      <p:sp>
        <p:nvSpPr>
          <p:cNvPr id="90" name="Szövegdoboz 89"/>
          <p:cNvSpPr txBox="1"/>
          <p:nvPr/>
        </p:nvSpPr>
        <p:spPr>
          <a:xfrm>
            <a:off x="5023683" y="1473267"/>
            <a:ext cx="49084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n</a:t>
            </a:r>
            <a:r>
              <a:rPr lang="hu-HU" dirty="0" smtClean="0"/>
              <a:t>-1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Szövegdoboz 90"/>
              <p:cNvSpPr txBox="1"/>
              <p:nvPr/>
            </p:nvSpPr>
            <p:spPr>
              <a:xfrm>
                <a:off x="5528508" y="1367004"/>
                <a:ext cx="2316083" cy="58753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hu-HU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u-HU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hu-HU" i="1">
                                <a:latin typeface="Cambria Math"/>
                                <a:sym typeface="Symbol"/>
                              </a:rPr>
                              <m:t></m:t>
                            </m:r>
                          </m:num>
                          <m:den>
                            <m:r>
                              <a:rPr lang="hu-HU" i="1">
                                <a:latin typeface="Cambria Math"/>
                                <a:ea typeface="Cambria Math"/>
                                <a:sym typeface="Symbol"/>
                              </a:rPr>
                              <m:t></m:t>
                            </m:r>
                          </m:den>
                        </m:f>
                      </m:e>
                    </m:d>
                  </m:oMath>
                </a14:m>
                <a:r>
                  <a:rPr lang="hu-HU" dirty="0" smtClean="0"/>
                  <a:t>, ha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i="1">
                            <a:latin typeface="Cambria Math"/>
                          </a:rPr>
                        </m:ctrlPr>
                      </m:fPr>
                      <m:num>
                        <m:r>
                          <a:rPr lang="hu-HU" i="1">
                            <a:latin typeface="Cambria Math"/>
                            <a:sym typeface="Symbol"/>
                          </a:rPr>
                          <m:t></m:t>
                        </m:r>
                      </m:num>
                      <m:den>
                        <m:r>
                          <a:rPr lang="hu-HU" i="1">
                            <a:latin typeface="Cambria Math"/>
                            <a:ea typeface="Cambria Math"/>
                            <a:sym typeface="Symbol"/>
                          </a:rPr>
                          <m:t></m:t>
                        </m:r>
                      </m:den>
                    </m:f>
                  </m:oMath>
                </a14:m>
                <a:r>
                  <a:rPr lang="hu-HU" dirty="0" smtClean="0"/>
                  <a:t> nem egész</a:t>
                </a:r>
                <a:endParaRPr lang="hu-HU" dirty="0"/>
              </a:p>
            </p:txBody>
          </p:sp>
        </mc:Choice>
        <mc:Fallback xmlns="">
          <p:sp>
            <p:nvSpPr>
              <p:cNvPr id="91" name="Szövegdoboz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508" y="1367004"/>
                <a:ext cx="2316083" cy="587533"/>
              </a:xfrm>
              <a:prstGeom prst="rect">
                <a:avLst/>
              </a:prstGeom>
              <a:blipFill rotWithShape="1">
                <a:blip r:embed="rId2"/>
                <a:stretch>
                  <a:fillRect r="-184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Szövegdoboz 91"/>
              <p:cNvSpPr txBox="1"/>
              <p:nvPr/>
            </p:nvSpPr>
            <p:spPr>
              <a:xfrm>
                <a:off x="5776158" y="1957554"/>
                <a:ext cx="2070631" cy="53053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hu-HU" i="1">
                            <a:latin typeface="Cambria Math"/>
                          </a:rPr>
                        </m:ctrlPr>
                      </m:fPr>
                      <m:num>
                        <m:r>
                          <a:rPr lang="hu-HU" i="1">
                            <a:latin typeface="Cambria Math"/>
                            <a:sym typeface="Symbol"/>
                          </a:rPr>
                          <m:t></m:t>
                        </m:r>
                      </m:num>
                      <m:den>
                        <m:r>
                          <a:rPr lang="hu-HU" i="1">
                            <a:latin typeface="Cambria Math"/>
                            <a:ea typeface="Cambria Math"/>
                            <a:sym typeface="Symbol"/>
                          </a:rPr>
                          <m:t></m:t>
                        </m:r>
                      </m:den>
                    </m:f>
                    <m:r>
                      <a:rPr lang="hu-HU" b="0" i="1" smtClean="0">
                        <a:latin typeface="Cambria Math"/>
                        <a:ea typeface="Cambria Math"/>
                        <a:sym typeface="Symbol"/>
                      </a:rPr>
                      <m:t>−1</m:t>
                    </m:r>
                  </m:oMath>
                </a14:m>
                <a:r>
                  <a:rPr lang="hu-HU" dirty="0" smtClean="0"/>
                  <a:t>, ha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i="1">
                            <a:latin typeface="Cambria Math"/>
                          </a:rPr>
                        </m:ctrlPr>
                      </m:fPr>
                      <m:num>
                        <m:r>
                          <a:rPr lang="hu-HU" i="1">
                            <a:latin typeface="Cambria Math"/>
                            <a:sym typeface="Symbol"/>
                          </a:rPr>
                          <m:t></m:t>
                        </m:r>
                      </m:num>
                      <m:den>
                        <m:r>
                          <a:rPr lang="hu-HU" i="1">
                            <a:latin typeface="Cambria Math"/>
                            <a:ea typeface="Cambria Math"/>
                            <a:sym typeface="Symbol"/>
                          </a:rPr>
                          <m:t></m:t>
                        </m:r>
                      </m:den>
                    </m:f>
                  </m:oMath>
                </a14:m>
                <a:r>
                  <a:rPr lang="hu-HU" dirty="0" smtClean="0"/>
                  <a:t> egész</a:t>
                </a:r>
                <a:endParaRPr lang="hu-HU" dirty="0"/>
              </a:p>
            </p:txBody>
          </p:sp>
        </mc:Choice>
        <mc:Fallback xmlns="">
          <p:sp>
            <p:nvSpPr>
              <p:cNvPr id="92" name="Szövegdoboz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158" y="1957554"/>
                <a:ext cx="2070631" cy="530530"/>
              </a:xfrm>
              <a:prstGeom prst="rect">
                <a:avLst/>
              </a:prstGeom>
              <a:blipFill rotWithShape="1">
                <a:blip r:embed="rId3"/>
                <a:stretch>
                  <a:fillRect r="-2360" b="-574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Szövegdoboz 92"/>
          <p:cNvSpPr txBox="1"/>
          <p:nvPr/>
        </p:nvSpPr>
        <p:spPr>
          <a:xfrm>
            <a:off x="5781675" y="2369709"/>
            <a:ext cx="145142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Emlékeztető: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Szövegdoboz 93"/>
              <p:cNvSpPr txBox="1"/>
              <p:nvPr/>
            </p:nvSpPr>
            <p:spPr>
              <a:xfrm>
                <a:off x="5934075" y="2826386"/>
                <a:ext cx="1516825" cy="544060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hu-HU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hu-H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>
                                <a:latin typeface="Cambria Math"/>
                                <a:sym typeface="Symbol"/>
                              </a:rPr>
                              <m:t></m:t>
                            </m:r>
                            <m:r>
                              <a:rPr lang="hu-HU">
                                <a:latin typeface="Cambria Math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hu-HU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hu-HU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hu-HU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hu-HU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u-HU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u-HU" i="1">
                                    <a:latin typeface="Cambria Math"/>
                                    <a:sym typeface="Symbol"/>
                                  </a:rPr>
                                  <m:t></m:t>
                                </m:r>
                              </m:e>
                            </m:rad>
                          </m:den>
                        </m:f>
                      </m:e>
                    </m:func>
                  </m:oMath>
                </a14:m>
                <a:r>
                  <a:rPr lang="hu-HU" dirty="0" smtClean="0"/>
                  <a:t> </a:t>
                </a:r>
              </a:p>
            </p:txBody>
          </p:sp>
        </mc:Choice>
        <mc:Fallback xmlns="">
          <p:sp>
            <p:nvSpPr>
              <p:cNvPr id="94" name="Szövegdoboz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075" y="2826386"/>
                <a:ext cx="1516825" cy="544060"/>
              </a:xfrm>
              <a:prstGeom prst="rect">
                <a:avLst/>
              </a:prstGeom>
              <a:blipFill rotWithShape="1">
                <a:blip r:embed="rId4"/>
                <a:stretch>
                  <a:fillRect b="-337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Szövegdoboz 94"/>
              <p:cNvSpPr txBox="1"/>
              <p:nvPr/>
            </p:nvSpPr>
            <p:spPr>
              <a:xfrm>
                <a:off x="7467600" y="2797811"/>
                <a:ext cx="1435008" cy="6127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>
                          <a:latin typeface="Cambria Math"/>
                          <a:sym typeface="Symbol"/>
                        </a:rPr>
                        <m:t>=</m:t>
                      </m:r>
                      <m:sSup>
                        <m:sSupPr>
                          <m:ctrlPr>
                            <a:rPr lang="hu-HU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>
                              <a:latin typeface="Cambria Math"/>
                            </a:rPr>
                            <m:t>tan</m:t>
                          </m:r>
                        </m:e>
                        <m:sup>
                          <m:r>
                            <a:rPr lang="hu-HU" i="1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hu-H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dirty="0" smtClean="0"/>
              </a:p>
            </p:txBody>
          </p:sp>
        </mc:Choice>
        <mc:Fallback xmlns="">
          <p:sp>
            <p:nvSpPr>
              <p:cNvPr id="95" name="Szövegdoboz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2797811"/>
                <a:ext cx="1435008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Szövegdoboz 95"/>
              <p:cNvSpPr txBox="1"/>
              <p:nvPr/>
            </p:nvSpPr>
            <p:spPr>
              <a:xfrm>
                <a:off x="2710073" y="4124028"/>
                <a:ext cx="5432641" cy="52745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hu-HU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hu-HU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hu-HU" i="1">
                            <a:latin typeface="Cambria Math"/>
                          </a:rPr>
                          <m:t>𝑥</m:t>
                        </m:r>
                      </m:sup>
                      <m:e>
                        <m:r>
                          <a:rPr lang="hu-HU" b="0" i="1" smtClean="0">
                            <a:latin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hu-HU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hu-HU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hu-H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hu-HU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hu-H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/>
                              </a:rPr>
                              <m:t>6</m:t>
                            </m:r>
                          </m:sup>
                        </m:sSup>
                        <m:r>
                          <a:rPr lang="hu-HU" b="0" i="1" smtClean="0">
                            <a:latin typeface="Cambria Math"/>
                          </a:rPr>
                          <m:t>+</m:t>
                        </m:r>
                        <m:r>
                          <a:rPr lang="hu-HU" b="0" i="1" smtClean="0">
                            <a:latin typeface="Cambria Math"/>
                            <a:sym typeface="Symbol"/>
                          </a:rPr>
                          <m:t> </m:t>
                        </m:r>
                        <m:r>
                          <a:rPr lang="hu-HU" i="1">
                            <a:latin typeface="Cambria Math"/>
                          </a:rPr>
                          <m:t>𝑑𝑡</m:t>
                        </m:r>
                        <m:r>
                          <a:rPr lang="hu-HU" i="1">
                            <a:latin typeface="Cambria Math"/>
                          </a:rPr>
                          <m:t>=</m:t>
                        </m:r>
                        <m:r>
                          <a:rPr lang="hu-HU" b="0" i="1" smtClean="0">
                            <a:latin typeface="Cambria Math"/>
                          </a:rPr>
                          <m:t>𝑥</m:t>
                        </m:r>
                        <m:r>
                          <a:rPr lang="hu-HU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hu-HU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u-HU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hu-HU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hu-HU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hu-HU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hu-HU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hu-HU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u-HU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hu-HU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hu-HU" b="0" i="1" smtClean="0">
                                    <a:latin typeface="Cambria Math"/>
                                  </a:rPr>
                                  <m:t>5</m:t>
                                </m:r>
                              </m:sup>
                            </m:sSup>
                          </m:num>
                          <m:den>
                            <m:r>
                              <a:rPr lang="hu-HU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hu-HU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hu-HU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hu-HU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hu-HU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hu-HU" b="0" i="1" smtClean="0">
                                    <a:latin typeface="Cambria Math"/>
                                  </a:rPr>
                                  <m:t>7</m:t>
                                </m:r>
                              </m:sup>
                            </m:sSup>
                          </m:num>
                          <m:den>
                            <m:r>
                              <a:rPr lang="hu-HU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hu-HU" b="0" i="1" smtClean="0">
                            <a:latin typeface="Cambria Math"/>
                          </a:rPr>
                          <m:t>+</m:t>
                        </m:r>
                      </m:e>
                    </m:nary>
                  </m:oMath>
                </a14:m>
                <a:r>
                  <a:rPr lang="hu-HU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sym typeface="Symbol"/>
                      </a:rPr>
                      <m:t></m:t>
                    </m:r>
                  </m:oMath>
                </a14:m>
                <a:endParaRPr lang="hu-HU" dirty="0" smtClean="0"/>
              </a:p>
            </p:txBody>
          </p:sp>
        </mc:Choice>
        <mc:Fallback xmlns="">
          <p:sp>
            <p:nvSpPr>
              <p:cNvPr id="96" name="Szövegdoboz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073" y="4124028"/>
                <a:ext cx="5432641" cy="5274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Szövegdoboz 96"/>
              <p:cNvSpPr txBox="1"/>
              <p:nvPr/>
            </p:nvSpPr>
            <p:spPr>
              <a:xfrm>
                <a:off x="2710073" y="3180033"/>
                <a:ext cx="2564933" cy="90454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>
                              <a:latin typeface="Cambria Math"/>
                            </a:rPr>
                            <m:t>tan</m:t>
                          </m:r>
                        </m:e>
                        <m:sup>
                          <m:r>
                            <a:rPr lang="hu-HU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hu-HU" i="1">
                          <a:latin typeface="Cambria Math"/>
                        </a:rPr>
                        <m:t>𝑥</m:t>
                      </m:r>
                      <m:r>
                        <a:rPr lang="hu-HU" i="1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hu-HU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hu-HU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hu-HU" i="1">
                              <a:latin typeface="Cambria Math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hu-HU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i="1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hu-HU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hu-HU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hu-HU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hu-HU" i="1">
                              <a:latin typeface="Cambria Math"/>
                            </a:rPr>
                            <m:t>𝑑𝑡</m:t>
                          </m:r>
                          <m:r>
                            <a:rPr lang="hu-HU" i="1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hu-HU" dirty="0" smtClean="0"/>
              </a:p>
            </p:txBody>
          </p:sp>
        </mc:Choice>
        <mc:Fallback xmlns="">
          <p:sp>
            <p:nvSpPr>
              <p:cNvPr id="97" name="Szövegdoboz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073" y="3180033"/>
                <a:ext cx="2564933" cy="90454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Szövegdoboz 97"/>
              <p:cNvSpPr txBox="1"/>
              <p:nvPr/>
            </p:nvSpPr>
            <p:spPr>
              <a:xfrm>
                <a:off x="6762750" y="3445511"/>
                <a:ext cx="1167371" cy="374270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hu-HU" i="1">
                            <a:latin typeface="Cambria Math"/>
                          </a:rPr>
                        </m:ctrlPr>
                      </m:sSupPr>
                      <m:e>
                        <m:r>
                          <a:rPr lang="hu-HU" i="1">
                            <a:latin typeface="Cambria Math"/>
                            <a:sym typeface="Symbol"/>
                          </a:rPr>
                          <m:t></m:t>
                        </m:r>
                        <m:r>
                          <a:rPr lang="hu-HU">
                            <a:latin typeface="Cambria Math"/>
                          </a:rPr>
                          <m:t>=100</m:t>
                        </m:r>
                      </m:e>
                      <m:sup>
                        <m:r>
                          <a:rPr lang="hu-HU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hu-HU" dirty="0" smtClean="0"/>
                  <a:t> </a:t>
                </a:r>
              </a:p>
            </p:txBody>
          </p:sp>
        </mc:Choice>
        <mc:Fallback xmlns="">
          <p:sp>
            <p:nvSpPr>
              <p:cNvPr id="98" name="Szövegdoboz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750" y="3445511"/>
                <a:ext cx="1167371" cy="37427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Szövegdoboz 98"/>
              <p:cNvSpPr txBox="1"/>
              <p:nvPr/>
            </p:nvSpPr>
            <p:spPr>
              <a:xfrm>
                <a:off x="5924550" y="3464561"/>
                <a:ext cx="937051" cy="48519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hu-HU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hu-HU" i="1">
                            <a:latin typeface="Cambria Math"/>
                            <a:sym typeface="Symbol"/>
                          </a:rPr>
                          <m:t></m:t>
                        </m:r>
                        <m:r>
                          <a:rPr lang="hu-HU" b="0" i="1" smtClean="0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hu-HU" i="1">
                            <a:latin typeface="Cambria Math"/>
                            <a:sym typeface="Symbol"/>
                          </a:rPr>
                          <m:t></m:t>
                        </m:r>
                        <m:r>
                          <a:rPr lang="hu-HU" b="0" i="1" smtClean="0">
                            <a:latin typeface="Cambria Math"/>
                            <a:sym typeface="Symbol"/>
                          </a:rPr>
                          <m:t> </m:t>
                        </m:r>
                      </m:fName>
                      <m:e>
                        <m:f>
                          <m:fPr>
                            <m:ctrlPr>
                              <a:rPr lang="hu-HU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hu-HU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hu-HU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hu-HU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hu-HU" b="0" i="1" smtClean="0">
                                    <a:latin typeface="Cambria Math"/>
                                  </a:rPr>
                                  <m:t>𝑘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r>
                  <a:rPr lang="hu-HU" dirty="0" smtClean="0"/>
                  <a:t> </a:t>
                </a:r>
              </a:p>
            </p:txBody>
          </p:sp>
        </mc:Choice>
        <mc:Fallback xmlns="">
          <p:sp>
            <p:nvSpPr>
              <p:cNvPr id="99" name="Szövegdoboz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4550" y="3464561"/>
                <a:ext cx="937051" cy="485197"/>
              </a:xfrm>
              <a:prstGeom prst="rect">
                <a:avLst/>
              </a:prstGeom>
              <a:blipFill rotWithShape="1">
                <a:blip r:embed="rId9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Szövegdoboz 99"/>
          <p:cNvSpPr txBox="1"/>
          <p:nvPr/>
        </p:nvSpPr>
        <p:spPr>
          <a:xfrm>
            <a:off x="552592" y="4750111"/>
            <a:ext cx="212808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Az ütközések száma: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Szövegdoboz 100"/>
              <p:cNvSpPr txBox="1"/>
              <p:nvPr/>
            </p:nvSpPr>
            <p:spPr>
              <a:xfrm>
                <a:off x="2758297" y="4745785"/>
                <a:ext cx="1136593" cy="37427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hu-HU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hu-HU" b="0" i="1" smtClean="0">
                              <a:latin typeface="Cambria Math"/>
                              <a:sym typeface="Symbol"/>
                            </a:rPr>
                            <m:t>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101" name="Szövegdoboz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297" y="4745785"/>
                <a:ext cx="1136593" cy="37427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Szövegdoboz 101"/>
          <p:cNvSpPr txBox="1"/>
          <p:nvPr/>
        </p:nvSpPr>
        <p:spPr>
          <a:xfrm>
            <a:off x="2703360" y="5276850"/>
            <a:ext cx="3646768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G.GALPERIN: </a:t>
            </a:r>
            <a:r>
              <a:rPr lang="hu-HU" b="1" dirty="0"/>
              <a:t>PLAYING POOL WITH </a:t>
            </a:r>
            <a:r>
              <a:rPr lang="el-GR" b="1" i="1" dirty="0"/>
              <a:t>π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78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5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3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4500"/>
                            </p:stCondLst>
                            <p:childTnLst>
                              <p:par>
                                <p:cTn id="7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5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80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8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9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4500"/>
                            </p:stCondLst>
                            <p:childTnLst>
                              <p:par>
                                <p:cTn id="1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5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6500"/>
                            </p:stCondLst>
                            <p:childTnLst>
                              <p:par>
                                <p:cTn id="13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85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500"/>
                            </p:stCondLst>
                            <p:childTnLst>
                              <p:par>
                                <p:cTn id="16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3000"/>
                            </p:stCondLst>
                            <p:childTnLst>
                              <p:par>
                                <p:cTn id="1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3500"/>
                            </p:stCondLst>
                            <p:childTnLst>
                              <p:par>
                                <p:cTn id="1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5000"/>
                            </p:stCondLst>
                            <p:childTnLst>
                              <p:par>
                                <p:cTn id="17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83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9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9000"/>
                            </p:stCondLst>
                            <p:childTnLst>
                              <p:par>
                                <p:cTn id="19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39500"/>
                            </p:stCondLst>
                            <p:childTnLst>
                              <p:par>
                                <p:cTn id="2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500"/>
                            </p:stCondLst>
                            <p:childTnLst>
                              <p:par>
                                <p:cTn id="24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8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54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3500"/>
                            </p:stCondLst>
                            <p:childTnLst>
                              <p:par>
                                <p:cTn id="25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00"/>
                            </p:stCondLst>
                            <p:childTnLst>
                              <p:par>
                                <p:cTn id="289" presetID="34" presetClass="emph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4150"/>
                            </p:stCondLst>
                            <p:childTnLst>
                              <p:par>
                                <p:cTn id="296" presetID="8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29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12" grpId="0" animBg="1"/>
      <p:bldP spid="12" grpId="1" animBg="1"/>
      <p:bldP spid="28" grpId="0" animBg="1"/>
      <p:bldP spid="28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1" grpId="1" animBg="1"/>
      <p:bldP spid="92" grpId="0" animBg="1"/>
      <p:bldP spid="92" grpId="1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8" grpId="1" animBg="1"/>
      <p:bldP spid="98" grpId="2" animBg="1"/>
      <p:bldP spid="99" grpId="0" animBg="1"/>
      <p:bldP spid="99" grpId="1" animBg="1"/>
      <p:bldP spid="100" grpId="0" animBg="1"/>
      <p:bldP spid="1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820737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Lazítunk: egy általános iskolás példa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85775" y="799206"/>
            <a:ext cx="8469691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Feladat</a:t>
            </a:r>
            <a:r>
              <a:rPr lang="hu-HU" dirty="0" smtClean="0"/>
              <a:t>: Egy 36</a:t>
            </a:r>
            <a:r>
              <a:rPr lang="hu-HU" dirty="0" smtClean="0">
                <a:sym typeface="Symbol"/>
              </a:rPr>
              <a:t></a:t>
            </a:r>
            <a:r>
              <a:rPr lang="hu-HU" dirty="0" err="1" smtClean="0"/>
              <a:t>-os</a:t>
            </a:r>
            <a:r>
              <a:rPr lang="hu-HU" dirty="0" smtClean="0"/>
              <a:t> szög csúcsából indul egy szöcske. Először az egyik egyenesen ugrik, </a:t>
            </a:r>
          </a:p>
          <a:p>
            <a:r>
              <a:rPr lang="hu-HU" dirty="0" smtClean="0"/>
              <a:t>Majd, egyforma ugrásokkal a két egyenes között váltakozva mozog. Visszaér-e a csúcsba?</a:t>
            </a:r>
            <a:endParaRPr lang="hu-HU" dirty="0"/>
          </a:p>
        </p:txBody>
      </p:sp>
      <p:cxnSp>
        <p:nvCxnSpPr>
          <p:cNvPr id="6" name="Egyenes összekötő 5"/>
          <p:cNvCxnSpPr/>
          <p:nvPr/>
        </p:nvCxnSpPr>
        <p:spPr>
          <a:xfrm flipH="1">
            <a:off x="685801" y="4742556"/>
            <a:ext cx="4981574" cy="3905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H="1">
            <a:off x="771526" y="1732656"/>
            <a:ext cx="3971924" cy="34004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5514975" y="441608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4829175" y="154799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/>
              <a:t>b</a:t>
            </a:r>
          </a:p>
        </p:txBody>
      </p:sp>
      <p:sp>
        <p:nvSpPr>
          <p:cNvPr id="17" name="Ellipszis 16"/>
          <p:cNvSpPr/>
          <p:nvPr/>
        </p:nvSpPr>
        <p:spPr>
          <a:xfrm>
            <a:off x="685801" y="5075931"/>
            <a:ext cx="114300" cy="1143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Szövegdoboz 18"/>
          <p:cNvSpPr txBox="1"/>
          <p:nvPr/>
        </p:nvSpPr>
        <p:spPr>
          <a:xfrm>
            <a:off x="601970" y="523785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r>
              <a:rPr lang="hu-HU" baseline="-25000" dirty="0" smtClean="0"/>
              <a:t>0</a:t>
            </a:r>
            <a:endParaRPr lang="hu-HU" baseline="-25000" dirty="0"/>
          </a:p>
        </p:txBody>
      </p:sp>
      <p:cxnSp>
        <p:nvCxnSpPr>
          <p:cNvPr id="21" name="Egyenes összekötő 20"/>
          <p:cNvCxnSpPr>
            <a:stCxn id="17" idx="7"/>
          </p:cNvCxnSpPr>
          <p:nvPr/>
        </p:nvCxnSpPr>
        <p:spPr>
          <a:xfrm flipV="1">
            <a:off x="783362" y="3275706"/>
            <a:ext cx="2169388" cy="181696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2895600" y="3218556"/>
            <a:ext cx="114300" cy="1143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Szövegdoboz 23"/>
          <p:cNvSpPr txBox="1"/>
          <p:nvPr/>
        </p:nvSpPr>
        <p:spPr>
          <a:xfrm>
            <a:off x="2507352" y="292756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r>
              <a:rPr lang="hu-HU" baseline="-25000" dirty="0" smtClean="0"/>
              <a:t>0</a:t>
            </a:r>
            <a:endParaRPr lang="hu-HU" baseline="-25000" dirty="0"/>
          </a:p>
        </p:txBody>
      </p:sp>
      <p:cxnSp>
        <p:nvCxnSpPr>
          <p:cNvPr id="25" name="Egyenes összekötő 24"/>
          <p:cNvCxnSpPr>
            <a:endCxn id="23" idx="6"/>
          </p:cNvCxnSpPr>
          <p:nvPr/>
        </p:nvCxnSpPr>
        <p:spPr>
          <a:xfrm flipH="1" flipV="1">
            <a:off x="3009900" y="3275706"/>
            <a:ext cx="2400300" cy="146685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zis 28"/>
          <p:cNvSpPr/>
          <p:nvPr/>
        </p:nvSpPr>
        <p:spPr>
          <a:xfrm>
            <a:off x="5354944" y="4719815"/>
            <a:ext cx="114300" cy="1143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Szövegdoboz 29"/>
          <p:cNvSpPr txBox="1"/>
          <p:nvPr/>
        </p:nvSpPr>
        <p:spPr>
          <a:xfrm>
            <a:off x="5271113" y="488174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endParaRPr lang="hu-HU" baseline="-25000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5942844" y="1782424"/>
            <a:ext cx="148470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r>
              <a:rPr lang="hu-HU" baseline="-25000" dirty="0" smtClean="0"/>
              <a:t>0</a:t>
            </a:r>
            <a:r>
              <a:rPr lang="hu-HU" i="1" dirty="0" smtClean="0"/>
              <a:t>A</a:t>
            </a:r>
            <a:r>
              <a:rPr lang="hu-HU" baseline="-25000" dirty="0" smtClean="0"/>
              <a:t>0</a:t>
            </a:r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r>
              <a:rPr lang="hu-HU" dirty="0" smtClean="0">
                <a:sym typeface="Symbol"/>
              </a:rPr>
              <a:t> =36</a:t>
            </a:r>
            <a:endParaRPr lang="hu-HU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5942844" y="2304156"/>
            <a:ext cx="220534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r>
              <a:rPr lang="hu-HU" baseline="-25000" dirty="0" smtClean="0"/>
              <a:t>0</a:t>
            </a:r>
            <a:r>
              <a:rPr lang="hu-HU" i="1" dirty="0" smtClean="0"/>
              <a:t>B</a:t>
            </a:r>
            <a:r>
              <a:rPr lang="hu-HU" baseline="-25000" dirty="0" smtClean="0"/>
              <a:t>0</a:t>
            </a:r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r>
              <a:rPr lang="hu-HU" dirty="0">
                <a:sym typeface="Symbol"/>
              </a:rPr>
              <a:t> </a:t>
            </a:r>
            <a:r>
              <a:rPr lang="hu-HU" dirty="0" smtClean="0">
                <a:sym typeface="Symbol"/>
              </a:rPr>
              <a:t>egyenlő szárú:</a:t>
            </a:r>
            <a:endParaRPr lang="hu-HU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5942844" y="2792074"/>
            <a:ext cx="148470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r>
              <a:rPr lang="hu-HU" baseline="-25000" dirty="0" smtClean="0"/>
              <a:t>0</a:t>
            </a:r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r>
              <a:rPr lang="hu-HU" i="1" dirty="0" smtClean="0"/>
              <a:t>A</a:t>
            </a:r>
            <a:r>
              <a:rPr lang="hu-HU" baseline="-25000" dirty="0" smtClean="0"/>
              <a:t>0</a:t>
            </a:r>
            <a:r>
              <a:rPr lang="hu-HU" dirty="0" smtClean="0">
                <a:sym typeface="Symbol"/>
              </a:rPr>
              <a:t> =36</a:t>
            </a:r>
            <a:endParaRPr lang="hu-HU" dirty="0"/>
          </a:p>
        </p:txBody>
      </p:sp>
      <p:cxnSp>
        <p:nvCxnSpPr>
          <p:cNvPr id="34" name="Egyenes összekötő 33"/>
          <p:cNvCxnSpPr>
            <a:stCxn id="29" idx="0"/>
            <a:endCxn id="37" idx="5"/>
          </p:cNvCxnSpPr>
          <p:nvPr/>
        </p:nvCxnSpPr>
        <p:spPr>
          <a:xfrm flipH="1" flipV="1">
            <a:off x="4346093" y="2112276"/>
            <a:ext cx="1066001" cy="2607539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zis 36"/>
          <p:cNvSpPr/>
          <p:nvPr/>
        </p:nvSpPr>
        <p:spPr>
          <a:xfrm>
            <a:off x="4248532" y="2014715"/>
            <a:ext cx="114300" cy="1143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Szövegdoboz 37"/>
          <p:cNvSpPr txBox="1"/>
          <p:nvPr/>
        </p:nvSpPr>
        <p:spPr>
          <a:xfrm>
            <a:off x="3878796" y="1702533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r>
              <a:rPr lang="hu-HU" baseline="-25000" dirty="0" smtClean="0"/>
              <a:t>1</a:t>
            </a:r>
            <a:endParaRPr lang="hu-HU" baseline="-25000" dirty="0"/>
          </a:p>
        </p:txBody>
      </p:sp>
      <p:sp>
        <p:nvSpPr>
          <p:cNvPr id="40" name="Ellipszis 39"/>
          <p:cNvSpPr/>
          <p:nvPr/>
        </p:nvSpPr>
        <p:spPr>
          <a:xfrm>
            <a:off x="3566365" y="4843640"/>
            <a:ext cx="114300" cy="1143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Szövegdoboz 40"/>
          <p:cNvSpPr txBox="1"/>
          <p:nvPr/>
        </p:nvSpPr>
        <p:spPr>
          <a:xfrm>
            <a:off x="3482534" y="5005565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r>
              <a:rPr lang="hu-HU" baseline="-25000" dirty="0" smtClean="0"/>
              <a:t>2</a:t>
            </a:r>
            <a:endParaRPr lang="hu-HU" baseline="-25000" dirty="0"/>
          </a:p>
        </p:txBody>
      </p:sp>
      <p:cxnSp>
        <p:nvCxnSpPr>
          <p:cNvPr id="45" name="Egyenes összekötő 44"/>
          <p:cNvCxnSpPr>
            <a:stCxn id="40" idx="2"/>
            <a:endCxn id="17" idx="6"/>
          </p:cNvCxnSpPr>
          <p:nvPr/>
        </p:nvCxnSpPr>
        <p:spPr>
          <a:xfrm flipH="1">
            <a:off x="800101" y="4900790"/>
            <a:ext cx="2766264" cy="23229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Kör 49"/>
          <p:cNvSpPr/>
          <p:nvPr/>
        </p:nvSpPr>
        <p:spPr>
          <a:xfrm>
            <a:off x="-33336" y="4356794"/>
            <a:ext cx="1552574" cy="1552574"/>
          </a:xfrm>
          <a:prstGeom prst="pie">
            <a:avLst>
              <a:gd name="adj1" fmla="val 19262644"/>
              <a:gd name="adj2" fmla="val 21274153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3" name="Szövegdoboz 52"/>
          <p:cNvSpPr txBox="1"/>
          <p:nvPr/>
        </p:nvSpPr>
        <p:spPr>
          <a:xfrm>
            <a:off x="998232" y="4761606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ym typeface="Symbol"/>
              </a:rPr>
              <a:t>36</a:t>
            </a:r>
            <a:endParaRPr lang="hu-HU" dirty="0"/>
          </a:p>
        </p:txBody>
      </p:sp>
      <p:grpSp>
        <p:nvGrpSpPr>
          <p:cNvPr id="3" name="Csoportba foglalás 2"/>
          <p:cNvGrpSpPr/>
          <p:nvPr/>
        </p:nvGrpSpPr>
        <p:grpSpPr>
          <a:xfrm>
            <a:off x="4633913" y="3985319"/>
            <a:ext cx="1552574" cy="1552574"/>
            <a:chOff x="4633913" y="4652963"/>
            <a:chExt cx="1552574" cy="1552574"/>
          </a:xfrm>
        </p:grpSpPr>
        <p:sp>
          <p:nvSpPr>
            <p:cNvPr id="52" name="Kör 51"/>
            <p:cNvSpPr/>
            <p:nvPr/>
          </p:nvSpPr>
          <p:spPr>
            <a:xfrm>
              <a:off x="4633913" y="4652963"/>
              <a:ext cx="1552574" cy="1552574"/>
            </a:xfrm>
            <a:prstGeom prst="pie">
              <a:avLst>
                <a:gd name="adj1" fmla="val 10518732"/>
                <a:gd name="adj2" fmla="val 12667394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55" name="Szövegdoboz 54"/>
            <p:cNvSpPr txBox="1"/>
            <p:nvPr/>
          </p:nvSpPr>
          <p:spPr>
            <a:xfrm>
              <a:off x="4662487" y="5111829"/>
              <a:ext cx="511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>
                  <a:sym typeface="Symbol"/>
                </a:rPr>
                <a:t>36</a:t>
              </a:r>
              <a:endParaRPr lang="hu-HU" dirty="0"/>
            </a:p>
          </p:txBody>
        </p:sp>
      </p:grpSp>
      <p:sp>
        <p:nvSpPr>
          <p:cNvPr id="56" name="Kör 55"/>
          <p:cNvSpPr/>
          <p:nvPr/>
        </p:nvSpPr>
        <p:spPr>
          <a:xfrm>
            <a:off x="2214563" y="2470844"/>
            <a:ext cx="1552574" cy="1552574"/>
          </a:xfrm>
          <a:prstGeom prst="pie">
            <a:avLst>
              <a:gd name="adj1" fmla="val 19122743"/>
              <a:gd name="adj2" fmla="val 1893423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7" name="Szövegdoboz 56"/>
          <p:cNvSpPr txBox="1"/>
          <p:nvPr/>
        </p:nvSpPr>
        <p:spPr>
          <a:xfrm>
            <a:off x="3189901" y="303389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72</a:t>
            </a:r>
            <a:endParaRPr lang="hu-HU" dirty="0"/>
          </a:p>
        </p:txBody>
      </p:sp>
      <p:sp>
        <p:nvSpPr>
          <p:cNvPr id="58" name="Kör 57"/>
          <p:cNvSpPr/>
          <p:nvPr/>
        </p:nvSpPr>
        <p:spPr>
          <a:xfrm>
            <a:off x="3538920" y="1335989"/>
            <a:ext cx="1552574" cy="1552574"/>
          </a:xfrm>
          <a:prstGeom prst="pie">
            <a:avLst>
              <a:gd name="adj1" fmla="val 3922155"/>
              <a:gd name="adj2" fmla="val 835833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cxnSp>
        <p:nvCxnSpPr>
          <p:cNvPr id="42" name="Egyenes összekötő 41"/>
          <p:cNvCxnSpPr>
            <a:stCxn id="40" idx="7"/>
            <a:endCxn id="37" idx="4"/>
          </p:cNvCxnSpPr>
          <p:nvPr/>
        </p:nvCxnSpPr>
        <p:spPr>
          <a:xfrm flipV="1">
            <a:off x="3663926" y="2129015"/>
            <a:ext cx="641756" cy="273136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zövegdoboz 58"/>
          <p:cNvSpPr txBox="1"/>
          <p:nvPr/>
        </p:nvSpPr>
        <p:spPr>
          <a:xfrm>
            <a:off x="3992692" y="2323801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72</a:t>
            </a:r>
            <a:endParaRPr lang="hu-HU" dirty="0"/>
          </a:p>
        </p:txBody>
      </p:sp>
      <p:sp>
        <p:nvSpPr>
          <p:cNvPr id="61" name="Kör 60"/>
          <p:cNvSpPr/>
          <p:nvPr/>
        </p:nvSpPr>
        <p:spPr>
          <a:xfrm>
            <a:off x="4662488" y="3981628"/>
            <a:ext cx="1552574" cy="1552574"/>
          </a:xfrm>
          <a:prstGeom prst="pie">
            <a:avLst>
              <a:gd name="adj1" fmla="val 12650122"/>
              <a:gd name="adj2" fmla="val 1485156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60" name="Szövegdoboz 59"/>
          <p:cNvSpPr txBox="1"/>
          <p:nvPr/>
        </p:nvSpPr>
        <p:spPr>
          <a:xfrm>
            <a:off x="4828977" y="4142397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ym typeface="Symbol"/>
              </a:rPr>
              <a:t>36</a:t>
            </a:r>
            <a:endParaRPr lang="hu-HU" dirty="0"/>
          </a:p>
        </p:txBody>
      </p:sp>
      <p:sp>
        <p:nvSpPr>
          <p:cNvPr id="62" name="Szövegdoboz 61"/>
          <p:cNvSpPr txBox="1"/>
          <p:nvPr/>
        </p:nvSpPr>
        <p:spPr>
          <a:xfrm>
            <a:off x="5942844" y="3275706"/>
            <a:ext cx="256249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r>
              <a:rPr lang="hu-HU" baseline="-25000" dirty="0" smtClean="0"/>
              <a:t>0</a:t>
            </a:r>
            <a:r>
              <a:rPr lang="hu-HU" i="1" dirty="0" smtClean="0"/>
              <a:t>B</a:t>
            </a:r>
            <a:r>
              <a:rPr lang="hu-HU" baseline="-25000" dirty="0" smtClean="0"/>
              <a:t>0</a:t>
            </a:r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r>
              <a:rPr lang="hu-HU" dirty="0">
                <a:sym typeface="Symbol"/>
              </a:rPr>
              <a:t> </a:t>
            </a:r>
            <a:r>
              <a:rPr lang="hu-HU" dirty="0" smtClean="0">
                <a:sym typeface="Symbol"/>
              </a:rPr>
              <a:t> külső szöge: 72</a:t>
            </a:r>
            <a:endParaRPr lang="hu-HU" dirty="0"/>
          </a:p>
        </p:txBody>
      </p:sp>
      <p:sp>
        <p:nvSpPr>
          <p:cNvPr id="64" name="Szövegdoboz 63"/>
          <p:cNvSpPr txBox="1"/>
          <p:nvPr/>
        </p:nvSpPr>
        <p:spPr>
          <a:xfrm>
            <a:off x="5942844" y="3751956"/>
            <a:ext cx="219733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r>
              <a:rPr lang="hu-HU" baseline="-25000" dirty="0" smtClean="0"/>
              <a:t>0</a:t>
            </a:r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r>
              <a:rPr lang="hu-HU" i="1" dirty="0" smtClean="0"/>
              <a:t>B</a:t>
            </a:r>
            <a:r>
              <a:rPr lang="hu-HU" baseline="-25000" dirty="0" smtClean="0"/>
              <a:t>1</a:t>
            </a:r>
            <a:r>
              <a:rPr lang="hu-HU" dirty="0" smtClean="0">
                <a:sym typeface="Symbol"/>
              </a:rPr>
              <a:t> egyenlő szárú:</a:t>
            </a:r>
            <a:endParaRPr lang="hu-HU" dirty="0"/>
          </a:p>
        </p:txBody>
      </p:sp>
      <p:sp>
        <p:nvSpPr>
          <p:cNvPr id="65" name="Szövegdoboz 64"/>
          <p:cNvSpPr txBox="1"/>
          <p:nvPr/>
        </p:nvSpPr>
        <p:spPr>
          <a:xfrm>
            <a:off x="5952369" y="4201774"/>
            <a:ext cx="147668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r>
              <a:rPr lang="hu-HU" baseline="-25000" dirty="0" smtClean="0"/>
              <a:t>0</a:t>
            </a:r>
            <a:r>
              <a:rPr lang="hu-HU" i="1" dirty="0" smtClean="0"/>
              <a:t>B</a:t>
            </a:r>
            <a:r>
              <a:rPr lang="hu-HU" baseline="-25000" dirty="0" smtClean="0"/>
              <a:t>1</a:t>
            </a:r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r>
              <a:rPr lang="hu-HU" dirty="0" smtClean="0">
                <a:sym typeface="Symbol"/>
              </a:rPr>
              <a:t> =72</a:t>
            </a:r>
            <a:endParaRPr lang="hu-HU" dirty="0"/>
          </a:p>
        </p:txBody>
      </p:sp>
      <p:sp>
        <p:nvSpPr>
          <p:cNvPr id="66" name="Szövegdoboz 65"/>
          <p:cNvSpPr txBox="1"/>
          <p:nvPr/>
        </p:nvSpPr>
        <p:spPr>
          <a:xfrm>
            <a:off x="5952369" y="4637781"/>
            <a:ext cx="266611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r>
              <a:rPr lang="hu-HU" baseline="-25000" dirty="0" smtClean="0"/>
              <a:t>0</a:t>
            </a:r>
            <a:r>
              <a:rPr lang="hu-HU" i="1" dirty="0" smtClean="0"/>
              <a:t>B</a:t>
            </a:r>
            <a:r>
              <a:rPr lang="hu-HU" baseline="-25000" dirty="0" smtClean="0"/>
              <a:t>1</a:t>
            </a:r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r>
              <a:rPr lang="hu-HU" dirty="0" smtClean="0">
                <a:sym typeface="Symbol"/>
              </a:rPr>
              <a:t></a:t>
            </a:r>
            <a:r>
              <a:rPr lang="hu-HU" dirty="0" err="1" smtClean="0">
                <a:sym typeface="Symbol"/>
              </a:rPr>
              <a:t>-ben</a:t>
            </a:r>
            <a:r>
              <a:rPr lang="hu-HU" dirty="0" smtClean="0">
                <a:sym typeface="Symbol"/>
              </a:rPr>
              <a:t> </a:t>
            </a:r>
            <a:r>
              <a:rPr lang="hu-HU" i="1" dirty="0" smtClean="0"/>
              <a:t>B</a:t>
            </a:r>
            <a:r>
              <a:rPr lang="hu-HU" baseline="-25000" dirty="0" smtClean="0"/>
              <a:t>0</a:t>
            </a:r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r>
              <a:rPr lang="hu-HU" i="1" dirty="0" smtClean="0"/>
              <a:t>B</a:t>
            </a:r>
            <a:r>
              <a:rPr lang="hu-HU" baseline="-25000" dirty="0" smtClean="0"/>
              <a:t>1</a:t>
            </a:r>
            <a:r>
              <a:rPr lang="hu-HU" dirty="0" smtClean="0">
                <a:sym typeface="Symbol"/>
              </a:rPr>
              <a:t>=36</a:t>
            </a:r>
            <a:endParaRPr lang="hu-HU" dirty="0"/>
          </a:p>
        </p:txBody>
      </p:sp>
      <p:sp>
        <p:nvSpPr>
          <p:cNvPr id="67" name="Szövegdoboz 66"/>
          <p:cNvSpPr txBox="1"/>
          <p:nvPr/>
        </p:nvSpPr>
        <p:spPr>
          <a:xfrm>
            <a:off x="5952369" y="5075931"/>
            <a:ext cx="322646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Így az </a:t>
            </a:r>
            <a:r>
              <a:rPr lang="hu-HU" i="1" dirty="0" smtClean="0"/>
              <a:t>A</a:t>
            </a:r>
            <a:r>
              <a:rPr lang="hu-HU" baseline="-25000" dirty="0" smtClean="0"/>
              <a:t>0</a:t>
            </a:r>
            <a:r>
              <a:rPr lang="hu-HU" i="1" dirty="0" smtClean="0"/>
              <a:t>B</a:t>
            </a:r>
            <a:r>
              <a:rPr lang="hu-HU" baseline="-25000" dirty="0" smtClean="0"/>
              <a:t>1</a:t>
            </a:r>
            <a:r>
              <a:rPr lang="hu-HU" i="1" dirty="0" smtClean="0"/>
              <a:t>A</a:t>
            </a:r>
            <a:r>
              <a:rPr lang="hu-HU" baseline="-25000" dirty="0" smtClean="0"/>
              <a:t>1</a:t>
            </a:r>
            <a:r>
              <a:rPr lang="hu-HU" dirty="0" smtClean="0">
                <a:sym typeface="Symbol"/>
              </a:rPr>
              <a:t> </a:t>
            </a:r>
            <a:r>
              <a:rPr lang="hu-HU">
                <a:sym typeface="Symbol"/>
              </a:rPr>
              <a:t> </a:t>
            </a:r>
            <a:r>
              <a:rPr lang="hu-HU" smtClean="0">
                <a:sym typeface="Symbol"/>
              </a:rPr>
              <a:t> is egyenlő szárú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585213" y="5614570"/>
            <a:ext cx="441531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Az ugrálás szimmetrikusan folytatódik tovább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5257831" y="5607188"/>
            <a:ext cx="385759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 szöcske öt ugrással visszaér a csúcsba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287312" y="6162097"/>
            <a:ext cx="58355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Feladat</a:t>
            </a:r>
            <a:r>
              <a:rPr lang="hu-HU" dirty="0" smtClean="0"/>
              <a:t>: mi történik, ha nem a csúcspontból indul a szöcske?</a:t>
            </a:r>
            <a:endParaRPr lang="hu-HU" dirty="0"/>
          </a:p>
        </p:txBody>
      </p:sp>
      <p:sp>
        <p:nvSpPr>
          <p:cNvPr id="46" name="Szövegdoboz 45">
            <a:hlinkClick r:id="rId2" action="ppaction://hlinkfile"/>
          </p:cNvPr>
          <p:cNvSpPr txBox="1"/>
          <p:nvPr/>
        </p:nvSpPr>
        <p:spPr>
          <a:xfrm>
            <a:off x="6238486" y="6159376"/>
            <a:ext cx="266508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err="1"/>
              <a:t>geogebra</a:t>
            </a:r>
            <a:r>
              <a:rPr lang="hu-HU" dirty="0"/>
              <a:t>/cikkcakk_36.ggb</a:t>
            </a:r>
          </a:p>
        </p:txBody>
      </p:sp>
    </p:spTree>
    <p:extLst>
      <p:ext uri="{BB962C8B-B14F-4D97-AF65-F5344CB8AC3E}">
        <p14:creationId xmlns:p14="http://schemas.microsoft.com/office/powerpoint/2010/main" val="89999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13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5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 animBg="1"/>
      <p:bldP spid="24" grpId="0"/>
      <p:bldP spid="29" grpId="0" animBg="1"/>
      <p:bldP spid="30" grpId="0"/>
      <p:bldP spid="28" grpId="0" animBg="1"/>
      <p:bldP spid="32" grpId="0" animBg="1"/>
      <p:bldP spid="33" grpId="0" animBg="1"/>
      <p:bldP spid="37" grpId="0" animBg="1"/>
      <p:bldP spid="38" grpId="0"/>
      <p:bldP spid="40" grpId="0" animBg="1"/>
      <p:bldP spid="41" grpId="0"/>
      <p:bldP spid="56" grpId="0" animBg="1"/>
      <p:bldP spid="57" grpId="0"/>
      <p:bldP spid="58" grpId="0" animBg="1"/>
      <p:bldP spid="59" grpId="0"/>
      <p:bldP spid="61" grpId="0" animBg="1"/>
      <p:bldP spid="60" grpId="0"/>
      <p:bldP spid="62" grpId="0" animBg="1"/>
      <p:bldP spid="64" grpId="0" animBg="1"/>
      <p:bldP spid="65" grpId="0" animBg="1"/>
      <p:bldP spid="66" grpId="0" animBg="1"/>
      <p:bldP spid="67" grpId="0" animBg="1"/>
      <p:bldP spid="5" grpId="0" animBg="1"/>
      <p:bldP spid="7" grpId="0" animBg="1"/>
      <p:bldP spid="8" grpId="0" animBg="1"/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Dinamikus folyamat a háromszögben</a:t>
            </a:r>
            <a:endParaRPr lang="hu-HU" dirty="0"/>
          </a:p>
        </p:txBody>
      </p:sp>
      <p:cxnSp>
        <p:nvCxnSpPr>
          <p:cNvPr id="7" name="Egyenes összekötő 6"/>
          <p:cNvCxnSpPr/>
          <p:nvPr/>
        </p:nvCxnSpPr>
        <p:spPr>
          <a:xfrm flipH="1" flipV="1">
            <a:off x="2938463" y="3014663"/>
            <a:ext cx="3738562" cy="2733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H="1">
            <a:off x="1614488" y="3014663"/>
            <a:ext cx="1323975" cy="278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>
            <a:off x="2461227" y="581497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P</a:t>
            </a:r>
            <a:r>
              <a:rPr lang="hu-HU" baseline="-25000" dirty="0" smtClean="0"/>
              <a:t>3</a:t>
            </a:r>
            <a:endParaRPr lang="hu-HU" baseline="-25000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3340416" y="303582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P</a:t>
            </a:r>
            <a:r>
              <a:rPr lang="hu-HU" baseline="-25000" dirty="0" smtClean="0"/>
              <a:t>4</a:t>
            </a:r>
            <a:endParaRPr lang="hu-HU" baseline="-25000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2338497" y="3292771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P</a:t>
            </a:r>
            <a:r>
              <a:rPr lang="hu-HU" baseline="-25000" dirty="0" smtClean="0"/>
              <a:t>5</a:t>
            </a:r>
            <a:endParaRPr lang="hu-HU" baseline="-25000" dirty="0"/>
          </a:p>
        </p:txBody>
      </p:sp>
      <p:cxnSp>
        <p:nvCxnSpPr>
          <p:cNvPr id="39" name="Egyenes összekötő 38"/>
          <p:cNvCxnSpPr/>
          <p:nvPr/>
        </p:nvCxnSpPr>
        <p:spPr>
          <a:xfrm flipH="1" flipV="1">
            <a:off x="2938463" y="3035820"/>
            <a:ext cx="3686175" cy="270395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flipH="1">
            <a:off x="1614488" y="3035820"/>
            <a:ext cx="1323975" cy="276014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Kör 41"/>
          <p:cNvSpPr/>
          <p:nvPr/>
        </p:nvSpPr>
        <p:spPr>
          <a:xfrm>
            <a:off x="4312790" y="3489639"/>
            <a:ext cx="4583563" cy="4538294"/>
          </a:xfrm>
          <a:prstGeom prst="pie">
            <a:avLst>
              <a:gd name="adj1" fmla="val 10757696"/>
              <a:gd name="adj2" fmla="val 13022785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3" name="Kör 42"/>
          <p:cNvSpPr/>
          <p:nvPr/>
        </p:nvSpPr>
        <p:spPr>
          <a:xfrm>
            <a:off x="603355" y="735332"/>
            <a:ext cx="4633361" cy="4558661"/>
          </a:xfrm>
          <a:prstGeom prst="pie">
            <a:avLst>
              <a:gd name="adj1" fmla="val 2124018"/>
              <a:gd name="adj2" fmla="val 6912723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4" name="Kör 43"/>
          <p:cNvSpPr/>
          <p:nvPr/>
        </p:nvSpPr>
        <p:spPr>
          <a:xfrm>
            <a:off x="846289" y="5020633"/>
            <a:ext cx="1558747" cy="1558747"/>
          </a:xfrm>
          <a:prstGeom prst="pie">
            <a:avLst>
              <a:gd name="adj1" fmla="val 17688695"/>
              <a:gd name="adj2" fmla="val 21529556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6" name="Szövegdoboz 45"/>
          <p:cNvSpPr txBox="1"/>
          <p:nvPr/>
        </p:nvSpPr>
        <p:spPr>
          <a:xfrm>
            <a:off x="4854880" y="395850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P</a:t>
            </a:r>
            <a:r>
              <a:rPr lang="hu-HU" baseline="-25000" dirty="0" smtClean="0"/>
              <a:t>1</a:t>
            </a:r>
            <a:endParaRPr lang="hu-HU" baseline="-25000" dirty="0"/>
          </a:p>
        </p:txBody>
      </p:sp>
      <p:sp>
        <p:nvSpPr>
          <p:cNvPr id="45" name="Kör 44"/>
          <p:cNvSpPr/>
          <p:nvPr/>
        </p:nvSpPr>
        <p:spPr>
          <a:xfrm>
            <a:off x="2468791" y="1625959"/>
            <a:ext cx="8227625" cy="8227625"/>
          </a:xfrm>
          <a:prstGeom prst="pie">
            <a:avLst>
              <a:gd name="adj1" fmla="val 10765812"/>
              <a:gd name="adj2" fmla="val 13004428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8" name="Kör 47"/>
          <p:cNvSpPr/>
          <p:nvPr/>
        </p:nvSpPr>
        <p:spPr>
          <a:xfrm>
            <a:off x="2544184" y="2659969"/>
            <a:ext cx="751702" cy="751702"/>
          </a:xfrm>
          <a:prstGeom prst="pie">
            <a:avLst>
              <a:gd name="adj1" fmla="val 1978635"/>
              <a:gd name="adj2" fmla="val 6705119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0" name="Kör 49"/>
          <p:cNvSpPr/>
          <p:nvPr/>
        </p:nvSpPr>
        <p:spPr>
          <a:xfrm>
            <a:off x="-1123826" y="3081338"/>
            <a:ext cx="5455668" cy="5467633"/>
          </a:xfrm>
          <a:prstGeom prst="pie">
            <a:avLst>
              <a:gd name="adj1" fmla="val 17729219"/>
              <a:gd name="adj2" fmla="val 21568784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1" name="Szövegdoboz 50"/>
          <p:cNvSpPr txBox="1"/>
          <p:nvPr/>
        </p:nvSpPr>
        <p:spPr>
          <a:xfrm>
            <a:off x="2872278" y="265961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C</a:t>
            </a:r>
            <a:endParaRPr lang="hu-HU" i="1" dirty="0"/>
          </a:p>
        </p:txBody>
      </p:sp>
      <p:sp>
        <p:nvSpPr>
          <p:cNvPr id="55" name="Szövegdoboz 54"/>
          <p:cNvSpPr txBox="1"/>
          <p:nvPr/>
        </p:nvSpPr>
        <p:spPr>
          <a:xfrm>
            <a:off x="1247775" y="585215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  <p:sp>
        <p:nvSpPr>
          <p:cNvPr id="56" name="Szövegdoboz 55"/>
          <p:cNvSpPr txBox="1"/>
          <p:nvPr/>
        </p:nvSpPr>
        <p:spPr>
          <a:xfrm>
            <a:off x="6522175" y="581515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endParaRPr lang="hu-HU" i="1" dirty="0"/>
          </a:p>
        </p:txBody>
      </p:sp>
      <p:cxnSp>
        <p:nvCxnSpPr>
          <p:cNvPr id="34" name="Egyenes összekötő 33"/>
          <p:cNvCxnSpPr/>
          <p:nvPr/>
        </p:nvCxnSpPr>
        <p:spPr>
          <a:xfrm flipV="1">
            <a:off x="1614488" y="5748338"/>
            <a:ext cx="5062537" cy="523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 flipH="1">
            <a:off x="2354545" y="5739772"/>
            <a:ext cx="112381" cy="1123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4270064" y="5702596"/>
            <a:ext cx="438026" cy="449482"/>
            <a:chOff x="4270064" y="5702596"/>
            <a:chExt cx="438026" cy="449482"/>
          </a:xfrm>
        </p:grpSpPr>
        <p:sp>
          <p:nvSpPr>
            <p:cNvPr id="10" name="Ellipszis 9"/>
            <p:cNvSpPr/>
            <p:nvPr/>
          </p:nvSpPr>
          <p:spPr>
            <a:xfrm flipH="1">
              <a:off x="4270064" y="5702596"/>
              <a:ext cx="112381" cy="11238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Szövegdoboz 10"/>
            <p:cNvSpPr txBox="1"/>
            <p:nvPr/>
          </p:nvSpPr>
          <p:spPr>
            <a:xfrm>
              <a:off x="4326254" y="5782746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P</a:t>
              </a:r>
              <a:r>
                <a:rPr lang="hu-HU" baseline="-25000" dirty="0" smtClean="0"/>
                <a:t>0</a:t>
              </a:r>
              <a:endParaRPr lang="hu-HU" baseline="-25000" dirty="0"/>
            </a:p>
          </p:txBody>
        </p:sp>
      </p:grpSp>
      <p:cxnSp>
        <p:nvCxnSpPr>
          <p:cNvPr id="58" name="Egyenes összekötő 57"/>
          <p:cNvCxnSpPr/>
          <p:nvPr/>
        </p:nvCxnSpPr>
        <p:spPr>
          <a:xfrm>
            <a:off x="2938463" y="3055143"/>
            <a:ext cx="3738562" cy="272760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>
            <a:stCxn id="54" idx="5"/>
            <a:endCxn id="52" idx="5"/>
          </p:cNvCxnSpPr>
          <p:nvPr/>
        </p:nvCxnSpPr>
        <p:spPr>
          <a:xfrm flipH="1">
            <a:off x="1585929" y="3075552"/>
            <a:ext cx="1312801" cy="276014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lipszis 46"/>
          <p:cNvSpPr/>
          <p:nvPr/>
        </p:nvSpPr>
        <p:spPr>
          <a:xfrm flipH="1">
            <a:off x="4712853" y="4309196"/>
            <a:ext cx="112381" cy="1123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Ellipszis 51"/>
          <p:cNvSpPr/>
          <p:nvPr/>
        </p:nvSpPr>
        <p:spPr>
          <a:xfrm flipH="1">
            <a:off x="1569471" y="5739772"/>
            <a:ext cx="112381" cy="1123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3" name="Ellipszis 52"/>
          <p:cNvSpPr/>
          <p:nvPr/>
        </p:nvSpPr>
        <p:spPr>
          <a:xfrm flipH="1">
            <a:off x="6564644" y="5687625"/>
            <a:ext cx="112381" cy="1123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29" name="Szövegdoboz 1028"/>
          <p:cNvSpPr txBox="1"/>
          <p:nvPr/>
        </p:nvSpPr>
        <p:spPr>
          <a:xfrm>
            <a:off x="3688024" y="5852153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P</a:t>
            </a:r>
            <a:r>
              <a:rPr lang="hu-HU" baseline="-25000" dirty="0" smtClean="0"/>
              <a:t>6</a:t>
            </a:r>
            <a:r>
              <a:rPr lang="hu-HU" dirty="0" smtClean="0"/>
              <a:t>=</a:t>
            </a:r>
            <a:r>
              <a:rPr lang="hu-HU" i="1" dirty="0" smtClean="0"/>
              <a:t>P</a:t>
            </a:r>
            <a:r>
              <a:rPr lang="hu-HU" baseline="-25000" dirty="0" smtClean="0"/>
              <a:t>0</a:t>
            </a:r>
            <a:endParaRPr lang="hu-HU" baseline="-25000" dirty="0"/>
          </a:p>
        </p:txBody>
      </p:sp>
      <p:sp>
        <p:nvSpPr>
          <p:cNvPr id="1030" name="Szövegdoboz 1029"/>
          <p:cNvSpPr txBox="1"/>
          <p:nvPr/>
        </p:nvSpPr>
        <p:spPr>
          <a:xfrm>
            <a:off x="838440" y="1283059"/>
            <a:ext cx="6614631" cy="1200329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Feladat</a:t>
            </a:r>
            <a:r>
              <a:rPr lang="hu-HU" dirty="0" smtClean="0"/>
              <a:t>:   Adott az </a:t>
            </a:r>
            <a:r>
              <a:rPr lang="hu-HU" i="1" dirty="0" smtClean="0"/>
              <a:t>ABC</a:t>
            </a:r>
            <a:r>
              <a:rPr lang="hu-HU" dirty="0" smtClean="0"/>
              <a:t> háromszög </a:t>
            </a:r>
            <a:r>
              <a:rPr lang="hu-HU" i="1" dirty="0" smtClean="0"/>
              <a:t>AB</a:t>
            </a:r>
            <a:r>
              <a:rPr lang="hu-HU" dirty="0" smtClean="0"/>
              <a:t> oldalán a </a:t>
            </a:r>
            <a:r>
              <a:rPr lang="hu-HU" i="1" dirty="0" smtClean="0"/>
              <a:t>P</a:t>
            </a:r>
            <a:r>
              <a:rPr lang="hu-HU" baseline="-25000" dirty="0" smtClean="0"/>
              <a:t>0</a:t>
            </a:r>
            <a:r>
              <a:rPr lang="hu-HU" dirty="0" smtClean="0"/>
              <a:t> pont.</a:t>
            </a:r>
          </a:p>
          <a:p>
            <a:r>
              <a:rPr lang="hu-HU" dirty="0"/>
              <a:t>	</a:t>
            </a:r>
            <a:r>
              <a:rPr lang="hu-HU" dirty="0" smtClean="0"/>
              <a:t>Mérjük fel </a:t>
            </a:r>
            <a:r>
              <a:rPr lang="hu-HU" i="1" dirty="0" smtClean="0"/>
              <a:t>B</a:t>
            </a:r>
            <a:r>
              <a:rPr lang="hu-HU" dirty="0" smtClean="0"/>
              <a:t>-ből a </a:t>
            </a:r>
            <a:r>
              <a:rPr lang="hu-HU" i="1" dirty="0" smtClean="0"/>
              <a:t>BP</a:t>
            </a:r>
            <a:r>
              <a:rPr lang="hu-HU" baseline="-25000" dirty="0" smtClean="0"/>
              <a:t>0</a:t>
            </a:r>
            <a:r>
              <a:rPr lang="hu-HU" dirty="0" smtClean="0"/>
              <a:t> szakaszt a </a:t>
            </a:r>
            <a:r>
              <a:rPr lang="hu-HU" i="1" dirty="0" smtClean="0"/>
              <a:t>BC</a:t>
            </a:r>
            <a:r>
              <a:rPr lang="hu-HU" dirty="0" smtClean="0"/>
              <a:t> oldalra: kapjuk </a:t>
            </a:r>
            <a:r>
              <a:rPr lang="hu-HU" i="1" dirty="0" smtClean="0"/>
              <a:t>P</a:t>
            </a:r>
            <a:r>
              <a:rPr lang="hu-HU" baseline="-25000" dirty="0" smtClean="0"/>
              <a:t>1</a:t>
            </a:r>
            <a:r>
              <a:rPr lang="hu-HU" dirty="0" smtClean="0"/>
              <a:t>-et.</a:t>
            </a:r>
          </a:p>
          <a:p>
            <a:r>
              <a:rPr lang="hu-HU" dirty="0" smtClean="0"/>
              <a:t>	Mérjük </a:t>
            </a:r>
            <a:r>
              <a:rPr lang="hu-HU" dirty="0"/>
              <a:t>fel </a:t>
            </a:r>
            <a:r>
              <a:rPr lang="hu-HU" i="1" dirty="0" smtClean="0"/>
              <a:t>C</a:t>
            </a:r>
            <a:r>
              <a:rPr lang="hu-HU" dirty="0" smtClean="0"/>
              <a:t>-ből </a:t>
            </a:r>
            <a:r>
              <a:rPr lang="hu-HU" dirty="0"/>
              <a:t>a </a:t>
            </a:r>
            <a:r>
              <a:rPr lang="hu-HU" i="1" dirty="0" smtClean="0"/>
              <a:t>CP</a:t>
            </a:r>
            <a:r>
              <a:rPr lang="hu-HU" baseline="-25000" dirty="0" smtClean="0"/>
              <a:t>1</a:t>
            </a:r>
            <a:r>
              <a:rPr lang="hu-HU" dirty="0" smtClean="0"/>
              <a:t> </a:t>
            </a:r>
            <a:r>
              <a:rPr lang="hu-HU" dirty="0"/>
              <a:t>szakaszt a </a:t>
            </a:r>
            <a:r>
              <a:rPr lang="hu-HU" i="1" dirty="0" smtClean="0"/>
              <a:t>CA</a:t>
            </a:r>
            <a:r>
              <a:rPr lang="hu-HU" dirty="0" smtClean="0"/>
              <a:t> </a:t>
            </a:r>
            <a:r>
              <a:rPr lang="hu-HU" dirty="0"/>
              <a:t>oldalra: kapjuk </a:t>
            </a:r>
            <a:r>
              <a:rPr lang="hu-HU" i="1" dirty="0" smtClean="0"/>
              <a:t>P</a:t>
            </a:r>
            <a:r>
              <a:rPr lang="hu-HU" baseline="-25000" dirty="0" smtClean="0"/>
              <a:t>2</a:t>
            </a:r>
            <a:r>
              <a:rPr lang="hu-HU" dirty="0" smtClean="0"/>
              <a:t>-t. …</a:t>
            </a:r>
          </a:p>
          <a:p>
            <a:r>
              <a:rPr lang="hu-HU" dirty="0"/>
              <a:t>	</a:t>
            </a:r>
            <a:r>
              <a:rPr lang="hu-HU" dirty="0" smtClean="0"/>
              <a:t>Folytassuk a folyamatot értelemszerűen. Mit tapasztalunk?</a:t>
            </a:r>
            <a:endParaRPr lang="hu-HU" dirty="0"/>
          </a:p>
        </p:txBody>
      </p:sp>
      <p:sp>
        <p:nvSpPr>
          <p:cNvPr id="1031" name="Szövegdoboz 1030"/>
          <p:cNvSpPr txBox="1"/>
          <p:nvPr/>
        </p:nvSpPr>
        <p:spPr>
          <a:xfrm>
            <a:off x="4825234" y="2645330"/>
            <a:ext cx="210923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b="1" dirty="0"/>
              <a:t>I</a:t>
            </a:r>
            <a:r>
              <a:rPr lang="hu-HU" b="1" dirty="0" smtClean="0"/>
              <a:t>. megoldás</a:t>
            </a:r>
            <a:r>
              <a:rPr lang="hu-HU" dirty="0" smtClean="0"/>
              <a:t>: </a:t>
            </a:r>
            <a:r>
              <a:rPr lang="hu-HU" i="1" dirty="0" smtClean="0"/>
              <a:t>algebra</a:t>
            </a:r>
            <a:endParaRPr lang="hu-HU" i="1" dirty="0"/>
          </a:p>
        </p:txBody>
      </p:sp>
      <p:sp>
        <p:nvSpPr>
          <p:cNvPr id="1032" name="Szövegdoboz 1031"/>
          <p:cNvSpPr txBox="1"/>
          <p:nvPr/>
        </p:nvSpPr>
        <p:spPr>
          <a:xfrm>
            <a:off x="5353050" y="588331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x</a:t>
            </a:r>
            <a:endParaRPr lang="hu-HU" i="1" dirty="0"/>
          </a:p>
        </p:txBody>
      </p:sp>
      <p:sp>
        <p:nvSpPr>
          <p:cNvPr id="73" name="Szövegdoboz 72"/>
          <p:cNvSpPr txBox="1"/>
          <p:nvPr/>
        </p:nvSpPr>
        <p:spPr>
          <a:xfrm>
            <a:off x="5831376" y="446077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x</a:t>
            </a:r>
            <a:endParaRPr lang="hu-HU" i="1" dirty="0"/>
          </a:p>
        </p:txBody>
      </p:sp>
      <p:sp>
        <p:nvSpPr>
          <p:cNvPr id="74" name="Szövegdoboz 73"/>
          <p:cNvSpPr txBox="1"/>
          <p:nvPr/>
        </p:nvSpPr>
        <p:spPr>
          <a:xfrm>
            <a:off x="3909239" y="3164295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/>
              <a:t>a</a:t>
            </a:r>
            <a:r>
              <a:rPr lang="hu-HU" i="1" dirty="0" err="1" smtClean="0"/>
              <a:t>-x</a:t>
            </a:r>
            <a:endParaRPr lang="hu-HU" i="1" dirty="0"/>
          </a:p>
        </p:txBody>
      </p:sp>
      <p:sp>
        <p:nvSpPr>
          <p:cNvPr id="75" name="Szövegdoboz 74"/>
          <p:cNvSpPr txBox="1"/>
          <p:nvPr/>
        </p:nvSpPr>
        <p:spPr>
          <a:xfrm>
            <a:off x="1849741" y="3649851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/>
              <a:t>a</a:t>
            </a:r>
            <a:r>
              <a:rPr lang="hu-HU" i="1" dirty="0" err="1" smtClean="0"/>
              <a:t>-x</a:t>
            </a:r>
            <a:endParaRPr lang="hu-HU" i="1" dirty="0"/>
          </a:p>
        </p:txBody>
      </p:sp>
      <p:sp>
        <p:nvSpPr>
          <p:cNvPr id="76" name="Szövegdoboz 75"/>
          <p:cNvSpPr txBox="1"/>
          <p:nvPr/>
        </p:nvSpPr>
        <p:spPr>
          <a:xfrm>
            <a:off x="933427" y="521173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b-</a:t>
            </a:r>
            <a:r>
              <a:rPr lang="hu-HU" i="1" dirty="0" smtClean="0"/>
              <a:t>(</a:t>
            </a:r>
            <a:r>
              <a:rPr lang="hu-HU" i="1" dirty="0" err="1" smtClean="0"/>
              <a:t>a-x</a:t>
            </a:r>
            <a:r>
              <a:rPr lang="hu-HU" i="1" dirty="0" smtClean="0"/>
              <a:t>)</a:t>
            </a:r>
            <a:endParaRPr lang="hu-HU" i="1" dirty="0"/>
          </a:p>
        </p:txBody>
      </p:sp>
      <p:sp>
        <p:nvSpPr>
          <p:cNvPr id="77" name="Szövegdoboz 76"/>
          <p:cNvSpPr txBox="1"/>
          <p:nvPr/>
        </p:nvSpPr>
        <p:spPr>
          <a:xfrm>
            <a:off x="1665366" y="596741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b-</a:t>
            </a:r>
            <a:r>
              <a:rPr lang="hu-HU" i="1" dirty="0" smtClean="0"/>
              <a:t>(</a:t>
            </a:r>
            <a:r>
              <a:rPr lang="hu-HU" i="1" dirty="0" err="1" smtClean="0"/>
              <a:t>a-x</a:t>
            </a:r>
            <a:r>
              <a:rPr lang="hu-HU" i="1" dirty="0" smtClean="0"/>
              <a:t>)</a:t>
            </a:r>
            <a:endParaRPr lang="hu-HU" i="1" dirty="0"/>
          </a:p>
        </p:txBody>
      </p:sp>
      <p:sp>
        <p:nvSpPr>
          <p:cNvPr id="78" name="Szövegdoboz 77"/>
          <p:cNvSpPr txBox="1"/>
          <p:nvPr/>
        </p:nvSpPr>
        <p:spPr>
          <a:xfrm>
            <a:off x="3672777" y="6252651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c-</a:t>
            </a:r>
            <a:r>
              <a:rPr lang="hu-HU" i="1" dirty="0" smtClean="0"/>
              <a:t>(</a:t>
            </a:r>
            <a:r>
              <a:rPr lang="hu-HU" i="1" dirty="0" err="1" smtClean="0"/>
              <a:t>b-</a:t>
            </a:r>
            <a:r>
              <a:rPr lang="hu-HU" i="1" dirty="0" smtClean="0"/>
              <a:t>(</a:t>
            </a:r>
            <a:r>
              <a:rPr lang="hu-HU" i="1" dirty="0" err="1" smtClean="0"/>
              <a:t>a-x</a:t>
            </a:r>
            <a:r>
              <a:rPr lang="hu-HU" i="1" dirty="0" smtClean="0"/>
              <a:t>))</a:t>
            </a:r>
            <a:endParaRPr lang="hu-HU" i="1" dirty="0"/>
          </a:p>
        </p:txBody>
      </p:sp>
      <p:sp>
        <p:nvSpPr>
          <p:cNvPr id="79" name="Szövegdoboz 78"/>
          <p:cNvSpPr txBox="1"/>
          <p:nvPr/>
        </p:nvSpPr>
        <p:spPr>
          <a:xfrm>
            <a:off x="4927713" y="3480365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c-</a:t>
            </a:r>
            <a:r>
              <a:rPr lang="hu-HU" i="1" dirty="0" smtClean="0"/>
              <a:t>(</a:t>
            </a:r>
            <a:r>
              <a:rPr lang="hu-HU" i="1" dirty="0" err="1" smtClean="0"/>
              <a:t>b-</a:t>
            </a:r>
            <a:r>
              <a:rPr lang="hu-HU" i="1" dirty="0" smtClean="0"/>
              <a:t>(</a:t>
            </a:r>
            <a:r>
              <a:rPr lang="hu-HU" i="1" dirty="0" err="1" smtClean="0"/>
              <a:t>a-x</a:t>
            </a:r>
            <a:r>
              <a:rPr lang="hu-HU" i="1" dirty="0" smtClean="0"/>
              <a:t>))</a:t>
            </a:r>
            <a:endParaRPr lang="hu-HU" i="1" dirty="0"/>
          </a:p>
        </p:txBody>
      </p:sp>
      <p:sp>
        <p:nvSpPr>
          <p:cNvPr id="80" name="Szövegdoboz 79"/>
          <p:cNvSpPr txBox="1"/>
          <p:nvPr/>
        </p:nvSpPr>
        <p:spPr>
          <a:xfrm>
            <a:off x="1335139" y="285438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a-(</a:t>
            </a:r>
            <a:r>
              <a:rPr lang="hu-HU" i="1" dirty="0" err="1" smtClean="0"/>
              <a:t>c-</a:t>
            </a:r>
            <a:r>
              <a:rPr lang="hu-HU" i="1" dirty="0" smtClean="0"/>
              <a:t>(</a:t>
            </a:r>
            <a:r>
              <a:rPr lang="hu-HU" i="1" dirty="0" err="1" smtClean="0"/>
              <a:t>b-</a:t>
            </a:r>
            <a:r>
              <a:rPr lang="hu-HU" i="1" dirty="0" smtClean="0"/>
              <a:t>(</a:t>
            </a:r>
            <a:r>
              <a:rPr lang="hu-HU" i="1" dirty="0" err="1" smtClean="0"/>
              <a:t>a-x</a:t>
            </a:r>
            <a:r>
              <a:rPr lang="hu-HU" i="1" dirty="0" smtClean="0"/>
              <a:t>)))</a:t>
            </a:r>
            <a:endParaRPr lang="hu-HU" i="1" dirty="0"/>
          </a:p>
        </p:txBody>
      </p:sp>
      <p:sp>
        <p:nvSpPr>
          <p:cNvPr id="81" name="Szövegdoboz 80"/>
          <p:cNvSpPr txBox="1"/>
          <p:nvPr/>
        </p:nvSpPr>
        <p:spPr>
          <a:xfrm>
            <a:off x="3236566" y="2794514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a-(</a:t>
            </a:r>
            <a:r>
              <a:rPr lang="hu-HU" i="1" dirty="0" err="1" smtClean="0"/>
              <a:t>c-</a:t>
            </a:r>
            <a:r>
              <a:rPr lang="hu-HU" i="1" dirty="0" smtClean="0"/>
              <a:t>(</a:t>
            </a:r>
            <a:r>
              <a:rPr lang="hu-HU" i="1" dirty="0" err="1" smtClean="0"/>
              <a:t>b-</a:t>
            </a:r>
            <a:r>
              <a:rPr lang="hu-HU" i="1" dirty="0" smtClean="0"/>
              <a:t>(</a:t>
            </a:r>
            <a:r>
              <a:rPr lang="hu-HU" i="1" dirty="0" err="1" smtClean="0"/>
              <a:t>a-x</a:t>
            </a:r>
            <a:r>
              <a:rPr lang="hu-HU" i="1" dirty="0" smtClean="0"/>
              <a:t>)))</a:t>
            </a:r>
            <a:endParaRPr lang="hu-HU" i="1" dirty="0"/>
          </a:p>
        </p:txBody>
      </p:sp>
      <p:sp>
        <p:nvSpPr>
          <p:cNvPr id="82" name="Szövegdoboz 81"/>
          <p:cNvSpPr txBox="1"/>
          <p:nvPr/>
        </p:nvSpPr>
        <p:spPr>
          <a:xfrm>
            <a:off x="295432" y="4086291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/>
              <a:t>b</a:t>
            </a:r>
            <a:r>
              <a:rPr lang="hu-HU" i="1" dirty="0" err="1" smtClean="0"/>
              <a:t>-</a:t>
            </a:r>
            <a:r>
              <a:rPr lang="hu-HU" i="1" dirty="0" smtClean="0"/>
              <a:t>(a-(</a:t>
            </a:r>
            <a:r>
              <a:rPr lang="hu-HU" i="1" dirty="0" err="1" smtClean="0"/>
              <a:t>c-</a:t>
            </a:r>
            <a:r>
              <a:rPr lang="hu-HU" i="1" dirty="0" smtClean="0"/>
              <a:t>(</a:t>
            </a:r>
            <a:r>
              <a:rPr lang="hu-HU" i="1" dirty="0" err="1" smtClean="0"/>
              <a:t>b-</a:t>
            </a:r>
            <a:r>
              <a:rPr lang="hu-HU" i="1" dirty="0" smtClean="0"/>
              <a:t>(</a:t>
            </a:r>
            <a:r>
              <a:rPr lang="hu-HU" i="1" dirty="0" err="1" smtClean="0"/>
              <a:t>a-x</a:t>
            </a:r>
            <a:r>
              <a:rPr lang="hu-HU" i="1" dirty="0" smtClean="0"/>
              <a:t>))))</a:t>
            </a:r>
            <a:endParaRPr lang="hu-HU" i="1" dirty="0"/>
          </a:p>
        </p:txBody>
      </p:sp>
      <p:sp>
        <p:nvSpPr>
          <p:cNvPr id="83" name="Szövegdoboz 82"/>
          <p:cNvSpPr txBox="1"/>
          <p:nvPr/>
        </p:nvSpPr>
        <p:spPr>
          <a:xfrm>
            <a:off x="1681852" y="6252651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/>
              <a:t>b</a:t>
            </a:r>
            <a:r>
              <a:rPr lang="hu-HU" i="1" dirty="0" err="1" smtClean="0"/>
              <a:t>-</a:t>
            </a:r>
            <a:r>
              <a:rPr lang="hu-HU" i="1" dirty="0" smtClean="0"/>
              <a:t>(a-(</a:t>
            </a:r>
            <a:r>
              <a:rPr lang="hu-HU" i="1" dirty="0" err="1" smtClean="0"/>
              <a:t>c-</a:t>
            </a:r>
            <a:r>
              <a:rPr lang="hu-HU" i="1" dirty="0" smtClean="0"/>
              <a:t>(</a:t>
            </a:r>
            <a:r>
              <a:rPr lang="hu-HU" i="1" dirty="0" err="1" smtClean="0"/>
              <a:t>b-</a:t>
            </a:r>
            <a:r>
              <a:rPr lang="hu-HU" i="1" dirty="0" smtClean="0"/>
              <a:t>(</a:t>
            </a:r>
            <a:r>
              <a:rPr lang="hu-HU" i="1" dirty="0" err="1" smtClean="0"/>
              <a:t>a-x</a:t>
            </a:r>
            <a:r>
              <a:rPr lang="hu-HU" i="1" dirty="0" smtClean="0"/>
              <a:t>))))</a:t>
            </a:r>
            <a:endParaRPr lang="hu-HU" i="1" dirty="0"/>
          </a:p>
        </p:txBody>
      </p:sp>
      <p:sp>
        <p:nvSpPr>
          <p:cNvPr id="84" name="Szövegdoboz 83"/>
          <p:cNvSpPr txBox="1"/>
          <p:nvPr/>
        </p:nvSpPr>
        <p:spPr>
          <a:xfrm>
            <a:off x="5045798" y="6221485"/>
            <a:ext cx="2079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c-</a:t>
            </a:r>
            <a:r>
              <a:rPr lang="hu-HU" i="1" dirty="0" smtClean="0"/>
              <a:t>(</a:t>
            </a:r>
            <a:r>
              <a:rPr lang="hu-HU" i="1" dirty="0" err="1" smtClean="0"/>
              <a:t>b-</a:t>
            </a:r>
            <a:r>
              <a:rPr lang="hu-HU" i="1" dirty="0" smtClean="0"/>
              <a:t>(a-(</a:t>
            </a:r>
            <a:r>
              <a:rPr lang="hu-HU" i="1" dirty="0" err="1" smtClean="0"/>
              <a:t>c-</a:t>
            </a:r>
            <a:r>
              <a:rPr lang="hu-HU" i="1" dirty="0" smtClean="0"/>
              <a:t>(</a:t>
            </a:r>
            <a:r>
              <a:rPr lang="hu-HU" i="1" dirty="0" err="1" smtClean="0"/>
              <a:t>b-</a:t>
            </a:r>
            <a:r>
              <a:rPr lang="hu-HU" i="1" dirty="0" smtClean="0"/>
              <a:t>(</a:t>
            </a:r>
            <a:r>
              <a:rPr lang="hu-HU" i="1" dirty="0" err="1" smtClean="0"/>
              <a:t>a-x</a:t>
            </a:r>
            <a:r>
              <a:rPr lang="hu-HU" i="1" dirty="0" smtClean="0"/>
              <a:t>)))))</a:t>
            </a:r>
            <a:endParaRPr lang="hu-HU" i="1" dirty="0"/>
          </a:p>
        </p:txBody>
      </p:sp>
      <p:cxnSp>
        <p:nvCxnSpPr>
          <p:cNvPr id="1034" name="Egyenes összekötő 1033"/>
          <p:cNvCxnSpPr>
            <a:stCxn id="10" idx="2"/>
            <a:endCxn id="53" idx="6"/>
          </p:cNvCxnSpPr>
          <p:nvPr/>
        </p:nvCxnSpPr>
        <p:spPr>
          <a:xfrm flipV="1">
            <a:off x="4382445" y="5743816"/>
            <a:ext cx="2182199" cy="14971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gyenes összekötő 88"/>
          <p:cNvCxnSpPr>
            <a:stCxn id="47" idx="3"/>
          </p:cNvCxnSpPr>
          <p:nvPr/>
        </p:nvCxnSpPr>
        <p:spPr>
          <a:xfrm>
            <a:off x="4808776" y="4405119"/>
            <a:ext cx="1755868" cy="1297477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2969003" y="3042187"/>
            <a:ext cx="1755868" cy="1297477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>
            <a:stCxn id="54" idx="5"/>
            <a:endCxn id="15" idx="0"/>
          </p:cNvCxnSpPr>
          <p:nvPr/>
        </p:nvCxnSpPr>
        <p:spPr>
          <a:xfrm flipH="1">
            <a:off x="1951616" y="3075552"/>
            <a:ext cx="947114" cy="1945082"/>
          </a:xfrm>
          <a:prstGeom prst="line">
            <a:avLst/>
          </a:prstGeom>
          <a:ln w="857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Egyenes összekötő 1041"/>
          <p:cNvCxnSpPr>
            <a:endCxn id="15" idx="5"/>
          </p:cNvCxnSpPr>
          <p:nvPr/>
        </p:nvCxnSpPr>
        <p:spPr>
          <a:xfrm flipV="1">
            <a:off x="1625662" y="5116557"/>
            <a:ext cx="286222" cy="623214"/>
          </a:xfrm>
          <a:prstGeom prst="line">
            <a:avLst/>
          </a:prstGeom>
          <a:ln w="730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 flipV="1">
            <a:off x="1681852" y="5800726"/>
            <a:ext cx="656645" cy="14252"/>
          </a:xfrm>
          <a:prstGeom prst="line">
            <a:avLst/>
          </a:prstGeom>
          <a:ln w="730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>
            <a:endCxn id="53" idx="6"/>
          </p:cNvCxnSpPr>
          <p:nvPr/>
        </p:nvCxnSpPr>
        <p:spPr>
          <a:xfrm flipV="1">
            <a:off x="2472159" y="5743816"/>
            <a:ext cx="4092485" cy="46416"/>
          </a:xfrm>
          <a:prstGeom prst="line">
            <a:avLst/>
          </a:prstGeom>
          <a:ln w="857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>
            <a:stCxn id="13" idx="3"/>
            <a:endCxn id="53" idx="7"/>
          </p:cNvCxnSpPr>
          <p:nvPr/>
        </p:nvCxnSpPr>
        <p:spPr>
          <a:xfrm>
            <a:off x="3276299" y="3276313"/>
            <a:ext cx="3304803" cy="2427770"/>
          </a:xfrm>
          <a:prstGeom prst="line">
            <a:avLst/>
          </a:prstGeom>
          <a:ln w="857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106"/>
          <p:cNvCxnSpPr>
            <a:stCxn id="54" idx="3"/>
          </p:cNvCxnSpPr>
          <p:nvPr/>
        </p:nvCxnSpPr>
        <p:spPr>
          <a:xfrm>
            <a:off x="2978195" y="3075552"/>
            <a:ext cx="282087" cy="192818"/>
          </a:xfrm>
          <a:prstGeom prst="line">
            <a:avLst/>
          </a:prstGeom>
          <a:ln w="857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zis 12"/>
          <p:cNvSpPr/>
          <p:nvPr/>
        </p:nvSpPr>
        <p:spPr>
          <a:xfrm flipH="1">
            <a:off x="3180376" y="3180390"/>
            <a:ext cx="112381" cy="1123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0" name="Egyenes összekötő 109"/>
          <p:cNvCxnSpPr/>
          <p:nvPr/>
        </p:nvCxnSpPr>
        <p:spPr>
          <a:xfrm flipH="1">
            <a:off x="2744438" y="3047654"/>
            <a:ext cx="175597" cy="315557"/>
          </a:xfrm>
          <a:prstGeom prst="line">
            <a:avLst/>
          </a:prstGeom>
          <a:ln w="857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zis 11"/>
          <p:cNvSpPr/>
          <p:nvPr/>
        </p:nvSpPr>
        <p:spPr>
          <a:xfrm flipH="1">
            <a:off x="2720333" y="3292771"/>
            <a:ext cx="112381" cy="1123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4" name="Ellipszis 53"/>
          <p:cNvSpPr/>
          <p:nvPr/>
        </p:nvSpPr>
        <p:spPr>
          <a:xfrm flipH="1">
            <a:off x="2882272" y="2979629"/>
            <a:ext cx="112381" cy="1123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3" name="Egyenes összekötő 112"/>
          <p:cNvCxnSpPr>
            <a:endCxn id="12" idx="5"/>
          </p:cNvCxnSpPr>
          <p:nvPr/>
        </p:nvCxnSpPr>
        <p:spPr>
          <a:xfrm flipV="1">
            <a:off x="1625662" y="3388694"/>
            <a:ext cx="1111129" cy="2402491"/>
          </a:xfrm>
          <a:prstGeom prst="line">
            <a:avLst/>
          </a:prstGeom>
          <a:ln w="730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/>
          <p:cNvSpPr txBox="1"/>
          <p:nvPr/>
        </p:nvSpPr>
        <p:spPr>
          <a:xfrm>
            <a:off x="1704508" y="4644879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P</a:t>
            </a:r>
            <a:r>
              <a:rPr lang="hu-HU" baseline="-25000" dirty="0" smtClean="0"/>
              <a:t>2</a:t>
            </a:r>
            <a:endParaRPr lang="hu-HU" baseline="-25000" dirty="0"/>
          </a:p>
        </p:txBody>
      </p:sp>
      <p:sp>
        <p:nvSpPr>
          <p:cNvPr id="15" name="Ellipszis 14"/>
          <p:cNvSpPr/>
          <p:nvPr/>
        </p:nvSpPr>
        <p:spPr>
          <a:xfrm flipH="1">
            <a:off x="1895426" y="5020634"/>
            <a:ext cx="112381" cy="1123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6" name="Egyenes összekötő 115"/>
          <p:cNvCxnSpPr>
            <a:stCxn id="52" idx="2"/>
            <a:endCxn id="10" idx="6"/>
          </p:cNvCxnSpPr>
          <p:nvPr/>
        </p:nvCxnSpPr>
        <p:spPr>
          <a:xfrm flipV="1">
            <a:off x="1681852" y="5758787"/>
            <a:ext cx="2588212" cy="37176"/>
          </a:xfrm>
          <a:prstGeom prst="line">
            <a:avLst/>
          </a:prstGeom>
          <a:ln w="730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flipV="1">
            <a:off x="4411287" y="5752657"/>
            <a:ext cx="2182199" cy="14971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Szövegdoboz 120"/>
          <p:cNvSpPr txBox="1"/>
          <p:nvPr/>
        </p:nvSpPr>
        <p:spPr>
          <a:xfrm>
            <a:off x="4817217" y="3116780"/>
            <a:ext cx="240912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II. megoldás</a:t>
            </a:r>
            <a:r>
              <a:rPr lang="hu-HU" dirty="0" smtClean="0"/>
              <a:t>: </a:t>
            </a:r>
            <a:r>
              <a:rPr lang="hu-HU" i="1" dirty="0" smtClean="0"/>
              <a:t>a beírt kör</a:t>
            </a:r>
            <a:endParaRPr lang="hu-HU" i="1" dirty="0"/>
          </a:p>
        </p:txBody>
      </p:sp>
      <p:sp>
        <p:nvSpPr>
          <p:cNvPr id="122" name="Szövegdoboz 121"/>
          <p:cNvSpPr txBox="1"/>
          <p:nvPr/>
        </p:nvSpPr>
        <p:spPr>
          <a:xfrm>
            <a:off x="4809200" y="3588230"/>
            <a:ext cx="368440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III. megoldás</a:t>
            </a:r>
            <a:r>
              <a:rPr lang="hu-HU" dirty="0" smtClean="0"/>
              <a:t>: </a:t>
            </a:r>
            <a:r>
              <a:rPr lang="hu-HU" i="1" dirty="0" smtClean="0"/>
              <a:t>szögfelezők, tükrözések</a:t>
            </a:r>
            <a:endParaRPr lang="hu-HU" i="1" dirty="0"/>
          </a:p>
        </p:txBody>
      </p:sp>
      <p:cxnSp>
        <p:nvCxnSpPr>
          <p:cNvPr id="1059" name="Egyenes összekötő 1058"/>
          <p:cNvCxnSpPr>
            <a:endCxn id="53" idx="7"/>
          </p:cNvCxnSpPr>
          <p:nvPr/>
        </p:nvCxnSpPr>
        <p:spPr>
          <a:xfrm>
            <a:off x="3026327" y="4589939"/>
            <a:ext cx="3554775" cy="1114144"/>
          </a:xfrm>
          <a:prstGeom prst="line">
            <a:avLst/>
          </a:prstGeom>
          <a:ln w="476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2" name="Egyenes összekötő 1061"/>
          <p:cNvCxnSpPr>
            <a:endCxn id="52" idx="1"/>
          </p:cNvCxnSpPr>
          <p:nvPr/>
        </p:nvCxnSpPr>
        <p:spPr>
          <a:xfrm flipH="1">
            <a:off x="1665394" y="4490198"/>
            <a:ext cx="1825519" cy="1266032"/>
          </a:xfrm>
          <a:prstGeom prst="line">
            <a:avLst/>
          </a:prstGeom>
          <a:ln w="476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6" name="Egyenes összekötő 1065"/>
          <p:cNvCxnSpPr>
            <a:endCxn id="54" idx="4"/>
          </p:cNvCxnSpPr>
          <p:nvPr/>
        </p:nvCxnSpPr>
        <p:spPr>
          <a:xfrm flipH="1" flipV="1">
            <a:off x="2938462" y="3092010"/>
            <a:ext cx="357424" cy="1922201"/>
          </a:xfrm>
          <a:prstGeom prst="line">
            <a:avLst/>
          </a:prstGeom>
          <a:ln w="476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8" name="Szövegdoboz 1067"/>
          <p:cNvSpPr txBox="1"/>
          <p:nvPr/>
        </p:nvSpPr>
        <p:spPr>
          <a:xfrm>
            <a:off x="4881003" y="48424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f</a:t>
            </a:r>
            <a:r>
              <a:rPr lang="hu-HU" i="1" baseline="-25000" dirty="0" err="1" smtClean="0"/>
              <a:t>B</a:t>
            </a:r>
            <a:endParaRPr lang="hu-HU" i="1" baseline="-25000" dirty="0"/>
          </a:p>
        </p:txBody>
      </p:sp>
      <p:sp>
        <p:nvSpPr>
          <p:cNvPr id="134" name="Szövegdoboz 133"/>
          <p:cNvSpPr txBox="1"/>
          <p:nvPr/>
        </p:nvSpPr>
        <p:spPr>
          <a:xfrm>
            <a:off x="3171139" y="3834517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f</a:t>
            </a:r>
            <a:r>
              <a:rPr lang="hu-HU" i="1" baseline="-25000" dirty="0" err="1" smtClean="0"/>
              <a:t>C</a:t>
            </a:r>
            <a:endParaRPr lang="hu-HU" i="1" baseline="-25000" dirty="0"/>
          </a:p>
        </p:txBody>
      </p:sp>
      <p:sp>
        <p:nvSpPr>
          <p:cNvPr id="135" name="Szövegdoboz 134"/>
          <p:cNvSpPr txBox="1"/>
          <p:nvPr/>
        </p:nvSpPr>
        <p:spPr>
          <a:xfrm>
            <a:off x="2361741" y="4756548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f</a:t>
            </a:r>
            <a:r>
              <a:rPr lang="hu-HU" i="1" baseline="-25000" dirty="0" err="1" smtClean="0"/>
              <a:t>A</a:t>
            </a:r>
            <a:endParaRPr lang="hu-HU" i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9" name="Szövegdoboz 1068"/>
              <p:cNvSpPr txBox="1"/>
              <p:nvPr/>
            </p:nvSpPr>
            <p:spPr>
              <a:xfrm>
                <a:off x="5236716" y="4034546"/>
                <a:ext cx="3570914" cy="472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groupChr>
                      <m:groupChrPr>
                        <m:chr m:val="→"/>
                        <m:vertJc m:val="bot"/>
                        <m:ctrlPr>
                          <a:rPr lang="hu-HU" i="1" smtClean="0">
                            <a:latin typeface="Cambria Math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hu-HU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e>
                    </m:groupChr>
                    <m:sSub>
                      <m:sSubPr>
                        <m:ctrlPr>
                          <a:rPr lang="hu-HU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groupChr>
                      <m:groupChrPr>
                        <m:chr m:val="→"/>
                        <m:vertJc m:val="bot"/>
                        <m:ctrlPr>
                          <a:rPr lang="hu-HU" i="1">
                            <a:latin typeface="Cambria Math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hu-H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groupChr>
                    <m:sSub>
                      <m:sSubPr>
                        <m:ctrlPr>
                          <a:rPr lang="hu-HU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groupChr>
                      <m:groupChrPr>
                        <m:chr m:val="→"/>
                        <m:vertJc m:val="bot"/>
                        <m:ctrlPr>
                          <a:rPr lang="hu-HU" i="1">
                            <a:latin typeface="Cambria Math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hu-H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e>
                    </m:groupCh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groupChr>
                      <m:groupChrPr>
                        <m:chr m:val="→"/>
                        <m:vertJc m:val="bot"/>
                        <m:ctrlPr>
                          <a:rPr lang="hu-HU" i="1">
                            <a:latin typeface="Cambria Math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hu-H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u-HU" i="1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e>
                    </m:groupChr>
                    <m:sSub>
                      <m:sSubPr>
                        <m:ctrlPr>
                          <a:rPr lang="hu-HU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groupChr>
                      <m:groupChrPr>
                        <m:chr m:val="→"/>
                        <m:vertJc m:val="bot"/>
                        <m:ctrlPr>
                          <a:rPr lang="hu-HU" i="1">
                            <a:latin typeface="Cambria Math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hu-H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u-HU" i="1"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groupChr>
                    <m:sSub>
                      <m:sSubPr>
                        <m:ctrlPr>
                          <a:rPr lang="hu-HU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5</m:t>
                        </m:r>
                      </m:sub>
                    </m:sSub>
                    <m:groupChr>
                      <m:groupChrPr>
                        <m:chr m:val="→"/>
                        <m:vertJc m:val="bot"/>
                        <m:ctrlPr>
                          <a:rPr lang="hu-HU" i="1">
                            <a:latin typeface="Cambria Math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hu-H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u-HU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e>
                    </m:groupChr>
                    <m:sSub>
                      <m:sSubPr>
                        <m:ctrlPr>
                          <a:rPr lang="hu-HU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6</m:t>
                        </m:r>
                      </m:sub>
                    </m:sSub>
                  </m:oMath>
                </a14:m>
                <a:endParaRPr lang="hu-HU" dirty="0"/>
              </a:p>
            </p:txBody>
          </p:sp>
        </mc:Choice>
        <mc:Fallback xmlns="">
          <p:sp>
            <p:nvSpPr>
              <p:cNvPr id="1069" name="Szövegdoboz 10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716" y="4034546"/>
                <a:ext cx="3570914" cy="47282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/>
          <p:cNvSpPr txBox="1"/>
          <p:nvPr/>
        </p:nvSpPr>
        <p:spPr>
          <a:xfrm>
            <a:off x="3233090" y="4269518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I</a:t>
            </a:r>
            <a:endParaRPr lang="hu-H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Szövegdoboz 84"/>
              <p:cNvSpPr txBox="1"/>
              <p:nvPr/>
            </p:nvSpPr>
            <p:spPr>
              <a:xfrm>
                <a:off x="6793643" y="4756548"/>
                <a:ext cx="1476751" cy="472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groupChr>
                        <m:groupChrPr>
                          <m:chr m:val="→"/>
                          <m:vertJc m:val="bot"/>
                          <m:ctrlPr>
                            <a:rPr lang="hu-HU" i="1" smtClean="0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e>
                      </m:groupChr>
                      <m:sSub>
                        <m:sSubPr>
                          <m:ctrlPr>
                            <a:rPr lang="hu-H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e>
                      </m:groupChr>
                      <m:sSub>
                        <m:sSubPr>
                          <m:ctrlPr>
                            <a:rPr lang="hu-H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85" name="Szövegdoboz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643" y="4756548"/>
                <a:ext cx="1476751" cy="4728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Szövegdoboz 85"/>
              <p:cNvSpPr txBox="1"/>
              <p:nvPr/>
            </p:nvSpPr>
            <p:spPr>
              <a:xfrm>
                <a:off x="6841114" y="5478550"/>
                <a:ext cx="1441420" cy="472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groupChr>
                      <m:groupChrPr>
                        <m:chr m:val="→"/>
                        <m:vertJc m:val="bot"/>
                        <m:ctrlPr>
                          <a:rPr lang="hu-HU" i="1">
                            <a:latin typeface="Cambria Math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hu-H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</m:e>
                    </m:groupCh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groupChr>
                      <m:groupChrPr>
                        <m:chr m:val="→"/>
                        <m:vertJc m:val="bot"/>
                        <m:ctrlPr>
                          <a:rPr lang="hu-HU" i="1">
                            <a:latin typeface="Cambria Math"/>
                          </a:rPr>
                        </m:ctrlPr>
                      </m:groupChrPr>
                      <m:e>
                        <m:sSub>
                          <m:sSubPr>
                            <m:ctrlPr>
                              <a:rPr lang="hu-H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u-HU" i="1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e>
                    </m:groupChr>
                    <m:sSub>
                      <m:sSubPr>
                        <m:ctrlPr>
                          <a:rPr lang="hu-HU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hu-HU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endParaRPr lang="hu-HU" dirty="0"/>
              </a:p>
            </p:txBody>
          </p:sp>
        </mc:Choice>
        <mc:Fallback xmlns="">
          <p:sp>
            <p:nvSpPr>
              <p:cNvPr id="86" name="Szövegdoboz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114" y="5478550"/>
                <a:ext cx="1441420" cy="47282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Szövegdoboz 86"/>
              <p:cNvSpPr txBox="1"/>
              <p:nvPr/>
            </p:nvSpPr>
            <p:spPr>
              <a:xfrm>
                <a:off x="6830529" y="6200552"/>
                <a:ext cx="1470595" cy="472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u-HU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e>
                      </m:groupChr>
                      <m:sSub>
                        <m:sSubPr>
                          <m:ctrlPr>
                            <a:rPr lang="hu-H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u-HU" i="1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</m:e>
                      </m:groupChr>
                      <m:sSub>
                        <m:sSubPr>
                          <m:ctrlPr>
                            <a:rPr lang="hu-H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87" name="Szövegdoboz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529" y="6200552"/>
                <a:ext cx="1470595" cy="47282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zövegdoboz 4"/>
          <p:cNvSpPr txBox="1"/>
          <p:nvPr/>
        </p:nvSpPr>
        <p:spPr>
          <a:xfrm>
            <a:off x="8432804" y="4757516"/>
            <a:ext cx="495649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sz="2400" i="1" dirty="0" smtClean="0"/>
              <a:t>I</a:t>
            </a:r>
            <a:r>
              <a:rPr lang="hu-HU" sz="2400" i="1" baseline="30000" dirty="0" smtClean="0"/>
              <a:t>2</a:t>
            </a:r>
            <a:r>
              <a:rPr lang="hu-HU" sz="2400" i="1" baseline="30000" dirty="0" smtClean="0">
                <a:sym typeface="Symbol"/>
              </a:rPr>
              <a:t></a:t>
            </a:r>
            <a:endParaRPr lang="hu-HU" sz="2400" i="1" baseline="30000" dirty="0"/>
          </a:p>
        </p:txBody>
      </p:sp>
      <p:sp>
        <p:nvSpPr>
          <p:cNvPr id="88" name="Szövegdoboz 87"/>
          <p:cNvSpPr txBox="1"/>
          <p:nvPr/>
        </p:nvSpPr>
        <p:spPr>
          <a:xfrm>
            <a:off x="8476886" y="5473878"/>
            <a:ext cx="45076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sz="2400" i="1" dirty="0" smtClean="0"/>
              <a:t>I</a:t>
            </a:r>
            <a:r>
              <a:rPr lang="hu-HU" sz="2400" i="1" baseline="30000" dirty="0" smtClean="0"/>
              <a:t>2</a:t>
            </a:r>
            <a:r>
              <a:rPr lang="hu-HU" sz="2400" i="1" baseline="30000" dirty="0" smtClean="0">
                <a:sym typeface="Symbol"/>
              </a:rPr>
              <a:t></a:t>
            </a:r>
            <a:endParaRPr lang="hu-HU" sz="2400" i="1" baseline="30000" dirty="0"/>
          </a:p>
        </p:txBody>
      </p:sp>
      <p:sp>
        <p:nvSpPr>
          <p:cNvPr id="90" name="Szövegdoboz 89"/>
          <p:cNvSpPr txBox="1"/>
          <p:nvPr/>
        </p:nvSpPr>
        <p:spPr>
          <a:xfrm>
            <a:off x="8470196" y="6194661"/>
            <a:ext cx="47801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sz="2400" i="1" dirty="0" smtClean="0"/>
              <a:t>I</a:t>
            </a:r>
            <a:r>
              <a:rPr lang="hu-HU" sz="2400" i="1" baseline="30000" dirty="0" smtClean="0"/>
              <a:t>2</a:t>
            </a:r>
            <a:r>
              <a:rPr lang="hu-HU" sz="2400" i="1" baseline="30000" dirty="0" smtClean="0">
                <a:sym typeface="Symbol"/>
              </a:rPr>
              <a:t></a:t>
            </a:r>
            <a:endParaRPr lang="hu-HU" sz="2400" i="1" baseline="300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453491" y="41807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ym typeface="Symbol"/>
              </a:rPr>
              <a:t>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3206148" y="5013742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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2666891" y="430919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</a:t>
            </a:r>
            <a:endParaRPr lang="hu-HU" dirty="0"/>
          </a:p>
        </p:txBody>
      </p:sp>
      <p:sp>
        <p:nvSpPr>
          <p:cNvPr id="91" name="Szövegdoboz 90"/>
          <p:cNvSpPr txBox="1"/>
          <p:nvPr/>
        </p:nvSpPr>
        <p:spPr>
          <a:xfrm>
            <a:off x="6866522" y="5621320"/>
            <a:ext cx="1842682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i="1" dirty="0" smtClean="0"/>
              <a:t>I</a:t>
            </a:r>
            <a:r>
              <a:rPr lang="hu-HU" sz="2400" i="1" baseline="30000" dirty="0" smtClean="0"/>
              <a:t>2</a:t>
            </a:r>
            <a:r>
              <a:rPr lang="hu-HU" sz="2400" i="1" baseline="30000" dirty="0" smtClean="0">
                <a:sym typeface="Symbol"/>
              </a:rPr>
              <a:t></a:t>
            </a:r>
            <a:r>
              <a:rPr lang="hu-HU" sz="2400" i="1" dirty="0" smtClean="0">
                <a:sym typeface="Symbol"/>
              </a:rPr>
              <a:t> </a:t>
            </a:r>
            <a:r>
              <a:rPr lang="hu-HU" sz="2400" i="1" dirty="0" err="1" smtClean="0"/>
              <a:t>I</a:t>
            </a:r>
            <a:r>
              <a:rPr lang="hu-HU" sz="2400" i="1" baseline="30000" dirty="0" err="1" smtClean="0"/>
              <a:t>2</a:t>
            </a:r>
            <a:r>
              <a:rPr lang="hu-HU" sz="2400" i="1" baseline="30000" dirty="0" smtClean="0">
                <a:sym typeface="Symbol"/>
              </a:rPr>
              <a:t></a:t>
            </a:r>
            <a:r>
              <a:rPr lang="hu-HU" sz="2400" i="1" dirty="0" smtClean="0">
                <a:sym typeface="Symbol"/>
              </a:rPr>
              <a:t></a:t>
            </a:r>
            <a:r>
              <a:rPr lang="hu-HU" sz="2400" i="1" dirty="0" err="1" smtClean="0"/>
              <a:t>I</a:t>
            </a:r>
            <a:r>
              <a:rPr lang="hu-HU" sz="2400" i="1" baseline="30000" dirty="0" err="1" smtClean="0"/>
              <a:t>2</a:t>
            </a:r>
            <a:r>
              <a:rPr lang="hu-HU" sz="2400" i="1" baseline="30000" dirty="0" smtClean="0">
                <a:sym typeface="Symbol"/>
              </a:rPr>
              <a:t></a:t>
            </a:r>
            <a:r>
              <a:rPr lang="hu-HU" sz="2400" i="1" dirty="0" smtClean="0">
                <a:sym typeface="Symbol"/>
              </a:rPr>
              <a:t>=</a:t>
            </a:r>
          </a:p>
          <a:p>
            <a:r>
              <a:rPr lang="hu-HU" sz="2400" i="1" dirty="0" smtClean="0"/>
              <a:t> I</a:t>
            </a:r>
            <a:r>
              <a:rPr lang="hu-HU" sz="2400" i="1" baseline="30000" dirty="0" smtClean="0"/>
              <a:t>2</a:t>
            </a:r>
            <a:r>
              <a:rPr lang="hu-HU" sz="2400" i="1" baseline="30000" dirty="0" smtClean="0">
                <a:sym typeface="Symbol"/>
              </a:rPr>
              <a:t></a:t>
            </a:r>
            <a:r>
              <a:rPr lang="hu-HU" sz="2400" i="1" baseline="30000" dirty="0"/>
              <a:t> + </a:t>
            </a:r>
            <a:r>
              <a:rPr lang="hu-HU" sz="2400" i="1" baseline="30000" dirty="0" smtClean="0"/>
              <a:t>2</a:t>
            </a:r>
            <a:r>
              <a:rPr lang="hu-HU" sz="2400" i="1" baseline="30000" dirty="0" smtClean="0">
                <a:sym typeface="Symbol"/>
              </a:rPr>
              <a:t></a:t>
            </a:r>
            <a:r>
              <a:rPr lang="hu-HU" sz="2400" i="1" baseline="30000" dirty="0"/>
              <a:t> + </a:t>
            </a:r>
            <a:r>
              <a:rPr lang="hu-HU" sz="2400" i="1" baseline="30000" dirty="0" err="1" smtClean="0"/>
              <a:t>2</a:t>
            </a:r>
            <a:r>
              <a:rPr lang="hu-HU" sz="2400" i="1" baseline="30000" dirty="0" smtClean="0">
                <a:sym typeface="Symbol"/>
              </a:rPr>
              <a:t> </a:t>
            </a:r>
            <a:r>
              <a:rPr lang="hu-HU" sz="2400" i="1" dirty="0" smtClean="0">
                <a:sym typeface="Symbol"/>
              </a:rPr>
              <a:t>= </a:t>
            </a:r>
            <a:r>
              <a:rPr lang="hu-HU" sz="2400" i="1" dirty="0" err="1" smtClean="0">
                <a:sym typeface="Symbol"/>
              </a:rPr>
              <a:t>id</a:t>
            </a:r>
            <a:endParaRPr lang="hu-HU" sz="2400" i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130629" y="2714646"/>
            <a:ext cx="21259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Vége kicsit másképp: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324460" y="3124879"/>
            <a:ext cx="131715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f</a:t>
            </a:r>
            <a:r>
              <a:rPr lang="hu-HU" i="1" baseline="-25000" dirty="0" err="1" smtClean="0"/>
              <a:t>C</a:t>
            </a:r>
            <a:r>
              <a:rPr lang="hu-HU" dirty="0" smtClean="0">
                <a:sym typeface="Symbol"/>
              </a:rPr>
              <a:t></a:t>
            </a:r>
            <a:r>
              <a:rPr lang="hu-HU" i="1" dirty="0" smtClean="0"/>
              <a:t> </a:t>
            </a:r>
            <a:r>
              <a:rPr lang="hu-HU" i="1" dirty="0" err="1" smtClean="0"/>
              <a:t>f</a:t>
            </a:r>
            <a:r>
              <a:rPr lang="hu-HU" i="1" baseline="-25000" dirty="0" err="1" smtClean="0"/>
              <a:t>B</a:t>
            </a:r>
            <a:r>
              <a:rPr lang="hu-HU" dirty="0" smtClean="0">
                <a:sym typeface="Symbol"/>
              </a:rPr>
              <a:t>=</a:t>
            </a:r>
            <a:r>
              <a:rPr lang="hu-HU" i="1" dirty="0"/>
              <a:t> </a:t>
            </a:r>
            <a:r>
              <a:rPr lang="hu-HU" i="1" dirty="0" smtClean="0"/>
              <a:t>f’</a:t>
            </a:r>
            <a:r>
              <a:rPr lang="hu-HU" i="1" baseline="-25000" dirty="0" smtClean="0"/>
              <a:t>C</a:t>
            </a:r>
            <a:r>
              <a:rPr lang="hu-HU" dirty="0">
                <a:sym typeface="Symbol"/>
              </a:rPr>
              <a:t></a:t>
            </a:r>
            <a:r>
              <a:rPr lang="hu-HU" i="1" dirty="0"/>
              <a:t> </a:t>
            </a:r>
            <a:r>
              <a:rPr lang="hu-HU" i="1" dirty="0" smtClean="0"/>
              <a:t>f’</a:t>
            </a:r>
            <a:r>
              <a:rPr lang="hu-HU" i="1" baseline="-25000" dirty="0" smtClean="0"/>
              <a:t>B</a:t>
            </a:r>
            <a:endParaRPr lang="hu-HU" dirty="0"/>
          </a:p>
        </p:txBody>
      </p:sp>
      <p:cxnSp>
        <p:nvCxnSpPr>
          <p:cNvPr id="94" name="Egyenes összekötő 93"/>
          <p:cNvCxnSpPr/>
          <p:nvPr/>
        </p:nvCxnSpPr>
        <p:spPr>
          <a:xfrm flipH="1">
            <a:off x="3380173" y="3849697"/>
            <a:ext cx="1031114" cy="719546"/>
          </a:xfrm>
          <a:prstGeom prst="line">
            <a:avLst/>
          </a:prstGeom>
          <a:ln w="476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zövegdoboz 94"/>
          <p:cNvSpPr txBox="1"/>
          <p:nvPr/>
        </p:nvSpPr>
        <p:spPr>
          <a:xfrm>
            <a:off x="4358507" y="3613527"/>
            <a:ext cx="398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f’</a:t>
            </a:r>
            <a:r>
              <a:rPr lang="hu-HU" i="1" baseline="-25000" dirty="0" smtClean="0"/>
              <a:t>C</a:t>
            </a:r>
            <a:endParaRPr lang="hu-HU" i="1" baseline="-25000" dirty="0"/>
          </a:p>
        </p:txBody>
      </p:sp>
      <p:cxnSp>
        <p:nvCxnSpPr>
          <p:cNvPr id="96" name="Egyenes összekötő 95"/>
          <p:cNvCxnSpPr/>
          <p:nvPr/>
        </p:nvCxnSpPr>
        <p:spPr>
          <a:xfrm>
            <a:off x="3255069" y="4418944"/>
            <a:ext cx="34402" cy="1709931"/>
          </a:xfrm>
          <a:prstGeom prst="line">
            <a:avLst/>
          </a:prstGeom>
          <a:ln w="476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zis 2"/>
          <p:cNvSpPr/>
          <p:nvPr/>
        </p:nvSpPr>
        <p:spPr>
          <a:xfrm>
            <a:off x="3171139" y="4572412"/>
            <a:ext cx="144933" cy="1449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7" name="Szövegdoboz 96"/>
          <p:cNvSpPr txBox="1"/>
          <p:nvPr/>
        </p:nvSpPr>
        <p:spPr>
          <a:xfrm>
            <a:off x="3076885" y="6090478"/>
            <a:ext cx="40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f’</a:t>
            </a:r>
            <a:r>
              <a:rPr lang="hu-HU" i="1" baseline="-25000" dirty="0" smtClean="0"/>
              <a:t>B</a:t>
            </a:r>
            <a:endParaRPr lang="hu-HU" i="1" baseline="-25000" dirty="0"/>
          </a:p>
        </p:txBody>
      </p:sp>
      <p:sp>
        <p:nvSpPr>
          <p:cNvPr id="99" name="Szövegdoboz 98"/>
          <p:cNvSpPr txBox="1"/>
          <p:nvPr/>
        </p:nvSpPr>
        <p:spPr>
          <a:xfrm>
            <a:off x="319681" y="3563059"/>
            <a:ext cx="197438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f</a:t>
            </a:r>
            <a:r>
              <a:rPr lang="hu-HU" i="1" baseline="-25000" dirty="0" err="1" smtClean="0"/>
              <a:t>A</a:t>
            </a:r>
            <a:r>
              <a:rPr lang="hu-HU" dirty="0" smtClean="0">
                <a:sym typeface="Symbol"/>
              </a:rPr>
              <a:t> </a:t>
            </a:r>
            <a:r>
              <a:rPr lang="hu-HU" i="1" dirty="0" err="1" smtClean="0"/>
              <a:t>f</a:t>
            </a:r>
            <a:r>
              <a:rPr lang="hu-HU" i="1" baseline="-25000" dirty="0" err="1" smtClean="0"/>
              <a:t>C</a:t>
            </a:r>
            <a:r>
              <a:rPr lang="hu-HU" dirty="0" smtClean="0">
                <a:sym typeface="Symbol"/>
              </a:rPr>
              <a:t></a:t>
            </a:r>
            <a:r>
              <a:rPr lang="hu-HU" i="1" dirty="0" smtClean="0"/>
              <a:t> </a:t>
            </a:r>
            <a:r>
              <a:rPr lang="hu-HU" i="1" dirty="0" err="1" smtClean="0"/>
              <a:t>f</a:t>
            </a:r>
            <a:r>
              <a:rPr lang="hu-HU" i="1" baseline="-25000" dirty="0" err="1" smtClean="0"/>
              <a:t>B</a:t>
            </a:r>
            <a:r>
              <a:rPr lang="hu-HU" dirty="0" smtClean="0">
                <a:sym typeface="Symbol"/>
              </a:rPr>
              <a:t>=</a:t>
            </a:r>
            <a:r>
              <a:rPr lang="hu-HU" i="1" dirty="0"/>
              <a:t> </a:t>
            </a:r>
            <a:r>
              <a:rPr lang="hu-HU" i="1" dirty="0" err="1"/>
              <a:t>f</a:t>
            </a:r>
            <a:r>
              <a:rPr lang="hu-HU" i="1" baseline="-25000" dirty="0" err="1"/>
              <a:t>A</a:t>
            </a:r>
            <a:r>
              <a:rPr lang="hu-HU" dirty="0">
                <a:sym typeface="Symbol"/>
              </a:rPr>
              <a:t></a:t>
            </a:r>
            <a:r>
              <a:rPr lang="hu-HU" i="1" dirty="0" smtClean="0"/>
              <a:t> f’</a:t>
            </a:r>
            <a:r>
              <a:rPr lang="hu-HU" i="1" baseline="-25000" dirty="0" smtClean="0"/>
              <a:t>C</a:t>
            </a:r>
            <a:r>
              <a:rPr lang="hu-HU" dirty="0">
                <a:sym typeface="Symbol"/>
              </a:rPr>
              <a:t></a:t>
            </a:r>
            <a:r>
              <a:rPr lang="hu-HU" i="1" dirty="0"/>
              <a:t> </a:t>
            </a:r>
            <a:r>
              <a:rPr lang="hu-HU" i="1" dirty="0" smtClean="0"/>
              <a:t>f’</a:t>
            </a:r>
            <a:r>
              <a:rPr lang="hu-HU" i="1" baseline="-25000" dirty="0" smtClean="0"/>
              <a:t>B</a:t>
            </a:r>
            <a:r>
              <a:rPr lang="hu-HU" dirty="0" smtClean="0"/>
              <a:t>=</a:t>
            </a:r>
            <a:endParaRPr lang="hu-HU" dirty="0"/>
          </a:p>
        </p:txBody>
      </p:sp>
      <p:sp>
        <p:nvSpPr>
          <p:cNvPr id="100" name="Szövegdoboz 99"/>
          <p:cNvSpPr txBox="1"/>
          <p:nvPr/>
        </p:nvSpPr>
        <p:spPr>
          <a:xfrm>
            <a:off x="314902" y="4001239"/>
            <a:ext cx="151156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=</a:t>
            </a:r>
            <a:r>
              <a:rPr lang="hu-HU" i="1" dirty="0" smtClean="0"/>
              <a:t> </a:t>
            </a:r>
            <a:r>
              <a:rPr lang="hu-HU" i="1" dirty="0" err="1"/>
              <a:t>f</a:t>
            </a:r>
            <a:r>
              <a:rPr lang="hu-HU" i="1" baseline="-25000" dirty="0" err="1"/>
              <a:t>A</a:t>
            </a:r>
            <a:r>
              <a:rPr lang="hu-HU" dirty="0">
                <a:sym typeface="Symbol"/>
              </a:rPr>
              <a:t></a:t>
            </a:r>
            <a:r>
              <a:rPr lang="hu-HU" i="1" dirty="0" smtClean="0"/>
              <a:t> </a:t>
            </a:r>
            <a:r>
              <a:rPr lang="hu-HU" i="1" dirty="0" err="1" smtClean="0"/>
              <a:t>f</a:t>
            </a:r>
            <a:r>
              <a:rPr lang="hu-HU" i="1" baseline="-25000" dirty="0" err="1" smtClean="0"/>
              <a:t>A</a:t>
            </a:r>
            <a:r>
              <a:rPr lang="hu-HU" dirty="0" smtClean="0">
                <a:sym typeface="Symbol"/>
              </a:rPr>
              <a:t></a:t>
            </a:r>
            <a:r>
              <a:rPr lang="hu-HU" i="1" dirty="0" smtClean="0"/>
              <a:t> f’</a:t>
            </a:r>
            <a:r>
              <a:rPr lang="hu-HU" i="1" baseline="-25000" dirty="0" smtClean="0"/>
              <a:t>B</a:t>
            </a:r>
            <a:r>
              <a:rPr lang="hu-HU" dirty="0" smtClean="0"/>
              <a:t>=</a:t>
            </a:r>
            <a:r>
              <a:rPr lang="hu-HU" i="1" dirty="0"/>
              <a:t> f’</a:t>
            </a:r>
            <a:r>
              <a:rPr lang="hu-HU" i="1" baseline="-25000" dirty="0"/>
              <a:t>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758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5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34" presetClass="emph" presetSubtype="0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3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500"/>
                            </p:stCondLst>
                            <p:childTnLst>
                              <p:par>
                                <p:cTn id="30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500"/>
                            </p:stCondLst>
                            <p:childTnLst>
                              <p:par>
                                <p:cTn id="32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500"/>
                            </p:stCondLst>
                            <p:childTnLst>
                              <p:par>
                                <p:cTn id="34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500"/>
                            </p:stCondLst>
                            <p:childTnLst>
                              <p:par>
                                <p:cTn id="39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2000"/>
                            </p:stCondLst>
                            <p:childTnLst>
                              <p:par>
                                <p:cTn id="40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 tmFilter="0, 0; .2, .5; .8, .5; 1, 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5" dur="250" autoRev="1" fill="hold"/>
                                        <p:tgtEl>
                                          <p:spTgt spid="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2500"/>
                            </p:stCondLst>
                            <p:childTnLst>
                              <p:par>
                                <p:cTn id="40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500" tmFilter="0, 0; .2, .5; .8, .5; 1, 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9" dur="250" autoRev="1" fill="hold"/>
                                        <p:tgtEl>
                                          <p:spTgt spid="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5000"/>
                            </p:stCondLst>
                            <p:childTnLst>
                              <p:par>
                                <p:cTn id="41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/>
      <p:bldP spid="45" grpId="0" animBg="1"/>
      <p:bldP spid="45" grpId="1" animBg="1"/>
      <p:bldP spid="48" grpId="0" animBg="1"/>
      <p:bldP spid="48" grpId="1" animBg="1"/>
      <p:bldP spid="50" grpId="0" animBg="1"/>
      <p:bldP spid="50" grpId="1" animBg="1"/>
      <p:bldP spid="14" grpId="0" animBg="1"/>
      <p:bldP spid="47" grpId="0" animBg="1"/>
      <p:bldP spid="1029" grpId="0"/>
      <p:bldP spid="1029" grpId="1"/>
      <p:bldP spid="1029" grpId="2"/>
      <p:bldP spid="1031" grpId="0" animBg="1"/>
      <p:bldP spid="1032" grpId="0"/>
      <p:bldP spid="1032" grpId="1"/>
      <p:bldP spid="1032" grpId="2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4" grpId="2"/>
      <p:bldP spid="13" grpId="0" animBg="1"/>
      <p:bldP spid="12" grpId="0" animBg="1"/>
      <p:bldP spid="19" grpId="0"/>
      <p:bldP spid="15" grpId="0" animBg="1"/>
      <p:bldP spid="121" grpId="0" animBg="1"/>
      <p:bldP spid="122" grpId="0" animBg="1"/>
      <p:bldP spid="1068" grpId="0"/>
      <p:bldP spid="134" grpId="0"/>
      <p:bldP spid="135" grpId="0"/>
      <p:bldP spid="1069" grpId="0" animBg="1"/>
      <p:bldP spid="4" grpId="0"/>
      <p:bldP spid="85" grpId="0" animBg="1"/>
      <p:bldP spid="86" grpId="0" animBg="1"/>
      <p:bldP spid="86" grpId="1" animBg="1"/>
      <p:bldP spid="87" grpId="0" animBg="1"/>
      <p:bldP spid="87" grpId="1" animBg="1"/>
      <p:bldP spid="5" grpId="0" animBg="1"/>
      <p:bldP spid="88" grpId="0" animBg="1"/>
      <p:bldP spid="88" grpId="1" animBg="1"/>
      <p:bldP spid="90" grpId="0" animBg="1"/>
      <p:bldP spid="90" grpId="1" animBg="1"/>
      <p:bldP spid="6" grpId="0"/>
      <p:bldP spid="6" grpId="1"/>
      <p:bldP spid="8" grpId="0"/>
      <p:bldP spid="8" grpId="1"/>
      <p:bldP spid="16" grpId="0"/>
      <p:bldP spid="16" grpId="1"/>
      <p:bldP spid="91" grpId="0" animBg="1"/>
      <p:bldP spid="22" grpId="0" animBg="1"/>
      <p:bldP spid="24" grpId="0" animBg="1"/>
      <p:bldP spid="95" grpId="0"/>
      <p:bldP spid="95" grpId="1"/>
      <p:bldP spid="3" grpId="0" animBg="1"/>
      <p:bldP spid="97" grpId="0"/>
      <p:bldP spid="97" grpId="1"/>
      <p:bldP spid="99" grpId="0" animBg="1"/>
      <p:bldP spid="10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sík egybevágóságai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223838" y="1419225"/>
            <a:ext cx="648158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I. Alapelv</a:t>
            </a:r>
            <a:r>
              <a:rPr lang="hu-HU" dirty="0" smtClean="0"/>
              <a:t>: Három pont és a képe meghatározza az egybevágóságot.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223822" y="1833590"/>
            <a:ext cx="85297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II. Alapelv</a:t>
            </a:r>
            <a:r>
              <a:rPr lang="hu-HU" dirty="0" smtClean="0"/>
              <a:t>: Minden egybevágóság előáll legfeljebb 3 tengelyes tükrözés kompozíciójaként</a:t>
            </a:r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504825" y="2714625"/>
            <a:ext cx="1171575" cy="1685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7"/>
          <p:cNvCxnSpPr/>
          <p:nvPr/>
        </p:nvCxnSpPr>
        <p:spPr>
          <a:xfrm flipV="1">
            <a:off x="1090612" y="2981325"/>
            <a:ext cx="0" cy="122872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329217" y="4657725"/>
            <a:ext cx="1522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Teng. tükrözés</a:t>
            </a:r>
            <a:endParaRPr lang="hu-HU" dirty="0"/>
          </a:p>
        </p:txBody>
      </p:sp>
      <p:sp>
        <p:nvSpPr>
          <p:cNvPr id="14" name="Lekerekített téglalap 13"/>
          <p:cNvSpPr/>
          <p:nvPr/>
        </p:nvSpPr>
        <p:spPr>
          <a:xfrm>
            <a:off x="2305050" y="2714625"/>
            <a:ext cx="1171575" cy="1685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5" name="Egyenes összekötő 14"/>
          <p:cNvCxnSpPr/>
          <p:nvPr/>
        </p:nvCxnSpPr>
        <p:spPr>
          <a:xfrm flipV="1">
            <a:off x="2700337" y="2981325"/>
            <a:ext cx="0" cy="105358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2470627" y="4657725"/>
            <a:ext cx="79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Eltolás</a:t>
            </a:r>
            <a:endParaRPr lang="hu-HU" dirty="0"/>
          </a:p>
        </p:txBody>
      </p:sp>
      <p:cxnSp>
        <p:nvCxnSpPr>
          <p:cNvPr id="17" name="Egyenes összekötő 16"/>
          <p:cNvCxnSpPr>
            <a:stCxn id="19" idx="0"/>
          </p:cNvCxnSpPr>
          <p:nvPr/>
        </p:nvCxnSpPr>
        <p:spPr>
          <a:xfrm flipV="1">
            <a:off x="3157537" y="2990850"/>
            <a:ext cx="0" cy="104406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zövegdoboz 17"/>
          <p:cNvSpPr txBox="1"/>
          <p:nvPr/>
        </p:nvSpPr>
        <p:spPr>
          <a:xfrm>
            <a:off x="2530258" y="403121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1</a:t>
            </a:r>
            <a:endParaRPr lang="hu-HU" baseline="-25000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2987458" y="403491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2</a:t>
            </a:r>
            <a:endParaRPr lang="hu-HU" baseline="-25000" dirty="0"/>
          </a:p>
        </p:txBody>
      </p:sp>
      <p:cxnSp>
        <p:nvCxnSpPr>
          <p:cNvPr id="23" name="Egyenes összekötő nyíllal 22"/>
          <p:cNvCxnSpPr/>
          <p:nvPr/>
        </p:nvCxnSpPr>
        <p:spPr>
          <a:xfrm flipV="1">
            <a:off x="2700337" y="3429000"/>
            <a:ext cx="457200" cy="9525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zövegdoboz 23"/>
          <p:cNvSpPr txBox="1"/>
          <p:nvPr/>
        </p:nvSpPr>
        <p:spPr>
          <a:xfrm>
            <a:off x="2709015" y="306919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u="sng" dirty="0" smtClean="0"/>
              <a:t>u</a:t>
            </a:r>
            <a:endParaRPr lang="hu-HU" i="1" u="sng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2530258" y="4955144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2</a:t>
            </a:r>
            <a:r>
              <a:rPr lang="hu-HU" i="1" u="sng" dirty="0" smtClean="0"/>
              <a:t>u</a:t>
            </a:r>
            <a:r>
              <a:rPr lang="hu-HU" dirty="0" smtClean="0"/>
              <a:t>-val</a:t>
            </a:r>
            <a:endParaRPr lang="hu-HU" dirty="0"/>
          </a:p>
        </p:txBody>
      </p:sp>
      <p:sp>
        <p:nvSpPr>
          <p:cNvPr id="26" name="Lekerekített téglalap 25"/>
          <p:cNvSpPr/>
          <p:nvPr/>
        </p:nvSpPr>
        <p:spPr>
          <a:xfrm>
            <a:off x="4019550" y="2714625"/>
            <a:ext cx="1171575" cy="1685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7" name="Egyenes összekötő 26"/>
          <p:cNvCxnSpPr/>
          <p:nvPr/>
        </p:nvCxnSpPr>
        <p:spPr>
          <a:xfrm flipV="1">
            <a:off x="4414837" y="2838450"/>
            <a:ext cx="457200" cy="119646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zövegdoboz 27"/>
          <p:cNvSpPr txBox="1"/>
          <p:nvPr/>
        </p:nvSpPr>
        <p:spPr>
          <a:xfrm>
            <a:off x="4185127" y="4657725"/>
            <a:ext cx="110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Elforgatás</a:t>
            </a:r>
            <a:endParaRPr lang="hu-HU" dirty="0"/>
          </a:p>
        </p:txBody>
      </p:sp>
      <p:cxnSp>
        <p:nvCxnSpPr>
          <p:cNvPr id="29" name="Egyenes összekötő 28"/>
          <p:cNvCxnSpPr>
            <a:stCxn id="31" idx="0"/>
          </p:cNvCxnSpPr>
          <p:nvPr/>
        </p:nvCxnSpPr>
        <p:spPr>
          <a:xfrm flipH="1" flipV="1">
            <a:off x="4333875" y="2838450"/>
            <a:ext cx="538162" cy="119646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zövegdoboz 29"/>
          <p:cNvSpPr txBox="1"/>
          <p:nvPr/>
        </p:nvSpPr>
        <p:spPr>
          <a:xfrm>
            <a:off x="4244758" y="403121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1</a:t>
            </a:r>
            <a:endParaRPr lang="hu-HU" baseline="-25000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4701958" y="403491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2</a:t>
            </a:r>
            <a:endParaRPr lang="hu-HU" baseline="-25000" dirty="0"/>
          </a:p>
        </p:txBody>
      </p:sp>
      <p:grpSp>
        <p:nvGrpSpPr>
          <p:cNvPr id="42" name="Csoportba foglalás 41"/>
          <p:cNvGrpSpPr/>
          <p:nvPr/>
        </p:nvGrpSpPr>
        <p:grpSpPr>
          <a:xfrm>
            <a:off x="4289168" y="3108068"/>
            <a:ext cx="660915" cy="660915"/>
            <a:chOff x="4289168" y="3108068"/>
            <a:chExt cx="660915" cy="660915"/>
          </a:xfrm>
        </p:grpSpPr>
        <p:sp>
          <p:nvSpPr>
            <p:cNvPr id="37" name="Kör 36"/>
            <p:cNvSpPr/>
            <p:nvPr/>
          </p:nvSpPr>
          <p:spPr>
            <a:xfrm>
              <a:off x="4289168" y="3108068"/>
              <a:ext cx="660915" cy="660915"/>
            </a:xfrm>
            <a:prstGeom prst="pie">
              <a:avLst>
                <a:gd name="adj1" fmla="val 14724505"/>
                <a:gd name="adj2" fmla="val 17432477"/>
              </a:avLst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cxnSp>
          <p:nvCxnSpPr>
            <p:cNvPr id="39" name="Egyenes összekötő nyíllal 38"/>
            <p:cNvCxnSpPr>
              <a:stCxn id="37" idx="3"/>
            </p:cNvCxnSpPr>
            <p:nvPr/>
          </p:nvCxnSpPr>
          <p:spPr>
            <a:xfrm flipH="1">
              <a:off x="4462463" y="3108068"/>
              <a:ext cx="157163" cy="2327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Szövegdoboz 42"/>
          <p:cNvSpPr txBox="1"/>
          <p:nvPr/>
        </p:nvSpPr>
        <p:spPr>
          <a:xfrm>
            <a:off x="4457561" y="301704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</a:t>
            </a:r>
            <a:endParaRPr lang="hu-HU" dirty="0"/>
          </a:p>
        </p:txBody>
      </p:sp>
      <p:sp>
        <p:nvSpPr>
          <p:cNvPr id="44" name="Szövegdoboz 43"/>
          <p:cNvSpPr txBox="1"/>
          <p:nvPr/>
        </p:nvSpPr>
        <p:spPr>
          <a:xfrm>
            <a:off x="4371836" y="4955144"/>
            <a:ext cx="781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2</a:t>
            </a:r>
            <a:r>
              <a:rPr lang="hu-HU" dirty="0" smtClean="0">
                <a:sym typeface="Symbol"/>
              </a:rPr>
              <a:t></a:t>
            </a:r>
            <a:r>
              <a:rPr lang="hu-HU" dirty="0" err="1" smtClean="0"/>
              <a:t>-vel</a:t>
            </a:r>
            <a:endParaRPr lang="hu-HU" dirty="0"/>
          </a:p>
        </p:txBody>
      </p:sp>
      <p:sp>
        <p:nvSpPr>
          <p:cNvPr id="45" name="Lekerekített téglalap 44"/>
          <p:cNvSpPr/>
          <p:nvPr/>
        </p:nvSpPr>
        <p:spPr>
          <a:xfrm>
            <a:off x="5705475" y="2714625"/>
            <a:ext cx="1171575" cy="1685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6" name="Egyenes összekötő 45"/>
          <p:cNvCxnSpPr/>
          <p:nvPr/>
        </p:nvCxnSpPr>
        <p:spPr>
          <a:xfrm flipV="1">
            <a:off x="6100762" y="2838450"/>
            <a:ext cx="457200" cy="119646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Szövegdoboz 46"/>
          <p:cNvSpPr txBox="1"/>
          <p:nvPr/>
        </p:nvSpPr>
        <p:spPr>
          <a:xfrm>
            <a:off x="5871052" y="4657725"/>
            <a:ext cx="995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Tükrözés</a:t>
            </a:r>
            <a:endParaRPr lang="hu-HU" dirty="0"/>
          </a:p>
        </p:txBody>
      </p:sp>
      <p:cxnSp>
        <p:nvCxnSpPr>
          <p:cNvPr id="48" name="Egyenes összekötő 47"/>
          <p:cNvCxnSpPr>
            <a:stCxn id="50" idx="0"/>
          </p:cNvCxnSpPr>
          <p:nvPr/>
        </p:nvCxnSpPr>
        <p:spPr>
          <a:xfrm flipH="1" flipV="1">
            <a:off x="6019800" y="2838450"/>
            <a:ext cx="538162" cy="119646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Szövegdoboz 48"/>
          <p:cNvSpPr txBox="1"/>
          <p:nvPr/>
        </p:nvSpPr>
        <p:spPr>
          <a:xfrm>
            <a:off x="5930683" y="403121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1</a:t>
            </a:r>
            <a:endParaRPr lang="hu-HU" baseline="-25000" dirty="0"/>
          </a:p>
        </p:txBody>
      </p:sp>
      <p:sp>
        <p:nvSpPr>
          <p:cNvPr id="50" name="Szövegdoboz 49"/>
          <p:cNvSpPr txBox="1"/>
          <p:nvPr/>
        </p:nvSpPr>
        <p:spPr>
          <a:xfrm>
            <a:off x="6387883" y="403491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2</a:t>
            </a:r>
            <a:endParaRPr lang="hu-HU" baseline="-25000" dirty="0"/>
          </a:p>
        </p:txBody>
      </p:sp>
      <p:cxnSp>
        <p:nvCxnSpPr>
          <p:cNvPr id="55" name="Egyenes összekötő 54"/>
          <p:cNvCxnSpPr/>
          <p:nvPr/>
        </p:nvCxnSpPr>
        <p:spPr>
          <a:xfrm flipV="1">
            <a:off x="5871052" y="3257551"/>
            <a:ext cx="839310" cy="44767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zövegdoboz 56"/>
          <p:cNvSpPr txBox="1"/>
          <p:nvPr/>
        </p:nvSpPr>
        <p:spPr>
          <a:xfrm>
            <a:off x="5663983" y="355496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3</a:t>
            </a:r>
            <a:endParaRPr lang="hu-HU" baseline="-25000" dirty="0"/>
          </a:p>
        </p:txBody>
      </p:sp>
      <p:sp>
        <p:nvSpPr>
          <p:cNvPr id="58" name="Lekerekített téglalap 57"/>
          <p:cNvSpPr/>
          <p:nvPr/>
        </p:nvSpPr>
        <p:spPr>
          <a:xfrm>
            <a:off x="7353300" y="2705100"/>
            <a:ext cx="1171575" cy="1685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9" name="Egyenes összekötő 58"/>
          <p:cNvCxnSpPr/>
          <p:nvPr/>
        </p:nvCxnSpPr>
        <p:spPr>
          <a:xfrm flipV="1">
            <a:off x="7748587" y="2828925"/>
            <a:ext cx="457200" cy="119646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Szövegdoboz 59"/>
          <p:cNvSpPr txBox="1"/>
          <p:nvPr/>
        </p:nvSpPr>
        <p:spPr>
          <a:xfrm>
            <a:off x="7518877" y="4648200"/>
            <a:ext cx="1169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Csúsztatva</a:t>
            </a:r>
          </a:p>
          <a:p>
            <a:r>
              <a:rPr lang="hu-HU" dirty="0" smtClean="0"/>
              <a:t>tükrözés</a:t>
            </a:r>
            <a:endParaRPr lang="hu-HU" dirty="0"/>
          </a:p>
        </p:txBody>
      </p:sp>
      <p:cxnSp>
        <p:nvCxnSpPr>
          <p:cNvPr id="61" name="Egyenes összekötő 60"/>
          <p:cNvCxnSpPr>
            <a:stCxn id="63" idx="0"/>
          </p:cNvCxnSpPr>
          <p:nvPr/>
        </p:nvCxnSpPr>
        <p:spPr>
          <a:xfrm flipH="1" flipV="1">
            <a:off x="7667625" y="2828925"/>
            <a:ext cx="538162" cy="119646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zövegdoboz 61"/>
          <p:cNvSpPr txBox="1"/>
          <p:nvPr/>
        </p:nvSpPr>
        <p:spPr>
          <a:xfrm>
            <a:off x="7578508" y="4021693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1</a:t>
            </a:r>
            <a:endParaRPr lang="hu-HU" baseline="-25000" dirty="0"/>
          </a:p>
        </p:txBody>
      </p:sp>
      <p:sp>
        <p:nvSpPr>
          <p:cNvPr id="63" name="Szövegdoboz 62"/>
          <p:cNvSpPr txBox="1"/>
          <p:nvPr/>
        </p:nvSpPr>
        <p:spPr>
          <a:xfrm>
            <a:off x="8035708" y="4025385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2</a:t>
            </a:r>
            <a:endParaRPr lang="hu-HU" baseline="-25000" dirty="0"/>
          </a:p>
        </p:txBody>
      </p:sp>
      <p:cxnSp>
        <p:nvCxnSpPr>
          <p:cNvPr id="64" name="Egyenes összekötő 63"/>
          <p:cNvCxnSpPr/>
          <p:nvPr/>
        </p:nvCxnSpPr>
        <p:spPr>
          <a:xfrm flipV="1">
            <a:off x="7518877" y="2962276"/>
            <a:ext cx="839310" cy="44767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Szövegdoboz 64"/>
          <p:cNvSpPr txBox="1"/>
          <p:nvPr/>
        </p:nvSpPr>
        <p:spPr>
          <a:xfrm>
            <a:off x="7311808" y="3278743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t</a:t>
            </a:r>
            <a:r>
              <a:rPr lang="hu-HU" baseline="-25000" dirty="0" smtClean="0"/>
              <a:t>3</a:t>
            </a:r>
            <a:endParaRPr lang="hu-HU" baseline="-25000" dirty="0"/>
          </a:p>
        </p:txBody>
      </p:sp>
      <p:sp>
        <p:nvSpPr>
          <p:cNvPr id="66" name="Szövegdoboz 65"/>
          <p:cNvSpPr txBox="1"/>
          <p:nvPr/>
        </p:nvSpPr>
        <p:spPr>
          <a:xfrm>
            <a:off x="316743" y="5737163"/>
            <a:ext cx="20747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Csúsztatva tükrözés:</a:t>
            </a:r>
            <a:endParaRPr lang="hu-HU" dirty="0"/>
          </a:p>
        </p:txBody>
      </p:sp>
      <p:cxnSp>
        <p:nvCxnSpPr>
          <p:cNvPr id="68" name="Egyenes összekötő 67"/>
          <p:cNvCxnSpPr/>
          <p:nvPr/>
        </p:nvCxnSpPr>
        <p:spPr>
          <a:xfrm>
            <a:off x="2928937" y="5921829"/>
            <a:ext cx="1655979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nyíllal 68"/>
          <p:cNvCxnSpPr/>
          <p:nvPr/>
        </p:nvCxnSpPr>
        <p:spPr>
          <a:xfrm>
            <a:off x="3189677" y="5903640"/>
            <a:ext cx="657278" cy="1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Mosolygó arc 70"/>
          <p:cNvSpPr/>
          <p:nvPr/>
        </p:nvSpPr>
        <p:spPr>
          <a:xfrm>
            <a:off x="3051482" y="5398088"/>
            <a:ext cx="243360" cy="382618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2" name="Mosolygó arc 71"/>
          <p:cNvSpPr/>
          <p:nvPr/>
        </p:nvSpPr>
        <p:spPr>
          <a:xfrm>
            <a:off x="3697358" y="5405348"/>
            <a:ext cx="243360" cy="382618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Mosolygó arc 72"/>
          <p:cNvSpPr/>
          <p:nvPr/>
        </p:nvSpPr>
        <p:spPr>
          <a:xfrm rot="10800000">
            <a:off x="3714650" y="6034049"/>
            <a:ext cx="243360" cy="382618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4" name="Szövegdoboz 73"/>
          <p:cNvSpPr txBox="1"/>
          <p:nvPr/>
        </p:nvSpPr>
        <p:spPr>
          <a:xfrm>
            <a:off x="5045480" y="5523814"/>
            <a:ext cx="157716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Nincs fixpontja</a:t>
            </a:r>
            <a:endParaRPr lang="hu-HU" dirty="0"/>
          </a:p>
        </p:txBody>
      </p:sp>
      <p:sp>
        <p:nvSpPr>
          <p:cNvPr id="75" name="Szövegdoboz 74"/>
          <p:cNvSpPr txBox="1"/>
          <p:nvPr/>
        </p:nvSpPr>
        <p:spPr>
          <a:xfrm>
            <a:off x="5052740" y="5981008"/>
            <a:ext cx="212699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err="1" smtClean="0"/>
              <a:t>Fixegyenese</a:t>
            </a:r>
            <a:r>
              <a:rPr lang="hu-HU" dirty="0" smtClean="0"/>
              <a:t>: tengely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879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/>
      <p:bldP spid="14" grpId="0" animBg="1"/>
      <p:bldP spid="16" grpId="0"/>
      <p:bldP spid="18" grpId="0"/>
      <p:bldP spid="19" grpId="0"/>
      <p:bldP spid="24" grpId="0"/>
      <p:bldP spid="25" grpId="0"/>
      <p:bldP spid="26" grpId="0" animBg="1"/>
      <p:bldP spid="28" grpId="0"/>
      <p:bldP spid="30" grpId="0"/>
      <p:bldP spid="31" grpId="0"/>
      <p:bldP spid="43" grpId="0"/>
      <p:bldP spid="44" grpId="0"/>
      <p:bldP spid="45" grpId="0" animBg="1"/>
      <p:bldP spid="47" grpId="0"/>
      <p:bldP spid="49" grpId="0"/>
      <p:bldP spid="50" grpId="0"/>
      <p:bldP spid="57" grpId="0"/>
      <p:bldP spid="58" grpId="0" animBg="1"/>
      <p:bldP spid="60" grpId="0"/>
      <p:bldP spid="62" grpId="0"/>
      <p:bldP spid="63" grpId="0"/>
      <p:bldP spid="65" grpId="0"/>
      <p:bldP spid="66" grpId="0" animBg="1"/>
      <p:bldP spid="71" grpId="0" animBg="1"/>
      <p:bldP spid="72" grpId="0" animBg="1"/>
      <p:bldP spid="72" grpId="1" animBg="1"/>
      <p:bldP spid="73" grpId="0" animBg="1"/>
      <p:bldP spid="74" grpId="0" animBg="1"/>
      <p:bldP spid="7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0391"/>
          </a:xfrm>
        </p:spPr>
        <p:txBody>
          <a:bodyPr/>
          <a:lstStyle/>
          <a:p>
            <a:r>
              <a:rPr lang="hu-HU" dirty="0" smtClean="0"/>
              <a:t>Nevezetes pontok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95093" y="1132131"/>
            <a:ext cx="811991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Feladat</a:t>
            </a:r>
            <a:r>
              <a:rPr lang="hu-HU" dirty="0" smtClean="0"/>
              <a:t>: Igazoljuk, hogy a háromszög </a:t>
            </a:r>
            <a:r>
              <a:rPr lang="hu-HU" dirty="0" err="1" smtClean="0"/>
              <a:t>oldalfelezőmerőlegesei</a:t>
            </a:r>
            <a:r>
              <a:rPr lang="hu-HU" dirty="0" smtClean="0"/>
              <a:t>  egy ponton mennek át!</a:t>
            </a:r>
            <a:endParaRPr lang="hu-HU" dirty="0"/>
          </a:p>
        </p:txBody>
      </p:sp>
      <p:sp>
        <p:nvSpPr>
          <p:cNvPr id="5" name="Háromszög 4"/>
          <p:cNvSpPr/>
          <p:nvPr/>
        </p:nvSpPr>
        <p:spPr>
          <a:xfrm>
            <a:off x="595093" y="1770756"/>
            <a:ext cx="1785257" cy="2264229"/>
          </a:xfrm>
          <a:prstGeom prst="triangle">
            <a:avLst>
              <a:gd name="adj" fmla="val 71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2332052" y="3980994"/>
            <a:ext cx="101600" cy="10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544293" y="3980994"/>
            <a:ext cx="101600" cy="10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1827227" y="1770756"/>
            <a:ext cx="101600" cy="10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1959723" y="178928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C</a:t>
            </a:r>
            <a:endParaRPr lang="hu-HU" i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461081" y="37963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endParaRPr lang="hu-HU" i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44020" y="37963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  <p:cxnSp>
        <p:nvCxnSpPr>
          <p:cNvPr id="13" name="Egyenes összekötő 12"/>
          <p:cNvCxnSpPr/>
          <p:nvPr/>
        </p:nvCxnSpPr>
        <p:spPr>
          <a:xfrm flipV="1">
            <a:off x="1487721" y="3727464"/>
            <a:ext cx="0" cy="5429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1329921" y="4313343"/>
            <a:ext cx="315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f</a:t>
            </a:r>
            <a:r>
              <a:rPr lang="hu-HU" i="1" baseline="-25000" dirty="0" err="1" smtClean="0"/>
              <a:t>c</a:t>
            </a:r>
            <a:endParaRPr lang="hu-HU" i="1" baseline="-250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77420" y="2510407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f</a:t>
            </a:r>
            <a:r>
              <a:rPr lang="hu-HU" i="1" baseline="-25000" dirty="0" err="1" smtClean="0"/>
              <a:t>b</a:t>
            </a:r>
            <a:endParaRPr lang="hu-HU" i="1" baseline="-25000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2582877" y="2615182"/>
            <a:ext cx="33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f</a:t>
            </a:r>
            <a:r>
              <a:rPr lang="hu-HU" i="1" baseline="-25000" dirty="0" smtClean="0"/>
              <a:t>a</a:t>
            </a:r>
            <a:endParaRPr lang="hu-HU" i="1" baseline="-25000" dirty="0"/>
          </a:p>
        </p:txBody>
      </p:sp>
      <p:cxnSp>
        <p:nvCxnSpPr>
          <p:cNvPr id="18" name="Egyenes összekötő 17"/>
          <p:cNvCxnSpPr/>
          <p:nvPr/>
        </p:nvCxnSpPr>
        <p:spPr>
          <a:xfrm flipV="1">
            <a:off x="1738313" y="2817827"/>
            <a:ext cx="747712" cy="16668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61966" y="2713052"/>
            <a:ext cx="776322" cy="33337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Szövegdoboz 21"/>
              <p:cNvSpPr txBox="1"/>
              <p:nvPr/>
            </p:nvSpPr>
            <p:spPr>
              <a:xfrm>
                <a:off x="408274" y="4731673"/>
                <a:ext cx="814517" cy="472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/>
                        </a:rPr>
                        <m:t>𝐴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e>
                      </m:groupChr>
                      <m:r>
                        <a:rPr lang="hu-HU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22" name="Szövegdoboz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74" y="4731673"/>
                <a:ext cx="814517" cy="47282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Szövegdoboz 22"/>
              <p:cNvSpPr txBox="1"/>
              <p:nvPr/>
            </p:nvSpPr>
            <p:spPr>
              <a:xfrm>
                <a:off x="1417000" y="4738933"/>
                <a:ext cx="814389" cy="472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/>
                        </a:rPr>
                        <m:t>𝐵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e>
                      </m:groupChr>
                      <m:r>
                        <a:rPr lang="hu-HU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23" name="Szövegdoboz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000" y="4738933"/>
                <a:ext cx="814389" cy="4728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Szövegdoboz 23"/>
              <p:cNvSpPr txBox="1"/>
              <p:nvPr/>
            </p:nvSpPr>
            <p:spPr>
              <a:xfrm>
                <a:off x="2295100" y="4746193"/>
                <a:ext cx="795346" cy="472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b="0" i="0" smtClean="0">
                          <a:latin typeface="Cambria Math"/>
                        </a:rPr>
                        <m:t>C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e>
                      </m:groupChr>
                      <m:r>
                        <a:rPr lang="hu-HU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24" name="Szövegdoboz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100" y="4746193"/>
                <a:ext cx="795346" cy="47282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Szövegdoboz 24"/>
          <p:cNvSpPr txBox="1"/>
          <p:nvPr/>
        </p:nvSpPr>
        <p:spPr>
          <a:xfrm>
            <a:off x="309952" y="5341272"/>
            <a:ext cx="303454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 kompozíciónak van fixpontja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665548" y="5798466"/>
            <a:ext cx="210711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 tengelyek metszők</a:t>
            </a:r>
            <a:endParaRPr lang="hu-HU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573325" y="6291861"/>
            <a:ext cx="698511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Feladat</a:t>
            </a:r>
            <a:r>
              <a:rPr lang="hu-HU" dirty="0" smtClean="0"/>
              <a:t>: Igazoljuk, hogy a háromszög szögfelezői  egy ponton mennek át!</a:t>
            </a:r>
            <a:endParaRPr lang="hu-HU" dirty="0"/>
          </a:p>
        </p:txBody>
      </p:sp>
      <p:sp>
        <p:nvSpPr>
          <p:cNvPr id="28" name="Háromszög 27"/>
          <p:cNvSpPr/>
          <p:nvPr/>
        </p:nvSpPr>
        <p:spPr>
          <a:xfrm>
            <a:off x="5072665" y="1778016"/>
            <a:ext cx="1785257" cy="2264229"/>
          </a:xfrm>
          <a:prstGeom prst="triangle">
            <a:avLst>
              <a:gd name="adj" fmla="val 71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Szövegdoboz 33"/>
          <p:cNvSpPr txBox="1"/>
          <p:nvPr/>
        </p:nvSpPr>
        <p:spPr>
          <a:xfrm>
            <a:off x="4427829" y="4313343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endParaRPr lang="hu-HU" i="1" dirty="0"/>
          </a:p>
        </p:txBody>
      </p:sp>
      <p:cxnSp>
        <p:nvCxnSpPr>
          <p:cNvPr id="35" name="Egyenes összekötő 34"/>
          <p:cNvCxnSpPr>
            <a:endCxn id="31" idx="4"/>
          </p:cNvCxnSpPr>
          <p:nvPr/>
        </p:nvCxnSpPr>
        <p:spPr>
          <a:xfrm flipV="1">
            <a:off x="6160446" y="1879616"/>
            <a:ext cx="195153" cy="92023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/>
          <p:nvPr/>
        </p:nvSpPr>
        <p:spPr>
          <a:xfrm>
            <a:off x="5989200" y="2817827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h</a:t>
            </a:r>
            <a:r>
              <a:rPr lang="hu-HU" i="1" baseline="-25000" dirty="0" err="1" smtClean="0"/>
              <a:t>c</a:t>
            </a:r>
            <a:endParaRPr lang="hu-HU" i="1" baseline="-25000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6103549" y="3404663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h</a:t>
            </a:r>
            <a:r>
              <a:rPr lang="hu-HU" i="1" baseline="-25000" dirty="0" err="1" smtClean="0"/>
              <a:t>b</a:t>
            </a:r>
            <a:endParaRPr lang="hu-HU" i="1" baseline="-25000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5799830" y="335813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h</a:t>
            </a:r>
            <a:r>
              <a:rPr lang="hu-HU" i="1" baseline="-25000" dirty="0" smtClean="0"/>
              <a:t>a</a:t>
            </a:r>
            <a:endParaRPr lang="hu-HU" i="1" baseline="-25000" dirty="0"/>
          </a:p>
        </p:txBody>
      </p:sp>
      <p:cxnSp>
        <p:nvCxnSpPr>
          <p:cNvPr id="39" name="Egyenes összekötő 38"/>
          <p:cNvCxnSpPr>
            <a:stCxn id="30" idx="3"/>
          </p:cNvCxnSpPr>
          <p:nvPr/>
        </p:nvCxnSpPr>
        <p:spPr>
          <a:xfrm flipV="1">
            <a:off x="5036744" y="3599543"/>
            <a:ext cx="770749" cy="47543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>
            <a:endCxn id="29" idx="1"/>
          </p:cNvCxnSpPr>
          <p:nvPr/>
        </p:nvCxnSpPr>
        <p:spPr>
          <a:xfrm>
            <a:off x="6406399" y="3599543"/>
            <a:ext cx="418104" cy="40359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/>
          <p:cNvCxnSpPr/>
          <p:nvPr/>
        </p:nvCxnSpPr>
        <p:spPr>
          <a:xfrm flipV="1">
            <a:off x="5072665" y="4042913"/>
            <a:ext cx="2752123" cy="726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zis 28"/>
          <p:cNvSpPr/>
          <p:nvPr/>
        </p:nvSpPr>
        <p:spPr>
          <a:xfrm>
            <a:off x="6809624" y="3988254"/>
            <a:ext cx="101600" cy="10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Szövegdoboz 48"/>
          <p:cNvSpPr txBox="1"/>
          <p:nvPr/>
        </p:nvSpPr>
        <p:spPr>
          <a:xfrm>
            <a:off x="7824788" y="3861877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c</a:t>
            </a:r>
            <a:endParaRPr lang="hu-HU" i="1" dirty="0"/>
          </a:p>
        </p:txBody>
      </p:sp>
      <p:cxnSp>
        <p:nvCxnSpPr>
          <p:cNvPr id="51" name="Egyenes összekötő nyíllal 50"/>
          <p:cNvCxnSpPr>
            <a:stCxn id="29" idx="0"/>
          </p:cNvCxnSpPr>
          <p:nvPr/>
        </p:nvCxnSpPr>
        <p:spPr>
          <a:xfrm flipH="1" flipV="1">
            <a:off x="6294467" y="1557338"/>
            <a:ext cx="565957" cy="2430916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Szövegdoboz 51"/>
          <p:cNvSpPr txBox="1"/>
          <p:nvPr/>
        </p:nvSpPr>
        <p:spPr>
          <a:xfrm>
            <a:off x="6021260" y="142721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  <p:cxnSp>
        <p:nvCxnSpPr>
          <p:cNvPr id="56" name="Egyenes összekötő nyíllal 55"/>
          <p:cNvCxnSpPr>
            <a:stCxn id="31" idx="3"/>
          </p:cNvCxnSpPr>
          <p:nvPr/>
        </p:nvCxnSpPr>
        <p:spPr>
          <a:xfrm flipH="1">
            <a:off x="4800600" y="1864737"/>
            <a:ext cx="1519078" cy="2683451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zis 29"/>
          <p:cNvSpPr/>
          <p:nvPr/>
        </p:nvSpPr>
        <p:spPr>
          <a:xfrm>
            <a:off x="5021865" y="3988254"/>
            <a:ext cx="101600" cy="10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Ellipszis 30"/>
          <p:cNvSpPr/>
          <p:nvPr/>
        </p:nvSpPr>
        <p:spPr>
          <a:xfrm>
            <a:off x="6304799" y="1778016"/>
            <a:ext cx="101600" cy="10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Szövegdoboz 56"/>
              <p:cNvSpPr txBox="1"/>
              <p:nvPr/>
            </p:nvSpPr>
            <p:spPr>
              <a:xfrm>
                <a:off x="4923124" y="4741198"/>
                <a:ext cx="1009122" cy="47012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/>
                        </a:rPr>
                        <m:t>𝑎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e>
                      </m:groupChr>
                      <m:r>
                        <a:rPr lang="hu-HU" b="0" i="1" smtClean="0">
                          <a:latin typeface="Cambria Math"/>
                        </a:rPr>
                        <m:t>−</m:t>
                      </m:r>
                      <m:r>
                        <a:rPr lang="hu-HU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57" name="Szövegdoboz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124" y="4741198"/>
                <a:ext cx="1009122" cy="47012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Szövegdoboz 57"/>
              <p:cNvSpPr txBox="1"/>
              <p:nvPr/>
            </p:nvSpPr>
            <p:spPr>
              <a:xfrm>
                <a:off x="6027100" y="4748458"/>
                <a:ext cx="999120" cy="47012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/>
                        </a:rPr>
                        <m:t>𝑏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e>
                      </m:groupChr>
                      <m:r>
                        <a:rPr lang="hu-HU" b="0" i="1" smtClean="0">
                          <a:latin typeface="Cambria Math"/>
                        </a:rPr>
                        <m:t>−</m:t>
                      </m:r>
                      <m:r>
                        <a:rPr lang="hu-HU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58" name="Szövegdoboz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100" y="4748458"/>
                <a:ext cx="999120" cy="47012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Szövegdoboz 58"/>
              <p:cNvSpPr txBox="1"/>
              <p:nvPr/>
            </p:nvSpPr>
            <p:spPr>
              <a:xfrm>
                <a:off x="7106131" y="4741204"/>
                <a:ext cx="1001620" cy="47012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/>
                        </a:rPr>
                        <m:t>𝑐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e>
                      </m:groupChr>
                      <m:r>
                        <a:rPr lang="hu-HU" b="0" i="1" smtClean="0">
                          <a:latin typeface="Cambria Math"/>
                        </a:rPr>
                        <m:t>−</m:t>
                      </m:r>
                      <m:r>
                        <a:rPr lang="hu-HU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59" name="Szövegdoboz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131" y="4741204"/>
                <a:ext cx="1001620" cy="47012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Szövegdoboz 59"/>
          <p:cNvSpPr txBox="1"/>
          <p:nvPr/>
        </p:nvSpPr>
        <p:spPr>
          <a:xfrm>
            <a:off x="4567627" y="5350797"/>
            <a:ext cx="382765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 kompozíciónak van </a:t>
            </a:r>
            <a:r>
              <a:rPr lang="hu-HU" dirty="0" err="1" smtClean="0"/>
              <a:t>fixegyenese</a:t>
            </a:r>
            <a:r>
              <a:rPr lang="hu-HU" dirty="0" smtClean="0"/>
              <a:t>, de…</a:t>
            </a:r>
            <a:endParaRPr lang="hu-HU" dirty="0"/>
          </a:p>
        </p:txBody>
      </p:sp>
      <p:sp>
        <p:nvSpPr>
          <p:cNvPr id="61" name="Szövegdoboz 60"/>
          <p:cNvSpPr txBox="1"/>
          <p:nvPr/>
        </p:nvSpPr>
        <p:spPr>
          <a:xfrm>
            <a:off x="5275648" y="5807991"/>
            <a:ext cx="210711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 tengelyek metszők</a:t>
            </a:r>
            <a:endParaRPr lang="hu-HU" dirty="0"/>
          </a:p>
        </p:txBody>
      </p:sp>
      <p:sp>
        <p:nvSpPr>
          <p:cNvPr id="62" name="Szövegdoboz 61"/>
          <p:cNvSpPr txBox="1"/>
          <p:nvPr/>
        </p:nvSpPr>
        <p:spPr>
          <a:xfrm>
            <a:off x="6393753" y="179654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C</a:t>
            </a:r>
            <a:endParaRPr lang="hu-HU" i="1" dirty="0"/>
          </a:p>
        </p:txBody>
      </p:sp>
      <p:sp>
        <p:nvSpPr>
          <p:cNvPr id="63" name="Szövegdoboz 62"/>
          <p:cNvSpPr txBox="1"/>
          <p:nvPr/>
        </p:nvSpPr>
        <p:spPr>
          <a:xfrm>
            <a:off x="6735457" y="407935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endParaRPr lang="hu-HU" i="1" dirty="0"/>
          </a:p>
        </p:txBody>
      </p:sp>
      <p:sp>
        <p:nvSpPr>
          <p:cNvPr id="64" name="Szövegdoboz 63"/>
          <p:cNvSpPr txBox="1"/>
          <p:nvPr/>
        </p:nvSpPr>
        <p:spPr>
          <a:xfrm>
            <a:off x="4678050" y="38035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365975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5" grpId="0"/>
      <p:bldP spid="16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4" grpId="0"/>
      <p:bldP spid="36" grpId="0"/>
      <p:bldP spid="37" grpId="0"/>
      <p:bldP spid="38" grpId="0"/>
      <p:bldP spid="49" grpId="0"/>
      <p:bldP spid="52" grpId="0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Csoportba foglalás 58"/>
          <p:cNvGrpSpPr/>
          <p:nvPr/>
        </p:nvGrpSpPr>
        <p:grpSpPr>
          <a:xfrm>
            <a:off x="3914793" y="2514169"/>
            <a:ext cx="314325" cy="283931"/>
            <a:chOff x="4081463" y="2376071"/>
            <a:chExt cx="314325" cy="283931"/>
          </a:xfrm>
        </p:grpSpPr>
        <p:sp>
          <p:nvSpPr>
            <p:cNvPr id="57" name="Kör 56"/>
            <p:cNvSpPr/>
            <p:nvPr/>
          </p:nvSpPr>
          <p:spPr>
            <a:xfrm>
              <a:off x="4081463" y="2376071"/>
              <a:ext cx="314325" cy="283931"/>
            </a:xfrm>
            <a:prstGeom prst="pie">
              <a:avLst>
                <a:gd name="adj1" fmla="val 18397137"/>
                <a:gd name="adj2" fmla="val 230518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58" name="Ellipszis 57"/>
            <p:cNvSpPr/>
            <p:nvPr/>
          </p:nvSpPr>
          <p:spPr>
            <a:xfrm>
              <a:off x="4316374" y="2485293"/>
              <a:ext cx="45719" cy="45719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Legrövidebb utak</a:t>
            </a:r>
            <a:endParaRPr lang="hu-HU" dirty="0"/>
          </a:p>
        </p:txBody>
      </p:sp>
      <p:cxnSp>
        <p:nvCxnSpPr>
          <p:cNvPr id="4" name="Egyenes összekötő 3"/>
          <p:cNvCxnSpPr/>
          <p:nvPr/>
        </p:nvCxnSpPr>
        <p:spPr>
          <a:xfrm flipV="1">
            <a:off x="714375" y="2488958"/>
            <a:ext cx="1366838" cy="124301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>
            <a:stCxn id="7" idx="2"/>
            <a:endCxn id="8" idx="2"/>
          </p:cNvCxnSpPr>
          <p:nvPr/>
        </p:nvCxnSpPr>
        <p:spPr>
          <a:xfrm>
            <a:off x="1316834" y="3110464"/>
            <a:ext cx="1176338" cy="329406"/>
          </a:xfrm>
          <a:prstGeom prst="line">
            <a:avLst/>
          </a:prstGeom>
          <a:ln w="349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zis 7"/>
          <p:cNvSpPr/>
          <p:nvPr/>
        </p:nvSpPr>
        <p:spPr>
          <a:xfrm>
            <a:off x="2493172" y="340712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1501386" y="3406117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210484" y="3391828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2</a:t>
            </a:r>
            <a:endParaRPr lang="hu-HU" sz="1600" baseline="-25000" dirty="0"/>
          </a:p>
        </p:txBody>
      </p:sp>
      <p:cxnSp>
        <p:nvCxnSpPr>
          <p:cNvPr id="13" name="Egyenes összekötő 12"/>
          <p:cNvCxnSpPr>
            <a:stCxn id="7" idx="4"/>
            <a:endCxn id="5" idx="0"/>
          </p:cNvCxnSpPr>
          <p:nvPr/>
        </p:nvCxnSpPr>
        <p:spPr>
          <a:xfrm>
            <a:off x="1382318" y="3175948"/>
            <a:ext cx="127966" cy="296664"/>
          </a:xfrm>
          <a:prstGeom prst="line">
            <a:avLst/>
          </a:prstGeom>
          <a:ln w="3492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377371" y="36441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e</a:t>
            </a:r>
            <a:endParaRPr lang="hu-HU" i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1451632" y="2457519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Q</a:t>
            </a:r>
            <a:endParaRPr lang="hu-HU" sz="1600" i="1" dirty="0"/>
          </a:p>
        </p:txBody>
      </p:sp>
      <p:cxnSp>
        <p:nvCxnSpPr>
          <p:cNvPr id="21" name="Egyenes összekötő 20"/>
          <p:cNvCxnSpPr>
            <a:stCxn id="9" idx="6"/>
            <a:endCxn id="7" idx="2"/>
          </p:cNvCxnSpPr>
          <p:nvPr/>
        </p:nvCxnSpPr>
        <p:spPr>
          <a:xfrm>
            <a:off x="972149" y="3044980"/>
            <a:ext cx="344685" cy="65484"/>
          </a:xfrm>
          <a:prstGeom prst="line">
            <a:avLst/>
          </a:prstGeom>
          <a:ln w="3492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>
            <a:stCxn id="9" idx="6"/>
            <a:endCxn id="16" idx="2"/>
          </p:cNvCxnSpPr>
          <p:nvPr/>
        </p:nvCxnSpPr>
        <p:spPr>
          <a:xfrm flipV="1">
            <a:off x="972149" y="2802954"/>
            <a:ext cx="685767" cy="242026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>
            <a:stCxn id="5" idx="7"/>
            <a:endCxn id="16" idx="4"/>
          </p:cNvCxnSpPr>
          <p:nvPr/>
        </p:nvCxnSpPr>
        <p:spPr>
          <a:xfrm flipV="1">
            <a:off x="1533436" y="2868438"/>
            <a:ext cx="189964" cy="613764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1260588" y="2790875"/>
            <a:ext cx="290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P</a:t>
            </a:r>
            <a:endParaRPr lang="hu-HU" sz="1600" i="1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539939" y="2865462"/>
            <a:ext cx="399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F’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sp>
        <p:nvSpPr>
          <p:cNvPr id="5" name="Ellipszis 4"/>
          <p:cNvSpPr/>
          <p:nvPr/>
        </p:nvSpPr>
        <p:spPr>
          <a:xfrm>
            <a:off x="1477542" y="3472612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8" name="Egyenes összekötő 37"/>
          <p:cNvCxnSpPr>
            <a:stCxn id="16" idx="5"/>
          </p:cNvCxnSpPr>
          <p:nvPr/>
        </p:nvCxnSpPr>
        <p:spPr>
          <a:xfrm>
            <a:off x="1769704" y="2849258"/>
            <a:ext cx="723468" cy="557870"/>
          </a:xfrm>
          <a:prstGeom prst="line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1657916" y="2737470"/>
            <a:ext cx="130968" cy="1309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1316834" y="3044980"/>
            <a:ext cx="130968" cy="1309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906665" y="301223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Szövegdoboz 39"/>
          <p:cNvSpPr txBox="1"/>
          <p:nvPr/>
        </p:nvSpPr>
        <p:spPr>
          <a:xfrm>
            <a:off x="445229" y="1357868"/>
            <a:ext cx="8003666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Feladat</a:t>
            </a:r>
            <a:r>
              <a:rPr lang="hu-HU" dirty="0" smtClean="0"/>
              <a:t>: Adott az e egyenes és egyik oldalán az </a:t>
            </a:r>
            <a:r>
              <a:rPr lang="hu-HU" i="1" dirty="0" smtClean="0"/>
              <a:t>F</a:t>
            </a:r>
            <a:r>
              <a:rPr lang="hu-HU" baseline="-25000" dirty="0" smtClean="0"/>
              <a:t>1</a:t>
            </a:r>
            <a:r>
              <a:rPr lang="hu-HU" dirty="0" smtClean="0"/>
              <a:t>, </a:t>
            </a:r>
            <a:r>
              <a:rPr lang="hu-HU" i="1" dirty="0" smtClean="0"/>
              <a:t>F</a:t>
            </a:r>
            <a:r>
              <a:rPr lang="hu-HU" baseline="-25000" dirty="0" smtClean="0"/>
              <a:t>2</a:t>
            </a:r>
            <a:r>
              <a:rPr lang="hu-HU" dirty="0" smtClean="0"/>
              <a:t> pontok. Melyik az a pont </a:t>
            </a:r>
            <a:r>
              <a:rPr lang="hu-HU" i="1" dirty="0" smtClean="0"/>
              <a:t>e</a:t>
            </a:r>
            <a:r>
              <a:rPr lang="hu-HU" dirty="0" smtClean="0"/>
              <a:t>-n, </a:t>
            </a:r>
          </a:p>
          <a:p>
            <a:r>
              <a:rPr lang="hu-HU" dirty="0" smtClean="0"/>
              <a:t>melynek az adott pontoktól való távolságainak összege minimális?</a:t>
            </a:r>
            <a:endParaRPr lang="hu-HU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323850" y="4210050"/>
            <a:ext cx="194155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F</a:t>
            </a:r>
            <a:r>
              <a:rPr lang="hu-HU" baseline="-25000" dirty="0" smtClean="0"/>
              <a:t>1</a:t>
            </a:r>
            <a:r>
              <a:rPr lang="hu-HU" i="1" dirty="0" smtClean="0"/>
              <a:t>Q</a:t>
            </a:r>
            <a:r>
              <a:rPr lang="hu-HU" dirty="0" smtClean="0"/>
              <a:t>+</a:t>
            </a:r>
            <a:r>
              <a:rPr lang="hu-HU" i="1" dirty="0" smtClean="0"/>
              <a:t>F</a:t>
            </a:r>
            <a:r>
              <a:rPr lang="hu-HU" baseline="-25000" dirty="0" smtClean="0"/>
              <a:t>2</a:t>
            </a:r>
            <a:r>
              <a:rPr lang="hu-HU" i="1" dirty="0" smtClean="0"/>
              <a:t>Q</a:t>
            </a:r>
            <a:r>
              <a:rPr lang="hu-HU" dirty="0" smtClean="0"/>
              <a:t>=</a:t>
            </a:r>
            <a:r>
              <a:rPr lang="hu-HU" i="1" dirty="0" smtClean="0"/>
              <a:t>F</a:t>
            </a:r>
            <a:r>
              <a:rPr lang="hu-HU" dirty="0" smtClean="0"/>
              <a:t>’</a:t>
            </a:r>
            <a:r>
              <a:rPr lang="hu-HU" baseline="-25000" dirty="0" smtClean="0"/>
              <a:t>1</a:t>
            </a:r>
            <a:r>
              <a:rPr lang="hu-HU" i="1" dirty="0" smtClean="0"/>
              <a:t>Q</a:t>
            </a:r>
            <a:r>
              <a:rPr lang="hu-HU" dirty="0" smtClean="0"/>
              <a:t>+</a:t>
            </a:r>
            <a:r>
              <a:rPr lang="hu-HU" i="1" dirty="0"/>
              <a:t>F</a:t>
            </a:r>
            <a:r>
              <a:rPr lang="hu-HU" baseline="-25000" dirty="0"/>
              <a:t>2</a:t>
            </a:r>
            <a:r>
              <a:rPr lang="hu-HU" i="1" dirty="0"/>
              <a:t>Q</a:t>
            </a:r>
            <a:endParaRPr lang="hu-HU" dirty="0"/>
          </a:p>
        </p:txBody>
      </p:sp>
      <p:sp>
        <p:nvSpPr>
          <p:cNvPr id="42" name="Szövegdoboz 41"/>
          <p:cNvSpPr txBox="1"/>
          <p:nvPr/>
        </p:nvSpPr>
        <p:spPr>
          <a:xfrm>
            <a:off x="2262375" y="4210034"/>
            <a:ext cx="73770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</a:t>
            </a:r>
            <a:r>
              <a:rPr lang="hu-HU" i="1" dirty="0" smtClean="0"/>
              <a:t>F</a:t>
            </a:r>
            <a:r>
              <a:rPr lang="hu-HU" dirty="0" smtClean="0"/>
              <a:t>’</a:t>
            </a:r>
            <a:r>
              <a:rPr lang="hu-HU" baseline="-25000" dirty="0" smtClean="0"/>
              <a:t>1</a:t>
            </a:r>
            <a:r>
              <a:rPr lang="hu-HU" i="1" dirty="0" smtClean="0"/>
              <a:t>F</a:t>
            </a:r>
            <a:r>
              <a:rPr lang="hu-HU" baseline="-25000" dirty="0" smtClean="0"/>
              <a:t>2</a:t>
            </a:r>
            <a:endParaRPr lang="hu-HU" dirty="0"/>
          </a:p>
        </p:txBody>
      </p:sp>
      <p:sp>
        <p:nvSpPr>
          <p:cNvPr id="43" name="Szövegdoboz 42"/>
          <p:cNvSpPr txBox="1"/>
          <p:nvPr/>
        </p:nvSpPr>
        <p:spPr>
          <a:xfrm>
            <a:off x="3000640" y="4210034"/>
            <a:ext cx="102143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=</a:t>
            </a:r>
            <a:r>
              <a:rPr lang="hu-HU" i="1" dirty="0" smtClean="0"/>
              <a:t>F</a:t>
            </a:r>
            <a:r>
              <a:rPr lang="hu-HU" baseline="-25000" dirty="0" smtClean="0"/>
              <a:t>1</a:t>
            </a:r>
            <a:r>
              <a:rPr lang="hu-HU" i="1" dirty="0" smtClean="0"/>
              <a:t>P</a:t>
            </a:r>
            <a:r>
              <a:rPr lang="hu-HU" dirty="0" smtClean="0"/>
              <a:t>+</a:t>
            </a:r>
            <a:r>
              <a:rPr lang="hu-HU" i="1" dirty="0" smtClean="0"/>
              <a:t>F</a:t>
            </a:r>
            <a:r>
              <a:rPr lang="hu-HU" baseline="-25000" dirty="0" smtClean="0"/>
              <a:t>2</a:t>
            </a:r>
            <a:r>
              <a:rPr lang="hu-HU" i="1" dirty="0" smtClean="0"/>
              <a:t>P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438341" y="4935639"/>
            <a:ext cx="853733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Feladat</a:t>
            </a:r>
            <a:r>
              <a:rPr lang="hu-HU" dirty="0" smtClean="0"/>
              <a:t>: Egy adott szög szárai </a:t>
            </a:r>
            <a:r>
              <a:rPr lang="hu-HU" i="1" dirty="0" smtClean="0"/>
              <a:t>a</a:t>
            </a:r>
            <a:r>
              <a:rPr lang="hu-HU" dirty="0" smtClean="0"/>
              <a:t> és </a:t>
            </a:r>
            <a:r>
              <a:rPr lang="hu-HU" i="1" dirty="0" smtClean="0"/>
              <a:t>b</a:t>
            </a:r>
            <a:r>
              <a:rPr lang="hu-HU" dirty="0" smtClean="0"/>
              <a:t>. Adott  még a szög belsejében az </a:t>
            </a:r>
            <a:r>
              <a:rPr lang="hu-HU" i="1" dirty="0" smtClean="0"/>
              <a:t>F</a:t>
            </a:r>
            <a:r>
              <a:rPr lang="hu-HU" dirty="0" smtClean="0"/>
              <a:t> pont.  Határozzuk </a:t>
            </a:r>
          </a:p>
          <a:p>
            <a:r>
              <a:rPr lang="hu-HU" dirty="0" smtClean="0"/>
              <a:t>meg az </a:t>
            </a:r>
            <a:r>
              <a:rPr lang="hu-HU" i="1" dirty="0" smtClean="0"/>
              <a:t>a</a:t>
            </a:r>
            <a:r>
              <a:rPr lang="hu-HU" dirty="0" smtClean="0"/>
              <a:t>, </a:t>
            </a:r>
            <a:r>
              <a:rPr lang="hu-HU" i="1" dirty="0" smtClean="0"/>
              <a:t>b</a:t>
            </a:r>
            <a:r>
              <a:rPr lang="hu-HU" dirty="0" smtClean="0"/>
              <a:t> szárak </a:t>
            </a:r>
            <a:r>
              <a:rPr lang="hu-HU" i="1" dirty="0" smtClean="0"/>
              <a:t>A</a:t>
            </a:r>
            <a:r>
              <a:rPr lang="hu-HU" dirty="0" smtClean="0"/>
              <a:t>, </a:t>
            </a:r>
            <a:r>
              <a:rPr lang="hu-HU" i="1" dirty="0" smtClean="0"/>
              <a:t>B</a:t>
            </a:r>
            <a:r>
              <a:rPr lang="hu-HU" dirty="0" smtClean="0"/>
              <a:t> pontjait úgy, hogy </a:t>
            </a:r>
            <a:r>
              <a:rPr lang="hu-HU" dirty="0" smtClean="0"/>
              <a:t>az </a:t>
            </a:r>
            <a:r>
              <a:rPr lang="hu-HU" i="1" dirty="0" smtClean="0"/>
              <a:t>FAB</a:t>
            </a:r>
            <a:r>
              <a:rPr lang="hu-HU" dirty="0" smtClean="0"/>
              <a:t> </a:t>
            </a:r>
            <a:r>
              <a:rPr lang="hu-HU" dirty="0" err="1" smtClean="0"/>
              <a:t>töröttvonal</a:t>
            </a:r>
            <a:r>
              <a:rPr lang="hu-HU" dirty="0" smtClean="0"/>
              <a:t> hossza minimális legyen!</a:t>
            </a:r>
            <a:endParaRPr lang="hu-HU" dirty="0"/>
          </a:p>
        </p:txBody>
      </p:sp>
      <p:cxnSp>
        <p:nvCxnSpPr>
          <p:cNvPr id="18" name="Egyenes összekötő 17"/>
          <p:cNvCxnSpPr/>
          <p:nvPr/>
        </p:nvCxnSpPr>
        <p:spPr>
          <a:xfrm flipV="1">
            <a:off x="3614057" y="2849258"/>
            <a:ext cx="1291772" cy="47502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flipV="1">
            <a:off x="3614057" y="2119086"/>
            <a:ext cx="833005" cy="120519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zövegdoboz 21"/>
          <p:cNvSpPr txBox="1"/>
          <p:nvPr/>
        </p:nvSpPr>
        <p:spPr>
          <a:xfrm>
            <a:off x="4926845" y="268377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4447062" y="193442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endParaRPr lang="hu-HU" i="1" dirty="0"/>
          </a:p>
        </p:txBody>
      </p:sp>
      <p:sp>
        <p:nvSpPr>
          <p:cNvPr id="35" name="Ellipszis 34"/>
          <p:cNvSpPr/>
          <p:nvPr/>
        </p:nvSpPr>
        <p:spPr>
          <a:xfrm>
            <a:off x="4547256" y="259451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Szövegdoboz 35"/>
          <p:cNvSpPr txBox="1"/>
          <p:nvPr/>
        </p:nvSpPr>
        <p:spPr>
          <a:xfrm>
            <a:off x="4614642" y="2440939"/>
            <a:ext cx="279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endParaRPr lang="hu-HU" sz="1600" baseline="-25000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4833724" y="3074402"/>
            <a:ext cx="330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F’</a:t>
            </a:r>
            <a:endParaRPr lang="hu-HU" sz="1600" baseline="-25000" dirty="0"/>
          </a:p>
        </p:txBody>
      </p:sp>
      <p:cxnSp>
        <p:nvCxnSpPr>
          <p:cNvPr id="24" name="Egyenes összekötő 23"/>
          <p:cNvCxnSpPr>
            <a:stCxn id="37" idx="2"/>
          </p:cNvCxnSpPr>
          <p:nvPr/>
        </p:nvCxnSpPr>
        <p:spPr>
          <a:xfrm flipH="1" flipV="1">
            <a:off x="4081463" y="2660002"/>
            <a:ext cx="732505" cy="54832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>
            <a:stCxn id="37" idx="2"/>
            <a:endCxn id="47" idx="6"/>
          </p:cNvCxnSpPr>
          <p:nvPr/>
        </p:nvCxnSpPr>
        <p:spPr>
          <a:xfrm flipH="1" flipV="1">
            <a:off x="4183532" y="3133853"/>
            <a:ext cx="630436" cy="74477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>
            <a:stCxn id="35" idx="3"/>
            <a:endCxn id="47" idx="7"/>
          </p:cNvCxnSpPr>
          <p:nvPr/>
        </p:nvCxnSpPr>
        <p:spPr>
          <a:xfrm flipH="1">
            <a:off x="4173942" y="2650412"/>
            <a:ext cx="382904" cy="460289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>
            <a:stCxn id="35" idx="4"/>
            <a:endCxn id="44" idx="7"/>
          </p:cNvCxnSpPr>
          <p:nvPr/>
        </p:nvCxnSpPr>
        <p:spPr>
          <a:xfrm flipH="1">
            <a:off x="4535555" y="2660002"/>
            <a:ext cx="44443" cy="30679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>
            <a:off x="4540382" y="2989949"/>
            <a:ext cx="268823" cy="218381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 flipH="1" flipV="1">
            <a:off x="4099852" y="2683154"/>
            <a:ext cx="384636" cy="283643"/>
          </a:xfrm>
          <a:prstGeom prst="line">
            <a:avLst/>
          </a:prstGeom>
          <a:ln w="349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>
            <a:stCxn id="47" idx="1"/>
            <a:endCxn id="46" idx="5"/>
          </p:cNvCxnSpPr>
          <p:nvPr/>
        </p:nvCxnSpPr>
        <p:spPr>
          <a:xfrm flipH="1" flipV="1">
            <a:off x="4012483" y="2819225"/>
            <a:ext cx="115155" cy="291476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zis 36"/>
          <p:cNvSpPr/>
          <p:nvPr/>
        </p:nvSpPr>
        <p:spPr>
          <a:xfrm>
            <a:off x="4813968" y="317558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Ellipszis 43"/>
          <p:cNvSpPr/>
          <p:nvPr/>
        </p:nvSpPr>
        <p:spPr>
          <a:xfrm>
            <a:off x="4479661" y="2957207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Ellipszis 44"/>
          <p:cNvSpPr/>
          <p:nvPr/>
        </p:nvSpPr>
        <p:spPr>
          <a:xfrm>
            <a:off x="4048721" y="2627260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Ellipszis 45"/>
          <p:cNvSpPr/>
          <p:nvPr/>
        </p:nvSpPr>
        <p:spPr>
          <a:xfrm>
            <a:off x="3956589" y="2763331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Ellipszis 46"/>
          <p:cNvSpPr/>
          <p:nvPr/>
        </p:nvSpPr>
        <p:spPr>
          <a:xfrm>
            <a:off x="4118048" y="3101111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0" name="Egyenes összekötő 59"/>
          <p:cNvCxnSpPr/>
          <p:nvPr/>
        </p:nvCxnSpPr>
        <p:spPr>
          <a:xfrm flipV="1">
            <a:off x="5547632" y="3439870"/>
            <a:ext cx="1312788" cy="3681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flipV="1">
            <a:off x="5547632" y="2271486"/>
            <a:ext cx="833005" cy="120519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zövegdoboz 61"/>
          <p:cNvSpPr txBox="1"/>
          <p:nvPr/>
        </p:nvSpPr>
        <p:spPr>
          <a:xfrm>
            <a:off x="7012064" y="325520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  <p:sp>
        <p:nvSpPr>
          <p:cNvPr id="63" name="Szövegdoboz 62"/>
          <p:cNvSpPr txBox="1"/>
          <p:nvPr/>
        </p:nvSpPr>
        <p:spPr>
          <a:xfrm>
            <a:off x="6380637" y="208682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endParaRPr lang="hu-HU" i="1" dirty="0"/>
          </a:p>
        </p:txBody>
      </p:sp>
      <p:sp>
        <p:nvSpPr>
          <p:cNvPr id="65" name="Ellipszis 64"/>
          <p:cNvSpPr/>
          <p:nvPr/>
        </p:nvSpPr>
        <p:spPr>
          <a:xfrm>
            <a:off x="6623706" y="274691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6" name="Szövegdoboz 65"/>
          <p:cNvSpPr txBox="1"/>
          <p:nvPr/>
        </p:nvSpPr>
        <p:spPr>
          <a:xfrm>
            <a:off x="6691092" y="2593339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sp>
        <p:nvSpPr>
          <p:cNvPr id="67" name="Ellipszis 66"/>
          <p:cNvSpPr/>
          <p:nvPr/>
        </p:nvSpPr>
        <p:spPr>
          <a:xfrm>
            <a:off x="6652281" y="406136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8" name="Szövegdoboz 67"/>
          <p:cNvSpPr txBox="1"/>
          <p:nvPr/>
        </p:nvSpPr>
        <p:spPr>
          <a:xfrm>
            <a:off x="6719667" y="3907789"/>
            <a:ext cx="399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F’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grpSp>
        <p:nvGrpSpPr>
          <p:cNvPr id="69" name="Csoportba foglalás 68"/>
          <p:cNvGrpSpPr/>
          <p:nvPr/>
        </p:nvGrpSpPr>
        <p:grpSpPr>
          <a:xfrm>
            <a:off x="5510226" y="3171400"/>
            <a:ext cx="314325" cy="283931"/>
            <a:chOff x="4081463" y="2376071"/>
            <a:chExt cx="314325" cy="283931"/>
          </a:xfrm>
        </p:grpSpPr>
        <p:sp>
          <p:nvSpPr>
            <p:cNvPr id="70" name="Kör 69"/>
            <p:cNvSpPr/>
            <p:nvPr/>
          </p:nvSpPr>
          <p:spPr>
            <a:xfrm>
              <a:off x="4081463" y="2376071"/>
              <a:ext cx="314325" cy="283931"/>
            </a:xfrm>
            <a:prstGeom prst="pie">
              <a:avLst>
                <a:gd name="adj1" fmla="val 18397137"/>
                <a:gd name="adj2" fmla="val 230518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71" name="Ellipszis 70"/>
            <p:cNvSpPr/>
            <p:nvPr/>
          </p:nvSpPr>
          <p:spPr>
            <a:xfrm>
              <a:off x="4316374" y="2485293"/>
              <a:ext cx="45719" cy="45719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cxnSp>
        <p:nvCxnSpPr>
          <p:cNvPr id="73" name="Egyenes összekötő 72"/>
          <p:cNvCxnSpPr/>
          <p:nvPr/>
        </p:nvCxnSpPr>
        <p:spPr>
          <a:xfrm flipH="1" flipV="1">
            <a:off x="5681663" y="3324280"/>
            <a:ext cx="984971" cy="74667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Ellipszis 73"/>
          <p:cNvSpPr/>
          <p:nvPr/>
        </p:nvSpPr>
        <p:spPr>
          <a:xfrm>
            <a:off x="6195020" y="2675457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Szövegdoboz 74"/>
          <p:cNvSpPr txBox="1"/>
          <p:nvPr/>
        </p:nvSpPr>
        <p:spPr>
          <a:xfrm>
            <a:off x="6262406" y="2521878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2</a:t>
            </a:r>
            <a:endParaRPr lang="hu-HU" sz="1600" baseline="-25000" dirty="0"/>
          </a:p>
        </p:txBody>
      </p:sp>
      <p:sp>
        <p:nvSpPr>
          <p:cNvPr id="76" name="Ellipszis 75"/>
          <p:cNvSpPr/>
          <p:nvPr/>
        </p:nvSpPr>
        <p:spPr>
          <a:xfrm>
            <a:off x="6223595" y="4199479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Szövegdoboz 76"/>
          <p:cNvSpPr txBox="1"/>
          <p:nvPr/>
        </p:nvSpPr>
        <p:spPr>
          <a:xfrm>
            <a:off x="6290981" y="4045900"/>
            <a:ext cx="399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F’</a:t>
            </a:r>
            <a:r>
              <a:rPr lang="hu-HU" sz="1600" baseline="-25000" dirty="0" smtClean="0"/>
              <a:t>2</a:t>
            </a:r>
            <a:endParaRPr lang="hu-HU" sz="1600" baseline="-25000" dirty="0"/>
          </a:p>
        </p:txBody>
      </p:sp>
      <p:cxnSp>
        <p:nvCxnSpPr>
          <p:cNvPr id="78" name="Egyenes összekötő 77"/>
          <p:cNvCxnSpPr/>
          <p:nvPr/>
        </p:nvCxnSpPr>
        <p:spPr>
          <a:xfrm flipH="1" flipV="1">
            <a:off x="5457826" y="3624536"/>
            <a:ext cx="765834" cy="57977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Szövegdoboz 79"/>
          <p:cNvSpPr txBox="1"/>
          <p:nvPr/>
        </p:nvSpPr>
        <p:spPr>
          <a:xfrm>
            <a:off x="5160995" y="3402213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?</a:t>
            </a:r>
            <a:endParaRPr lang="hu-HU" dirty="0"/>
          </a:p>
        </p:txBody>
      </p:sp>
      <p:cxnSp>
        <p:nvCxnSpPr>
          <p:cNvPr id="82" name="Egyenes összekötő 81"/>
          <p:cNvCxnSpPr>
            <a:stCxn id="76" idx="0"/>
          </p:cNvCxnSpPr>
          <p:nvPr/>
        </p:nvCxnSpPr>
        <p:spPr>
          <a:xfrm flipH="1" flipV="1">
            <a:off x="5547632" y="3472612"/>
            <a:ext cx="708705" cy="726867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>
            <a:stCxn id="74" idx="3"/>
          </p:cNvCxnSpPr>
          <p:nvPr/>
        </p:nvCxnSpPr>
        <p:spPr>
          <a:xfrm flipH="1">
            <a:off x="5547632" y="2731351"/>
            <a:ext cx="656978" cy="750851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Szövegdoboz 85"/>
          <p:cNvSpPr txBox="1"/>
          <p:nvPr/>
        </p:nvSpPr>
        <p:spPr>
          <a:xfrm>
            <a:off x="5029200" y="4341255"/>
            <a:ext cx="300601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Az eredmény a szögtől és a </a:t>
            </a:r>
          </a:p>
          <a:p>
            <a:r>
              <a:rPr lang="hu-HU" dirty="0" smtClean="0"/>
              <a:t>pont elhelyezkedésétől is függ</a:t>
            </a:r>
            <a:endParaRPr lang="hu-HU" dirty="0"/>
          </a:p>
        </p:txBody>
      </p:sp>
      <p:sp>
        <p:nvSpPr>
          <p:cNvPr id="91" name="Szövegdoboz 90"/>
          <p:cNvSpPr txBox="1"/>
          <p:nvPr/>
        </p:nvSpPr>
        <p:spPr>
          <a:xfrm>
            <a:off x="2915049" y="2166938"/>
            <a:ext cx="268733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Hogyan lehet erre rájönni?</a:t>
            </a:r>
            <a:endParaRPr lang="hu-HU" dirty="0"/>
          </a:p>
        </p:txBody>
      </p:sp>
      <p:sp>
        <p:nvSpPr>
          <p:cNvPr id="92" name="Szövegdoboz 91"/>
          <p:cNvSpPr txBox="1"/>
          <p:nvPr/>
        </p:nvSpPr>
        <p:spPr>
          <a:xfrm>
            <a:off x="2905507" y="2576540"/>
            <a:ext cx="471097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Hangya</a:t>
            </a:r>
            <a:r>
              <a:rPr lang="hu-HU" dirty="0" smtClean="0"/>
              <a:t>: mi a legrövidebb út a kocka felületén…?</a:t>
            </a:r>
            <a:endParaRPr lang="hu-HU" dirty="0"/>
          </a:p>
        </p:txBody>
      </p:sp>
      <p:sp>
        <p:nvSpPr>
          <p:cNvPr id="93" name="Szövegdoboz 92"/>
          <p:cNvSpPr txBox="1"/>
          <p:nvPr/>
        </p:nvSpPr>
        <p:spPr>
          <a:xfrm>
            <a:off x="2891202" y="2986142"/>
            <a:ext cx="5033557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Hangya</a:t>
            </a:r>
            <a:r>
              <a:rPr lang="hu-HU" dirty="0" smtClean="0"/>
              <a:t>: mi a legrövidebb út egy lap egyik oldalának</a:t>
            </a:r>
          </a:p>
          <a:p>
            <a:r>
              <a:rPr lang="hu-HU" dirty="0" smtClean="0"/>
              <a:t>egy pontjából a másik oldal egy pontjához?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445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4" grpId="0"/>
      <p:bldP spid="12" grpId="0"/>
      <p:bldP spid="16" grpId="0" animBg="1"/>
      <p:bldP spid="7" grpId="0" animBg="1"/>
      <p:bldP spid="9" grpId="0" animBg="1"/>
      <p:bldP spid="41" grpId="0" animBg="1"/>
      <p:bldP spid="42" grpId="0" animBg="1"/>
      <p:bldP spid="43" grpId="0" animBg="1"/>
      <p:bldP spid="25" grpId="0" animBg="1"/>
      <p:bldP spid="22" grpId="0"/>
      <p:bldP spid="32" grpId="0"/>
      <p:bldP spid="35" grpId="0" animBg="1"/>
      <p:bldP spid="36" grpId="0"/>
      <p:bldP spid="39" grpId="0"/>
      <p:bldP spid="37" grpId="0" animBg="1"/>
      <p:bldP spid="44" grpId="0" animBg="1"/>
      <p:bldP spid="45" grpId="0" animBg="1"/>
      <p:bldP spid="46" grpId="0" animBg="1"/>
      <p:bldP spid="47" grpId="0" animBg="1"/>
      <p:bldP spid="62" grpId="0"/>
      <p:bldP spid="63" grpId="0"/>
      <p:bldP spid="65" grpId="0" animBg="1"/>
      <p:bldP spid="65" grpId="1" animBg="1"/>
      <p:bldP spid="66" grpId="0"/>
      <p:bldP spid="66" grpId="1"/>
      <p:bldP spid="67" grpId="0" animBg="1"/>
      <p:bldP spid="67" grpId="1" animBg="1"/>
      <p:bldP spid="68" grpId="0"/>
      <p:bldP spid="68" grpId="1"/>
      <p:bldP spid="74" grpId="0" animBg="1"/>
      <p:bldP spid="75" grpId="0"/>
      <p:bldP spid="76" grpId="0" animBg="1"/>
      <p:bldP spid="77" grpId="0"/>
      <p:bldP spid="80" grpId="0"/>
      <p:bldP spid="86" grpId="0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Kör 132"/>
          <p:cNvSpPr/>
          <p:nvPr/>
        </p:nvSpPr>
        <p:spPr>
          <a:xfrm>
            <a:off x="1160777" y="5568710"/>
            <a:ext cx="540474" cy="540474"/>
          </a:xfrm>
          <a:prstGeom prst="pie">
            <a:avLst>
              <a:gd name="adj1" fmla="val 17062851"/>
              <a:gd name="adj2" fmla="val 21344012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93" name="Kör 92"/>
          <p:cNvSpPr/>
          <p:nvPr/>
        </p:nvSpPr>
        <p:spPr>
          <a:xfrm>
            <a:off x="4027879" y="2359148"/>
            <a:ext cx="1229413" cy="1229413"/>
          </a:xfrm>
          <a:prstGeom prst="pie">
            <a:avLst>
              <a:gd name="adj1" fmla="val 9454363"/>
              <a:gd name="adj2" fmla="val 21355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02" name="Kör 101"/>
          <p:cNvSpPr/>
          <p:nvPr/>
        </p:nvSpPr>
        <p:spPr>
          <a:xfrm>
            <a:off x="4418547" y="2762272"/>
            <a:ext cx="448076" cy="448076"/>
          </a:xfrm>
          <a:prstGeom prst="pie">
            <a:avLst>
              <a:gd name="adj1" fmla="val 14303959"/>
              <a:gd name="adj2" fmla="val 20465698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cxnSp>
        <p:nvCxnSpPr>
          <p:cNvPr id="13" name="Egyenes összekötő 12"/>
          <p:cNvCxnSpPr/>
          <p:nvPr/>
        </p:nvCxnSpPr>
        <p:spPr>
          <a:xfrm flipH="1" flipV="1">
            <a:off x="1544024" y="2235479"/>
            <a:ext cx="937953" cy="97285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>
            <a:stCxn id="21" idx="0"/>
          </p:cNvCxnSpPr>
          <p:nvPr/>
        </p:nvCxnSpPr>
        <p:spPr>
          <a:xfrm>
            <a:off x="2223274" y="2938157"/>
            <a:ext cx="249177" cy="270173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8526"/>
            <a:ext cx="8229600" cy="78490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legkisebb kerületű beírt háromszög</a:t>
            </a:r>
            <a:endParaRPr lang="hu-HU" dirty="0"/>
          </a:p>
        </p:txBody>
      </p:sp>
      <p:cxnSp>
        <p:nvCxnSpPr>
          <p:cNvPr id="7" name="Egyenes összekötő 6"/>
          <p:cNvCxnSpPr/>
          <p:nvPr/>
        </p:nvCxnSpPr>
        <p:spPr>
          <a:xfrm flipV="1">
            <a:off x="1277303" y="2849258"/>
            <a:ext cx="1291772" cy="47502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V="1">
            <a:off x="1277303" y="2119086"/>
            <a:ext cx="833005" cy="120519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2550808" y="2634309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  <p:sp>
        <p:nvSpPr>
          <p:cNvPr id="10" name="Ellipszis 9"/>
          <p:cNvSpPr/>
          <p:nvPr/>
        </p:nvSpPr>
        <p:spPr>
          <a:xfrm>
            <a:off x="2210502" y="259451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2171431" y="2329917"/>
            <a:ext cx="279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endParaRPr lang="hu-HU" sz="1600" baseline="-250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2496970" y="3074402"/>
            <a:ext cx="330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F’</a:t>
            </a:r>
            <a:endParaRPr lang="hu-HU" sz="1600" baseline="-25000" dirty="0"/>
          </a:p>
        </p:txBody>
      </p:sp>
      <p:cxnSp>
        <p:nvCxnSpPr>
          <p:cNvPr id="14" name="Egyenes összekötő 13"/>
          <p:cNvCxnSpPr>
            <a:stCxn id="22" idx="5"/>
            <a:endCxn id="44" idx="5"/>
          </p:cNvCxnSpPr>
          <p:nvPr/>
        </p:nvCxnSpPr>
        <p:spPr>
          <a:xfrm flipH="1" flipV="1">
            <a:off x="1539261" y="2235479"/>
            <a:ext cx="309571" cy="323837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>
            <a:stCxn id="10" idx="3"/>
            <a:endCxn id="22" idx="6"/>
          </p:cNvCxnSpPr>
          <p:nvPr/>
        </p:nvCxnSpPr>
        <p:spPr>
          <a:xfrm flipH="1" flipV="1">
            <a:off x="1858422" y="2536164"/>
            <a:ext cx="361670" cy="114248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>
            <a:stCxn id="10" idx="4"/>
            <a:endCxn id="21" idx="4"/>
          </p:cNvCxnSpPr>
          <p:nvPr/>
        </p:nvCxnSpPr>
        <p:spPr>
          <a:xfrm flipH="1">
            <a:off x="2223274" y="2660002"/>
            <a:ext cx="19970" cy="34363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>
            <a:stCxn id="21" idx="0"/>
            <a:endCxn id="22" idx="5"/>
          </p:cNvCxnSpPr>
          <p:nvPr/>
        </p:nvCxnSpPr>
        <p:spPr>
          <a:xfrm flipH="1" flipV="1">
            <a:off x="1848832" y="2559316"/>
            <a:ext cx="374442" cy="378841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zis 19"/>
          <p:cNvSpPr/>
          <p:nvPr/>
        </p:nvSpPr>
        <p:spPr>
          <a:xfrm>
            <a:off x="2477214" y="317558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Ellipszis 20"/>
          <p:cNvSpPr/>
          <p:nvPr/>
        </p:nvSpPr>
        <p:spPr>
          <a:xfrm>
            <a:off x="2190532" y="2938157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Ellipszis 21"/>
          <p:cNvSpPr/>
          <p:nvPr/>
        </p:nvSpPr>
        <p:spPr>
          <a:xfrm>
            <a:off x="1792938" y="2503422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Ellipszis 43"/>
          <p:cNvSpPr/>
          <p:nvPr/>
        </p:nvSpPr>
        <p:spPr>
          <a:xfrm>
            <a:off x="1483367" y="2179585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Szövegdoboz 44"/>
          <p:cNvSpPr txBox="1"/>
          <p:nvPr/>
        </p:nvSpPr>
        <p:spPr>
          <a:xfrm>
            <a:off x="1234916" y="1955217"/>
            <a:ext cx="365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F”</a:t>
            </a:r>
            <a:endParaRPr lang="hu-HU" sz="1600" baseline="-25000" dirty="0"/>
          </a:p>
        </p:txBody>
      </p:sp>
      <p:sp>
        <p:nvSpPr>
          <p:cNvPr id="55" name="Szövegdoboz 54"/>
          <p:cNvSpPr txBox="1"/>
          <p:nvPr/>
        </p:nvSpPr>
        <p:spPr>
          <a:xfrm>
            <a:off x="2124342" y="190062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endParaRPr lang="hu-HU" i="1" dirty="0"/>
          </a:p>
        </p:txBody>
      </p:sp>
      <p:sp>
        <p:nvSpPr>
          <p:cNvPr id="56" name="Szövegdoboz 55"/>
          <p:cNvSpPr txBox="1"/>
          <p:nvPr/>
        </p:nvSpPr>
        <p:spPr>
          <a:xfrm>
            <a:off x="445229" y="980504"/>
            <a:ext cx="804130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Feladat</a:t>
            </a:r>
            <a:r>
              <a:rPr lang="hu-HU" dirty="0" smtClean="0"/>
              <a:t>: Adott az </a:t>
            </a:r>
            <a:r>
              <a:rPr lang="hu-HU" i="1" dirty="0" smtClean="0"/>
              <a:t>a, b</a:t>
            </a:r>
            <a:r>
              <a:rPr lang="hu-HU" dirty="0" smtClean="0"/>
              <a:t> szögszárak között az </a:t>
            </a:r>
            <a:r>
              <a:rPr lang="hu-HU" i="1" dirty="0" smtClean="0"/>
              <a:t>F</a:t>
            </a:r>
            <a:r>
              <a:rPr lang="hu-HU" dirty="0" smtClean="0"/>
              <a:t> pont. Melyik az </a:t>
            </a:r>
            <a:r>
              <a:rPr lang="hu-HU" i="1" dirty="0" smtClean="0"/>
              <a:t>FABF</a:t>
            </a:r>
            <a:r>
              <a:rPr lang="hu-HU" dirty="0" smtClean="0"/>
              <a:t> önmagába záródó </a:t>
            </a:r>
          </a:p>
          <a:p>
            <a:r>
              <a:rPr lang="hu-HU" dirty="0" err="1"/>
              <a:t>t</a:t>
            </a:r>
            <a:r>
              <a:rPr lang="hu-HU" dirty="0" err="1" smtClean="0"/>
              <a:t>öröttvonal</a:t>
            </a:r>
            <a:r>
              <a:rPr lang="hu-HU" dirty="0" smtClean="0"/>
              <a:t>, amelynek </a:t>
            </a:r>
            <a:r>
              <a:rPr lang="hu-HU" i="1" dirty="0" smtClean="0"/>
              <a:t>A</a:t>
            </a:r>
            <a:r>
              <a:rPr lang="hu-HU" dirty="0" smtClean="0"/>
              <a:t>, </a:t>
            </a:r>
            <a:r>
              <a:rPr lang="hu-HU" i="1" dirty="0" smtClean="0"/>
              <a:t>B</a:t>
            </a:r>
            <a:r>
              <a:rPr lang="hu-HU" dirty="0" smtClean="0"/>
              <a:t> szögpontjai az a, b szárakra esnek és hossza minimális?</a:t>
            </a:r>
            <a:endParaRPr lang="hu-HU" dirty="0"/>
          </a:p>
        </p:txBody>
      </p:sp>
      <p:sp>
        <p:nvSpPr>
          <p:cNvPr id="59" name="Szövegdoboz 58"/>
          <p:cNvSpPr txBox="1"/>
          <p:nvPr/>
        </p:nvSpPr>
        <p:spPr>
          <a:xfrm>
            <a:off x="452489" y="3614798"/>
            <a:ext cx="663938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Feladat</a:t>
            </a:r>
            <a:r>
              <a:rPr lang="hu-HU" dirty="0" smtClean="0"/>
              <a:t>: Adott  háromszögbe írjunk minimális kerületű háromszöget!</a:t>
            </a:r>
            <a:endParaRPr lang="hu-HU" dirty="0"/>
          </a:p>
        </p:txBody>
      </p:sp>
      <p:cxnSp>
        <p:nvCxnSpPr>
          <p:cNvPr id="60" name="Egyenes összekötő 59"/>
          <p:cNvCxnSpPr/>
          <p:nvPr/>
        </p:nvCxnSpPr>
        <p:spPr>
          <a:xfrm flipH="1">
            <a:off x="3666839" y="2881769"/>
            <a:ext cx="2180422" cy="550369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flipV="1">
            <a:off x="4642586" y="2522696"/>
            <a:ext cx="1291772" cy="47502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flipH="1" flipV="1">
            <a:off x="3991037" y="2003355"/>
            <a:ext cx="651549" cy="99436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zövegdoboz 63"/>
          <p:cNvSpPr txBox="1"/>
          <p:nvPr/>
        </p:nvSpPr>
        <p:spPr>
          <a:xfrm>
            <a:off x="5916091" y="2307747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  <p:sp>
        <p:nvSpPr>
          <p:cNvPr id="65" name="Ellipszis 64"/>
          <p:cNvSpPr/>
          <p:nvPr/>
        </p:nvSpPr>
        <p:spPr>
          <a:xfrm>
            <a:off x="5575785" y="2267956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6" name="Szövegdoboz 65"/>
          <p:cNvSpPr txBox="1"/>
          <p:nvPr/>
        </p:nvSpPr>
        <p:spPr>
          <a:xfrm>
            <a:off x="5536714" y="2003355"/>
            <a:ext cx="279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endParaRPr lang="hu-HU" sz="1600" baseline="-25000" dirty="0"/>
          </a:p>
        </p:txBody>
      </p:sp>
      <p:sp>
        <p:nvSpPr>
          <p:cNvPr id="67" name="Szövegdoboz 66"/>
          <p:cNvSpPr txBox="1"/>
          <p:nvPr/>
        </p:nvSpPr>
        <p:spPr>
          <a:xfrm>
            <a:off x="5862253" y="2747840"/>
            <a:ext cx="330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F’</a:t>
            </a:r>
            <a:endParaRPr lang="hu-HU" sz="1600" baseline="-25000" dirty="0"/>
          </a:p>
        </p:txBody>
      </p:sp>
      <p:sp>
        <p:nvSpPr>
          <p:cNvPr id="76" name="Szövegdoboz 75"/>
          <p:cNvSpPr txBox="1"/>
          <p:nvPr/>
        </p:nvSpPr>
        <p:spPr>
          <a:xfrm>
            <a:off x="3362494" y="3142286"/>
            <a:ext cx="365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F”</a:t>
            </a:r>
            <a:endParaRPr lang="hu-HU" sz="1600" baseline="-25000" dirty="0"/>
          </a:p>
        </p:txBody>
      </p:sp>
      <p:sp>
        <p:nvSpPr>
          <p:cNvPr id="77" name="Szövegdoboz 76"/>
          <p:cNvSpPr txBox="1"/>
          <p:nvPr/>
        </p:nvSpPr>
        <p:spPr>
          <a:xfrm>
            <a:off x="3798938" y="161326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b</a:t>
            </a:r>
            <a:endParaRPr lang="hu-HU" i="1" dirty="0"/>
          </a:p>
        </p:txBody>
      </p:sp>
      <p:sp>
        <p:nvSpPr>
          <p:cNvPr id="92" name="Ellipszis 91"/>
          <p:cNvSpPr/>
          <p:nvPr/>
        </p:nvSpPr>
        <p:spPr>
          <a:xfrm>
            <a:off x="4608880" y="2922827"/>
            <a:ext cx="101232" cy="1012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5" name="Egyenes összekötő 94"/>
          <p:cNvCxnSpPr>
            <a:stCxn id="92" idx="6"/>
            <a:endCxn id="72" idx="6"/>
          </p:cNvCxnSpPr>
          <p:nvPr/>
        </p:nvCxnSpPr>
        <p:spPr>
          <a:xfrm flipV="1">
            <a:off x="4710112" y="2881768"/>
            <a:ext cx="1197869" cy="9167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>
            <a:stCxn id="92" idx="7"/>
          </p:cNvCxnSpPr>
          <p:nvPr/>
        </p:nvCxnSpPr>
        <p:spPr>
          <a:xfrm flipV="1">
            <a:off x="4695287" y="2326180"/>
            <a:ext cx="880498" cy="61147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>
            <a:endCxn id="92" idx="3"/>
          </p:cNvCxnSpPr>
          <p:nvPr/>
        </p:nvCxnSpPr>
        <p:spPr>
          <a:xfrm flipV="1">
            <a:off x="3643687" y="3009234"/>
            <a:ext cx="980018" cy="39016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lipszis 71"/>
          <p:cNvSpPr/>
          <p:nvPr/>
        </p:nvSpPr>
        <p:spPr>
          <a:xfrm>
            <a:off x="5842497" y="2849026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Ellipszis 74"/>
          <p:cNvSpPr/>
          <p:nvPr/>
        </p:nvSpPr>
        <p:spPr>
          <a:xfrm>
            <a:off x="3610945" y="3366654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3" name="Egyenes összekötő 102"/>
          <p:cNvCxnSpPr/>
          <p:nvPr/>
        </p:nvCxnSpPr>
        <p:spPr>
          <a:xfrm flipH="1" flipV="1">
            <a:off x="1696424" y="4768175"/>
            <a:ext cx="937953" cy="97285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 flipV="1">
            <a:off x="1429703" y="5381954"/>
            <a:ext cx="1291772" cy="47502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 flipV="1">
            <a:off x="1429703" y="4651782"/>
            <a:ext cx="833005" cy="120519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Szövegdoboz 108"/>
          <p:cNvSpPr txBox="1"/>
          <p:nvPr/>
        </p:nvSpPr>
        <p:spPr>
          <a:xfrm>
            <a:off x="2323831" y="4862613"/>
            <a:ext cx="279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endParaRPr lang="hu-HU" sz="1600" baseline="-25000" dirty="0"/>
          </a:p>
        </p:txBody>
      </p:sp>
      <p:sp>
        <p:nvSpPr>
          <p:cNvPr id="110" name="Szövegdoboz 109"/>
          <p:cNvSpPr txBox="1"/>
          <p:nvPr/>
        </p:nvSpPr>
        <p:spPr>
          <a:xfrm>
            <a:off x="2649370" y="5607098"/>
            <a:ext cx="330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F’</a:t>
            </a:r>
            <a:endParaRPr lang="hu-HU" sz="1600" baseline="-25000" dirty="0"/>
          </a:p>
        </p:txBody>
      </p:sp>
      <p:sp>
        <p:nvSpPr>
          <p:cNvPr id="115" name="Ellipszis 114"/>
          <p:cNvSpPr/>
          <p:nvPr/>
        </p:nvSpPr>
        <p:spPr>
          <a:xfrm>
            <a:off x="2629614" y="5708284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6" name="Ellipszis 115"/>
          <p:cNvSpPr/>
          <p:nvPr/>
        </p:nvSpPr>
        <p:spPr>
          <a:xfrm>
            <a:off x="2342932" y="5470853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7" name="Ellipszis 116"/>
          <p:cNvSpPr/>
          <p:nvPr/>
        </p:nvSpPr>
        <p:spPr>
          <a:xfrm>
            <a:off x="1945338" y="503611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8" name="Ellipszis 117"/>
          <p:cNvSpPr/>
          <p:nvPr/>
        </p:nvSpPr>
        <p:spPr>
          <a:xfrm>
            <a:off x="1635767" y="4712281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9" name="Szövegdoboz 118"/>
          <p:cNvSpPr txBox="1"/>
          <p:nvPr/>
        </p:nvSpPr>
        <p:spPr>
          <a:xfrm>
            <a:off x="1387316" y="4487913"/>
            <a:ext cx="365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F”</a:t>
            </a:r>
            <a:endParaRPr lang="hu-HU" sz="1600" baseline="-25000" dirty="0"/>
          </a:p>
        </p:txBody>
      </p:sp>
      <p:cxnSp>
        <p:nvCxnSpPr>
          <p:cNvPr id="121" name="Egyenes összekötő 120"/>
          <p:cNvCxnSpPr/>
          <p:nvPr/>
        </p:nvCxnSpPr>
        <p:spPr>
          <a:xfrm>
            <a:off x="2110308" y="4567238"/>
            <a:ext cx="469722" cy="967116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Ellipszis 107"/>
          <p:cNvSpPr/>
          <p:nvPr/>
        </p:nvSpPr>
        <p:spPr>
          <a:xfrm>
            <a:off x="2362902" y="5127214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4" name="Ellipszis 123"/>
          <p:cNvSpPr/>
          <p:nvPr/>
        </p:nvSpPr>
        <p:spPr>
          <a:xfrm>
            <a:off x="1383075" y="5770347"/>
            <a:ext cx="137201" cy="1372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6" name="Egyenes összekötő 125"/>
          <p:cNvCxnSpPr>
            <a:stCxn id="115" idx="2"/>
            <a:endCxn id="124" idx="6"/>
          </p:cNvCxnSpPr>
          <p:nvPr/>
        </p:nvCxnSpPr>
        <p:spPr>
          <a:xfrm flipH="1">
            <a:off x="1520276" y="5741026"/>
            <a:ext cx="1109338" cy="979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>
            <a:endCxn id="124" idx="0"/>
          </p:cNvCxnSpPr>
          <p:nvPr/>
        </p:nvCxnSpPr>
        <p:spPr>
          <a:xfrm flipH="1">
            <a:off x="1451676" y="4777765"/>
            <a:ext cx="221000" cy="9925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>
            <a:stCxn id="108" idx="3"/>
            <a:endCxn id="124" idx="7"/>
          </p:cNvCxnSpPr>
          <p:nvPr/>
        </p:nvCxnSpPr>
        <p:spPr>
          <a:xfrm flipH="1">
            <a:off x="1500183" y="5183108"/>
            <a:ext cx="872309" cy="607332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Szövegdoboz 133"/>
          <p:cNvSpPr txBox="1"/>
          <p:nvPr/>
        </p:nvSpPr>
        <p:spPr>
          <a:xfrm>
            <a:off x="1032091" y="583894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A</a:t>
            </a:r>
            <a:endParaRPr lang="hu-HU" i="1" dirty="0"/>
          </a:p>
        </p:txBody>
      </p:sp>
      <p:sp>
        <p:nvSpPr>
          <p:cNvPr id="135" name="Szövegdoboz 134"/>
          <p:cNvSpPr txBox="1"/>
          <p:nvPr/>
        </p:nvSpPr>
        <p:spPr>
          <a:xfrm>
            <a:off x="2854096" y="4241175"/>
            <a:ext cx="557159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F</a:t>
            </a:r>
            <a:r>
              <a:rPr lang="hu-HU" dirty="0" smtClean="0"/>
              <a:t> fut: az </a:t>
            </a:r>
            <a:r>
              <a:rPr lang="hu-HU" i="1" dirty="0" smtClean="0"/>
              <a:t>F</a:t>
            </a:r>
            <a:r>
              <a:rPr lang="hu-HU" dirty="0" smtClean="0"/>
              <a:t>’</a:t>
            </a:r>
            <a:r>
              <a:rPr lang="hu-HU" i="1" dirty="0" smtClean="0"/>
              <a:t>AF</a:t>
            </a:r>
            <a:r>
              <a:rPr lang="hu-HU" dirty="0" smtClean="0"/>
              <a:t>” szög állandó, az </a:t>
            </a:r>
            <a:r>
              <a:rPr lang="hu-HU" i="1" dirty="0" smtClean="0"/>
              <a:t>F</a:t>
            </a:r>
            <a:r>
              <a:rPr lang="hu-HU" dirty="0" smtClean="0"/>
              <a:t>’</a:t>
            </a:r>
            <a:r>
              <a:rPr lang="hu-HU" i="1" dirty="0" smtClean="0"/>
              <a:t>AF</a:t>
            </a:r>
            <a:r>
              <a:rPr lang="hu-HU" dirty="0" smtClean="0"/>
              <a:t>” mindig egyenlő szárú</a:t>
            </a:r>
            <a:endParaRPr lang="hu-HU" dirty="0"/>
          </a:p>
        </p:txBody>
      </p:sp>
      <p:sp>
        <p:nvSpPr>
          <p:cNvPr id="136" name="Szövegdoboz 135"/>
          <p:cNvSpPr txBox="1"/>
          <p:nvPr/>
        </p:nvSpPr>
        <p:spPr>
          <a:xfrm>
            <a:off x="2846842" y="4756425"/>
            <a:ext cx="401103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F</a:t>
            </a:r>
            <a:r>
              <a:rPr lang="hu-HU" dirty="0" smtClean="0"/>
              <a:t>’</a:t>
            </a:r>
            <a:r>
              <a:rPr lang="hu-HU" i="1" dirty="0" err="1" smtClean="0"/>
              <a:t>F</a:t>
            </a:r>
            <a:r>
              <a:rPr lang="hu-HU" dirty="0" smtClean="0"/>
              <a:t>” minimális, ha </a:t>
            </a:r>
            <a:r>
              <a:rPr lang="hu-HU" i="1" dirty="0" smtClean="0"/>
              <a:t>AF</a:t>
            </a:r>
            <a:r>
              <a:rPr lang="hu-HU" dirty="0" smtClean="0"/>
              <a:t>’=</a:t>
            </a:r>
            <a:r>
              <a:rPr lang="hu-HU" i="1" dirty="0" err="1" smtClean="0"/>
              <a:t>AF</a:t>
            </a:r>
            <a:r>
              <a:rPr lang="hu-HU" dirty="0" smtClean="0"/>
              <a:t>”</a:t>
            </a:r>
            <a:r>
              <a:rPr lang="hu-HU" dirty="0"/>
              <a:t> =</a:t>
            </a:r>
            <a:r>
              <a:rPr lang="hu-HU" i="1" dirty="0" err="1" smtClean="0"/>
              <a:t>AF</a:t>
            </a:r>
            <a:r>
              <a:rPr lang="hu-HU" dirty="0" smtClean="0"/>
              <a:t> minimális</a:t>
            </a:r>
            <a:endParaRPr lang="hu-HU" dirty="0"/>
          </a:p>
        </p:txBody>
      </p:sp>
      <p:sp>
        <p:nvSpPr>
          <p:cNvPr id="137" name="Szövegdoboz 136"/>
          <p:cNvSpPr txBox="1"/>
          <p:nvPr/>
        </p:nvSpPr>
        <p:spPr>
          <a:xfrm>
            <a:off x="2854102" y="5213619"/>
            <a:ext cx="194213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AF </a:t>
            </a:r>
            <a:r>
              <a:rPr lang="hu-HU" dirty="0" smtClean="0"/>
              <a:t>magasságvonal</a:t>
            </a:r>
            <a:endParaRPr lang="hu-HU" dirty="0"/>
          </a:p>
        </p:txBody>
      </p:sp>
      <p:sp>
        <p:nvSpPr>
          <p:cNvPr id="138" name="Szövegdoboz 137"/>
          <p:cNvSpPr txBox="1"/>
          <p:nvPr/>
        </p:nvSpPr>
        <p:spPr>
          <a:xfrm>
            <a:off x="4922344" y="5220873"/>
            <a:ext cx="272042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FGH</a:t>
            </a:r>
            <a:r>
              <a:rPr lang="hu-HU" dirty="0" smtClean="0"/>
              <a:t> </a:t>
            </a:r>
            <a:r>
              <a:rPr lang="hu-HU" dirty="0" smtClean="0"/>
              <a:t>a talpponti háromszög</a:t>
            </a:r>
            <a:endParaRPr lang="hu-HU" dirty="0"/>
          </a:p>
        </p:txBody>
      </p:sp>
      <p:sp>
        <p:nvSpPr>
          <p:cNvPr id="139" name="Szövegdoboz 138"/>
          <p:cNvSpPr txBox="1"/>
          <p:nvPr/>
        </p:nvSpPr>
        <p:spPr>
          <a:xfrm>
            <a:off x="3011869" y="5681919"/>
            <a:ext cx="4421403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FGH</a:t>
            </a:r>
            <a:r>
              <a:rPr lang="hu-HU" dirty="0" smtClean="0"/>
              <a:t> </a:t>
            </a:r>
            <a:r>
              <a:rPr lang="hu-HU" dirty="0" smtClean="0"/>
              <a:t>periodikus biliárdpálya a háromszögben!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2195929" y="546257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i="1" dirty="0" smtClean="0"/>
              <a:t>G</a:t>
            </a:r>
            <a:endParaRPr lang="hu-HU" sz="1400" i="1" dirty="0"/>
          </a:p>
        </p:txBody>
      </p:sp>
      <p:sp>
        <p:nvSpPr>
          <p:cNvPr id="68" name="Szövegdoboz 67"/>
          <p:cNvSpPr txBox="1"/>
          <p:nvPr/>
        </p:nvSpPr>
        <p:spPr>
          <a:xfrm>
            <a:off x="1699462" y="490493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i="1" dirty="0"/>
              <a:t>H</a:t>
            </a:r>
            <a:endParaRPr lang="hu-HU" sz="1400" i="1" dirty="0"/>
          </a:p>
        </p:txBody>
      </p:sp>
    </p:spTree>
    <p:extLst>
      <p:ext uri="{BB962C8B-B14F-4D97-AF65-F5344CB8AC3E}">
        <p14:creationId xmlns:p14="http://schemas.microsoft.com/office/powerpoint/2010/main" val="386836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93" grpId="0" animBg="1"/>
      <p:bldP spid="102" grpId="0" animBg="1"/>
      <p:bldP spid="12" grpId="0"/>
      <p:bldP spid="20" grpId="0" animBg="1"/>
      <p:bldP spid="21" grpId="0" animBg="1"/>
      <p:bldP spid="22" grpId="0" animBg="1"/>
      <p:bldP spid="44" grpId="0" animBg="1"/>
      <p:bldP spid="45" grpId="0"/>
      <p:bldP spid="59" grpId="0" animBg="1"/>
      <p:bldP spid="67" grpId="0"/>
      <p:bldP spid="76" grpId="0"/>
      <p:bldP spid="72" grpId="0" animBg="1"/>
      <p:bldP spid="75" grpId="0" animBg="1"/>
      <p:bldP spid="109" grpId="0"/>
      <p:bldP spid="110" grpId="0"/>
      <p:bldP spid="115" grpId="0" animBg="1"/>
      <p:bldP spid="116" grpId="0" animBg="1"/>
      <p:bldP spid="117" grpId="0" animBg="1"/>
      <p:bldP spid="118" grpId="0" animBg="1"/>
      <p:bldP spid="119" grpId="0"/>
      <p:bldP spid="108" grpId="0" animBg="1"/>
      <p:bldP spid="124" grpId="0" animBg="1"/>
      <p:bldP spid="134" grpId="0"/>
      <p:bldP spid="135" grpId="0" animBg="1"/>
      <p:bldP spid="136" grpId="0" animBg="1"/>
      <p:bldP spid="137" grpId="0" animBg="1"/>
      <p:bldP spid="138" grpId="0" animBg="1"/>
      <p:bldP spid="139" grpId="0" animBg="1"/>
      <p:bldP spid="3" grpId="0"/>
      <p:bldP spid="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5956"/>
            <a:ext cx="8229600" cy="901019"/>
          </a:xfrm>
        </p:spPr>
        <p:txBody>
          <a:bodyPr/>
          <a:lstStyle/>
          <a:p>
            <a:r>
              <a:rPr lang="hu-HU" dirty="0" smtClean="0"/>
              <a:t>Tükrözünk egy háromszög oldalaira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7999" y="1886849"/>
            <a:ext cx="2467429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Állítás</a:t>
            </a:r>
            <a:r>
              <a:rPr lang="hu-HU" dirty="0" smtClean="0"/>
              <a:t>: a háromszög </a:t>
            </a:r>
            <a:r>
              <a:rPr lang="hu-HU" dirty="0" err="1" smtClean="0"/>
              <a:t>oldalegyeneseire</a:t>
            </a:r>
            <a:r>
              <a:rPr lang="hu-HU" dirty="0" smtClean="0"/>
              <a:t> való tükrözések kompozíciója a talpponti háromszög egyik oldala menti csúsztatva tükrözés. Hegyesszögű háromszög esetén e csúsztatva tükrözés vektorának hossza a talpponti háromszög kerülete.</a:t>
            </a:r>
            <a:endParaRPr lang="hu-HU" dirty="0"/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543" y="1040391"/>
            <a:ext cx="5936796" cy="5830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zövegdoboz 6">
            <a:hlinkClick r:id="rId2" action="ppaction://hlinkfile"/>
          </p:cNvPr>
          <p:cNvSpPr txBox="1"/>
          <p:nvPr/>
        </p:nvSpPr>
        <p:spPr>
          <a:xfrm>
            <a:off x="515259" y="5246843"/>
            <a:ext cx="2467429" cy="6155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Lásd</a:t>
            </a:r>
            <a:r>
              <a:rPr lang="hu-HU" dirty="0" smtClean="0"/>
              <a:t> </a:t>
            </a:r>
            <a:r>
              <a:rPr lang="hu-HU" sz="1600" dirty="0" err="1" smtClean="0"/>
              <a:t>geogebra</a:t>
            </a:r>
            <a:r>
              <a:rPr lang="hu-HU" sz="1600" dirty="0" smtClean="0"/>
              <a:t>/</a:t>
            </a:r>
            <a:r>
              <a:rPr lang="hu-HU" sz="1600" dirty="0" err="1" smtClean="0"/>
              <a:t>talppontihar.ggb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2881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4824" y="91056"/>
            <a:ext cx="8229600" cy="849122"/>
          </a:xfrm>
        </p:spPr>
        <p:txBody>
          <a:bodyPr/>
          <a:lstStyle/>
          <a:p>
            <a:r>
              <a:rPr lang="hu-HU" dirty="0" smtClean="0"/>
              <a:t>Ellipszis és billiárd</a:t>
            </a:r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1218519" y="2126343"/>
            <a:ext cx="1611085" cy="103051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" name="Egyenes összekötő 6"/>
          <p:cNvCxnSpPr/>
          <p:nvPr/>
        </p:nvCxnSpPr>
        <p:spPr>
          <a:xfrm flipV="1">
            <a:off x="714375" y="1690688"/>
            <a:ext cx="1366838" cy="124301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zis 8"/>
          <p:cNvSpPr/>
          <p:nvPr/>
        </p:nvSpPr>
        <p:spPr>
          <a:xfrm>
            <a:off x="1463282" y="260885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3" name="Egyenes összekötő 12"/>
          <p:cNvCxnSpPr>
            <a:stCxn id="11" idx="6"/>
            <a:endCxn id="10" idx="2"/>
          </p:cNvCxnSpPr>
          <p:nvPr/>
        </p:nvCxnSpPr>
        <p:spPr>
          <a:xfrm>
            <a:off x="1004891" y="2213968"/>
            <a:ext cx="1488281" cy="427632"/>
          </a:xfrm>
          <a:prstGeom prst="line">
            <a:avLst/>
          </a:prstGeom>
          <a:ln w="349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zis 7"/>
          <p:cNvSpPr/>
          <p:nvPr/>
        </p:nvSpPr>
        <p:spPr>
          <a:xfrm>
            <a:off x="1316834" y="2246710"/>
            <a:ext cx="130968" cy="1309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2493172" y="2608858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939407" y="2181226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1463282" y="2593558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210484" y="2593558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2</a:t>
            </a:r>
            <a:endParaRPr lang="hu-HU" sz="1600" baseline="-25000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591235" y="2034946"/>
            <a:ext cx="399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F’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cxnSp>
        <p:nvCxnSpPr>
          <p:cNvPr id="18" name="Egyenes összekötő 17"/>
          <p:cNvCxnSpPr/>
          <p:nvPr/>
        </p:nvCxnSpPr>
        <p:spPr>
          <a:xfrm>
            <a:off x="1397794" y="2377678"/>
            <a:ext cx="98230" cy="231180"/>
          </a:xfrm>
          <a:prstGeom prst="line">
            <a:avLst/>
          </a:prstGeom>
          <a:ln w="349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>
            <a:off x="1252562" y="1954571"/>
            <a:ext cx="290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P</a:t>
            </a:r>
            <a:endParaRPr lang="hu-HU" sz="1600" i="1" dirty="0"/>
          </a:p>
        </p:txBody>
      </p:sp>
      <p:sp>
        <p:nvSpPr>
          <p:cNvPr id="21" name="Ellipszis 20"/>
          <p:cNvSpPr/>
          <p:nvPr/>
        </p:nvSpPr>
        <p:spPr>
          <a:xfrm>
            <a:off x="4325283" y="1698149"/>
            <a:ext cx="3396343" cy="238056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377371" y="28459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e</a:t>
            </a:r>
            <a:endParaRPr lang="hu-HU" i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7775575" y="247656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k</a:t>
            </a:r>
            <a:endParaRPr lang="hu-HU" i="1" dirty="0"/>
          </a:p>
        </p:txBody>
      </p:sp>
      <p:cxnSp>
        <p:nvCxnSpPr>
          <p:cNvPr id="25" name="Egyenes összekötő 24"/>
          <p:cNvCxnSpPr/>
          <p:nvPr/>
        </p:nvCxnSpPr>
        <p:spPr>
          <a:xfrm flipV="1">
            <a:off x="4229100" y="1417280"/>
            <a:ext cx="1681163" cy="93106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zövegdoboz 26"/>
          <p:cNvSpPr txBox="1"/>
          <p:nvPr/>
        </p:nvSpPr>
        <p:spPr>
          <a:xfrm>
            <a:off x="4967741" y="1525192"/>
            <a:ext cx="290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P</a:t>
            </a:r>
            <a:endParaRPr lang="hu-HU" sz="1600" i="1" dirty="0"/>
          </a:p>
        </p:txBody>
      </p:sp>
      <p:sp>
        <p:nvSpPr>
          <p:cNvPr id="36" name="Szövegdoboz 35"/>
          <p:cNvSpPr txBox="1"/>
          <p:nvPr/>
        </p:nvSpPr>
        <p:spPr>
          <a:xfrm>
            <a:off x="4367212" y="278436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u</a:t>
            </a:r>
            <a:endParaRPr lang="hu-HU" i="1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8329613" y="188281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v</a:t>
            </a:r>
            <a:endParaRPr lang="hu-HU" i="1" dirty="0"/>
          </a:p>
        </p:txBody>
      </p:sp>
      <p:sp>
        <p:nvSpPr>
          <p:cNvPr id="39" name="Ellipszis 38"/>
          <p:cNvSpPr/>
          <p:nvPr/>
        </p:nvSpPr>
        <p:spPr>
          <a:xfrm>
            <a:off x="4259799" y="2075291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Szövegdoboz 39"/>
          <p:cNvSpPr txBox="1"/>
          <p:nvPr/>
        </p:nvSpPr>
        <p:spPr>
          <a:xfrm>
            <a:off x="3904509" y="1898204"/>
            <a:ext cx="4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i="1" baseline="30000" dirty="0" smtClean="0"/>
              <a:t>u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sp>
        <p:nvSpPr>
          <p:cNvPr id="41" name="Ellipszis 40"/>
          <p:cNvSpPr/>
          <p:nvPr/>
        </p:nvSpPr>
        <p:spPr>
          <a:xfrm>
            <a:off x="5359905" y="1050132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Szövegdoboz 41"/>
          <p:cNvSpPr txBox="1"/>
          <p:nvPr/>
        </p:nvSpPr>
        <p:spPr>
          <a:xfrm>
            <a:off x="5014913" y="940178"/>
            <a:ext cx="409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i="1" baseline="30000" dirty="0" smtClean="0"/>
              <a:t>v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sp>
        <p:nvSpPr>
          <p:cNvPr id="49" name="Szövegdoboz 48"/>
          <p:cNvSpPr txBox="1"/>
          <p:nvPr/>
        </p:nvSpPr>
        <p:spPr>
          <a:xfrm>
            <a:off x="5924333" y="11811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g</a:t>
            </a:r>
            <a:endParaRPr lang="hu-HU" i="1" dirty="0"/>
          </a:p>
        </p:txBody>
      </p:sp>
      <p:sp>
        <p:nvSpPr>
          <p:cNvPr id="50" name="Ellipszis 49"/>
          <p:cNvSpPr/>
          <p:nvPr/>
        </p:nvSpPr>
        <p:spPr>
          <a:xfrm>
            <a:off x="4619624" y="1948299"/>
            <a:ext cx="2805113" cy="17958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6822267" y="2760693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Szövegdoboz 21"/>
          <p:cNvSpPr txBox="1"/>
          <p:nvPr/>
        </p:nvSpPr>
        <p:spPr>
          <a:xfrm>
            <a:off x="6758654" y="2836961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2</a:t>
            </a:r>
            <a:endParaRPr lang="hu-HU" sz="1600" baseline="-25000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4938887" y="277813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cxnSp>
        <p:nvCxnSpPr>
          <p:cNvPr id="45" name="Egyenes összekötő 44"/>
          <p:cNvCxnSpPr>
            <a:stCxn id="26" idx="5"/>
            <a:endCxn id="19" idx="2"/>
          </p:cNvCxnSpPr>
          <p:nvPr/>
        </p:nvCxnSpPr>
        <p:spPr>
          <a:xfrm>
            <a:off x="5143801" y="1929119"/>
            <a:ext cx="1678466" cy="864316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>
            <a:stCxn id="26" idx="4"/>
          </p:cNvCxnSpPr>
          <p:nvPr/>
        </p:nvCxnSpPr>
        <p:spPr>
          <a:xfrm>
            <a:off x="5097497" y="1948299"/>
            <a:ext cx="156820" cy="87787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5221575" y="2793435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5" name="Kör 54"/>
          <p:cNvSpPr/>
          <p:nvPr/>
        </p:nvSpPr>
        <p:spPr>
          <a:xfrm>
            <a:off x="4832142" y="1640693"/>
            <a:ext cx="484603" cy="484603"/>
          </a:xfrm>
          <a:prstGeom prst="pie">
            <a:avLst>
              <a:gd name="adj1" fmla="val 4605997"/>
              <a:gd name="adj2" fmla="val 923029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4" name="Kör 53"/>
          <p:cNvSpPr/>
          <p:nvPr/>
        </p:nvSpPr>
        <p:spPr>
          <a:xfrm>
            <a:off x="4846856" y="1637628"/>
            <a:ext cx="484603" cy="484603"/>
          </a:xfrm>
          <a:prstGeom prst="pie">
            <a:avLst>
              <a:gd name="adj1" fmla="val 19656916"/>
              <a:gd name="adj2" fmla="val 176708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cxnSp>
        <p:nvCxnSpPr>
          <p:cNvPr id="29" name="Egyenes összekötő 28"/>
          <p:cNvCxnSpPr/>
          <p:nvPr/>
        </p:nvCxnSpPr>
        <p:spPr>
          <a:xfrm flipV="1">
            <a:off x="4481513" y="1181100"/>
            <a:ext cx="1066800" cy="1707333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H="1" flipV="1">
            <a:off x="5162982" y="1882815"/>
            <a:ext cx="3166631" cy="184666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Szövegdoboz 55"/>
          <p:cNvSpPr txBox="1"/>
          <p:nvPr/>
        </p:nvSpPr>
        <p:spPr>
          <a:xfrm>
            <a:off x="896024" y="4252913"/>
            <a:ext cx="14739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/>
              <a:t>g</a:t>
            </a:r>
            <a:r>
              <a:rPr lang="hu-HU" dirty="0" smtClean="0"/>
              <a:t> a </a:t>
            </a:r>
            <a:r>
              <a:rPr lang="hu-HU" i="1" dirty="0" smtClean="0"/>
              <a:t>k</a:t>
            </a:r>
            <a:r>
              <a:rPr lang="hu-HU" dirty="0" smtClean="0"/>
              <a:t> érintője:</a:t>
            </a:r>
            <a:endParaRPr lang="hu-HU" dirty="0"/>
          </a:p>
        </p:txBody>
      </p:sp>
      <p:sp>
        <p:nvSpPr>
          <p:cNvPr id="57" name="Szövegdoboz 56"/>
          <p:cNvSpPr txBox="1"/>
          <p:nvPr/>
        </p:nvSpPr>
        <p:spPr>
          <a:xfrm>
            <a:off x="900771" y="4686330"/>
            <a:ext cx="458779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Az</a:t>
            </a:r>
            <a:r>
              <a:rPr lang="hu-HU" i="1" dirty="0" smtClean="0"/>
              <a:t> u</a:t>
            </a:r>
            <a:r>
              <a:rPr lang="hu-HU" dirty="0" smtClean="0"/>
              <a:t>-n jövő golyó </a:t>
            </a:r>
            <a:r>
              <a:rPr lang="hu-HU" i="1" dirty="0" smtClean="0"/>
              <a:t>k</a:t>
            </a:r>
            <a:r>
              <a:rPr lang="hu-HU" dirty="0" smtClean="0"/>
              <a:t>-n ütközve </a:t>
            </a:r>
            <a:r>
              <a:rPr lang="hu-HU" i="1" dirty="0" smtClean="0"/>
              <a:t>v</a:t>
            </a:r>
            <a:r>
              <a:rPr lang="hu-HU" dirty="0" smtClean="0"/>
              <a:t>-n megy tovább:</a:t>
            </a:r>
            <a:endParaRPr lang="hu-HU" dirty="0"/>
          </a:p>
        </p:txBody>
      </p:sp>
      <p:sp>
        <p:nvSpPr>
          <p:cNvPr id="58" name="Szövegdoboz 57"/>
          <p:cNvSpPr txBox="1"/>
          <p:nvPr/>
        </p:nvSpPr>
        <p:spPr>
          <a:xfrm>
            <a:off x="5600144" y="4684327"/>
            <a:ext cx="325063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u</a:t>
            </a:r>
            <a:r>
              <a:rPr lang="hu-HU" dirty="0" smtClean="0"/>
              <a:t> és </a:t>
            </a:r>
            <a:r>
              <a:rPr lang="hu-HU" i="1" dirty="0" smtClean="0"/>
              <a:t>v</a:t>
            </a:r>
            <a:r>
              <a:rPr lang="hu-HU" dirty="0"/>
              <a:t> </a:t>
            </a:r>
            <a:r>
              <a:rPr lang="hu-HU" dirty="0" smtClean="0"/>
              <a:t>azonos szöget zár be </a:t>
            </a:r>
            <a:r>
              <a:rPr lang="hu-HU" i="1" dirty="0" smtClean="0"/>
              <a:t>g</a:t>
            </a:r>
            <a:r>
              <a:rPr lang="hu-HU" dirty="0" smtClean="0"/>
              <a:t>-vel</a:t>
            </a:r>
            <a:endParaRPr lang="hu-HU" dirty="0"/>
          </a:p>
        </p:txBody>
      </p:sp>
      <p:sp>
        <p:nvSpPr>
          <p:cNvPr id="59" name="Kör 58"/>
          <p:cNvSpPr/>
          <p:nvPr/>
        </p:nvSpPr>
        <p:spPr>
          <a:xfrm>
            <a:off x="4704400" y="1445458"/>
            <a:ext cx="817145" cy="817145"/>
          </a:xfrm>
          <a:prstGeom prst="pie">
            <a:avLst>
              <a:gd name="adj1" fmla="val 19910200"/>
              <a:gd name="adj2" fmla="val 28756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60" name="Kör 59"/>
          <p:cNvSpPr/>
          <p:nvPr/>
        </p:nvSpPr>
        <p:spPr>
          <a:xfrm>
            <a:off x="4680584" y="1461691"/>
            <a:ext cx="817145" cy="817145"/>
          </a:xfrm>
          <a:prstGeom prst="pie">
            <a:avLst>
              <a:gd name="adj1" fmla="val 7140202"/>
              <a:gd name="adj2" fmla="val 909445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6" name="Ellipszis 25"/>
          <p:cNvSpPr/>
          <p:nvPr/>
        </p:nvSpPr>
        <p:spPr>
          <a:xfrm>
            <a:off x="5032013" y="1817331"/>
            <a:ext cx="130968" cy="1309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1" name="Szövegdoboz 60"/>
          <p:cNvSpPr txBox="1"/>
          <p:nvPr/>
        </p:nvSpPr>
        <p:spPr>
          <a:xfrm>
            <a:off x="891004" y="5141800"/>
            <a:ext cx="556133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Létezik olyan </a:t>
            </a:r>
            <a:r>
              <a:rPr lang="hu-HU" i="1" dirty="0" smtClean="0"/>
              <a:t>F</a:t>
            </a:r>
            <a:r>
              <a:rPr lang="hu-HU" baseline="-25000" dirty="0" smtClean="0"/>
              <a:t>1</a:t>
            </a:r>
            <a:r>
              <a:rPr lang="hu-HU" dirty="0" smtClean="0"/>
              <a:t>, </a:t>
            </a:r>
            <a:r>
              <a:rPr lang="hu-HU" i="1" dirty="0" smtClean="0"/>
              <a:t>F</a:t>
            </a:r>
            <a:r>
              <a:rPr lang="hu-HU" baseline="-25000" dirty="0" smtClean="0"/>
              <a:t>2</a:t>
            </a:r>
            <a:r>
              <a:rPr lang="hu-HU" dirty="0" smtClean="0"/>
              <a:t> fókuszú ellipszis, melyet </a:t>
            </a:r>
            <a:r>
              <a:rPr lang="hu-HU" i="1" dirty="0" smtClean="0"/>
              <a:t>u</a:t>
            </a:r>
            <a:r>
              <a:rPr lang="hu-HU" dirty="0" smtClean="0"/>
              <a:t> és </a:t>
            </a:r>
            <a:r>
              <a:rPr lang="hu-HU" i="1" dirty="0" smtClean="0"/>
              <a:t>v</a:t>
            </a:r>
            <a:r>
              <a:rPr lang="hu-HU" dirty="0" smtClean="0"/>
              <a:t> is érint:</a:t>
            </a:r>
            <a:endParaRPr lang="hu-HU" dirty="0"/>
          </a:p>
        </p:txBody>
      </p:sp>
      <p:sp>
        <p:nvSpPr>
          <p:cNvPr id="62" name="Szövegdoboz 61"/>
          <p:cNvSpPr txBox="1"/>
          <p:nvPr/>
        </p:nvSpPr>
        <p:spPr>
          <a:xfrm>
            <a:off x="2484381" y="5570454"/>
            <a:ext cx="638860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F</a:t>
            </a:r>
            <a:r>
              <a:rPr lang="hu-HU" baseline="-25000" dirty="0" smtClean="0"/>
              <a:t>1</a:t>
            </a:r>
            <a:r>
              <a:rPr lang="hu-HU" dirty="0" smtClean="0"/>
              <a:t>-nek az </a:t>
            </a:r>
            <a:r>
              <a:rPr lang="hu-HU" i="1" dirty="0" smtClean="0"/>
              <a:t>u</a:t>
            </a:r>
            <a:r>
              <a:rPr lang="hu-HU" dirty="0" smtClean="0"/>
              <a:t>-ra, </a:t>
            </a:r>
            <a:r>
              <a:rPr lang="hu-HU" i="1" dirty="0" smtClean="0"/>
              <a:t>v</a:t>
            </a:r>
            <a:r>
              <a:rPr lang="hu-HU" dirty="0" smtClean="0"/>
              <a:t>-re való tükörképei egyforma messze vannak </a:t>
            </a:r>
            <a:r>
              <a:rPr lang="hu-HU" i="1" dirty="0" smtClean="0"/>
              <a:t>F</a:t>
            </a:r>
            <a:r>
              <a:rPr lang="hu-HU" baseline="-25000" dirty="0" smtClean="0"/>
              <a:t>2</a:t>
            </a:r>
            <a:r>
              <a:rPr lang="hu-HU" dirty="0" smtClean="0"/>
              <a:t>-től</a:t>
            </a:r>
            <a:endParaRPr lang="hu-HU" dirty="0"/>
          </a:p>
        </p:txBody>
      </p:sp>
      <p:sp>
        <p:nvSpPr>
          <p:cNvPr id="63" name="Szövegdoboz 62"/>
          <p:cNvSpPr txBox="1"/>
          <p:nvPr/>
        </p:nvSpPr>
        <p:spPr>
          <a:xfrm>
            <a:off x="4938176" y="4245659"/>
            <a:ext cx="391780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/>
              <a:t>F</a:t>
            </a:r>
            <a:r>
              <a:rPr lang="hu-HU" baseline="-25000" dirty="0"/>
              <a:t>1</a:t>
            </a:r>
            <a:r>
              <a:rPr lang="hu-HU" i="1" dirty="0"/>
              <a:t>P</a:t>
            </a:r>
            <a:r>
              <a:rPr lang="hu-HU" dirty="0"/>
              <a:t>, </a:t>
            </a:r>
            <a:r>
              <a:rPr lang="hu-HU" i="1" dirty="0"/>
              <a:t>F</a:t>
            </a:r>
            <a:r>
              <a:rPr lang="hu-HU" baseline="-25000" dirty="0"/>
              <a:t>2</a:t>
            </a:r>
            <a:r>
              <a:rPr lang="hu-HU" i="1" dirty="0"/>
              <a:t>P</a:t>
            </a:r>
            <a:r>
              <a:rPr lang="hu-HU" dirty="0"/>
              <a:t> ugyanakkora szöget zár be </a:t>
            </a:r>
            <a:r>
              <a:rPr lang="hu-HU" i="1" dirty="0"/>
              <a:t>g</a:t>
            </a:r>
            <a:r>
              <a:rPr lang="hu-HU" dirty="0"/>
              <a:t>-vel</a:t>
            </a:r>
          </a:p>
        </p:txBody>
      </p:sp>
      <p:sp>
        <p:nvSpPr>
          <p:cNvPr id="64" name="Szövegdoboz 63"/>
          <p:cNvSpPr txBox="1"/>
          <p:nvPr/>
        </p:nvSpPr>
        <p:spPr>
          <a:xfrm>
            <a:off x="5206553" y="2312194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r</a:t>
            </a:r>
            <a:r>
              <a:rPr lang="hu-HU" baseline="-25000" dirty="0" smtClean="0"/>
              <a:t>1</a:t>
            </a:r>
            <a:endParaRPr lang="hu-HU" baseline="-25000" dirty="0"/>
          </a:p>
        </p:txBody>
      </p:sp>
      <p:sp>
        <p:nvSpPr>
          <p:cNvPr id="65" name="Szövegdoboz 64"/>
          <p:cNvSpPr txBox="1"/>
          <p:nvPr/>
        </p:nvSpPr>
        <p:spPr>
          <a:xfrm>
            <a:off x="6110575" y="2072468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r</a:t>
            </a:r>
            <a:r>
              <a:rPr lang="hu-HU" baseline="-25000" dirty="0" smtClean="0"/>
              <a:t>2</a:t>
            </a:r>
            <a:endParaRPr lang="hu-HU" baseline="-25000" dirty="0"/>
          </a:p>
        </p:txBody>
      </p:sp>
      <p:sp>
        <p:nvSpPr>
          <p:cNvPr id="66" name="Szövegdoboz 65"/>
          <p:cNvSpPr txBox="1"/>
          <p:nvPr/>
        </p:nvSpPr>
        <p:spPr>
          <a:xfrm>
            <a:off x="591235" y="3374842"/>
            <a:ext cx="2515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F</a:t>
            </a:r>
            <a:r>
              <a:rPr lang="hu-HU" baseline="-25000" dirty="0" smtClean="0"/>
              <a:t>1</a:t>
            </a:r>
            <a:r>
              <a:rPr lang="hu-HU" i="1" dirty="0" smtClean="0"/>
              <a:t>P</a:t>
            </a:r>
            <a:r>
              <a:rPr lang="hu-HU" dirty="0" smtClean="0"/>
              <a:t>+</a:t>
            </a:r>
            <a:r>
              <a:rPr lang="hu-HU" i="1" dirty="0" smtClean="0"/>
              <a:t>F</a:t>
            </a:r>
            <a:r>
              <a:rPr lang="hu-HU" baseline="-25000" dirty="0" smtClean="0"/>
              <a:t>2</a:t>
            </a:r>
            <a:r>
              <a:rPr lang="hu-HU" i="1" dirty="0" smtClean="0"/>
              <a:t>P</a:t>
            </a:r>
            <a:r>
              <a:rPr lang="hu-HU" dirty="0" smtClean="0"/>
              <a:t> az </a:t>
            </a:r>
            <a:r>
              <a:rPr lang="hu-HU" i="1" dirty="0" smtClean="0"/>
              <a:t>e</a:t>
            </a:r>
            <a:r>
              <a:rPr lang="hu-HU" dirty="0" smtClean="0"/>
              <a:t>-n minimális</a:t>
            </a:r>
            <a:endParaRPr lang="hu-HU" dirty="0"/>
          </a:p>
        </p:txBody>
      </p:sp>
      <p:sp>
        <p:nvSpPr>
          <p:cNvPr id="67" name="Szövegdoboz 66"/>
          <p:cNvSpPr txBox="1"/>
          <p:nvPr/>
        </p:nvSpPr>
        <p:spPr>
          <a:xfrm>
            <a:off x="554953" y="3715924"/>
            <a:ext cx="344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F</a:t>
            </a:r>
            <a:r>
              <a:rPr lang="hu-HU" baseline="-25000" dirty="0" smtClean="0"/>
              <a:t>1</a:t>
            </a:r>
            <a:r>
              <a:rPr lang="hu-HU" i="1" dirty="0" smtClean="0"/>
              <a:t>P</a:t>
            </a:r>
            <a:r>
              <a:rPr lang="hu-HU" dirty="0" smtClean="0"/>
              <a:t>+</a:t>
            </a:r>
            <a:r>
              <a:rPr lang="hu-HU" i="1" dirty="0" smtClean="0"/>
              <a:t>F</a:t>
            </a:r>
            <a:r>
              <a:rPr lang="hu-HU" baseline="-25000" dirty="0" smtClean="0"/>
              <a:t>2</a:t>
            </a:r>
            <a:r>
              <a:rPr lang="hu-HU" i="1" dirty="0" smtClean="0"/>
              <a:t>P=F’</a:t>
            </a:r>
            <a:r>
              <a:rPr lang="hu-HU" baseline="-25000" dirty="0" smtClean="0"/>
              <a:t>1</a:t>
            </a:r>
            <a:r>
              <a:rPr lang="hu-HU" i="1" dirty="0" smtClean="0"/>
              <a:t>F</a:t>
            </a:r>
            <a:r>
              <a:rPr lang="hu-HU" baseline="-25000" dirty="0" smtClean="0"/>
              <a:t>2</a:t>
            </a:r>
            <a:r>
              <a:rPr lang="hu-HU" dirty="0" smtClean="0"/>
              <a:t> az ellipszisen állandó</a:t>
            </a:r>
            <a:endParaRPr lang="hu-HU" dirty="0"/>
          </a:p>
        </p:txBody>
      </p:sp>
      <p:sp>
        <p:nvSpPr>
          <p:cNvPr id="68" name="Szövegdoboz 67">
            <a:hlinkClick r:id="rId2" action="ppaction://hlinkfile"/>
          </p:cNvPr>
          <p:cNvSpPr txBox="1"/>
          <p:nvPr/>
        </p:nvSpPr>
        <p:spPr>
          <a:xfrm>
            <a:off x="6432647" y="1035286"/>
            <a:ext cx="2574872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Lásd</a:t>
            </a:r>
          </a:p>
          <a:p>
            <a:r>
              <a:rPr lang="hu-HU" dirty="0" err="1"/>
              <a:t>g</a:t>
            </a:r>
            <a:r>
              <a:rPr lang="hu-HU" dirty="0" err="1" smtClean="0"/>
              <a:t>eogebra</a:t>
            </a:r>
            <a:r>
              <a:rPr lang="hu-HU" dirty="0" smtClean="0"/>
              <a:t>/</a:t>
            </a:r>
            <a:r>
              <a:rPr lang="hu-HU" dirty="0" err="1" smtClean="0"/>
              <a:t>ellipszis-billiard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Szövegdoboz 69"/>
              <p:cNvSpPr txBox="1"/>
              <p:nvPr/>
            </p:nvSpPr>
            <p:spPr>
              <a:xfrm>
                <a:off x="532251" y="6042162"/>
                <a:ext cx="1661545" cy="4417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i="1" smtClean="0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hu-HU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i="1">
                                  <a:latin typeface="Cambria Math"/>
                                </a:rPr>
                                <m:t>1</m:t>
                              </m:r>
                            </m:sub>
                            <m:sup/>
                          </m:sSubSup>
                        </m:e>
                        <m:sup>
                          <m:r>
                            <a:rPr lang="hu-HU" b="0" i="1" smtClean="0">
                              <a:latin typeface="Cambria Math"/>
                            </a:rPr>
                            <m:t>𝑢</m:t>
                          </m:r>
                        </m:sup>
                      </m:sSup>
                      <m:groupChr>
                        <m:groupChrPr>
                          <m:chr m:val="→"/>
                          <m:vertJc m:val="bot"/>
                          <m:ctrlPr>
                            <a:rPr lang="hu-HU" i="1" smtClean="0">
                              <a:latin typeface="Cambria Math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/>
                            </a:rPr>
                            <m:t>𝑢</m:t>
                          </m:r>
                        </m:e>
                      </m:groupChr>
                      <m:sSub>
                        <m:sSubPr>
                          <m:ctrlPr>
                            <a:rPr lang="hu-H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/>
                            </a:rPr>
                            <m:t>𝑣</m:t>
                          </m:r>
                        </m:e>
                      </m:groupChr>
                      <m:sSup>
                        <m:sSupPr>
                          <m:ctrlPr>
                            <a:rPr lang="hu-HU" i="1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hu-HU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i="1">
                                  <a:latin typeface="Cambria Math"/>
                                </a:rPr>
                                <m:t>1</m:t>
                              </m:r>
                            </m:sub>
                            <m:sup/>
                          </m:sSubSup>
                        </m:e>
                        <m:sup>
                          <m:r>
                            <a:rPr lang="hu-HU" b="0" i="1" smtClean="0">
                              <a:latin typeface="Cambria Math"/>
                            </a:rPr>
                            <m:t>𝑣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0" name="Szövegdoboz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51" y="6042162"/>
                <a:ext cx="1661545" cy="441788"/>
              </a:xfrm>
              <a:prstGeom prst="rect">
                <a:avLst/>
              </a:prstGeom>
              <a:blipFill rotWithShape="1">
                <a:blip r:embed="rId3"/>
                <a:stretch>
                  <a:fillRect r="-10623" b="-3698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Szövegdoboz 70"/>
              <p:cNvSpPr txBox="1"/>
              <p:nvPr/>
            </p:nvSpPr>
            <p:spPr>
              <a:xfrm>
                <a:off x="4114800" y="2975428"/>
                <a:ext cx="6142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/>
                            </a:rPr>
                          </m:ctrlPr>
                        </m:sSubPr>
                        <m:e/>
                        <m:sub/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1" name="Szövegdoboz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5428"/>
                <a:ext cx="61420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Szövegdoboz 71"/>
              <p:cNvSpPr txBox="1"/>
              <p:nvPr/>
            </p:nvSpPr>
            <p:spPr>
              <a:xfrm>
                <a:off x="2469873" y="6034908"/>
                <a:ext cx="2149691" cy="4417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i="1" smtClean="0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hu-HU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i="1">
                                  <a:latin typeface="Cambria Math"/>
                                </a:rPr>
                                <m:t>1</m:t>
                              </m:r>
                            </m:sub>
                            <m:sup/>
                          </m:sSubSup>
                        </m:e>
                        <m:sup>
                          <m:r>
                            <a:rPr lang="hu-HU" b="0" i="1" smtClean="0">
                              <a:latin typeface="Cambria Math"/>
                            </a:rPr>
                            <m:t>𝑢</m:t>
                          </m:r>
                        </m:sup>
                      </m:sSup>
                      <m:groupChr>
                        <m:groupChrPr>
                          <m:chr m:val="→"/>
                          <m:vertJc m:val="bot"/>
                          <m:ctrlPr>
                            <a:rPr lang="hu-HU" i="1" smtClean="0">
                              <a:latin typeface="Cambria Math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/>
                            </a:rPr>
                            <m:t>𝑢</m:t>
                          </m:r>
                        </m:e>
                      </m:groupChr>
                      <m:sSub>
                        <m:sSubPr>
                          <m:ctrlPr>
                            <a:rPr lang="hu-H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hu-HU" i="1">
                              <a:latin typeface="Cambria Math"/>
                            </a:rPr>
                            <m:t>1</m:t>
                          </m:r>
                        </m:sub>
                      </m:sSub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hu-H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groupChr>
                      <m:sSub>
                        <m:sSubPr>
                          <m:ctrlPr>
                            <a:rPr lang="hu-H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/>
                            </a:rPr>
                            <m:t>𝑣</m:t>
                          </m:r>
                        </m:e>
                      </m:groupChr>
                      <m:sSup>
                        <m:sSupPr>
                          <m:ctrlPr>
                            <a:rPr lang="hu-HU" i="1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hu-HU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i="1">
                                  <a:latin typeface="Cambria Math"/>
                                </a:rPr>
                                <m:t>1</m:t>
                              </m:r>
                            </m:sub>
                            <m:sup/>
                          </m:sSubSup>
                        </m:e>
                        <m:sup>
                          <m:r>
                            <a:rPr lang="hu-HU" b="0" i="1" smtClean="0">
                              <a:latin typeface="Cambria Math"/>
                            </a:rPr>
                            <m:t>𝑣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2" name="Szövegdoboz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873" y="6034908"/>
                <a:ext cx="2149691" cy="441788"/>
              </a:xfrm>
              <a:prstGeom prst="rect">
                <a:avLst/>
              </a:prstGeom>
              <a:blipFill rotWithShape="1">
                <a:blip r:embed="rId5"/>
                <a:stretch>
                  <a:fillRect r="-8215" b="-3888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Szövegdoboz 72"/>
              <p:cNvSpPr txBox="1"/>
              <p:nvPr/>
            </p:nvSpPr>
            <p:spPr>
              <a:xfrm>
                <a:off x="4770345" y="6042168"/>
                <a:ext cx="1506759" cy="3693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hu-HU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hu-HU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hu-HU" i="1">
                          <a:latin typeface="Cambria Math"/>
                        </a:rPr>
                        <m:t>𝑢</m:t>
                      </m:r>
                      <m:r>
                        <a:rPr lang="hu-HU" b="0" i="1" smtClean="0">
                          <a:latin typeface="Cambria Math"/>
                        </a:rPr>
                        <m:t>=</m:t>
                      </m:r>
                      <m:r>
                        <a:rPr lang="hu-HU" b="0" i="1" smtClean="0">
                          <a:latin typeface="Cambria Math"/>
                        </a:rPr>
                        <m:t>𝑣</m:t>
                      </m:r>
                      <m:r>
                        <a:rPr lang="hu-HU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hu-HU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3" name="Szövegdoboz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345" y="6042168"/>
                <a:ext cx="150675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Szövegdoboz 73"/>
              <p:cNvSpPr txBox="1"/>
              <p:nvPr/>
            </p:nvSpPr>
            <p:spPr>
              <a:xfrm>
                <a:off x="6446715" y="6049428"/>
                <a:ext cx="2583208" cy="3693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/>
                        </a:rPr>
                        <m:t>𝑣</m:t>
                      </m:r>
                      <m:r>
                        <a:rPr lang="hu-HU" i="1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hu-H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hu-HU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hu-HU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hu-HU" i="1">
                          <a:latin typeface="Cambria Math"/>
                        </a:rPr>
                        <m:t>𝑢</m:t>
                      </m:r>
                      <m:r>
                        <a:rPr lang="hu-HU" b="0" i="1" smtClean="0">
                          <a:latin typeface="Cambria Math"/>
                        </a:rPr>
                        <m:t>=</m:t>
                      </m:r>
                      <m:r>
                        <a:rPr lang="hu-HU" i="1">
                          <a:latin typeface="Cambria Math"/>
                        </a:rPr>
                        <m:t>𝑣</m:t>
                      </m:r>
                      <m:r>
                        <a:rPr lang="hu-HU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hu-HU" b="0" i="1" smtClean="0">
                          <a:latin typeface="Cambria Math"/>
                        </a:rPr>
                        <m:t>𝑣</m:t>
                      </m:r>
                      <m:r>
                        <a:rPr lang="hu-HU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hu-HU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a:rPr lang="hu-HU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hu-HU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hu-HU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a:rPr lang="hu-HU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4" name="Szövegdoboz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715" y="6049428"/>
                <a:ext cx="258320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94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12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6" grpId="0"/>
      <p:bldP spid="20" grpId="0"/>
      <p:bldP spid="21" grpId="0" animBg="1"/>
      <p:bldP spid="4" grpId="0"/>
      <p:bldP spid="27" grpId="0"/>
      <p:bldP spid="36" grpId="0"/>
      <p:bldP spid="38" grpId="0"/>
      <p:bldP spid="39" grpId="0" animBg="1"/>
      <p:bldP spid="40" grpId="0"/>
      <p:bldP spid="41" grpId="0" animBg="1"/>
      <p:bldP spid="42" grpId="0"/>
      <p:bldP spid="49" grpId="0"/>
      <p:bldP spid="50" grpId="0" animBg="1"/>
      <p:bldP spid="19" grpId="0" animBg="1"/>
      <p:bldP spid="22" grpId="0"/>
      <p:bldP spid="24" grpId="0"/>
      <p:bldP spid="23" grpId="0" animBg="1"/>
      <p:bldP spid="55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26" grpId="0" animBg="1"/>
      <p:bldP spid="61" grpId="0" animBg="1"/>
      <p:bldP spid="62" grpId="0" animBg="1"/>
      <p:bldP spid="63" grpId="0" animBg="1"/>
      <p:bldP spid="64" grpId="0"/>
      <p:bldP spid="65" grpId="0"/>
      <p:bldP spid="66" grpId="0"/>
      <p:bldP spid="67" grpId="0"/>
      <p:bldP spid="68" grpId="0" animBg="1"/>
      <p:bldP spid="70" grpId="0" animBg="1"/>
      <p:bldP spid="72" grpId="0" animBg="1"/>
      <p:bldP spid="73" grpId="0" animBg="1"/>
      <p:bldP spid="7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llipszis 33"/>
          <p:cNvSpPr/>
          <p:nvPr/>
        </p:nvSpPr>
        <p:spPr>
          <a:xfrm>
            <a:off x="4360167" y="1963027"/>
            <a:ext cx="2876550" cy="232249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Graves</a:t>
            </a:r>
            <a:r>
              <a:rPr lang="hu-HU" dirty="0" smtClean="0"/>
              <a:t> tétele</a:t>
            </a:r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1987761" y="2576277"/>
            <a:ext cx="1611085" cy="103051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7"/>
          <p:cNvCxnSpPr>
            <a:stCxn id="9" idx="2"/>
            <a:endCxn id="10" idx="2"/>
          </p:cNvCxnSpPr>
          <p:nvPr/>
        </p:nvCxnSpPr>
        <p:spPr>
          <a:xfrm>
            <a:off x="2086076" y="2762128"/>
            <a:ext cx="1176338" cy="329406"/>
          </a:xfrm>
          <a:prstGeom prst="line">
            <a:avLst/>
          </a:prstGeom>
          <a:ln w="349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zis 8"/>
          <p:cNvSpPr/>
          <p:nvPr/>
        </p:nvSpPr>
        <p:spPr>
          <a:xfrm>
            <a:off x="2086076" y="2696644"/>
            <a:ext cx="130968" cy="1309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2232524" y="3043492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2979726" y="3043492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2</a:t>
            </a:r>
            <a:endParaRPr lang="hu-HU" sz="1600" baseline="-25000" dirty="0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2167036" y="2827612"/>
            <a:ext cx="98230" cy="231180"/>
          </a:xfrm>
          <a:prstGeom prst="line">
            <a:avLst/>
          </a:prstGeom>
          <a:ln w="349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2021804" y="2404505"/>
            <a:ext cx="290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P</a:t>
            </a:r>
            <a:endParaRPr lang="hu-HU" sz="1600" i="1" dirty="0"/>
          </a:p>
        </p:txBody>
      </p:sp>
      <p:cxnSp>
        <p:nvCxnSpPr>
          <p:cNvPr id="21" name="Egyenes összekötő 20"/>
          <p:cNvCxnSpPr/>
          <p:nvPr/>
        </p:nvCxnSpPr>
        <p:spPr>
          <a:xfrm>
            <a:off x="2265266" y="3091534"/>
            <a:ext cx="1029890" cy="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zis 9"/>
          <p:cNvSpPr/>
          <p:nvPr/>
        </p:nvSpPr>
        <p:spPr>
          <a:xfrm>
            <a:off x="3262414" y="3058792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2232524" y="3058792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4969384" y="2581025"/>
            <a:ext cx="1611085" cy="103051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5" name="Egyenes összekötő 24"/>
          <p:cNvCxnSpPr>
            <a:stCxn id="26" idx="2"/>
          </p:cNvCxnSpPr>
          <p:nvPr/>
        </p:nvCxnSpPr>
        <p:spPr>
          <a:xfrm>
            <a:off x="5440876" y="2026130"/>
            <a:ext cx="1062416" cy="815755"/>
          </a:xfrm>
          <a:prstGeom prst="line">
            <a:avLst/>
          </a:prstGeom>
          <a:ln w="349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zis 25"/>
          <p:cNvSpPr/>
          <p:nvPr/>
        </p:nvSpPr>
        <p:spPr>
          <a:xfrm>
            <a:off x="5440876" y="1960646"/>
            <a:ext cx="130968" cy="1309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Szövegdoboz 26"/>
          <p:cNvSpPr txBox="1"/>
          <p:nvPr/>
        </p:nvSpPr>
        <p:spPr>
          <a:xfrm>
            <a:off x="5223672" y="305776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1</a:t>
            </a:r>
            <a:endParaRPr lang="hu-HU" sz="1600" baseline="-25000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5970874" y="305776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F</a:t>
            </a:r>
            <a:r>
              <a:rPr lang="hu-HU" sz="1600" baseline="-25000" dirty="0" smtClean="0"/>
              <a:t>2</a:t>
            </a:r>
            <a:endParaRPr lang="hu-HU" sz="1600" baseline="-25000" dirty="0"/>
          </a:p>
        </p:txBody>
      </p:sp>
      <p:cxnSp>
        <p:nvCxnSpPr>
          <p:cNvPr id="29" name="Egyenes összekötő 28"/>
          <p:cNvCxnSpPr>
            <a:stCxn id="26" idx="3"/>
          </p:cNvCxnSpPr>
          <p:nvPr/>
        </p:nvCxnSpPr>
        <p:spPr>
          <a:xfrm flipH="1">
            <a:off x="5021261" y="2072434"/>
            <a:ext cx="438795" cy="854397"/>
          </a:xfrm>
          <a:prstGeom prst="line">
            <a:avLst/>
          </a:prstGeom>
          <a:ln w="349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zövegdoboz 29"/>
          <p:cNvSpPr txBox="1"/>
          <p:nvPr/>
        </p:nvSpPr>
        <p:spPr>
          <a:xfrm>
            <a:off x="5281380" y="1622092"/>
            <a:ext cx="2904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P</a:t>
            </a:r>
            <a:endParaRPr lang="hu-HU" sz="1600" i="1" dirty="0"/>
          </a:p>
        </p:txBody>
      </p:sp>
      <p:sp>
        <p:nvSpPr>
          <p:cNvPr id="32" name="Ellipszis 31"/>
          <p:cNvSpPr/>
          <p:nvPr/>
        </p:nvSpPr>
        <p:spPr>
          <a:xfrm>
            <a:off x="6253562" y="3073065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Ellipszis 32"/>
          <p:cNvSpPr/>
          <p:nvPr/>
        </p:nvSpPr>
        <p:spPr>
          <a:xfrm>
            <a:off x="5223672" y="3073065"/>
            <a:ext cx="65484" cy="654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Szalagív 38"/>
          <p:cNvSpPr/>
          <p:nvPr/>
        </p:nvSpPr>
        <p:spPr>
          <a:xfrm>
            <a:off x="4978909" y="2590550"/>
            <a:ext cx="1611085" cy="1016241"/>
          </a:xfrm>
          <a:prstGeom prst="blockArc">
            <a:avLst>
              <a:gd name="adj1" fmla="val 20068000"/>
              <a:gd name="adj2" fmla="val 11668297"/>
              <a:gd name="adj3" fmla="val 0"/>
            </a:avLst>
          </a:prstGeom>
          <a:solidFill>
            <a:srgbClr val="C000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0" name="Szövegdoboz 39">
            <a:hlinkClick r:id="rId2" action="ppaction://hlinkfile"/>
          </p:cNvPr>
          <p:cNvSpPr txBox="1"/>
          <p:nvPr/>
        </p:nvSpPr>
        <p:spPr>
          <a:xfrm>
            <a:off x="2398911" y="5646041"/>
            <a:ext cx="478746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R</a:t>
            </a:r>
            <a:r>
              <a:rPr lang="hu-HU" dirty="0" smtClean="0"/>
              <a:t>észletesebben </a:t>
            </a:r>
            <a:r>
              <a:rPr lang="hu-HU" dirty="0"/>
              <a:t>lásd </a:t>
            </a:r>
            <a:r>
              <a:rPr lang="hu-HU" dirty="0" err="1" smtClean="0"/>
              <a:t>geogebra</a:t>
            </a:r>
            <a:r>
              <a:rPr lang="hu-HU" dirty="0" smtClean="0"/>
              <a:t>/</a:t>
            </a:r>
            <a:r>
              <a:rPr lang="hu-HU" dirty="0" err="1" smtClean="0"/>
              <a:t>graves</a:t>
            </a:r>
            <a:r>
              <a:rPr lang="hu-HU" dirty="0" smtClean="0"/>
              <a:t>_</a:t>
            </a:r>
            <a:r>
              <a:rPr lang="hu-HU" dirty="0" err="1" smtClean="0"/>
              <a:t>ellipse.ggb</a:t>
            </a:r>
            <a:endParaRPr lang="hu-HU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2167036" y="4746167"/>
            <a:ext cx="585769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Az ellipszis ívhossza az ismert függvényekkel nem fejezhető ki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0820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4" grpId="0" animBg="1"/>
      <p:bldP spid="26" grpId="0" animBg="1"/>
      <p:bldP spid="27" grpId="0"/>
      <p:bldP spid="28" grpId="0"/>
      <p:bldP spid="30" grpId="0"/>
      <p:bldP spid="32" grpId="0" animBg="1"/>
      <p:bldP spid="33" grpId="0" animBg="1"/>
      <p:bldP spid="39" grpId="0" animBg="1"/>
      <p:bldP spid="40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Biliárd, mandiner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045029" y="1944914"/>
            <a:ext cx="2220685" cy="134982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5733142" y="1727199"/>
            <a:ext cx="2786743" cy="178525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Háromszög 5"/>
          <p:cNvSpPr/>
          <p:nvPr/>
        </p:nvSpPr>
        <p:spPr>
          <a:xfrm>
            <a:off x="3759199" y="2931887"/>
            <a:ext cx="1973943" cy="1944913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1355356" y="4723621"/>
            <a:ext cx="128663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téglalapban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3032401" y="5411493"/>
            <a:ext cx="191841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szögtartományban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5195721" y="5411493"/>
            <a:ext cx="156363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háromszögben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7126512" y="4692134"/>
            <a:ext cx="126028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ellipszisben</a:t>
            </a:r>
            <a:endParaRPr lang="hu-HU" dirty="0"/>
          </a:p>
        </p:txBody>
      </p:sp>
      <p:sp>
        <p:nvSpPr>
          <p:cNvPr id="13" name="Ellipszis 12"/>
          <p:cNvSpPr/>
          <p:nvPr/>
        </p:nvSpPr>
        <p:spPr>
          <a:xfrm>
            <a:off x="2635699" y="2467427"/>
            <a:ext cx="304799" cy="3047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1721302" y="2467427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6329500" y="2619827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Egyenes összekötő 17"/>
          <p:cNvCxnSpPr>
            <a:endCxn id="6" idx="1"/>
          </p:cNvCxnSpPr>
          <p:nvPr/>
        </p:nvCxnSpPr>
        <p:spPr>
          <a:xfrm flipH="1" flipV="1">
            <a:off x="4252685" y="3904344"/>
            <a:ext cx="312171" cy="57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zis 19"/>
          <p:cNvSpPr/>
          <p:nvPr/>
        </p:nvSpPr>
        <p:spPr>
          <a:xfrm>
            <a:off x="4430727" y="4269402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Ellipszis 20"/>
          <p:cNvSpPr/>
          <p:nvPr/>
        </p:nvSpPr>
        <p:spPr>
          <a:xfrm>
            <a:off x="4398855" y="4206209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Ellipszis 21"/>
          <p:cNvSpPr/>
          <p:nvPr/>
        </p:nvSpPr>
        <p:spPr>
          <a:xfrm>
            <a:off x="4360754" y="4130008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Ellipszis 22"/>
          <p:cNvSpPr/>
          <p:nvPr/>
        </p:nvSpPr>
        <p:spPr>
          <a:xfrm>
            <a:off x="4322653" y="4053807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Ellipszis 23"/>
          <p:cNvSpPr/>
          <p:nvPr/>
        </p:nvSpPr>
        <p:spPr>
          <a:xfrm>
            <a:off x="4284552" y="3977606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4246451" y="3901405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4502554" y="4407693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Ellipszis 26"/>
          <p:cNvSpPr/>
          <p:nvPr/>
        </p:nvSpPr>
        <p:spPr>
          <a:xfrm>
            <a:off x="4540654" y="4475647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Ellipszis 27"/>
          <p:cNvSpPr/>
          <p:nvPr/>
        </p:nvSpPr>
        <p:spPr>
          <a:xfrm>
            <a:off x="3494309" y="4019937"/>
            <a:ext cx="76201" cy="762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2" name="Egyenes összekötő 31"/>
          <p:cNvCxnSpPr>
            <a:stCxn id="28" idx="6"/>
            <a:endCxn id="45" idx="6"/>
          </p:cNvCxnSpPr>
          <p:nvPr/>
        </p:nvCxnSpPr>
        <p:spPr>
          <a:xfrm flipV="1">
            <a:off x="3570510" y="3743573"/>
            <a:ext cx="1396839" cy="314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zis 34"/>
          <p:cNvSpPr/>
          <p:nvPr/>
        </p:nvSpPr>
        <p:spPr>
          <a:xfrm>
            <a:off x="4278093" y="3847191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/>
          <p:cNvSpPr/>
          <p:nvPr/>
        </p:nvSpPr>
        <p:spPr>
          <a:xfrm>
            <a:off x="4367569" y="3824744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/>
          <p:cNvSpPr/>
          <p:nvPr/>
        </p:nvSpPr>
        <p:spPr>
          <a:xfrm>
            <a:off x="4457045" y="3799916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/>
          <p:cNvSpPr/>
          <p:nvPr/>
        </p:nvSpPr>
        <p:spPr>
          <a:xfrm>
            <a:off x="4546521" y="3779850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Ellipszis 38"/>
          <p:cNvSpPr/>
          <p:nvPr/>
        </p:nvSpPr>
        <p:spPr>
          <a:xfrm>
            <a:off x="4635997" y="3757403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/>
          <p:cNvSpPr/>
          <p:nvPr/>
        </p:nvSpPr>
        <p:spPr>
          <a:xfrm>
            <a:off x="4725473" y="3739718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Ellipszis 40"/>
          <p:cNvSpPr/>
          <p:nvPr/>
        </p:nvSpPr>
        <p:spPr>
          <a:xfrm>
            <a:off x="4814949" y="3722033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Ellipszis 44"/>
          <p:cNvSpPr/>
          <p:nvPr/>
        </p:nvSpPr>
        <p:spPr>
          <a:xfrm>
            <a:off x="4891148" y="3705472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4464454" y="4339739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Szövegdoboz 49"/>
          <p:cNvSpPr txBox="1"/>
          <p:nvPr/>
        </p:nvSpPr>
        <p:spPr>
          <a:xfrm>
            <a:off x="3101204" y="6187559"/>
            <a:ext cx="357989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Mandiner: egyenes tükrözése a falra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150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4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5" grpId="0" animBg="1"/>
      <p:bldP spid="16" grpId="0" animBg="1"/>
      <p:bldP spid="16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tükrözési elv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704627" y="2819400"/>
            <a:ext cx="5210175" cy="268605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429" y="3617685"/>
            <a:ext cx="3200400" cy="3067050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4034971" y="1785257"/>
            <a:ext cx="380591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Elektromos töltés erőtere vezetőlappal</a:t>
            </a:r>
            <a:endParaRPr lang="hu-HU" dirty="0"/>
          </a:p>
        </p:txBody>
      </p:sp>
      <p:sp>
        <p:nvSpPr>
          <p:cNvPr id="8" name="Szövegdoboz 7">
            <a:hlinkClick r:id="rId4" action="ppaction://hlinkfile"/>
          </p:cNvPr>
          <p:cNvSpPr txBox="1"/>
          <p:nvPr/>
        </p:nvSpPr>
        <p:spPr>
          <a:xfrm>
            <a:off x="4020915" y="2306989"/>
            <a:ext cx="241399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Életjáték: </a:t>
            </a:r>
            <a:r>
              <a:rPr lang="hu-HU" dirty="0" err="1" smtClean="0"/>
              <a:t>eletjatek.xlsm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4013203" y="2808497"/>
            <a:ext cx="16357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err="1" smtClean="0"/>
              <a:t>Catalan</a:t>
            </a:r>
            <a:r>
              <a:rPr lang="hu-HU" dirty="0" smtClean="0"/>
              <a:t> számok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365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15323" y="188586"/>
            <a:ext cx="7772400" cy="1110033"/>
          </a:xfrm>
        </p:spPr>
        <p:txBody>
          <a:bodyPr/>
          <a:lstStyle/>
          <a:p>
            <a:r>
              <a:rPr lang="hu-HU" dirty="0" smtClean="0"/>
              <a:t>Biliárd </a:t>
            </a:r>
            <a:r>
              <a:rPr lang="hu-HU" dirty="0" smtClean="0"/>
              <a:t>és számelmélet</a:t>
            </a:r>
            <a:endParaRPr lang="hu-H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0702" y="4415739"/>
            <a:ext cx="1350702" cy="2220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48" y="1291868"/>
            <a:ext cx="3299463" cy="5423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zövegdoboz 8"/>
          <p:cNvSpPr txBox="1"/>
          <p:nvPr/>
        </p:nvSpPr>
        <p:spPr>
          <a:xfrm>
            <a:off x="4013079" y="1776068"/>
            <a:ext cx="482824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m</a:t>
            </a:r>
            <a:r>
              <a:rPr lang="hu-HU" dirty="0" smtClean="0">
                <a:sym typeface="Symbol"/>
              </a:rPr>
              <a:t></a:t>
            </a:r>
            <a:r>
              <a:rPr lang="hu-HU" i="1" dirty="0" smtClean="0"/>
              <a:t>n</a:t>
            </a:r>
            <a:r>
              <a:rPr lang="hu-HU" dirty="0" smtClean="0"/>
              <a:t>-es (</a:t>
            </a:r>
            <a:r>
              <a:rPr lang="hu-HU" i="1" dirty="0" smtClean="0"/>
              <a:t>m</a:t>
            </a:r>
            <a:r>
              <a:rPr lang="hu-HU" dirty="0" smtClean="0">
                <a:sym typeface="Symbol"/>
              </a:rPr>
              <a:t>, </a:t>
            </a:r>
            <a:r>
              <a:rPr lang="hu-HU" i="1" dirty="0" smtClean="0"/>
              <a:t>n</a:t>
            </a:r>
            <a:r>
              <a:rPr lang="hu-HU" dirty="0"/>
              <a:t> </a:t>
            </a:r>
            <a:r>
              <a:rPr lang="hu-HU" dirty="0" smtClean="0"/>
              <a:t>egészek) biliárdasztal egyik sarkából</a:t>
            </a:r>
          </a:p>
          <a:p>
            <a:r>
              <a:rPr lang="hu-HU" dirty="0" smtClean="0"/>
              <a:t>45</a:t>
            </a:r>
            <a:r>
              <a:rPr lang="hu-HU" dirty="0" smtClean="0">
                <a:sym typeface="Symbol"/>
              </a:rPr>
              <a:t></a:t>
            </a:r>
            <a:r>
              <a:rPr lang="hu-HU" dirty="0" err="1" smtClean="0"/>
              <a:t>-os</a:t>
            </a:r>
            <a:r>
              <a:rPr lang="hu-HU" dirty="0" smtClean="0"/>
              <a:t> szögben indítunk egy pontszerű golyót.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4013079" y="3068954"/>
            <a:ext cx="364099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A)</a:t>
            </a:r>
            <a:r>
              <a:rPr lang="hu-HU" dirty="0" smtClean="0"/>
              <a:t> Biztosan eljut valamelyik sarokba?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4031931" y="3802963"/>
            <a:ext cx="275049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/>
              <a:t>B</a:t>
            </a:r>
            <a:r>
              <a:rPr lang="hu-HU" b="1" dirty="0" smtClean="0"/>
              <a:t>)</a:t>
            </a:r>
            <a:r>
              <a:rPr lang="hu-HU" dirty="0" smtClean="0"/>
              <a:t> Hányszor pattan a falon?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4040375" y="4509138"/>
            <a:ext cx="289034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b="1" dirty="0"/>
              <a:t>C</a:t>
            </a:r>
            <a:r>
              <a:rPr lang="hu-HU" b="1" dirty="0" smtClean="0"/>
              <a:t>)</a:t>
            </a:r>
            <a:r>
              <a:rPr lang="hu-HU" dirty="0" smtClean="0"/>
              <a:t> Milyen hosszú utat jár be?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78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586" y="368609"/>
            <a:ext cx="6300805" cy="627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Egyenes összekötő 5"/>
          <p:cNvCxnSpPr>
            <a:endCxn id="4" idx="7"/>
          </p:cNvCxnSpPr>
          <p:nvPr/>
        </p:nvCxnSpPr>
        <p:spPr>
          <a:xfrm flipV="1">
            <a:off x="1462079" y="5255594"/>
            <a:ext cx="1283327" cy="127460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>
            <a:stCxn id="4" idx="7"/>
            <a:endCxn id="9" idx="7"/>
          </p:cNvCxnSpPr>
          <p:nvPr/>
        </p:nvCxnSpPr>
        <p:spPr>
          <a:xfrm flipV="1">
            <a:off x="2745406" y="4445490"/>
            <a:ext cx="810103" cy="810104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>
            <a:stCxn id="4" idx="5"/>
          </p:cNvCxnSpPr>
          <p:nvPr/>
        </p:nvCxnSpPr>
        <p:spPr>
          <a:xfrm flipH="1" flipV="1">
            <a:off x="1871656" y="4509137"/>
            <a:ext cx="873750" cy="87375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zis 3"/>
          <p:cNvSpPr/>
          <p:nvPr/>
        </p:nvSpPr>
        <p:spPr>
          <a:xfrm>
            <a:off x="2591747" y="5229230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16"/>
          <p:cNvCxnSpPr>
            <a:stCxn id="9" idx="7"/>
            <a:endCxn id="18" idx="7"/>
          </p:cNvCxnSpPr>
          <p:nvPr/>
        </p:nvCxnSpPr>
        <p:spPr>
          <a:xfrm flipV="1">
            <a:off x="3555509" y="4038295"/>
            <a:ext cx="402433" cy="40719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zis 17"/>
          <p:cNvSpPr/>
          <p:nvPr/>
        </p:nvSpPr>
        <p:spPr>
          <a:xfrm>
            <a:off x="3804283" y="4011931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3401850" y="441912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2" name="Egyenes összekötő 21"/>
          <p:cNvCxnSpPr>
            <a:endCxn id="9" idx="5"/>
          </p:cNvCxnSpPr>
          <p:nvPr/>
        </p:nvCxnSpPr>
        <p:spPr>
          <a:xfrm flipH="1" flipV="1">
            <a:off x="3555509" y="4572785"/>
            <a:ext cx="311641" cy="32306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zis 24"/>
          <p:cNvSpPr/>
          <p:nvPr/>
        </p:nvSpPr>
        <p:spPr>
          <a:xfrm>
            <a:off x="3804283" y="4805838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8" name="Egyenes összekötő 27"/>
          <p:cNvCxnSpPr>
            <a:stCxn id="16" idx="3"/>
            <a:endCxn id="26" idx="7"/>
          </p:cNvCxnSpPr>
          <p:nvPr/>
        </p:nvCxnSpPr>
        <p:spPr>
          <a:xfrm flipH="1">
            <a:off x="1525727" y="4572785"/>
            <a:ext cx="282280" cy="28888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1781643" y="441912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1372068" y="4835304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Ellipszis 30"/>
          <p:cNvSpPr/>
          <p:nvPr/>
        </p:nvSpPr>
        <p:spPr>
          <a:xfrm>
            <a:off x="5002051" y="280225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3" name="Egyenes összekötő 32"/>
          <p:cNvCxnSpPr>
            <a:stCxn id="18" idx="7"/>
            <a:endCxn id="31" idx="3"/>
          </p:cNvCxnSpPr>
          <p:nvPr/>
        </p:nvCxnSpPr>
        <p:spPr>
          <a:xfrm flipV="1">
            <a:off x="3957942" y="2955915"/>
            <a:ext cx="1070473" cy="1082380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zis 35"/>
          <p:cNvSpPr/>
          <p:nvPr/>
        </p:nvSpPr>
        <p:spPr>
          <a:xfrm>
            <a:off x="2568542" y="280225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7" name="Egyenes összekötő 36"/>
          <p:cNvCxnSpPr>
            <a:stCxn id="18" idx="1"/>
            <a:endCxn id="36" idx="5"/>
          </p:cNvCxnSpPr>
          <p:nvPr/>
        </p:nvCxnSpPr>
        <p:spPr>
          <a:xfrm flipH="1" flipV="1">
            <a:off x="2722201" y="2955915"/>
            <a:ext cx="1108446" cy="1082380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>
            <a:stCxn id="25" idx="3"/>
            <a:endCxn id="40" idx="7"/>
          </p:cNvCxnSpPr>
          <p:nvPr/>
        </p:nvCxnSpPr>
        <p:spPr>
          <a:xfrm flipH="1">
            <a:off x="2736959" y="4959497"/>
            <a:ext cx="1093688" cy="1108034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>
            <a:stCxn id="40" idx="1"/>
            <a:endCxn id="26" idx="5"/>
          </p:cNvCxnSpPr>
          <p:nvPr/>
        </p:nvCxnSpPr>
        <p:spPr>
          <a:xfrm flipH="1" flipV="1">
            <a:off x="1525727" y="4988963"/>
            <a:ext cx="1083937" cy="1078568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lipszis 47"/>
          <p:cNvSpPr/>
          <p:nvPr/>
        </p:nvSpPr>
        <p:spPr>
          <a:xfrm>
            <a:off x="5411626" y="2392681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7" name="Egyenes összekötő 46"/>
          <p:cNvCxnSpPr>
            <a:stCxn id="31" idx="7"/>
            <a:endCxn id="48" idx="3"/>
          </p:cNvCxnSpPr>
          <p:nvPr/>
        </p:nvCxnSpPr>
        <p:spPr>
          <a:xfrm flipV="1">
            <a:off x="5155710" y="2546340"/>
            <a:ext cx="282280" cy="28228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lipszis 51"/>
          <p:cNvSpPr/>
          <p:nvPr/>
        </p:nvSpPr>
        <p:spPr>
          <a:xfrm>
            <a:off x="4618491" y="2394109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3" name="Egyenes összekötő 52"/>
          <p:cNvCxnSpPr>
            <a:stCxn id="31" idx="1"/>
            <a:endCxn id="52" idx="5"/>
          </p:cNvCxnSpPr>
          <p:nvPr/>
        </p:nvCxnSpPr>
        <p:spPr>
          <a:xfrm flipH="1" flipV="1">
            <a:off x="4772150" y="2547768"/>
            <a:ext cx="256265" cy="280852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zis 55"/>
          <p:cNvSpPr/>
          <p:nvPr/>
        </p:nvSpPr>
        <p:spPr>
          <a:xfrm>
            <a:off x="2975647" y="2395063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7" name="Egyenes összekötő 56"/>
          <p:cNvCxnSpPr>
            <a:stCxn id="36" idx="7"/>
            <a:endCxn id="56" idx="3"/>
          </p:cNvCxnSpPr>
          <p:nvPr/>
        </p:nvCxnSpPr>
        <p:spPr>
          <a:xfrm flipV="1">
            <a:off x="2722201" y="2548722"/>
            <a:ext cx="279810" cy="279898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flipH="1" flipV="1">
            <a:off x="2706285" y="6171564"/>
            <a:ext cx="311641" cy="323065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zis 39"/>
          <p:cNvSpPr/>
          <p:nvPr/>
        </p:nvSpPr>
        <p:spPr>
          <a:xfrm>
            <a:off x="2583300" y="6041167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9" name="Egyenes összekötő 68"/>
          <p:cNvCxnSpPr>
            <a:stCxn id="40" idx="3"/>
            <a:endCxn id="70" idx="7"/>
          </p:cNvCxnSpPr>
          <p:nvPr/>
        </p:nvCxnSpPr>
        <p:spPr>
          <a:xfrm flipH="1">
            <a:off x="2314870" y="6194826"/>
            <a:ext cx="294794" cy="271728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Ellipszis 69"/>
          <p:cNvSpPr/>
          <p:nvPr/>
        </p:nvSpPr>
        <p:spPr>
          <a:xfrm>
            <a:off x="2161211" y="6440190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Ellipszis 72"/>
          <p:cNvSpPr/>
          <p:nvPr/>
        </p:nvSpPr>
        <p:spPr>
          <a:xfrm>
            <a:off x="6226013" y="1573531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4" name="Egyenes összekötő 73"/>
          <p:cNvCxnSpPr>
            <a:stCxn id="48" idx="7"/>
            <a:endCxn id="73" idx="3"/>
          </p:cNvCxnSpPr>
          <p:nvPr/>
        </p:nvCxnSpPr>
        <p:spPr>
          <a:xfrm flipV="1">
            <a:off x="5565285" y="1727190"/>
            <a:ext cx="687092" cy="691855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Ellipszis 77"/>
          <p:cNvSpPr/>
          <p:nvPr/>
        </p:nvSpPr>
        <p:spPr>
          <a:xfrm>
            <a:off x="6226013" y="3197543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9" name="Egyenes összekötő 78"/>
          <p:cNvCxnSpPr>
            <a:stCxn id="48" idx="5"/>
            <a:endCxn id="78" idx="1"/>
          </p:cNvCxnSpPr>
          <p:nvPr/>
        </p:nvCxnSpPr>
        <p:spPr>
          <a:xfrm>
            <a:off x="5565285" y="2546340"/>
            <a:ext cx="687092" cy="677567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>
            <a:stCxn id="52" idx="3"/>
            <a:endCxn id="83" idx="7"/>
          </p:cNvCxnSpPr>
          <p:nvPr/>
        </p:nvCxnSpPr>
        <p:spPr>
          <a:xfrm flipH="1">
            <a:off x="3957941" y="2547768"/>
            <a:ext cx="686914" cy="687093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lipszis 82"/>
          <p:cNvSpPr/>
          <p:nvPr/>
        </p:nvSpPr>
        <p:spPr>
          <a:xfrm>
            <a:off x="3804282" y="3208497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6" name="Egyenes összekötő 85"/>
          <p:cNvCxnSpPr>
            <a:stCxn id="56" idx="5"/>
            <a:endCxn id="83" idx="1"/>
          </p:cNvCxnSpPr>
          <p:nvPr/>
        </p:nvCxnSpPr>
        <p:spPr>
          <a:xfrm>
            <a:off x="3129306" y="2548722"/>
            <a:ext cx="701340" cy="686139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gyenes összekötő 89"/>
          <p:cNvCxnSpPr/>
          <p:nvPr/>
        </p:nvCxnSpPr>
        <p:spPr>
          <a:xfrm flipV="1">
            <a:off x="3084190" y="5720097"/>
            <a:ext cx="810103" cy="810104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Ellipszis 88"/>
          <p:cNvSpPr/>
          <p:nvPr/>
        </p:nvSpPr>
        <p:spPr>
          <a:xfrm>
            <a:off x="3798088" y="5634513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7" name="Ellipszis 66"/>
          <p:cNvSpPr/>
          <p:nvPr/>
        </p:nvSpPr>
        <p:spPr>
          <a:xfrm>
            <a:off x="2975646" y="6467813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1" name="Egyenes összekötő 90"/>
          <p:cNvCxnSpPr>
            <a:stCxn id="70" idx="1"/>
            <a:endCxn id="92" idx="5"/>
          </p:cNvCxnSpPr>
          <p:nvPr/>
        </p:nvCxnSpPr>
        <p:spPr>
          <a:xfrm flipH="1" flipV="1">
            <a:off x="1525727" y="5817465"/>
            <a:ext cx="661848" cy="649089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Ellipszis 91"/>
          <p:cNvSpPr/>
          <p:nvPr/>
        </p:nvSpPr>
        <p:spPr>
          <a:xfrm>
            <a:off x="1372068" y="566380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5" name="Ellipszis 94"/>
          <p:cNvSpPr/>
          <p:nvPr/>
        </p:nvSpPr>
        <p:spPr>
          <a:xfrm>
            <a:off x="7448554" y="368609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3" name="Egyenes összekötő 92"/>
          <p:cNvCxnSpPr>
            <a:stCxn id="73" idx="7"/>
            <a:endCxn id="95" idx="3"/>
          </p:cNvCxnSpPr>
          <p:nvPr/>
        </p:nvCxnSpPr>
        <p:spPr>
          <a:xfrm flipV="1">
            <a:off x="6379672" y="522268"/>
            <a:ext cx="1095246" cy="1077627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Ellipszis 97"/>
          <p:cNvSpPr/>
          <p:nvPr/>
        </p:nvSpPr>
        <p:spPr>
          <a:xfrm>
            <a:off x="5006341" y="368609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9" name="Egyenes összekötő 98"/>
          <p:cNvCxnSpPr>
            <a:stCxn id="73" idx="1"/>
            <a:endCxn id="98" idx="5"/>
          </p:cNvCxnSpPr>
          <p:nvPr/>
        </p:nvCxnSpPr>
        <p:spPr>
          <a:xfrm flipH="1" flipV="1">
            <a:off x="5160000" y="522268"/>
            <a:ext cx="1092377" cy="1077627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>
            <a:stCxn id="78" idx="3"/>
            <a:endCxn id="105" idx="7"/>
          </p:cNvCxnSpPr>
          <p:nvPr/>
        </p:nvCxnSpPr>
        <p:spPr>
          <a:xfrm flipH="1">
            <a:off x="5160949" y="3351202"/>
            <a:ext cx="1091428" cy="1090954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lipszis 104"/>
          <p:cNvSpPr/>
          <p:nvPr/>
        </p:nvSpPr>
        <p:spPr>
          <a:xfrm>
            <a:off x="5007290" y="4415792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8" name="Egyenes összekötő 107"/>
          <p:cNvCxnSpPr>
            <a:stCxn id="83" idx="5"/>
            <a:endCxn id="105" idx="1"/>
          </p:cNvCxnSpPr>
          <p:nvPr/>
        </p:nvCxnSpPr>
        <p:spPr>
          <a:xfrm>
            <a:off x="3957941" y="3362156"/>
            <a:ext cx="1075713" cy="1080000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gyenes összekötő 110"/>
          <p:cNvCxnSpPr>
            <a:stCxn id="83" idx="3"/>
            <a:endCxn id="113" idx="7"/>
          </p:cNvCxnSpPr>
          <p:nvPr/>
        </p:nvCxnSpPr>
        <p:spPr>
          <a:xfrm flipH="1">
            <a:off x="2743803" y="3362156"/>
            <a:ext cx="1086843" cy="1083334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llipszis 112"/>
          <p:cNvSpPr/>
          <p:nvPr/>
        </p:nvSpPr>
        <p:spPr>
          <a:xfrm>
            <a:off x="2590144" y="441912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5" name="Egyenes összekötő 114"/>
          <p:cNvCxnSpPr>
            <a:stCxn id="89" idx="1"/>
            <a:endCxn id="113" idx="5"/>
          </p:cNvCxnSpPr>
          <p:nvPr/>
        </p:nvCxnSpPr>
        <p:spPr>
          <a:xfrm flipH="1" flipV="1">
            <a:off x="2743803" y="4572785"/>
            <a:ext cx="1080649" cy="1088092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>
            <a:stCxn id="92" idx="7"/>
            <a:endCxn id="113" idx="3"/>
          </p:cNvCxnSpPr>
          <p:nvPr/>
        </p:nvCxnSpPr>
        <p:spPr>
          <a:xfrm flipV="1">
            <a:off x="1525727" y="4572785"/>
            <a:ext cx="1090781" cy="1117385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43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1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8" grpId="0" animBg="1"/>
      <p:bldP spid="18" grpId="1" animBg="1"/>
      <p:bldP spid="9" grpId="0" animBg="1"/>
      <p:bldP spid="9" grpId="1" animBg="1"/>
      <p:bldP spid="25" grpId="0" animBg="1"/>
      <p:bldP spid="25" grpId="1" animBg="1"/>
      <p:bldP spid="16" grpId="0" animBg="1"/>
      <p:bldP spid="16" grpId="1" animBg="1"/>
      <p:bldP spid="26" grpId="0" animBg="1"/>
      <p:bldP spid="26" grpId="1" animBg="1"/>
      <p:bldP spid="31" grpId="0" animBg="1"/>
      <p:bldP spid="31" grpId="1" animBg="1"/>
      <p:bldP spid="36" grpId="0" animBg="1"/>
      <p:bldP spid="36" grpId="1" animBg="1"/>
      <p:bldP spid="48" grpId="0" animBg="1"/>
      <p:bldP spid="48" grpId="1" animBg="1"/>
      <p:bldP spid="52" grpId="0" animBg="1"/>
      <p:bldP spid="52" grpId="1" animBg="1"/>
      <p:bldP spid="56" grpId="0" animBg="1"/>
      <p:bldP spid="56" grpId="1" animBg="1"/>
      <p:bldP spid="40" grpId="0" animBg="1"/>
      <p:bldP spid="40" grpId="1" animBg="1"/>
      <p:bldP spid="70" grpId="0" animBg="1"/>
      <p:bldP spid="70" grpId="1" animBg="1"/>
      <p:bldP spid="73" grpId="0" animBg="1"/>
      <p:bldP spid="73" grpId="1" animBg="1"/>
      <p:bldP spid="78" grpId="0" animBg="1"/>
      <p:bldP spid="78" grpId="1" animBg="1"/>
      <p:bldP spid="83" grpId="0" animBg="1"/>
      <p:bldP spid="83" grpId="1" animBg="1"/>
      <p:bldP spid="89" grpId="0" animBg="1"/>
      <p:bldP spid="89" grpId="1" animBg="1"/>
      <p:bldP spid="67" grpId="0" animBg="1"/>
      <p:bldP spid="67" grpId="1" animBg="1"/>
      <p:bldP spid="92" grpId="0" animBg="1"/>
      <p:bldP spid="92" grpId="1" animBg="1"/>
      <p:bldP spid="95" grpId="0" animBg="1"/>
      <p:bldP spid="95" grpId="1" animBg="1"/>
      <p:bldP spid="98" grpId="0" animBg="1"/>
      <p:bldP spid="98" grpId="1" animBg="1"/>
      <p:bldP spid="105" grpId="0" animBg="1"/>
      <p:bldP spid="105" grpId="1" animBg="1"/>
      <p:bldP spid="113" grpId="0" animBg="1"/>
      <p:bldP spid="1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22" y="368609"/>
            <a:ext cx="6300805" cy="627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Egyenes összekötő 5"/>
          <p:cNvCxnSpPr>
            <a:endCxn id="4" idx="7"/>
          </p:cNvCxnSpPr>
          <p:nvPr/>
        </p:nvCxnSpPr>
        <p:spPr>
          <a:xfrm flipV="1">
            <a:off x="359015" y="5255594"/>
            <a:ext cx="1283327" cy="127460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>
            <a:stCxn id="4" idx="7"/>
            <a:endCxn id="9" idx="7"/>
          </p:cNvCxnSpPr>
          <p:nvPr/>
        </p:nvCxnSpPr>
        <p:spPr>
          <a:xfrm flipV="1">
            <a:off x="1642342" y="4445490"/>
            <a:ext cx="810103" cy="810104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>
            <a:stCxn id="4" idx="5"/>
          </p:cNvCxnSpPr>
          <p:nvPr/>
        </p:nvCxnSpPr>
        <p:spPr>
          <a:xfrm flipH="1" flipV="1">
            <a:off x="768592" y="4509137"/>
            <a:ext cx="873750" cy="873752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zis 3"/>
          <p:cNvSpPr/>
          <p:nvPr/>
        </p:nvSpPr>
        <p:spPr>
          <a:xfrm>
            <a:off x="1488683" y="5229230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16"/>
          <p:cNvCxnSpPr>
            <a:stCxn id="9" idx="7"/>
            <a:endCxn id="18" idx="7"/>
          </p:cNvCxnSpPr>
          <p:nvPr/>
        </p:nvCxnSpPr>
        <p:spPr>
          <a:xfrm flipV="1">
            <a:off x="2452445" y="4038295"/>
            <a:ext cx="402433" cy="40719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zis 17"/>
          <p:cNvSpPr/>
          <p:nvPr/>
        </p:nvSpPr>
        <p:spPr>
          <a:xfrm>
            <a:off x="2701219" y="4011931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2298786" y="441912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8" name="Egyenes összekötő 27"/>
          <p:cNvCxnSpPr>
            <a:stCxn id="16" idx="3"/>
            <a:endCxn id="26" idx="7"/>
          </p:cNvCxnSpPr>
          <p:nvPr/>
        </p:nvCxnSpPr>
        <p:spPr>
          <a:xfrm flipH="1">
            <a:off x="422663" y="4572785"/>
            <a:ext cx="282280" cy="28888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678579" y="441912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269004" y="4835304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Ellipszis 30"/>
          <p:cNvSpPr/>
          <p:nvPr/>
        </p:nvSpPr>
        <p:spPr>
          <a:xfrm>
            <a:off x="3898987" y="280225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3" name="Egyenes összekötő 32"/>
          <p:cNvCxnSpPr>
            <a:stCxn id="18" idx="7"/>
            <a:endCxn id="31" idx="3"/>
          </p:cNvCxnSpPr>
          <p:nvPr/>
        </p:nvCxnSpPr>
        <p:spPr>
          <a:xfrm flipV="1">
            <a:off x="2854878" y="2955915"/>
            <a:ext cx="1070473" cy="1082380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>
            <a:stCxn id="40" idx="1"/>
            <a:endCxn id="26" idx="5"/>
          </p:cNvCxnSpPr>
          <p:nvPr/>
        </p:nvCxnSpPr>
        <p:spPr>
          <a:xfrm flipH="1" flipV="1">
            <a:off x="422663" y="4988963"/>
            <a:ext cx="1083937" cy="1078568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lipszis 47"/>
          <p:cNvSpPr/>
          <p:nvPr/>
        </p:nvSpPr>
        <p:spPr>
          <a:xfrm>
            <a:off x="4308562" y="2392681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7" name="Egyenes összekötő 46"/>
          <p:cNvCxnSpPr>
            <a:stCxn id="31" idx="7"/>
            <a:endCxn id="48" idx="3"/>
          </p:cNvCxnSpPr>
          <p:nvPr/>
        </p:nvCxnSpPr>
        <p:spPr>
          <a:xfrm flipV="1">
            <a:off x="4052646" y="2546340"/>
            <a:ext cx="282280" cy="28228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zis 39"/>
          <p:cNvSpPr/>
          <p:nvPr/>
        </p:nvSpPr>
        <p:spPr>
          <a:xfrm>
            <a:off x="1480236" y="6041167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9" name="Egyenes összekötő 68"/>
          <p:cNvCxnSpPr>
            <a:stCxn id="40" idx="3"/>
            <a:endCxn id="70" idx="7"/>
          </p:cNvCxnSpPr>
          <p:nvPr/>
        </p:nvCxnSpPr>
        <p:spPr>
          <a:xfrm flipH="1">
            <a:off x="1211806" y="6194826"/>
            <a:ext cx="294794" cy="271728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Ellipszis 69"/>
          <p:cNvSpPr/>
          <p:nvPr/>
        </p:nvSpPr>
        <p:spPr>
          <a:xfrm>
            <a:off x="1058147" y="6440190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Ellipszis 72"/>
          <p:cNvSpPr/>
          <p:nvPr/>
        </p:nvSpPr>
        <p:spPr>
          <a:xfrm>
            <a:off x="5122949" y="1573531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4" name="Egyenes összekötő 73"/>
          <p:cNvCxnSpPr>
            <a:stCxn id="48" idx="7"/>
            <a:endCxn id="73" idx="3"/>
          </p:cNvCxnSpPr>
          <p:nvPr/>
        </p:nvCxnSpPr>
        <p:spPr>
          <a:xfrm flipV="1">
            <a:off x="4462221" y="1727190"/>
            <a:ext cx="687092" cy="691855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>
            <a:stCxn id="70" idx="1"/>
            <a:endCxn id="92" idx="5"/>
          </p:cNvCxnSpPr>
          <p:nvPr/>
        </p:nvCxnSpPr>
        <p:spPr>
          <a:xfrm flipH="1" flipV="1">
            <a:off x="422663" y="5817465"/>
            <a:ext cx="661848" cy="649089"/>
          </a:xfrm>
          <a:prstGeom prst="line">
            <a:avLst/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Ellipszis 91"/>
          <p:cNvSpPr/>
          <p:nvPr/>
        </p:nvSpPr>
        <p:spPr>
          <a:xfrm>
            <a:off x="269004" y="5663806"/>
            <a:ext cx="180023" cy="1800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3" name="Egyenes összekötő 92"/>
          <p:cNvCxnSpPr>
            <a:stCxn id="73" idx="7"/>
          </p:cNvCxnSpPr>
          <p:nvPr/>
        </p:nvCxnSpPr>
        <p:spPr>
          <a:xfrm flipV="1">
            <a:off x="5276608" y="488156"/>
            <a:ext cx="1131336" cy="1111739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>
            <a:stCxn id="92" idx="7"/>
          </p:cNvCxnSpPr>
          <p:nvPr/>
        </p:nvCxnSpPr>
        <p:spPr>
          <a:xfrm flipV="1">
            <a:off x="422663" y="4531519"/>
            <a:ext cx="1122768" cy="1158651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doboz 1"/>
          <p:cNvSpPr txBox="1"/>
          <p:nvPr/>
        </p:nvSpPr>
        <p:spPr>
          <a:xfrm>
            <a:off x="6720114" y="227787"/>
            <a:ext cx="224542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sz="2400" dirty="0" smtClean="0"/>
              <a:t>(</a:t>
            </a:r>
            <a:r>
              <a:rPr lang="hu-HU" dirty="0" err="1" smtClean="0"/>
              <a:t>Lkkt</a:t>
            </a:r>
            <a:r>
              <a:rPr lang="hu-HU" dirty="0" smtClean="0"/>
              <a:t>(</a:t>
            </a:r>
            <a:r>
              <a:rPr lang="hu-HU" i="1" dirty="0" smtClean="0"/>
              <a:t>m</a:t>
            </a:r>
            <a:r>
              <a:rPr lang="hu-HU" dirty="0" smtClean="0"/>
              <a:t>,</a:t>
            </a:r>
            <a:r>
              <a:rPr lang="hu-HU" i="1" dirty="0" smtClean="0"/>
              <a:t>n</a:t>
            </a:r>
            <a:r>
              <a:rPr lang="hu-HU" dirty="0" smtClean="0"/>
              <a:t>),</a:t>
            </a:r>
            <a:r>
              <a:rPr lang="hu-HU" dirty="0"/>
              <a:t> </a:t>
            </a:r>
            <a:r>
              <a:rPr lang="hu-HU" dirty="0" err="1"/>
              <a:t>Lkkt</a:t>
            </a:r>
            <a:r>
              <a:rPr lang="hu-HU" dirty="0"/>
              <a:t>(</a:t>
            </a:r>
            <a:r>
              <a:rPr lang="hu-HU" i="1" dirty="0"/>
              <a:t>m</a:t>
            </a:r>
            <a:r>
              <a:rPr lang="hu-HU" dirty="0"/>
              <a:t>,</a:t>
            </a:r>
            <a:r>
              <a:rPr lang="hu-HU" i="1" dirty="0"/>
              <a:t>n</a:t>
            </a:r>
            <a:r>
              <a:rPr lang="hu-HU" dirty="0" smtClean="0"/>
              <a:t>)</a:t>
            </a:r>
            <a:r>
              <a:rPr lang="hu-HU" sz="2400" dirty="0" smtClean="0"/>
              <a:t>)</a:t>
            </a:r>
            <a:endParaRPr lang="hu-HU" sz="24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385741" y="6398246"/>
            <a:ext cx="36740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m</a:t>
            </a:r>
            <a:endParaRPr lang="hu-HU" i="1" dirty="0"/>
          </a:p>
        </p:txBody>
      </p:sp>
      <p:sp>
        <p:nvSpPr>
          <p:cNvPr id="58" name="Szövegdoboz 57"/>
          <p:cNvSpPr txBox="1"/>
          <p:nvPr/>
        </p:nvSpPr>
        <p:spPr>
          <a:xfrm>
            <a:off x="173593" y="4324471"/>
            <a:ext cx="30328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/>
              <a:t>n</a:t>
            </a:r>
          </a:p>
        </p:txBody>
      </p:sp>
      <p:sp>
        <p:nvSpPr>
          <p:cNvPr id="59" name="Szövegdoboz 58"/>
          <p:cNvSpPr txBox="1"/>
          <p:nvPr/>
        </p:nvSpPr>
        <p:spPr>
          <a:xfrm>
            <a:off x="2612664" y="6398246"/>
            <a:ext cx="48442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2</a:t>
            </a:r>
            <a:r>
              <a:rPr lang="hu-HU" i="1" dirty="0" smtClean="0"/>
              <a:t>m</a:t>
            </a:r>
            <a:endParaRPr lang="hu-HU" i="1" dirty="0"/>
          </a:p>
        </p:txBody>
      </p:sp>
      <p:sp>
        <p:nvSpPr>
          <p:cNvPr id="60" name="Szövegdoboz 59"/>
          <p:cNvSpPr txBox="1"/>
          <p:nvPr/>
        </p:nvSpPr>
        <p:spPr>
          <a:xfrm>
            <a:off x="3709358" y="6398246"/>
            <a:ext cx="48442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3</a:t>
            </a:r>
            <a:r>
              <a:rPr lang="hu-HU" i="1" dirty="0" smtClean="0"/>
              <a:t>m</a:t>
            </a:r>
            <a:endParaRPr lang="hu-HU" i="1" dirty="0"/>
          </a:p>
        </p:txBody>
      </p:sp>
      <p:sp>
        <p:nvSpPr>
          <p:cNvPr id="61" name="Szövegdoboz 60"/>
          <p:cNvSpPr txBox="1"/>
          <p:nvPr/>
        </p:nvSpPr>
        <p:spPr>
          <a:xfrm>
            <a:off x="4970746" y="6398246"/>
            <a:ext cx="48442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4</a:t>
            </a:r>
            <a:r>
              <a:rPr lang="hu-HU" i="1" dirty="0" smtClean="0"/>
              <a:t>m</a:t>
            </a:r>
            <a:endParaRPr lang="hu-HU" i="1" dirty="0"/>
          </a:p>
        </p:txBody>
      </p:sp>
      <p:sp>
        <p:nvSpPr>
          <p:cNvPr id="62" name="Szövegdoboz 61"/>
          <p:cNvSpPr txBox="1"/>
          <p:nvPr/>
        </p:nvSpPr>
        <p:spPr>
          <a:xfrm>
            <a:off x="6193287" y="6398246"/>
            <a:ext cx="54053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…</a:t>
            </a:r>
            <a:r>
              <a:rPr lang="hu-HU" i="1" dirty="0" smtClean="0"/>
              <a:t>m</a:t>
            </a:r>
            <a:endParaRPr lang="hu-HU" i="1" dirty="0"/>
          </a:p>
        </p:txBody>
      </p:sp>
      <p:sp>
        <p:nvSpPr>
          <p:cNvPr id="63" name="Szövegdoboz 62"/>
          <p:cNvSpPr txBox="1"/>
          <p:nvPr/>
        </p:nvSpPr>
        <p:spPr>
          <a:xfrm>
            <a:off x="228522" y="2298026"/>
            <a:ext cx="42030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2</a:t>
            </a:r>
            <a:r>
              <a:rPr lang="hu-HU" i="1" dirty="0" smtClean="0"/>
              <a:t>n</a:t>
            </a:r>
            <a:endParaRPr lang="hu-HU" i="1" dirty="0"/>
          </a:p>
        </p:txBody>
      </p:sp>
      <p:sp>
        <p:nvSpPr>
          <p:cNvPr id="64" name="Szövegdoboz 63"/>
          <p:cNvSpPr txBox="1"/>
          <p:nvPr/>
        </p:nvSpPr>
        <p:spPr>
          <a:xfrm>
            <a:off x="228522" y="368609"/>
            <a:ext cx="47641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…n</a:t>
            </a:r>
            <a:endParaRPr lang="hu-HU" i="1" dirty="0"/>
          </a:p>
        </p:txBody>
      </p:sp>
      <p:sp>
        <p:nvSpPr>
          <p:cNvPr id="65" name="Szövegdoboz 64"/>
          <p:cNvSpPr txBox="1"/>
          <p:nvPr/>
        </p:nvSpPr>
        <p:spPr>
          <a:xfrm>
            <a:off x="6720113" y="1141046"/>
            <a:ext cx="1323504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sz="2400" dirty="0" smtClean="0"/>
              <a:t>Válaszok:</a:t>
            </a:r>
            <a:endParaRPr lang="hu-HU" sz="2400" dirty="0"/>
          </a:p>
        </p:txBody>
      </p:sp>
      <p:sp>
        <p:nvSpPr>
          <p:cNvPr id="66" name="Szövegdoboz 65"/>
          <p:cNvSpPr txBox="1"/>
          <p:nvPr/>
        </p:nvSpPr>
        <p:spPr>
          <a:xfrm>
            <a:off x="6720112" y="2054305"/>
            <a:ext cx="88838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sz="2400" dirty="0" smtClean="0"/>
              <a:t>A) OK</a:t>
            </a:r>
            <a:endParaRPr lang="hu-HU" sz="2400" dirty="0"/>
          </a:p>
        </p:txBody>
      </p:sp>
      <p:sp>
        <p:nvSpPr>
          <p:cNvPr id="71" name="Szövegdoboz 70"/>
          <p:cNvSpPr txBox="1"/>
          <p:nvPr/>
        </p:nvSpPr>
        <p:spPr>
          <a:xfrm>
            <a:off x="6720111" y="2967564"/>
            <a:ext cx="2106602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sz="2400" dirty="0"/>
              <a:t>C</a:t>
            </a:r>
            <a:r>
              <a:rPr lang="hu-HU" sz="2400" dirty="0" smtClean="0"/>
              <a:t>) </a:t>
            </a:r>
            <a:r>
              <a:rPr lang="hu-HU" dirty="0" err="1" smtClean="0"/>
              <a:t>Lkkt</a:t>
            </a:r>
            <a:r>
              <a:rPr lang="hu-HU" dirty="0" smtClean="0"/>
              <a:t>(m,n) db átló</a:t>
            </a:r>
            <a:endParaRPr lang="hu-HU" dirty="0"/>
          </a:p>
        </p:txBody>
      </p:sp>
      <p:sp>
        <p:nvSpPr>
          <p:cNvPr id="72" name="Szövegdoboz 71"/>
          <p:cNvSpPr txBox="1"/>
          <p:nvPr/>
        </p:nvSpPr>
        <p:spPr>
          <a:xfrm>
            <a:off x="6743233" y="3983218"/>
            <a:ext cx="2082621" cy="738664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sz="2400" dirty="0" smtClean="0"/>
              <a:t>B) </a:t>
            </a:r>
            <a:r>
              <a:rPr lang="hu-HU" i="1" dirty="0" smtClean="0"/>
              <a:t>m</a:t>
            </a:r>
            <a:r>
              <a:rPr lang="hu-HU" dirty="0" smtClean="0"/>
              <a:t>-1+</a:t>
            </a:r>
            <a:r>
              <a:rPr lang="hu-HU" i="1" dirty="0" smtClean="0"/>
              <a:t>n</a:t>
            </a:r>
            <a:r>
              <a:rPr lang="hu-HU" dirty="0" smtClean="0"/>
              <a:t>-1=</a:t>
            </a:r>
            <a:r>
              <a:rPr lang="hu-HU" i="1" dirty="0" smtClean="0"/>
              <a:t>m</a:t>
            </a:r>
            <a:r>
              <a:rPr lang="hu-HU" dirty="0" smtClean="0"/>
              <a:t>+</a:t>
            </a:r>
            <a:r>
              <a:rPr lang="hu-HU" i="1" dirty="0" smtClean="0"/>
              <a:t>n</a:t>
            </a:r>
            <a:r>
              <a:rPr lang="hu-HU" dirty="0" smtClean="0"/>
              <a:t>-2,</a:t>
            </a:r>
          </a:p>
          <a:p>
            <a:r>
              <a:rPr lang="hu-HU" dirty="0" smtClean="0"/>
              <a:t>ha (</a:t>
            </a:r>
            <a:r>
              <a:rPr lang="hu-HU" i="1" dirty="0" smtClean="0"/>
              <a:t>m,n</a:t>
            </a:r>
            <a:r>
              <a:rPr lang="hu-HU" dirty="0" smtClean="0"/>
              <a:t>)=1; </a:t>
            </a:r>
            <a:endParaRPr lang="hu-HU" dirty="0"/>
          </a:p>
        </p:txBody>
      </p:sp>
      <p:sp>
        <p:nvSpPr>
          <p:cNvPr id="75" name="Szövegdoboz 74"/>
          <p:cNvSpPr txBox="1"/>
          <p:nvPr/>
        </p:nvSpPr>
        <p:spPr>
          <a:xfrm>
            <a:off x="6733820" y="4835304"/>
            <a:ext cx="194841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 err="1" smtClean="0"/>
              <a:t>Lkkt</a:t>
            </a:r>
            <a:r>
              <a:rPr lang="hu-HU" i="1" dirty="0" smtClean="0"/>
              <a:t>(m,n)/m   +</a:t>
            </a:r>
          </a:p>
          <a:p>
            <a:r>
              <a:rPr lang="hu-HU" i="1" dirty="0" err="1"/>
              <a:t>Lkkt</a:t>
            </a:r>
            <a:r>
              <a:rPr lang="hu-HU" i="1" dirty="0"/>
              <a:t>(m,n</a:t>
            </a:r>
            <a:r>
              <a:rPr lang="hu-HU" i="1" dirty="0" smtClean="0"/>
              <a:t>)/</a:t>
            </a:r>
            <a:r>
              <a:rPr lang="hu-HU" i="1" dirty="0" err="1" smtClean="0"/>
              <a:t>n</a:t>
            </a:r>
            <a:r>
              <a:rPr lang="hu-HU" i="1" dirty="0" smtClean="0"/>
              <a:t>    -  </a:t>
            </a:r>
            <a:r>
              <a:rPr lang="hu-HU" dirty="0" smtClean="0"/>
              <a:t>2 =</a:t>
            </a:r>
            <a:endParaRPr lang="hu-HU" dirty="0"/>
          </a:p>
        </p:txBody>
      </p:sp>
      <p:sp>
        <p:nvSpPr>
          <p:cNvPr id="76" name="Szövegdoboz 75"/>
          <p:cNvSpPr txBox="1"/>
          <p:nvPr/>
        </p:nvSpPr>
        <p:spPr>
          <a:xfrm>
            <a:off x="6720114" y="5672297"/>
            <a:ext cx="2037866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= (n+m)/</a:t>
            </a:r>
            <a:r>
              <a:rPr lang="hu-HU" i="1" dirty="0" err="1" smtClean="0"/>
              <a:t>Lnko</a:t>
            </a:r>
            <a:r>
              <a:rPr lang="hu-HU" i="1" dirty="0" smtClean="0"/>
              <a:t>(</a:t>
            </a:r>
            <a:r>
              <a:rPr lang="hu-HU" i="1" dirty="0" err="1" smtClean="0"/>
              <a:t>m</a:t>
            </a:r>
            <a:r>
              <a:rPr lang="hu-HU" i="1" dirty="0" smtClean="0"/>
              <a:t>,n)  </a:t>
            </a:r>
          </a:p>
          <a:p>
            <a:r>
              <a:rPr lang="hu-HU" i="1" dirty="0" smtClean="0"/>
              <a:t>-  </a:t>
            </a:r>
            <a:r>
              <a:rPr lang="hu-HU" dirty="0" smtClean="0"/>
              <a:t>  2,  egyébként</a:t>
            </a:r>
            <a:endParaRPr lang="hu-HU" dirty="0"/>
          </a:p>
        </p:txBody>
      </p:sp>
      <p:grpSp>
        <p:nvGrpSpPr>
          <p:cNvPr id="12" name="Csoportba foglalás 11"/>
          <p:cNvGrpSpPr/>
          <p:nvPr/>
        </p:nvGrpSpPr>
        <p:grpSpPr>
          <a:xfrm>
            <a:off x="1545431" y="227787"/>
            <a:ext cx="3659780" cy="6235781"/>
            <a:chOff x="1545431" y="227787"/>
            <a:chExt cx="3659780" cy="6235781"/>
          </a:xfrm>
        </p:grpSpPr>
        <p:cxnSp>
          <p:nvCxnSpPr>
            <p:cNvPr id="11" name="Egyenes összekötő 10"/>
            <p:cNvCxnSpPr/>
            <p:nvPr/>
          </p:nvCxnSpPr>
          <p:spPr>
            <a:xfrm flipV="1">
              <a:off x="1545431" y="227787"/>
              <a:ext cx="24014" cy="617045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gyenes összekötő 76"/>
            <p:cNvCxnSpPr/>
            <p:nvPr/>
          </p:nvCxnSpPr>
          <p:spPr>
            <a:xfrm flipV="1">
              <a:off x="2757353" y="249561"/>
              <a:ext cx="24014" cy="617045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gyenes összekötő 79"/>
            <p:cNvCxnSpPr/>
            <p:nvPr/>
          </p:nvCxnSpPr>
          <p:spPr>
            <a:xfrm flipV="1">
              <a:off x="3969275" y="271335"/>
              <a:ext cx="24014" cy="617045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Egyenes összekötő 80"/>
            <p:cNvCxnSpPr/>
            <p:nvPr/>
          </p:nvCxnSpPr>
          <p:spPr>
            <a:xfrm flipV="1">
              <a:off x="5181197" y="293109"/>
              <a:ext cx="24014" cy="617045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Csoportba foglalás 19"/>
          <p:cNvGrpSpPr/>
          <p:nvPr/>
        </p:nvGrpSpPr>
        <p:grpSpPr>
          <a:xfrm>
            <a:off x="476881" y="2482692"/>
            <a:ext cx="6088734" cy="2010192"/>
            <a:chOff x="476881" y="2482692"/>
            <a:chExt cx="6088734" cy="2010192"/>
          </a:xfrm>
        </p:grpSpPr>
        <p:cxnSp>
          <p:nvCxnSpPr>
            <p:cNvPr id="15" name="Egyenes összekötő 14"/>
            <p:cNvCxnSpPr/>
            <p:nvPr/>
          </p:nvCxnSpPr>
          <p:spPr>
            <a:xfrm>
              <a:off x="678579" y="2482692"/>
              <a:ext cx="5850748" cy="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Egyenes összekötő 83"/>
            <p:cNvCxnSpPr/>
            <p:nvPr/>
          </p:nvCxnSpPr>
          <p:spPr>
            <a:xfrm>
              <a:off x="476881" y="4492884"/>
              <a:ext cx="6088734" cy="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299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1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9" grpId="0" animBg="1"/>
      <p:bldP spid="16" grpId="0" animBg="1"/>
      <p:bldP spid="26" grpId="0" animBg="1"/>
      <p:bldP spid="31" grpId="0" animBg="1"/>
      <p:bldP spid="48" grpId="0" animBg="1"/>
      <p:bldP spid="40" grpId="0" animBg="1"/>
      <p:bldP spid="70" grpId="0" animBg="1"/>
      <p:bldP spid="73" grpId="0" animBg="1"/>
      <p:bldP spid="92" grpId="0" animBg="1"/>
      <p:bldP spid="2" grpId="0" animBg="1"/>
      <p:bldP spid="3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71" grpId="0" animBg="1"/>
      <p:bldP spid="72" grpId="0" animBg="1"/>
      <p:bldP spid="75" grpId="0" animBg="1"/>
      <p:bldP spid="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Biliárd golyóval (körrel)</a:t>
            </a:r>
            <a:endParaRPr lang="hu-HU" dirty="0"/>
          </a:p>
        </p:txBody>
      </p:sp>
      <p:pic>
        <p:nvPicPr>
          <p:cNvPr id="4098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1600200"/>
            <a:ext cx="4086225" cy="2875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>
            <a:hlinkClick r:id="rId2" action="ppaction://hlinkfile"/>
          </p:cNvPr>
          <p:cNvSpPr txBox="1"/>
          <p:nvPr/>
        </p:nvSpPr>
        <p:spPr>
          <a:xfrm>
            <a:off x="2472692" y="5095875"/>
            <a:ext cx="379475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Lásd a </a:t>
            </a:r>
            <a:r>
              <a:rPr lang="hu-HU" dirty="0" err="1" smtClean="0"/>
              <a:t>geogebra</a:t>
            </a:r>
            <a:r>
              <a:rPr lang="hu-HU" dirty="0" smtClean="0"/>
              <a:t>/</a:t>
            </a:r>
            <a:r>
              <a:rPr lang="hu-HU" dirty="0" err="1" smtClean="0"/>
              <a:t>biliard</a:t>
            </a:r>
            <a:r>
              <a:rPr lang="hu-HU" dirty="0" smtClean="0"/>
              <a:t>_</a:t>
            </a:r>
            <a:r>
              <a:rPr lang="hu-HU" dirty="0" err="1" smtClean="0"/>
              <a:t>igazi.ggb</a:t>
            </a:r>
            <a:r>
              <a:rPr lang="hu-HU" dirty="0" smtClean="0"/>
              <a:t> fájlt!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795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Pontszerű biliárd szögtartományban</a:t>
            </a:r>
            <a:endParaRPr lang="hu-HU" dirty="0"/>
          </a:p>
        </p:txBody>
      </p:sp>
      <p:sp>
        <p:nvSpPr>
          <p:cNvPr id="4" name="Háromszög 3"/>
          <p:cNvSpPr/>
          <p:nvPr/>
        </p:nvSpPr>
        <p:spPr>
          <a:xfrm>
            <a:off x="2052638" y="1543050"/>
            <a:ext cx="7100887" cy="2638425"/>
          </a:xfrm>
          <a:custGeom>
            <a:avLst/>
            <a:gdLst>
              <a:gd name="connsiteX0" fmla="*/ 0 w 1457325"/>
              <a:gd name="connsiteY0" fmla="*/ 695325 h 695325"/>
              <a:gd name="connsiteX1" fmla="*/ 728663 w 1457325"/>
              <a:gd name="connsiteY1" fmla="*/ 0 h 695325"/>
              <a:gd name="connsiteX2" fmla="*/ 1457325 w 1457325"/>
              <a:gd name="connsiteY2" fmla="*/ 695325 h 695325"/>
              <a:gd name="connsiteX3" fmla="*/ 0 w 1457325"/>
              <a:gd name="connsiteY3" fmla="*/ 695325 h 695325"/>
              <a:gd name="connsiteX0" fmla="*/ 0 w 6124575"/>
              <a:gd name="connsiteY0" fmla="*/ 2162175 h 2162175"/>
              <a:gd name="connsiteX1" fmla="*/ 728663 w 6124575"/>
              <a:gd name="connsiteY1" fmla="*/ 1466850 h 2162175"/>
              <a:gd name="connsiteX2" fmla="*/ 6124575 w 6124575"/>
              <a:gd name="connsiteY2" fmla="*/ 0 h 2162175"/>
              <a:gd name="connsiteX3" fmla="*/ 0 w 6124575"/>
              <a:gd name="connsiteY3" fmla="*/ 2162175 h 2162175"/>
              <a:gd name="connsiteX0" fmla="*/ 5405437 w 5405437"/>
              <a:gd name="connsiteY0" fmla="*/ 2638425 h 2638425"/>
              <a:gd name="connsiteX1" fmla="*/ 0 w 5405437"/>
              <a:gd name="connsiteY1" fmla="*/ 1466850 h 2638425"/>
              <a:gd name="connsiteX2" fmla="*/ 5395912 w 5405437"/>
              <a:gd name="connsiteY2" fmla="*/ 0 h 2638425"/>
              <a:gd name="connsiteX3" fmla="*/ 5405437 w 5405437"/>
              <a:gd name="connsiteY3" fmla="*/ 2638425 h 2638425"/>
              <a:gd name="connsiteX0" fmla="*/ 7100887 w 7100887"/>
              <a:gd name="connsiteY0" fmla="*/ 2638425 h 2638425"/>
              <a:gd name="connsiteX1" fmla="*/ 0 w 7100887"/>
              <a:gd name="connsiteY1" fmla="*/ 1533525 h 2638425"/>
              <a:gd name="connsiteX2" fmla="*/ 7091362 w 7100887"/>
              <a:gd name="connsiteY2" fmla="*/ 0 h 2638425"/>
              <a:gd name="connsiteX3" fmla="*/ 7100887 w 7100887"/>
              <a:gd name="connsiteY3" fmla="*/ 2638425 h 263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00887" h="2638425">
                <a:moveTo>
                  <a:pt x="7100887" y="2638425"/>
                </a:moveTo>
                <a:lnTo>
                  <a:pt x="0" y="1533525"/>
                </a:lnTo>
                <a:lnTo>
                  <a:pt x="7091362" y="0"/>
                </a:lnTo>
                <a:lnTo>
                  <a:pt x="7100887" y="263842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>
              <a:solidFill>
                <a:srgbClr val="FF0000"/>
              </a:solidFill>
            </a:endParaRPr>
          </a:p>
        </p:txBody>
      </p:sp>
      <p:cxnSp>
        <p:nvCxnSpPr>
          <p:cNvPr id="9" name="Egyenes összekötő nyíllal 8"/>
          <p:cNvCxnSpPr/>
          <p:nvPr/>
        </p:nvCxnSpPr>
        <p:spPr>
          <a:xfrm flipH="1" flipV="1">
            <a:off x="5648324" y="2648402"/>
            <a:ext cx="845004" cy="38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zövegdoboz 10"/>
          <p:cNvSpPr txBox="1"/>
          <p:nvPr/>
        </p:nvSpPr>
        <p:spPr>
          <a:xfrm>
            <a:off x="742950" y="1933575"/>
            <a:ext cx="21966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A) Végtelenül közelít?</a:t>
            </a:r>
            <a:endParaRPr lang="hu-HU" dirty="0"/>
          </a:p>
        </p:txBody>
      </p:sp>
      <p:cxnSp>
        <p:nvCxnSpPr>
          <p:cNvPr id="16" name="Egyenes összekötő 15"/>
          <p:cNvCxnSpPr/>
          <p:nvPr/>
        </p:nvCxnSpPr>
        <p:spPr>
          <a:xfrm flipH="1" flipV="1">
            <a:off x="4371975" y="2590800"/>
            <a:ext cx="2159453" cy="957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flipH="1">
            <a:off x="3905250" y="2590800"/>
            <a:ext cx="466725" cy="76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H="1" flipV="1">
            <a:off x="3548063" y="2752725"/>
            <a:ext cx="357187" cy="6000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 flipH="1">
            <a:off x="3259931" y="2752725"/>
            <a:ext cx="288132" cy="5143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 flipH="1" flipV="1">
            <a:off x="3040856" y="2862262"/>
            <a:ext cx="219075" cy="4048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flipH="1">
            <a:off x="2850356" y="2862262"/>
            <a:ext cx="190500" cy="33575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H="1" flipV="1">
            <a:off x="2709863" y="2943225"/>
            <a:ext cx="140493" cy="25479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/>
          <p:cNvCxnSpPr/>
          <p:nvPr/>
        </p:nvCxnSpPr>
        <p:spPr>
          <a:xfrm flipH="1">
            <a:off x="2578894" y="2943225"/>
            <a:ext cx="130969" cy="2095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flipH="1" flipV="1">
            <a:off x="2488406" y="2988469"/>
            <a:ext cx="90488" cy="16430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>
            <a:stCxn id="5" idx="6"/>
          </p:cNvCxnSpPr>
          <p:nvPr/>
        </p:nvCxnSpPr>
        <p:spPr>
          <a:xfrm flipH="1" flipV="1">
            <a:off x="4619625" y="2524125"/>
            <a:ext cx="1949903" cy="16237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flipH="1">
            <a:off x="2900363" y="2524125"/>
            <a:ext cx="1719263" cy="69056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flipH="1" flipV="1">
            <a:off x="2740819" y="2943225"/>
            <a:ext cx="159544" cy="27146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flipH="1">
            <a:off x="2667000" y="2943225"/>
            <a:ext cx="73819" cy="22621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 flipV="1">
            <a:off x="2667000" y="2943225"/>
            <a:ext cx="0" cy="22621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>
            <a:off x="2667000" y="2943225"/>
            <a:ext cx="113109" cy="25479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flipV="1">
            <a:off x="2780109" y="2888456"/>
            <a:ext cx="165497" cy="30956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>
            <a:off x="2945606" y="2888456"/>
            <a:ext cx="204787" cy="3619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 flipV="1">
            <a:off x="3150393" y="2783681"/>
            <a:ext cx="253604" cy="466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>
            <a:off x="3403997" y="2783681"/>
            <a:ext cx="355997" cy="5524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flipV="1">
            <a:off x="3759994" y="3009900"/>
            <a:ext cx="197644" cy="326231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Szövegdoboz 60"/>
          <p:cNvSpPr txBox="1"/>
          <p:nvPr/>
        </p:nvSpPr>
        <p:spPr>
          <a:xfrm>
            <a:off x="3874063" y="277222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62" name="Szövegdoboz 61"/>
          <p:cNvSpPr txBox="1"/>
          <p:nvPr/>
        </p:nvSpPr>
        <p:spPr>
          <a:xfrm>
            <a:off x="623899" y="3581400"/>
            <a:ext cx="35107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Véges sok lépésben közelít és utána</a:t>
            </a:r>
            <a:endParaRPr lang="hu-HU" dirty="0"/>
          </a:p>
        </p:txBody>
      </p:sp>
      <p:sp>
        <p:nvSpPr>
          <p:cNvPr id="63" name="Szövegdoboz 62"/>
          <p:cNvSpPr txBox="1"/>
          <p:nvPr/>
        </p:nvSpPr>
        <p:spPr>
          <a:xfrm>
            <a:off x="1362075" y="4457700"/>
            <a:ext cx="27484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B) végtelen sokszor pattog?</a:t>
            </a:r>
            <a:endParaRPr lang="hu-HU" dirty="0"/>
          </a:p>
        </p:txBody>
      </p:sp>
      <p:sp>
        <p:nvSpPr>
          <p:cNvPr id="64" name="Szövegdoboz 63"/>
          <p:cNvSpPr txBox="1"/>
          <p:nvPr/>
        </p:nvSpPr>
        <p:spPr>
          <a:xfrm>
            <a:off x="1329686" y="5153025"/>
            <a:ext cx="247356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/>
              <a:t>C</a:t>
            </a:r>
            <a:r>
              <a:rPr lang="hu-HU" dirty="0" smtClean="0"/>
              <a:t>) véges sokszor pattog?</a:t>
            </a:r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6493327" y="2648402"/>
            <a:ext cx="76201" cy="762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5" name="Szövegdoboz 64">
            <a:hlinkClick r:id="rId2" action="ppaction://hlinkfile"/>
          </p:cNvPr>
          <p:cNvSpPr txBox="1"/>
          <p:nvPr/>
        </p:nvSpPr>
        <p:spPr>
          <a:xfrm>
            <a:off x="4924425" y="4743450"/>
            <a:ext cx="39542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Lásd a </a:t>
            </a:r>
            <a:r>
              <a:rPr lang="hu-HU" dirty="0" err="1" smtClean="0"/>
              <a:t>geogebra</a:t>
            </a:r>
            <a:r>
              <a:rPr lang="hu-HU" dirty="0" smtClean="0"/>
              <a:t>/szogbiliard36.ggb  fájlt!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078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9000"/>
                            </p:stCondLst>
                            <p:childTnLst>
                              <p:par>
                                <p:cTn id="109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1" grpId="0"/>
      <p:bldP spid="62" grpId="0" animBg="1"/>
      <p:bldP spid="63" grpId="0" animBg="1"/>
      <p:bldP spid="64" grpId="0" animBg="1"/>
      <p:bldP spid="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505825" cy="11430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Különböző tömegű pontszerű golyók az egyenesen</a:t>
            </a:r>
            <a:endParaRPr lang="hu-HU" sz="3200" dirty="0"/>
          </a:p>
        </p:txBody>
      </p:sp>
      <p:cxnSp>
        <p:nvCxnSpPr>
          <p:cNvPr id="5" name="Egyenes összekötő 4"/>
          <p:cNvCxnSpPr/>
          <p:nvPr/>
        </p:nvCxnSpPr>
        <p:spPr>
          <a:xfrm flipV="1">
            <a:off x="1323975" y="2114550"/>
            <a:ext cx="3714750" cy="381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1323975" y="1276350"/>
            <a:ext cx="9525" cy="1085850"/>
          </a:xfrm>
          <a:prstGeom prst="line">
            <a:avLst/>
          </a:prstGeom>
          <a:ln w="1016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zis 9"/>
          <p:cNvSpPr/>
          <p:nvPr/>
        </p:nvSpPr>
        <p:spPr>
          <a:xfrm>
            <a:off x="3067050" y="1871663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1793009" y="2362200"/>
            <a:ext cx="9224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x, </a:t>
            </a:r>
            <a:r>
              <a:rPr lang="hu-HU" i="1" dirty="0" err="1"/>
              <a:t>v</a:t>
            </a:r>
            <a:r>
              <a:rPr lang="hu-HU" i="1" baseline="-25000" dirty="0" err="1"/>
              <a:t>x</a:t>
            </a:r>
            <a:r>
              <a:rPr lang="hu-HU" i="1" dirty="0"/>
              <a:t>,</a:t>
            </a:r>
            <a:r>
              <a:rPr lang="hu-HU" i="1" dirty="0" smtClean="0"/>
              <a:t> </a:t>
            </a:r>
            <a:r>
              <a:rPr lang="hu-HU" i="1" dirty="0" err="1"/>
              <a:t>m</a:t>
            </a:r>
            <a:r>
              <a:rPr lang="hu-HU" i="1" baseline="-25000" dirty="0" err="1" smtClean="0"/>
              <a:t>x</a:t>
            </a:r>
            <a:endParaRPr lang="hu-HU" i="1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2924567" y="2362200"/>
            <a:ext cx="9065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i="1" dirty="0"/>
              <a:t>y</a:t>
            </a:r>
            <a:r>
              <a:rPr lang="hu-HU" i="1" dirty="0" smtClean="0"/>
              <a:t>, </a:t>
            </a:r>
            <a:r>
              <a:rPr lang="hu-HU" i="1" dirty="0" err="1" smtClean="0"/>
              <a:t>v</a:t>
            </a:r>
            <a:r>
              <a:rPr lang="hu-HU" i="1" baseline="-25000" dirty="0" err="1" smtClean="0"/>
              <a:t>y</a:t>
            </a:r>
            <a:r>
              <a:rPr lang="hu-HU" i="1" dirty="0" smtClean="0"/>
              <a:t>, </a:t>
            </a:r>
            <a:r>
              <a:rPr lang="hu-HU" i="1" dirty="0" err="1" smtClean="0"/>
              <a:t>m</a:t>
            </a:r>
            <a:r>
              <a:rPr lang="hu-HU" i="1" baseline="-25000" dirty="0" err="1" smtClean="0"/>
              <a:t>y</a:t>
            </a:r>
            <a:endParaRPr lang="hu-HU" i="1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840399" y="1686997"/>
            <a:ext cx="414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fal</a:t>
            </a:r>
            <a:endParaRPr lang="hu-HU" dirty="0"/>
          </a:p>
        </p:txBody>
      </p:sp>
      <p:grpSp>
        <p:nvGrpSpPr>
          <p:cNvPr id="21" name="Csoportba foglalás 20"/>
          <p:cNvGrpSpPr/>
          <p:nvPr/>
        </p:nvGrpSpPr>
        <p:grpSpPr>
          <a:xfrm>
            <a:off x="6353175" y="1091684"/>
            <a:ext cx="2057400" cy="1799153"/>
            <a:chOff x="6353175" y="1091684"/>
            <a:chExt cx="2057400" cy="1799153"/>
          </a:xfrm>
        </p:grpSpPr>
        <p:sp>
          <p:nvSpPr>
            <p:cNvPr id="14" name="Téglalap 13"/>
            <p:cNvSpPr/>
            <p:nvPr/>
          </p:nvSpPr>
          <p:spPr>
            <a:xfrm>
              <a:off x="6353175" y="1128712"/>
              <a:ext cx="2057400" cy="17621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cxnSp>
          <p:nvCxnSpPr>
            <p:cNvPr id="16" name="Egyenes összekötő nyíllal 15"/>
            <p:cNvCxnSpPr/>
            <p:nvPr/>
          </p:nvCxnSpPr>
          <p:spPr>
            <a:xfrm flipV="1">
              <a:off x="6734175" y="1381125"/>
              <a:ext cx="0" cy="116574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gyenes összekötő nyíllal 16"/>
            <p:cNvCxnSpPr/>
            <p:nvPr/>
          </p:nvCxnSpPr>
          <p:spPr>
            <a:xfrm flipV="1">
              <a:off x="6734175" y="2541032"/>
              <a:ext cx="1400175" cy="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Szövegdoboz 18"/>
            <p:cNvSpPr txBox="1"/>
            <p:nvPr/>
          </p:nvSpPr>
          <p:spPr>
            <a:xfrm>
              <a:off x="8126523" y="2356366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x</a:t>
              </a:r>
              <a:endParaRPr lang="hu-HU" i="1" dirty="0"/>
            </a:p>
          </p:txBody>
        </p:sp>
        <p:sp>
          <p:nvSpPr>
            <p:cNvPr id="20" name="Szövegdoboz 19"/>
            <p:cNvSpPr txBox="1"/>
            <p:nvPr/>
          </p:nvSpPr>
          <p:spPr>
            <a:xfrm>
              <a:off x="6589744" y="109168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y</a:t>
              </a:r>
              <a:endParaRPr lang="hu-HU" i="1" dirty="0"/>
            </a:p>
          </p:txBody>
        </p:sp>
      </p:grpSp>
      <p:sp>
        <p:nvSpPr>
          <p:cNvPr id="26" name="Derékszögű háromszög 25"/>
          <p:cNvSpPr/>
          <p:nvPr/>
        </p:nvSpPr>
        <p:spPr>
          <a:xfrm>
            <a:off x="6734175" y="1381125"/>
            <a:ext cx="1152525" cy="1159907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102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23" name="Egyenes összekötő 22"/>
          <p:cNvCxnSpPr/>
          <p:nvPr/>
        </p:nvCxnSpPr>
        <p:spPr>
          <a:xfrm flipV="1">
            <a:off x="6734175" y="1276350"/>
            <a:ext cx="1257300" cy="1264684"/>
          </a:xfrm>
          <a:prstGeom prst="line">
            <a:avLst/>
          </a:prstGeom>
          <a:ln w="34925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>
            <a:stCxn id="10" idx="2"/>
          </p:cNvCxnSpPr>
          <p:nvPr/>
        </p:nvCxnSpPr>
        <p:spPr>
          <a:xfrm flipH="1">
            <a:off x="2569440" y="1985963"/>
            <a:ext cx="49761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zis 29"/>
          <p:cNvSpPr/>
          <p:nvPr/>
        </p:nvSpPr>
        <p:spPr>
          <a:xfrm>
            <a:off x="7205662" y="1461016"/>
            <a:ext cx="52387" cy="5238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4" name="Egyenes összekötő 33"/>
          <p:cNvCxnSpPr>
            <a:stCxn id="30" idx="4"/>
          </p:cNvCxnSpPr>
          <p:nvPr/>
        </p:nvCxnSpPr>
        <p:spPr>
          <a:xfrm flipH="1">
            <a:off x="7231855" y="1513403"/>
            <a:ext cx="1" cy="542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flipH="1">
            <a:off x="6734175" y="2056329"/>
            <a:ext cx="497680" cy="120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6734175" y="2176463"/>
            <a:ext cx="248840" cy="111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lipszis 41"/>
          <p:cNvSpPr/>
          <p:nvPr/>
        </p:nvSpPr>
        <p:spPr>
          <a:xfrm>
            <a:off x="2286000" y="1887796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Ellipszis 42"/>
          <p:cNvSpPr/>
          <p:nvPr/>
        </p:nvSpPr>
        <p:spPr>
          <a:xfrm>
            <a:off x="1921740" y="1895475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Ellipszis 43"/>
          <p:cNvSpPr/>
          <p:nvPr/>
        </p:nvSpPr>
        <p:spPr>
          <a:xfrm>
            <a:off x="1347787" y="2009775"/>
            <a:ext cx="104775" cy="1047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Ellipszis 44"/>
          <p:cNvSpPr/>
          <p:nvPr/>
        </p:nvSpPr>
        <p:spPr>
          <a:xfrm>
            <a:off x="1678709" y="1895475"/>
            <a:ext cx="2286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Ellipszis 45"/>
          <p:cNvSpPr/>
          <p:nvPr/>
        </p:nvSpPr>
        <p:spPr>
          <a:xfrm>
            <a:off x="1604962" y="2019300"/>
            <a:ext cx="104775" cy="1047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Ellipszis 46"/>
          <p:cNvSpPr/>
          <p:nvPr/>
        </p:nvSpPr>
        <p:spPr>
          <a:xfrm>
            <a:off x="7200898" y="2035968"/>
            <a:ext cx="52387" cy="5238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Ellipszis 47"/>
          <p:cNvSpPr/>
          <p:nvPr/>
        </p:nvSpPr>
        <p:spPr>
          <a:xfrm>
            <a:off x="6707981" y="2150269"/>
            <a:ext cx="52387" cy="5238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Ellipszis 48"/>
          <p:cNvSpPr/>
          <p:nvPr/>
        </p:nvSpPr>
        <p:spPr>
          <a:xfrm>
            <a:off x="6956821" y="2262187"/>
            <a:ext cx="52387" cy="5238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5" name="Egyenes összekötő nyíllal 54"/>
          <p:cNvCxnSpPr/>
          <p:nvPr/>
        </p:nvCxnSpPr>
        <p:spPr>
          <a:xfrm flipH="1">
            <a:off x="1697830" y="2062161"/>
            <a:ext cx="576263" cy="952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zis 8"/>
          <p:cNvSpPr/>
          <p:nvPr/>
        </p:nvSpPr>
        <p:spPr>
          <a:xfrm>
            <a:off x="2181225" y="2009775"/>
            <a:ext cx="104775" cy="1047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3" name="Egyenes összekötő nyíllal 52"/>
          <p:cNvCxnSpPr>
            <a:stCxn id="42" idx="2"/>
            <a:endCxn id="43" idx="6"/>
          </p:cNvCxnSpPr>
          <p:nvPr/>
        </p:nvCxnSpPr>
        <p:spPr>
          <a:xfrm flipH="1">
            <a:off x="2150340" y="2002096"/>
            <a:ext cx="135660" cy="7679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nyíllal 57"/>
          <p:cNvCxnSpPr>
            <a:stCxn id="44" idx="6"/>
          </p:cNvCxnSpPr>
          <p:nvPr/>
        </p:nvCxnSpPr>
        <p:spPr>
          <a:xfrm>
            <a:off x="1452562" y="2062163"/>
            <a:ext cx="114301" cy="4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nyíllal 59"/>
          <p:cNvCxnSpPr>
            <a:stCxn id="43" idx="2"/>
          </p:cNvCxnSpPr>
          <p:nvPr/>
        </p:nvCxnSpPr>
        <p:spPr>
          <a:xfrm flipH="1">
            <a:off x="1742931" y="2009775"/>
            <a:ext cx="1788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zövegdoboz 2"/>
          <p:cNvSpPr txBox="1"/>
          <p:nvPr/>
        </p:nvSpPr>
        <p:spPr>
          <a:xfrm>
            <a:off x="716574" y="3009900"/>
            <a:ext cx="413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falttól távolabbi golyót a fal felé indítjuk</a:t>
            </a:r>
            <a:endParaRPr lang="hu-HU" dirty="0"/>
          </a:p>
        </p:txBody>
      </p:sp>
      <p:sp>
        <p:nvSpPr>
          <p:cNvPr id="36" name="Szövegdoboz 35"/>
          <p:cNvSpPr txBox="1"/>
          <p:nvPr/>
        </p:nvSpPr>
        <p:spPr>
          <a:xfrm>
            <a:off x="1171575" y="3379232"/>
            <a:ext cx="193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két golyó ütközik</a:t>
            </a:r>
            <a:endParaRPr lang="hu-HU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4248150" y="3379232"/>
            <a:ext cx="3864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távolabbi golyó lassul vagy megfordul</a:t>
            </a:r>
            <a:endParaRPr lang="hu-HU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1181100" y="3684032"/>
            <a:ext cx="2875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másik golyó a falon ütközik</a:t>
            </a:r>
            <a:endParaRPr lang="hu-HU" dirty="0"/>
          </a:p>
        </p:txBody>
      </p:sp>
      <p:sp>
        <p:nvSpPr>
          <p:cNvPr id="40" name="Szövegdoboz 39"/>
          <p:cNvSpPr txBox="1"/>
          <p:nvPr/>
        </p:nvSpPr>
        <p:spPr>
          <a:xfrm>
            <a:off x="4248150" y="3674507"/>
            <a:ext cx="3864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távolabbi golyó lassul vagy megfordul</a:t>
            </a:r>
            <a:endParaRPr lang="hu-HU" dirty="0"/>
          </a:p>
        </p:txBody>
      </p:sp>
      <p:sp>
        <p:nvSpPr>
          <p:cNvPr id="50" name="Szövegdoboz 49"/>
          <p:cNvSpPr txBox="1"/>
          <p:nvPr/>
        </p:nvSpPr>
        <p:spPr>
          <a:xfrm>
            <a:off x="1181100" y="39697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51" name="Szövegdoboz 50"/>
          <p:cNvSpPr txBox="1"/>
          <p:nvPr/>
        </p:nvSpPr>
        <p:spPr>
          <a:xfrm>
            <a:off x="1762125" y="3993588"/>
            <a:ext cx="414094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Összesen hány ütközés lesz (közt + falon)</a:t>
            </a:r>
            <a:r>
              <a:rPr lang="hu-HU" dirty="0"/>
              <a:t> ?</a:t>
            </a:r>
          </a:p>
        </p:txBody>
      </p:sp>
      <p:sp>
        <p:nvSpPr>
          <p:cNvPr id="52" name="Szövegdoboz 51"/>
          <p:cNvSpPr txBox="1"/>
          <p:nvPr/>
        </p:nvSpPr>
        <p:spPr>
          <a:xfrm>
            <a:off x="6181725" y="3988819"/>
            <a:ext cx="213411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>
                <a:sym typeface="Symbol"/>
              </a:rPr>
              <a:t> </a:t>
            </a:r>
            <a:r>
              <a:rPr lang="hu-HU" dirty="0" smtClean="0">
                <a:sym typeface="Symbol"/>
              </a:rPr>
              <a:t>= </a:t>
            </a:r>
            <a:r>
              <a:rPr lang="hu-HU" i="1" dirty="0" err="1" smtClean="0"/>
              <a:t>m</a:t>
            </a:r>
            <a:r>
              <a:rPr lang="hu-HU" i="1" baseline="-25000" dirty="0" err="1" smtClean="0"/>
              <a:t>y</a:t>
            </a:r>
            <a:r>
              <a:rPr lang="hu-HU" dirty="0" smtClean="0"/>
              <a:t>/</a:t>
            </a:r>
            <a:r>
              <a:rPr lang="hu-HU" i="1" dirty="0" err="1" smtClean="0"/>
              <a:t>m</a:t>
            </a:r>
            <a:r>
              <a:rPr lang="hu-HU" i="1" baseline="-25000" dirty="0" err="1" smtClean="0"/>
              <a:t>x</a:t>
            </a:r>
            <a:r>
              <a:rPr lang="hu-HU" dirty="0" smtClean="0">
                <a:sym typeface="Symbol"/>
              </a:rPr>
              <a:t> függvénye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323975" y="4543425"/>
            <a:ext cx="54373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=1</a:t>
            </a:r>
            <a:endParaRPr lang="hu-HU" dirty="0"/>
          </a:p>
        </p:txBody>
      </p:sp>
      <p:sp>
        <p:nvSpPr>
          <p:cNvPr id="54" name="Szövegdoboz 53"/>
          <p:cNvSpPr txBox="1"/>
          <p:nvPr/>
        </p:nvSpPr>
        <p:spPr>
          <a:xfrm>
            <a:off x="2400300" y="4543425"/>
            <a:ext cx="30168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3</a:t>
            </a:r>
            <a:endParaRPr lang="hu-HU" dirty="0"/>
          </a:p>
        </p:txBody>
      </p:sp>
      <p:sp>
        <p:nvSpPr>
          <p:cNvPr id="56" name="Szövegdoboz 55"/>
          <p:cNvSpPr txBox="1"/>
          <p:nvPr/>
        </p:nvSpPr>
        <p:spPr>
          <a:xfrm>
            <a:off x="1323975" y="5029200"/>
            <a:ext cx="77777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=100</a:t>
            </a:r>
            <a:endParaRPr lang="hu-HU" dirty="0"/>
          </a:p>
        </p:txBody>
      </p:sp>
      <p:sp>
        <p:nvSpPr>
          <p:cNvPr id="57" name="Szövegdoboz 56"/>
          <p:cNvSpPr txBox="1"/>
          <p:nvPr/>
        </p:nvSpPr>
        <p:spPr>
          <a:xfrm>
            <a:off x="2400300" y="5029200"/>
            <a:ext cx="41870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31</a:t>
            </a:r>
            <a:endParaRPr lang="hu-HU" dirty="0"/>
          </a:p>
        </p:txBody>
      </p:sp>
      <p:sp>
        <p:nvSpPr>
          <p:cNvPr id="59" name="Szövegdoboz 58"/>
          <p:cNvSpPr txBox="1"/>
          <p:nvPr/>
        </p:nvSpPr>
        <p:spPr>
          <a:xfrm>
            <a:off x="1323975" y="5505450"/>
            <a:ext cx="101181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=10000</a:t>
            </a:r>
            <a:endParaRPr lang="hu-HU" dirty="0"/>
          </a:p>
        </p:txBody>
      </p:sp>
      <p:sp>
        <p:nvSpPr>
          <p:cNvPr id="61" name="Szövegdoboz 60"/>
          <p:cNvSpPr txBox="1"/>
          <p:nvPr/>
        </p:nvSpPr>
        <p:spPr>
          <a:xfrm>
            <a:off x="2400300" y="5505450"/>
            <a:ext cx="53572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314</a:t>
            </a:r>
            <a:endParaRPr lang="hu-HU" dirty="0"/>
          </a:p>
        </p:txBody>
      </p:sp>
      <p:sp>
        <p:nvSpPr>
          <p:cNvPr id="62" name="Szövegdoboz 61"/>
          <p:cNvSpPr txBox="1"/>
          <p:nvPr/>
        </p:nvSpPr>
        <p:spPr>
          <a:xfrm>
            <a:off x="1323975" y="5972175"/>
            <a:ext cx="8563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=100</a:t>
            </a:r>
            <a:r>
              <a:rPr lang="hu-HU" baseline="30000" dirty="0" smtClean="0">
                <a:sym typeface="Symbol"/>
              </a:rPr>
              <a:t>3</a:t>
            </a:r>
            <a:endParaRPr lang="hu-HU" baseline="30000" dirty="0"/>
          </a:p>
        </p:txBody>
      </p:sp>
      <p:sp>
        <p:nvSpPr>
          <p:cNvPr id="63" name="Szövegdoboz 62"/>
          <p:cNvSpPr txBox="1"/>
          <p:nvPr/>
        </p:nvSpPr>
        <p:spPr>
          <a:xfrm>
            <a:off x="2400300" y="5972175"/>
            <a:ext cx="65274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3141</a:t>
            </a:r>
            <a:endParaRPr lang="hu-HU" dirty="0"/>
          </a:p>
        </p:txBody>
      </p:sp>
      <p:sp>
        <p:nvSpPr>
          <p:cNvPr id="64" name="Szövegdoboz 63"/>
          <p:cNvSpPr txBox="1"/>
          <p:nvPr/>
        </p:nvSpPr>
        <p:spPr>
          <a:xfrm>
            <a:off x="1314450" y="6429375"/>
            <a:ext cx="85632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=100</a:t>
            </a:r>
            <a:r>
              <a:rPr lang="hu-HU" baseline="30000" dirty="0" smtClean="0">
                <a:sym typeface="Symbol"/>
              </a:rPr>
              <a:t>4</a:t>
            </a:r>
            <a:endParaRPr lang="hu-HU" baseline="30000" dirty="0"/>
          </a:p>
        </p:txBody>
      </p:sp>
      <p:sp>
        <p:nvSpPr>
          <p:cNvPr id="65" name="Szövegdoboz 64"/>
          <p:cNvSpPr txBox="1"/>
          <p:nvPr/>
        </p:nvSpPr>
        <p:spPr>
          <a:xfrm>
            <a:off x="2390775" y="6429375"/>
            <a:ext cx="76976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31415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6505575" y="3019425"/>
            <a:ext cx="17684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Konfigurációs tér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4450738" y="4579382"/>
            <a:ext cx="1730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Bizonyítási ötlet:</a:t>
            </a:r>
            <a:endParaRPr lang="hu-HU" dirty="0"/>
          </a:p>
        </p:txBody>
      </p:sp>
      <p:sp>
        <p:nvSpPr>
          <p:cNvPr id="66" name="Szövegdoboz 65"/>
          <p:cNvSpPr txBox="1"/>
          <p:nvPr/>
        </p:nvSpPr>
        <p:spPr>
          <a:xfrm>
            <a:off x="4688863" y="4979432"/>
            <a:ext cx="360105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 konfigurációs térben biliárdozunk?</a:t>
            </a:r>
            <a:endParaRPr lang="hu-HU" dirty="0"/>
          </a:p>
        </p:txBody>
      </p:sp>
      <p:grpSp>
        <p:nvGrpSpPr>
          <p:cNvPr id="25" name="Csoportba foglalás 24"/>
          <p:cNvGrpSpPr/>
          <p:nvPr/>
        </p:nvGrpSpPr>
        <p:grpSpPr>
          <a:xfrm>
            <a:off x="6535365" y="1895475"/>
            <a:ext cx="445266" cy="464345"/>
            <a:chOff x="5735240" y="2033587"/>
            <a:chExt cx="445266" cy="464345"/>
          </a:xfrm>
        </p:grpSpPr>
        <p:sp>
          <p:nvSpPr>
            <p:cNvPr id="22" name="Kör 21"/>
            <p:cNvSpPr/>
            <p:nvPr/>
          </p:nvSpPr>
          <p:spPr>
            <a:xfrm>
              <a:off x="5735240" y="2088355"/>
              <a:ext cx="421481" cy="409577"/>
            </a:xfrm>
            <a:prstGeom prst="pie">
              <a:avLst>
                <a:gd name="adj1" fmla="val 16188912"/>
                <a:gd name="adj2" fmla="val 20830171"/>
              </a:avLst>
            </a:prstGeom>
            <a:solidFill>
              <a:srgbClr val="FFC0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24" name="Szövegdoboz 23"/>
            <p:cNvSpPr txBox="1"/>
            <p:nvPr/>
          </p:nvSpPr>
          <p:spPr>
            <a:xfrm>
              <a:off x="5882026" y="2033587"/>
              <a:ext cx="2984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400" dirty="0" smtClean="0">
                  <a:sym typeface="Symbol"/>
                </a:rPr>
                <a:t></a:t>
              </a:r>
              <a:endParaRPr lang="hu-HU" sz="1400" dirty="0"/>
            </a:p>
          </p:txBody>
        </p:sp>
      </p:grpSp>
      <p:grpSp>
        <p:nvGrpSpPr>
          <p:cNvPr id="29" name="Csoportba foglalás 28"/>
          <p:cNvGrpSpPr/>
          <p:nvPr/>
        </p:nvGrpSpPr>
        <p:grpSpPr>
          <a:xfrm>
            <a:off x="6537290" y="1987810"/>
            <a:ext cx="450963" cy="441304"/>
            <a:chOff x="5813507" y="1985963"/>
            <a:chExt cx="450963" cy="441304"/>
          </a:xfrm>
        </p:grpSpPr>
        <p:sp>
          <p:nvSpPr>
            <p:cNvPr id="67" name="Kör 66"/>
            <p:cNvSpPr/>
            <p:nvPr/>
          </p:nvSpPr>
          <p:spPr>
            <a:xfrm>
              <a:off x="5813507" y="1985963"/>
              <a:ext cx="421481" cy="409577"/>
            </a:xfrm>
            <a:prstGeom prst="pie">
              <a:avLst>
                <a:gd name="adj1" fmla="val 1600996"/>
                <a:gd name="adj2" fmla="val 5379583"/>
              </a:avLst>
            </a:prstGeom>
            <a:solidFill>
              <a:srgbClr val="FFC0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27" name="Szövegdoboz 26"/>
            <p:cNvSpPr txBox="1"/>
            <p:nvPr/>
          </p:nvSpPr>
          <p:spPr>
            <a:xfrm>
              <a:off x="5943548" y="2150268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200" dirty="0" smtClean="0">
                  <a:sym typeface="Symbol"/>
                </a:rPr>
                <a:t>’</a:t>
              </a:r>
              <a:endParaRPr lang="hu-HU" sz="1200" dirty="0"/>
            </a:p>
          </p:txBody>
        </p:sp>
      </p:grpSp>
      <p:grpSp>
        <p:nvGrpSpPr>
          <p:cNvPr id="32" name="Csoportba foglalás 31"/>
          <p:cNvGrpSpPr/>
          <p:nvPr/>
        </p:nvGrpSpPr>
        <p:grpSpPr>
          <a:xfrm>
            <a:off x="7035401" y="1743805"/>
            <a:ext cx="421481" cy="471877"/>
            <a:chOff x="8410575" y="1825495"/>
            <a:chExt cx="421481" cy="471877"/>
          </a:xfrm>
        </p:grpSpPr>
        <p:sp>
          <p:nvSpPr>
            <p:cNvPr id="68" name="Kör 67"/>
            <p:cNvSpPr/>
            <p:nvPr/>
          </p:nvSpPr>
          <p:spPr>
            <a:xfrm>
              <a:off x="8410575" y="1887795"/>
              <a:ext cx="421481" cy="409577"/>
            </a:xfrm>
            <a:prstGeom prst="pie">
              <a:avLst>
                <a:gd name="adj1" fmla="val 16188912"/>
                <a:gd name="adj2" fmla="val 18955269"/>
              </a:avLst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31" name="Szövegdoboz 30"/>
            <p:cNvSpPr txBox="1"/>
            <p:nvPr/>
          </p:nvSpPr>
          <p:spPr>
            <a:xfrm>
              <a:off x="8543924" y="182549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200" dirty="0" smtClean="0">
                  <a:sym typeface="Symbol"/>
                </a:rPr>
                <a:t></a:t>
              </a:r>
              <a:endParaRPr lang="hu-HU" sz="1200" dirty="0"/>
            </a:p>
          </p:txBody>
        </p:sp>
      </p:grpSp>
      <p:grpSp>
        <p:nvGrpSpPr>
          <p:cNvPr id="33" name="Csoportba foglalás 32"/>
          <p:cNvGrpSpPr/>
          <p:nvPr/>
        </p:nvGrpSpPr>
        <p:grpSpPr>
          <a:xfrm>
            <a:off x="6940014" y="1876419"/>
            <a:ext cx="457472" cy="411958"/>
            <a:chOff x="8437278" y="1592519"/>
            <a:chExt cx="457472" cy="411958"/>
          </a:xfrm>
        </p:grpSpPr>
        <p:sp>
          <p:nvSpPr>
            <p:cNvPr id="70" name="Kör 69"/>
            <p:cNvSpPr/>
            <p:nvPr/>
          </p:nvSpPr>
          <p:spPr>
            <a:xfrm>
              <a:off x="8473269" y="1592519"/>
              <a:ext cx="421481" cy="409577"/>
            </a:xfrm>
            <a:prstGeom prst="pie">
              <a:avLst>
                <a:gd name="adj1" fmla="val 8125055"/>
                <a:gd name="adj2" fmla="val 9952865"/>
              </a:avLst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71" name="Szövegdoboz 70"/>
            <p:cNvSpPr txBox="1"/>
            <p:nvPr/>
          </p:nvSpPr>
          <p:spPr>
            <a:xfrm>
              <a:off x="8437278" y="1727478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200" dirty="0" smtClean="0">
                  <a:sym typeface="Symbol"/>
                </a:rPr>
                <a:t>’</a:t>
              </a:r>
              <a:endParaRPr lang="hu-HU" sz="1200" dirty="0"/>
            </a:p>
          </p:txBody>
        </p:sp>
      </p:grpSp>
      <p:sp>
        <p:nvSpPr>
          <p:cNvPr id="35" name="Szövegdoboz 34"/>
          <p:cNvSpPr txBox="1"/>
          <p:nvPr/>
        </p:nvSpPr>
        <p:spPr>
          <a:xfrm>
            <a:off x="5253530" y="5465207"/>
            <a:ext cx="8627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=’  ?</a:t>
            </a:r>
            <a:endParaRPr lang="hu-HU" dirty="0"/>
          </a:p>
        </p:txBody>
      </p:sp>
      <p:sp>
        <p:nvSpPr>
          <p:cNvPr id="72" name="Szövegdoboz 71"/>
          <p:cNvSpPr txBox="1"/>
          <p:nvPr/>
        </p:nvSpPr>
        <p:spPr>
          <a:xfrm>
            <a:off x="6387005" y="5474732"/>
            <a:ext cx="66204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Igen!</a:t>
            </a:r>
            <a:endParaRPr lang="hu-HU" dirty="0"/>
          </a:p>
        </p:txBody>
      </p:sp>
      <p:sp>
        <p:nvSpPr>
          <p:cNvPr id="73" name="Szövegdoboz 72"/>
          <p:cNvSpPr txBox="1"/>
          <p:nvPr/>
        </p:nvSpPr>
        <p:spPr>
          <a:xfrm>
            <a:off x="5253530" y="5979557"/>
            <a:ext cx="8771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>
                <a:sym typeface="Symbol"/>
              </a:rPr>
              <a:t></a:t>
            </a:r>
            <a:r>
              <a:rPr lang="hu-HU" dirty="0" smtClean="0">
                <a:sym typeface="Symbol"/>
              </a:rPr>
              <a:t>=</a:t>
            </a:r>
            <a:r>
              <a:rPr lang="hu-HU" dirty="0">
                <a:sym typeface="Symbol"/>
              </a:rPr>
              <a:t> </a:t>
            </a:r>
            <a:r>
              <a:rPr lang="hu-HU" dirty="0" smtClean="0">
                <a:sym typeface="Symbol"/>
              </a:rPr>
              <a:t>’  ?</a:t>
            </a:r>
            <a:endParaRPr lang="hu-HU" dirty="0"/>
          </a:p>
        </p:txBody>
      </p:sp>
      <p:sp>
        <p:nvSpPr>
          <p:cNvPr id="74" name="Szövegdoboz 73"/>
          <p:cNvSpPr txBox="1"/>
          <p:nvPr/>
        </p:nvSpPr>
        <p:spPr>
          <a:xfrm>
            <a:off x="6387005" y="5989082"/>
            <a:ext cx="70884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Symbol"/>
              </a:rPr>
              <a:t>Nem!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17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" presetClass="entr" presetSubtype="2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" presetClass="entr" presetSubtype="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2" presetClass="entr" presetSubtype="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2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000"/>
                            </p:stCondLst>
                            <p:childTnLst>
                              <p:par>
                                <p:cTn id="24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3000"/>
                            </p:stCondLst>
                            <p:childTnLst>
                              <p:par>
                                <p:cTn id="253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6" grpId="0" animBg="1"/>
      <p:bldP spid="30" grpId="0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7" grpId="0" animBg="1"/>
      <p:bldP spid="48" grpId="0" animBg="1"/>
      <p:bldP spid="49" grpId="0" animBg="1"/>
      <p:bldP spid="9" grpId="0" animBg="1"/>
      <p:bldP spid="3" grpId="0"/>
      <p:bldP spid="36" grpId="0"/>
      <p:bldP spid="37" grpId="0"/>
      <p:bldP spid="38" grpId="0"/>
      <p:bldP spid="40" grpId="0"/>
      <p:bldP spid="50" grpId="0"/>
      <p:bldP spid="51" grpId="0" animBg="1"/>
      <p:bldP spid="52" grpId="0" animBg="1"/>
      <p:bldP spid="6" grpId="0" animBg="1"/>
      <p:bldP spid="54" grpId="0" animBg="1"/>
      <p:bldP spid="56" grpId="0" animBg="1"/>
      <p:bldP spid="57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8" grpId="0" animBg="1"/>
      <p:bldP spid="15" grpId="0"/>
      <p:bldP spid="66" grpId="0" animBg="1"/>
      <p:bldP spid="35" grpId="0" animBg="1"/>
      <p:bldP spid="72" grpId="0" animBg="1"/>
      <p:bldP spid="73" grpId="0" animBg="1"/>
      <p:bldP spid="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69863"/>
            <a:ext cx="8229600" cy="73501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Mechanika, </a:t>
            </a:r>
            <a:r>
              <a:rPr lang="hu-HU" dirty="0" err="1" smtClean="0"/>
              <a:t>Sinai-transzformáció</a:t>
            </a:r>
            <a:endParaRPr lang="hu-HU" dirty="0"/>
          </a:p>
        </p:txBody>
      </p:sp>
      <p:grpSp>
        <p:nvGrpSpPr>
          <p:cNvPr id="4" name="Csoportba foglalás 3"/>
          <p:cNvGrpSpPr/>
          <p:nvPr/>
        </p:nvGrpSpPr>
        <p:grpSpPr>
          <a:xfrm>
            <a:off x="849423" y="3196114"/>
            <a:ext cx="2057400" cy="1799153"/>
            <a:chOff x="6353175" y="1091684"/>
            <a:chExt cx="2057400" cy="1799153"/>
          </a:xfrm>
        </p:grpSpPr>
        <p:sp>
          <p:nvSpPr>
            <p:cNvPr id="5" name="Téglalap 4"/>
            <p:cNvSpPr/>
            <p:nvPr/>
          </p:nvSpPr>
          <p:spPr>
            <a:xfrm>
              <a:off x="6353175" y="1128712"/>
              <a:ext cx="2057400" cy="17621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(x</a:t>
              </a:r>
              <a:endParaRPr lang="hu-HU" dirty="0"/>
            </a:p>
          </p:txBody>
        </p:sp>
        <p:cxnSp>
          <p:nvCxnSpPr>
            <p:cNvPr id="6" name="Egyenes összekötő nyíllal 5"/>
            <p:cNvCxnSpPr/>
            <p:nvPr/>
          </p:nvCxnSpPr>
          <p:spPr>
            <a:xfrm flipV="1">
              <a:off x="6734175" y="1381125"/>
              <a:ext cx="0" cy="116574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Egyenes összekötő nyíllal 6"/>
            <p:cNvCxnSpPr/>
            <p:nvPr/>
          </p:nvCxnSpPr>
          <p:spPr>
            <a:xfrm flipV="1">
              <a:off x="6734175" y="2541032"/>
              <a:ext cx="1400175" cy="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Szövegdoboz 7"/>
            <p:cNvSpPr txBox="1"/>
            <p:nvPr/>
          </p:nvSpPr>
          <p:spPr>
            <a:xfrm>
              <a:off x="8126523" y="2356366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x</a:t>
              </a:r>
              <a:endParaRPr lang="hu-HU" i="1" dirty="0"/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6589744" y="109168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y</a:t>
              </a:r>
              <a:endParaRPr lang="hu-HU" i="1" dirty="0"/>
            </a:p>
          </p:txBody>
        </p:sp>
      </p:grpSp>
      <p:sp>
        <p:nvSpPr>
          <p:cNvPr id="10" name="Szövegdoboz 9"/>
          <p:cNvSpPr txBox="1"/>
          <p:nvPr/>
        </p:nvSpPr>
        <p:spPr>
          <a:xfrm>
            <a:off x="590550" y="1318141"/>
            <a:ext cx="4396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Mi történik két pontszerű golyó ütközésekor?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5613485" y="1312307"/>
            <a:ext cx="91127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Adatok:</a:t>
            </a:r>
            <a:endParaRPr lang="hu-HU" dirty="0"/>
          </a:p>
        </p:txBody>
      </p:sp>
      <p:graphicFrame>
        <p:nvGraphicFramePr>
          <p:cNvPr id="14" name="Tábláza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255230"/>
              </p:ext>
            </p:extLst>
          </p:nvPr>
        </p:nvGraphicFramePr>
        <p:xfrm>
          <a:off x="897048" y="1036082"/>
          <a:ext cx="72294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967"/>
                <a:gridCol w="870857"/>
                <a:gridCol w="870857"/>
                <a:gridCol w="598917"/>
                <a:gridCol w="1057275"/>
                <a:gridCol w="1000125"/>
                <a:gridCol w="1779477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ütközés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golyó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tömeg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hely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sebesség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lendület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</a:t>
                      </a:r>
                      <a:r>
                        <a:rPr lang="hu-HU" dirty="0" smtClean="0">
                          <a:sym typeface="Symbol"/>
                        </a:rPr>
                        <a:t></a:t>
                      </a:r>
                      <a:r>
                        <a:rPr lang="hu-HU" dirty="0" err="1" smtClean="0"/>
                        <a:t>moz</a:t>
                      </a:r>
                      <a:r>
                        <a:rPr lang="hu-HU" dirty="0" smtClean="0"/>
                        <a:t>. energia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hu-HU" dirty="0" smtClean="0"/>
                        <a:t>előtt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m</a:t>
                      </a:r>
                      <a:r>
                        <a:rPr lang="hu-HU" i="1" baseline="-25000" dirty="0" err="1" smtClean="0"/>
                        <a:t>x</a:t>
                      </a:r>
                      <a:endParaRPr lang="hu-HU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x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i="0" baseline="-25000" dirty="0" smtClean="0"/>
                        <a:t>1</a:t>
                      </a:r>
                      <a:endParaRPr lang="hu-HU" i="0" baseline="-25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hu-HU" i="1" dirty="0" smtClean="0"/>
                        <a:t>m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baseline="-25000" dirty="0" smtClean="0"/>
                        <a:t>1</a:t>
                      </a:r>
                      <a:r>
                        <a:rPr lang="hu-HU" dirty="0" smtClean="0"/>
                        <a:t>+</a:t>
                      </a:r>
                    </a:p>
                    <a:p>
                      <a:r>
                        <a:rPr lang="hu-HU" i="1" baseline="0" dirty="0" smtClean="0"/>
                        <a:t>m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baseline="-25000" dirty="0" smtClean="0"/>
                        <a:t>1</a:t>
                      </a:r>
                      <a:endParaRPr lang="hu-H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hu-HU" i="1" dirty="0" smtClean="0"/>
                        <a:t>m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baseline="-25000" dirty="0" smtClean="0"/>
                        <a:t>1</a:t>
                      </a:r>
                      <a:r>
                        <a:rPr lang="hu-HU" baseline="30000" dirty="0" smtClean="0"/>
                        <a:t>2</a:t>
                      </a:r>
                      <a:r>
                        <a:rPr lang="hu-HU" dirty="0" smtClean="0"/>
                        <a:t>+</a:t>
                      </a:r>
                      <a:r>
                        <a:rPr lang="hu-HU" i="1" dirty="0" smtClean="0"/>
                        <a:t>m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baseline="-25000" dirty="0" smtClean="0"/>
                        <a:t>1</a:t>
                      </a:r>
                      <a:r>
                        <a:rPr lang="hu-HU" baseline="30000" dirty="0" smtClean="0"/>
                        <a:t>2</a:t>
                      </a:r>
                      <a:endParaRPr lang="hu-HU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m</a:t>
                      </a:r>
                      <a:r>
                        <a:rPr lang="hu-HU" i="1" baseline="-25000" dirty="0" err="1" smtClean="0"/>
                        <a:t>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i="0" baseline="-25000" dirty="0" smtClean="0"/>
                        <a:t>1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hu-HU" dirty="0" smtClean="0"/>
                        <a:t>után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m</a:t>
                      </a:r>
                      <a:r>
                        <a:rPr lang="hu-HU" i="1" baseline="-25000" dirty="0" err="1" smtClean="0"/>
                        <a:t>x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x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i="0" baseline="-25000" dirty="0" smtClean="0"/>
                        <a:t>2</a:t>
                      </a:r>
                      <a:endParaRPr lang="hu-HU" i="0" baseline="-25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hu-HU" i="1" dirty="0" smtClean="0"/>
                        <a:t>m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baseline="-25000" dirty="0" smtClean="0"/>
                        <a:t>2</a:t>
                      </a:r>
                      <a:r>
                        <a:rPr lang="hu-HU" dirty="0" smtClean="0"/>
                        <a:t>+</a:t>
                      </a:r>
                    </a:p>
                    <a:p>
                      <a:r>
                        <a:rPr lang="hu-HU" i="1" baseline="0" dirty="0" smtClean="0"/>
                        <a:t>m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i="0" baseline="-25000" dirty="0" smtClean="0"/>
                        <a:t>2</a:t>
                      </a:r>
                      <a:endParaRPr lang="hu-H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hu-HU" i="1" dirty="0" smtClean="0"/>
                        <a:t>m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x</a:t>
                      </a:r>
                      <a:r>
                        <a:rPr lang="hu-HU" baseline="-25000" dirty="0" smtClean="0"/>
                        <a:t>2</a:t>
                      </a:r>
                      <a:r>
                        <a:rPr lang="hu-HU" baseline="30000" dirty="0" smtClean="0"/>
                        <a:t>2</a:t>
                      </a:r>
                      <a:r>
                        <a:rPr lang="hu-HU" dirty="0" smtClean="0"/>
                        <a:t>+</a:t>
                      </a:r>
                      <a:r>
                        <a:rPr lang="hu-HU" i="1" dirty="0" smtClean="0"/>
                        <a:t>m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baseline="-25000" dirty="0" smtClean="0"/>
                        <a:t>2</a:t>
                      </a:r>
                      <a:r>
                        <a:rPr lang="hu-HU" baseline="30000" dirty="0" smtClean="0"/>
                        <a:t>2</a:t>
                      </a:r>
                      <a:endParaRPr lang="hu-HU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m</a:t>
                      </a:r>
                      <a:r>
                        <a:rPr lang="hu-HU" i="1" baseline="-25000" dirty="0" err="1" smtClean="0"/>
                        <a:t>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smtClean="0"/>
                        <a:t>y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v</a:t>
                      </a:r>
                      <a:r>
                        <a:rPr lang="hu-HU" i="1" baseline="-25000" dirty="0" smtClean="0"/>
                        <a:t>y</a:t>
                      </a:r>
                      <a:r>
                        <a:rPr lang="hu-HU" i="0" baseline="-25000" dirty="0" smtClean="0"/>
                        <a:t>2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Egyenes összekötő 16"/>
          <p:cNvCxnSpPr/>
          <p:nvPr/>
        </p:nvCxnSpPr>
        <p:spPr>
          <a:xfrm flipV="1">
            <a:off x="1230423" y="3390305"/>
            <a:ext cx="1257300" cy="1264684"/>
          </a:xfrm>
          <a:prstGeom prst="line">
            <a:avLst/>
          </a:prstGeom>
          <a:ln w="34925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erékszögű háromszög 15"/>
          <p:cNvSpPr/>
          <p:nvPr/>
        </p:nvSpPr>
        <p:spPr>
          <a:xfrm>
            <a:off x="1230423" y="3495080"/>
            <a:ext cx="1152525" cy="1159907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102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Ellipszis 14"/>
          <p:cNvSpPr/>
          <p:nvPr/>
        </p:nvSpPr>
        <p:spPr>
          <a:xfrm>
            <a:off x="1817741" y="3989708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9" name="Egyenes összekötő nyíllal 18"/>
          <p:cNvCxnSpPr/>
          <p:nvPr/>
        </p:nvCxnSpPr>
        <p:spPr>
          <a:xfrm flipH="1">
            <a:off x="1774031" y="4068425"/>
            <a:ext cx="80448" cy="392371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H="1">
            <a:off x="1876560" y="3553340"/>
            <a:ext cx="85757" cy="43636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zövegdoboz 23"/>
          <p:cNvSpPr txBox="1"/>
          <p:nvPr/>
        </p:nvSpPr>
        <p:spPr>
          <a:xfrm>
            <a:off x="1848264" y="3873935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(</a:t>
            </a:r>
            <a:r>
              <a:rPr lang="hu-HU" i="1" dirty="0" smtClean="0"/>
              <a:t>x</a:t>
            </a:r>
            <a:r>
              <a:rPr lang="hu-HU" dirty="0" smtClean="0"/>
              <a:t>;</a:t>
            </a:r>
            <a:r>
              <a:rPr lang="hu-HU" i="1" dirty="0" smtClean="0"/>
              <a:t>y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1774031" y="4243267"/>
            <a:ext cx="806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(</a:t>
            </a:r>
            <a:r>
              <a:rPr lang="hu-HU" sz="1600" i="1" dirty="0" smtClean="0"/>
              <a:t>v</a:t>
            </a:r>
            <a:r>
              <a:rPr lang="hu-HU" sz="1600" i="1" baseline="-25000" dirty="0" smtClean="0"/>
              <a:t>x</a:t>
            </a:r>
            <a:r>
              <a:rPr lang="hu-HU" sz="1600" baseline="-25000" dirty="0" smtClean="0"/>
              <a:t>1</a:t>
            </a:r>
            <a:r>
              <a:rPr lang="hu-HU" sz="1600" dirty="0" smtClean="0"/>
              <a:t>;</a:t>
            </a:r>
            <a:r>
              <a:rPr lang="hu-HU" sz="1600" i="1" dirty="0" smtClean="0"/>
              <a:t>v</a:t>
            </a:r>
            <a:r>
              <a:rPr lang="hu-HU" sz="1600" i="1" baseline="-25000" dirty="0" smtClean="0"/>
              <a:t>y</a:t>
            </a:r>
            <a:r>
              <a:rPr lang="hu-HU" sz="1600" baseline="-25000" dirty="0" smtClean="0"/>
              <a:t>1</a:t>
            </a:r>
            <a:r>
              <a:rPr lang="hu-HU" sz="1600" dirty="0" smtClean="0"/>
              <a:t>)</a:t>
            </a:r>
            <a:endParaRPr lang="hu-HU" sz="1600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1133788" y="3692486"/>
            <a:ext cx="806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(</a:t>
            </a:r>
            <a:r>
              <a:rPr lang="hu-HU" sz="1600" i="1" dirty="0" smtClean="0"/>
              <a:t>v</a:t>
            </a:r>
            <a:r>
              <a:rPr lang="hu-HU" sz="1600" i="1" baseline="-25000" dirty="0" smtClean="0"/>
              <a:t>x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;</a:t>
            </a:r>
            <a:r>
              <a:rPr lang="hu-HU" sz="1600" i="1" dirty="0" smtClean="0"/>
              <a:t>v</a:t>
            </a:r>
            <a:r>
              <a:rPr lang="hu-HU" sz="1600" i="1" baseline="-25000" dirty="0" smtClean="0"/>
              <a:t>y</a:t>
            </a:r>
            <a:r>
              <a:rPr lang="hu-HU" sz="1600" baseline="-25000" dirty="0" smtClean="0"/>
              <a:t>2</a:t>
            </a:r>
            <a:r>
              <a:rPr lang="hu-HU" sz="1600" dirty="0" smtClean="0"/>
              <a:t>)</a:t>
            </a:r>
            <a:endParaRPr lang="hu-HU" sz="1600" dirty="0"/>
          </a:p>
        </p:txBody>
      </p:sp>
      <p:grpSp>
        <p:nvGrpSpPr>
          <p:cNvPr id="31" name="Csoportba foglalás 30"/>
          <p:cNvGrpSpPr/>
          <p:nvPr/>
        </p:nvGrpSpPr>
        <p:grpSpPr>
          <a:xfrm>
            <a:off x="967796" y="4348476"/>
            <a:ext cx="533400" cy="551111"/>
            <a:chOff x="3064669" y="5203118"/>
            <a:chExt cx="533400" cy="551111"/>
          </a:xfrm>
        </p:grpSpPr>
        <p:sp>
          <p:nvSpPr>
            <p:cNvPr id="29" name="Kör 28"/>
            <p:cNvSpPr/>
            <p:nvPr/>
          </p:nvSpPr>
          <p:spPr>
            <a:xfrm>
              <a:off x="3064669" y="5203118"/>
              <a:ext cx="533400" cy="551111"/>
            </a:xfrm>
            <a:prstGeom prst="pie">
              <a:avLst>
                <a:gd name="adj1" fmla="val 16263069"/>
                <a:gd name="adj2" fmla="val 18898589"/>
              </a:avLst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30" name="Szövegdoboz 29"/>
            <p:cNvSpPr txBox="1"/>
            <p:nvPr/>
          </p:nvSpPr>
          <p:spPr>
            <a:xfrm>
              <a:off x="3230661" y="5203119"/>
              <a:ext cx="3674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000" dirty="0" smtClean="0"/>
                <a:t>45</a:t>
              </a:r>
              <a:r>
                <a:rPr lang="hu-HU" sz="1000" dirty="0" smtClean="0">
                  <a:sym typeface="Symbol"/>
                </a:rPr>
                <a:t></a:t>
              </a:r>
              <a:endParaRPr lang="hu-HU" sz="1000" dirty="0"/>
            </a:p>
          </p:txBody>
        </p:sp>
      </p:grpSp>
      <p:cxnSp>
        <p:nvCxnSpPr>
          <p:cNvPr id="33" name="Egyenes összekötő 32"/>
          <p:cNvCxnSpPr/>
          <p:nvPr/>
        </p:nvCxnSpPr>
        <p:spPr>
          <a:xfrm flipV="1">
            <a:off x="1374854" y="4031040"/>
            <a:ext cx="442887" cy="4133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>
            <a:stCxn id="15" idx="2"/>
          </p:cNvCxnSpPr>
          <p:nvPr/>
        </p:nvCxnSpPr>
        <p:spPr>
          <a:xfrm flipH="1">
            <a:off x="1440656" y="4031040"/>
            <a:ext cx="377085" cy="37385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zis 34"/>
          <p:cNvSpPr/>
          <p:nvPr/>
        </p:nvSpPr>
        <p:spPr>
          <a:xfrm>
            <a:off x="3629025" y="1409700"/>
            <a:ext cx="381000" cy="3619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/>
          <p:cNvSpPr/>
          <p:nvPr/>
        </p:nvSpPr>
        <p:spPr>
          <a:xfrm>
            <a:off x="3648075" y="1781175"/>
            <a:ext cx="381000" cy="3619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/>
          <p:cNvSpPr/>
          <p:nvPr/>
        </p:nvSpPr>
        <p:spPr>
          <a:xfrm>
            <a:off x="3667125" y="2152650"/>
            <a:ext cx="381000" cy="3619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/>
          <p:cNvSpPr/>
          <p:nvPr/>
        </p:nvSpPr>
        <p:spPr>
          <a:xfrm>
            <a:off x="3686175" y="2524125"/>
            <a:ext cx="381000" cy="3619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Ellipszis 38"/>
          <p:cNvSpPr/>
          <p:nvPr/>
        </p:nvSpPr>
        <p:spPr>
          <a:xfrm>
            <a:off x="892025" y="1552575"/>
            <a:ext cx="684942" cy="4572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/>
          <p:cNvSpPr/>
          <p:nvPr/>
        </p:nvSpPr>
        <p:spPr>
          <a:xfrm>
            <a:off x="892025" y="2286000"/>
            <a:ext cx="684942" cy="4572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Ellipszis 40"/>
          <p:cNvSpPr/>
          <p:nvPr/>
        </p:nvSpPr>
        <p:spPr>
          <a:xfrm>
            <a:off x="4305300" y="1400175"/>
            <a:ext cx="381000" cy="3619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Ellipszis 41"/>
          <p:cNvSpPr/>
          <p:nvPr/>
        </p:nvSpPr>
        <p:spPr>
          <a:xfrm>
            <a:off x="4305300" y="1819275"/>
            <a:ext cx="381000" cy="3619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Ellipszis 42"/>
          <p:cNvSpPr/>
          <p:nvPr/>
        </p:nvSpPr>
        <p:spPr>
          <a:xfrm>
            <a:off x="4324350" y="2181225"/>
            <a:ext cx="381000" cy="3619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Ellipszis 43"/>
          <p:cNvSpPr/>
          <p:nvPr/>
        </p:nvSpPr>
        <p:spPr>
          <a:xfrm>
            <a:off x="4343400" y="2543175"/>
            <a:ext cx="381000" cy="3619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Szövegdoboz 44"/>
          <p:cNvSpPr txBox="1"/>
          <p:nvPr/>
        </p:nvSpPr>
        <p:spPr>
          <a:xfrm>
            <a:off x="401748" y="5227082"/>
            <a:ext cx="161185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Összefüggések:</a:t>
            </a:r>
            <a:endParaRPr lang="hu-HU" dirty="0"/>
          </a:p>
        </p:txBody>
      </p:sp>
      <p:sp>
        <p:nvSpPr>
          <p:cNvPr id="46" name="Szövegdoboz 45"/>
          <p:cNvSpPr txBox="1"/>
          <p:nvPr/>
        </p:nvSpPr>
        <p:spPr>
          <a:xfrm>
            <a:off x="373173" y="5712857"/>
            <a:ext cx="227222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Lendület megmaradás</a:t>
            </a:r>
            <a:endParaRPr lang="hu-HU" dirty="0"/>
          </a:p>
        </p:txBody>
      </p:sp>
      <p:sp>
        <p:nvSpPr>
          <p:cNvPr id="47" name="Szövegdoboz 46"/>
          <p:cNvSpPr txBox="1"/>
          <p:nvPr/>
        </p:nvSpPr>
        <p:spPr>
          <a:xfrm>
            <a:off x="373173" y="6179582"/>
            <a:ext cx="214847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Energia megmaradás</a:t>
            </a:r>
            <a:endParaRPr lang="hu-HU" dirty="0"/>
          </a:p>
        </p:txBody>
      </p:sp>
      <p:sp>
        <p:nvSpPr>
          <p:cNvPr id="49" name="Ellipszis 48"/>
          <p:cNvSpPr/>
          <p:nvPr/>
        </p:nvSpPr>
        <p:spPr>
          <a:xfrm>
            <a:off x="5273524" y="1381125"/>
            <a:ext cx="926859" cy="75247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Ellipszis 49"/>
          <p:cNvSpPr/>
          <p:nvPr/>
        </p:nvSpPr>
        <p:spPr>
          <a:xfrm>
            <a:off x="5283049" y="2114550"/>
            <a:ext cx="926859" cy="75247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Szövegdoboz 50"/>
          <p:cNvSpPr txBox="1"/>
          <p:nvPr/>
        </p:nvSpPr>
        <p:spPr>
          <a:xfrm>
            <a:off x="2714820" y="5714881"/>
            <a:ext cx="266660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i="1" dirty="0" smtClean="0"/>
              <a:t>m</a:t>
            </a:r>
            <a:r>
              <a:rPr lang="hu-HU" i="1" baseline="-25000" dirty="0" smtClean="0"/>
              <a:t>x</a:t>
            </a:r>
            <a:r>
              <a:rPr lang="hu-HU" i="1" dirty="0" smtClean="0"/>
              <a:t>v</a:t>
            </a:r>
            <a:r>
              <a:rPr lang="hu-HU" i="1" baseline="-25000" dirty="0" smtClean="0"/>
              <a:t>x</a:t>
            </a:r>
            <a:r>
              <a:rPr lang="hu-HU" baseline="-25000" dirty="0" smtClean="0"/>
              <a:t>1</a:t>
            </a:r>
            <a:r>
              <a:rPr lang="hu-HU" dirty="0" smtClean="0"/>
              <a:t>+</a:t>
            </a:r>
            <a:r>
              <a:rPr lang="hu-HU" i="1" dirty="0" smtClean="0"/>
              <a:t>m</a:t>
            </a:r>
            <a:r>
              <a:rPr lang="hu-HU" i="1" baseline="-25000" dirty="0" smtClean="0"/>
              <a:t>y</a:t>
            </a:r>
            <a:r>
              <a:rPr lang="hu-HU" i="1" dirty="0" smtClean="0"/>
              <a:t>v</a:t>
            </a:r>
            <a:r>
              <a:rPr lang="hu-HU" i="1" baseline="-25000" dirty="0" smtClean="0"/>
              <a:t>y</a:t>
            </a:r>
            <a:r>
              <a:rPr lang="hu-HU" baseline="-25000" dirty="0" smtClean="0"/>
              <a:t>1</a:t>
            </a:r>
            <a:r>
              <a:rPr lang="hu-HU" dirty="0" smtClean="0"/>
              <a:t>=</a:t>
            </a:r>
            <a:r>
              <a:rPr lang="hu-HU" i="1" dirty="0"/>
              <a:t> </a:t>
            </a:r>
            <a:r>
              <a:rPr lang="hu-HU" i="1" dirty="0" smtClean="0"/>
              <a:t>m</a:t>
            </a:r>
            <a:r>
              <a:rPr lang="hu-HU" i="1" baseline="-25000" dirty="0" smtClean="0"/>
              <a:t>x</a:t>
            </a:r>
            <a:r>
              <a:rPr lang="hu-HU" i="1" dirty="0" smtClean="0"/>
              <a:t>v</a:t>
            </a:r>
            <a:r>
              <a:rPr lang="hu-HU" i="1" baseline="-25000" dirty="0" smtClean="0"/>
              <a:t>x</a:t>
            </a:r>
            <a:r>
              <a:rPr lang="hu-HU" baseline="-25000" dirty="0" smtClean="0"/>
              <a:t>2</a:t>
            </a:r>
            <a:r>
              <a:rPr lang="hu-HU" dirty="0" smtClean="0"/>
              <a:t>+</a:t>
            </a:r>
            <a:r>
              <a:rPr lang="hu-HU" i="1" dirty="0" smtClean="0"/>
              <a:t>m</a:t>
            </a:r>
            <a:r>
              <a:rPr lang="hu-HU" i="1" baseline="-25000" dirty="0" smtClean="0"/>
              <a:t>y</a:t>
            </a:r>
            <a:r>
              <a:rPr lang="hu-HU" i="1" dirty="0" smtClean="0"/>
              <a:t>v</a:t>
            </a:r>
            <a:r>
              <a:rPr lang="hu-HU" i="1" baseline="-25000" dirty="0" smtClean="0"/>
              <a:t>y</a:t>
            </a:r>
            <a:r>
              <a:rPr lang="hu-HU" baseline="-25000" dirty="0" smtClean="0"/>
              <a:t>2</a:t>
            </a:r>
            <a:endParaRPr lang="hu-HU" dirty="0"/>
          </a:p>
        </p:txBody>
      </p:sp>
      <p:sp>
        <p:nvSpPr>
          <p:cNvPr id="52" name="Szövegdoboz 51"/>
          <p:cNvSpPr txBox="1"/>
          <p:nvPr/>
        </p:nvSpPr>
        <p:spPr>
          <a:xfrm>
            <a:off x="2714819" y="6171824"/>
            <a:ext cx="29663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i="1" dirty="0" smtClean="0"/>
              <a:t>m</a:t>
            </a:r>
            <a:r>
              <a:rPr lang="hu-HU" i="1" baseline="-25000" dirty="0" smtClean="0"/>
              <a:t>x</a:t>
            </a:r>
            <a:r>
              <a:rPr lang="hu-HU" i="1" dirty="0" smtClean="0"/>
              <a:t>v</a:t>
            </a:r>
            <a:r>
              <a:rPr lang="hu-HU" i="1" baseline="-25000" dirty="0" smtClean="0"/>
              <a:t>x</a:t>
            </a:r>
            <a:r>
              <a:rPr lang="hu-HU" baseline="-25000" dirty="0" smtClean="0"/>
              <a:t>1</a:t>
            </a:r>
            <a:r>
              <a:rPr lang="hu-HU" baseline="30000" dirty="0" smtClean="0"/>
              <a:t>2</a:t>
            </a:r>
            <a:r>
              <a:rPr lang="hu-HU" dirty="0" smtClean="0"/>
              <a:t>+</a:t>
            </a:r>
            <a:r>
              <a:rPr lang="hu-HU" i="1" dirty="0" smtClean="0"/>
              <a:t>m</a:t>
            </a:r>
            <a:r>
              <a:rPr lang="hu-HU" i="1" baseline="-25000" dirty="0" smtClean="0"/>
              <a:t>y</a:t>
            </a:r>
            <a:r>
              <a:rPr lang="hu-HU" i="1" dirty="0" smtClean="0"/>
              <a:t>v</a:t>
            </a:r>
            <a:r>
              <a:rPr lang="hu-HU" i="1" baseline="-25000" dirty="0" smtClean="0"/>
              <a:t>y</a:t>
            </a:r>
            <a:r>
              <a:rPr lang="hu-HU" baseline="-25000" dirty="0" smtClean="0"/>
              <a:t>1</a:t>
            </a:r>
            <a:r>
              <a:rPr lang="hu-HU" baseline="30000" dirty="0" smtClean="0"/>
              <a:t>2</a:t>
            </a:r>
            <a:r>
              <a:rPr lang="hu-HU" dirty="0" smtClean="0"/>
              <a:t>=</a:t>
            </a:r>
            <a:r>
              <a:rPr lang="hu-HU" i="1" dirty="0"/>
              <a:t> </a:t>
            </a:r>
            <a:r>
              <a:rPr lang="hu-HU" i="1" dirty="0" smtClean="0"/>
              <a:t>m</a:t>
            </a:r>
            <a:r>
              <a:rPr lang="hu-HU" i="1" baseline="-25000" dirty="0" smtClean="0"/>
              <a:t>x</a:t>
            </a:r>
            <a:r>
              <a:rPr lang="hu-HU" i="1" dirty="0" smtClean="0"/>
              <a:t>v</a:t>
            </a:r>
            <a:r>
              <a:rPr lang="hu-HU" i="1" baseline="-25000" dirty="0" smtClean="0"/>
              <a:t>x</a:t>
            </a:r>
            <a:r>
              <a:rPr lang="hu-HU" baseline="-25000" dirty="0" smtClean="0"/>
              <a:t>2</a:t>
            </a:r>
            <a:r>
              <a:rPr lang="hu-HU" baseline="30000" dirty="0" smtClean="0"/>
              <a:t>2</a:t>
            </a:r>
            <a:r>
              <a:rPr lang="hu-HU" dirty="0" smtClean="0"/>
              <a:t>+</a:t>
            </a:r>
            <a:r>
              <a:rPr lang="hu-HU" i="1" dirty="0" smtClean="0"/>
              <a:t>m</a:t>
            </a:r>
            <a:r>
              <a:rPr lang="hu-HU" i="1" baseline="-25000" dirty="0" smtClean="0"/>
              <a:t>y</a:t>
            </a:r>
            <a:r>
              <a:rPr lang="hu-HU" i="1" dirty="0" smtClean="0"/>
              <a:t>v</a:t>
            </a:r>
            <a:r>
              <a:rPr lang="hu-HU" i="1" baseline="-25000" dirty="0" smtClean="0"/>
              <a:t>y</a:t>
            </a:r>
            <a:r>
              <a:rPr lang="hu-HU" baseline="-25000" dirty="0" smtClean="0"/>
              <a:t>2</a:t>
            </a:r>
            <a:r>
              <a:rPr lang="hu-HU" baseline="30000" dirty="0" smtClean="0"/>
              <a:t>2</a:t>
            </a:r>
            <a:endParaRPr lang="hu-HU" dirty="0"/>
          </a:p>
        </p:txBody>
      </p:sp>
      <p:sp>
        <p:nvSpPr>
          <p:cNvPr id="53" name="Ellipszis 52"/>
          <p:cNvSpPr/>
          <p:nvPr/>
        </p:nvSpPr>
        <p:spPr>
          <a:xfrm>
            <a:off x="6334125" y="1362076"/>
            <a:ext cx="1524000" cy="5143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4" name="Ellipszis 53"/>
          <p:cNvSpPr/>
          <p:nvPr/>
        </p:nvSpPr>
        <p:spPr>
          <a:xfrm>
            <a:off x="6366026" y="2085977"/>
            <a:ext cx="1524000" cy="51435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Szövegdoboz 54"/>
              <p:cNvSpPr txBox="1"/>
              <p:nvPr/>
            </p:nvSpPr>
            <p:spPr>
              <a:xfrm>
                <a:off x="5793442" y="6159040"/>
                <a:ext cx="2997552" cy="37875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hu-HU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u-HU" i="1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hu-HU" i="1" baseline="-2500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hu-HU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hu-HU" i="1" baseline="-2500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hu-HU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hu-HU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hu-HU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i="1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hu-HU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u-HU" i="1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hu-HU" b="0" i="1" baseline="-25000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rad>
                              <m:r>
                                <a:rPr lang="hu-HU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hu-HU" i="1" baseline="-2500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hu-H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hu-HU" b="0" i="1" smtClean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hu-HU" b="0" i="0" smtClean="0">
                          <a:latin typeface="Cambria Math"/>
                        </a:rPr>
                        <m:t>á</m:t>
                      </m:r>
                      <m:r>
                        <m:rPr>
                          <m:nor/>
                        </m:rPr>
                        <a:rPr lang="hu-HU" b="0" i="0" smtClean="0">
                          <a:latin typeface="Cambria Math"/>
                        </a:rPr>
                        <m:t>ll</m:t>
                      </m:r>
                      <m:r>
                        <m:rPr>
                          <m:nor/>
                        </m:rPr>
                        <a:rPr lang="hu-HU" b="0" i="0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55" name="Szövegdoboz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442" y="6159040"/>
                <a:ext cx="2997552" cy="378758"/>
              </a:xfrm>
              <a:prstGeom prst="rect">
                <a:avLst/>
              </a:prstGeom>
              <a:blipFill rotWithShape="1">
                <a:blip r:embed="rId2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Szövegdoboz 55"/>
              <p:cNvSpPr txBox="1"/>
              <p:nvPr/>
            </p:nvSpPr>
            <p:spPr>
              <a:xfrm>
                <a:off x="3050242" y="3234865"/>
                <a:ext cx="3114699" cy="37875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i="1" smtClean="0">
                        <a:latin typeface="Cambria Math"/>
                      </a:rPr>
                      <m:t>𝑋</m:t>
                    </m:r>
                    <m:r>
                      <a:rPr lang="hu-HU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u-HU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u-HU" i="1">
                            <a:latin typeface="Cambria Math"/>
                          </a:rPr>
                          <m:t>𝑚</m:t>
                        </m:r>
                        <m:r>
                          <a:rPr lang="hu-HU" i="1" baseline="-25000">
                            <a:latin typeface="Cambria Math"/>
                          </a:rPr>
                          <m:t>𝑥</m:t>
                        </m:r>
                      </m:e>
                    </m:rad>
                    <m:r>
                      <a:rPr lang="hu-HU" b="0" i="1" smtClean="0">
                        <a:latin typeface="Cambria Math"/>
                      </a:rPr>
                      <m:t>𝑥</m:t>
                    </m:r>
                    <m:r>
                      <a:rPr lang="hu-HU" b="0" i="1" smtClean="0">
                        <a:latin typeface="Cambria Math"/>
                      </a:rPr>
                      <m:t>;  </m:t>
                    </m:r>
                    <m:r>
                      <a:rPr lang="hu-HU" b="0" i="1" smtClean="0">
                        <a:latin typeface="Cambria Math"/>
                      </a:rPr>
                      <m:t>𝑌</m:t>
                    </m:r>
                    <m:r>
                      <a:rPr lang="hu-HU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u-HU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u-HU" i="1">
                            <a:latin typeface="Cambria Math"/>
                          </a:rPr>
                          <m:t>𝑚</m:t>
                        </m:r>
                        <m:r>
                          <a:rPr lang="hu-HU" b="0" i="1" baseline="-25000" smtClean="0">
                            <a:latin typeface="Cambria Math"/>
                          </a:rPr>
                          <m:t>𝑦</m:t>
                        </m:r>
                      </m:e>
                    </m:rad>
                    <m:r>
                      <a:rPr lang="hu-HU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hu-HU" dirty="0" smtClean="0"/>
                  <a:t>  (</a:t>
                </a:r>
                <a:r>
                  <a:rPr lang="hu-HU" dirty="0" err="1" smtClean="0"/>
                  <a:t>Sinai</a:t>
                </a:r>
                <a:r>
                  <a:rPr lang="hu-HU" dirty="0" smtClean="0"/>
                  <a:t>)</a:t>
                </a:r>
                <a:endParaRPr lang="hu-HU" dirty="0"/>
              </a:p>
            </p:txBody>
          </p:sp>
        </mc:Choice>
        <mc:Fallback xmlns="">
          <p:sp>
            <p:nvSpPr>
              <p:cNvPr id="56" name="Szövegdoboz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242" y="3234865"/>
                <a:ext cx="3114699" cy="378758"/>
              </a:xfrm>
              <a:prstGeom prst="rect">
                <a:avLst/>
              </a:prstGeom>
              <a:blipFill rotWithShape="1">
                <a:blip r:embed="rId3"/>
                <a:stretch>
                  <a:fillRect t="-4839" r="-1174" b="-2580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Csoportba foglalás 56"/>
          <p:cNvGrpSpPr/>
          <p:nvPr/>
        </p:nvGrpSpPr>
        <p:grpSpPr>
          <a:xfrm>
            <a:off x="6278673" y="3205639"/>
            <a:ext cx="2078240" cy="1799153"/>
            <a:chOff x="6353175" y="1091684"/>
            <a:chExt cx="2078240" cy="1799153"/>
          </a:xfrm>
        </p:grpSpPr>
        <p:sp>
          <p:nvSpPr>
            <p:cNvPr id="58" name="Téglalap 57"/>
            <p:cNvSpPr/>
            <p:nvPr/>
          </p:nvSpPr>
          <p:spPr>
            <a:xfrm>
              <a:off x="6353175" y="1128712"/>
              <a:ext cx="2057400" cy="17621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(x</a:t>
              </a:r>
              <a:endParaRPr lang="hu-HU" dirty="0"/>
            </a:p>
          </p:txBody>
        </p:sp>
        <p:cxnSp>
          <p:nvCxnSpPr>
            <p:cNvPr id="59" name="Egyenes összekötő nyíllal 58"/>
            <p:cNvCxnSpPr/>
            <p:nvPr/>
          </p:nvCxnSpPr>
          <p:spPr>
            <a:xfrm flipV="1">
              <a:off x="6734175" y="1381125"/>
              <a:ext cx="0" cy="116574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gyenes összekötő nyíllal 59"/>
            <p:cNvCxnSpPr/>
            <p:nvPr/>
          </p:nvCxnSpPr>
          <p:spPr>
            <a:xfrm flipV="1">
              <a:off x="6734175" y="2541032"/>
              <a:ext cx="1400175" cy="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Szövegdoboz 60"/>
            <p:cNvSpPr txBox="1"/>
            <p:nvPr/>
          </p:nvSpPr>
          <p:spPr>
            <a:xfrm>
              <a:off x="8126523" y="2356366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X</a:t>
              </a:r>
              <a:endParaRPr lang="hu-HU" i="1" dirty="0"/>
            </a:p>
          </p:txBody>
        </p:sp>
        <p:sp>
          <p:nvSpPr>
            <p:cNvPr id="62" name="Szövegdoboz 61"/>
            <p:cNvSpPr txBox="1"/>
            <p:nvPr/>
          </p:nvSpPr>
          <p:spPr>
            <a:xfrm>
              <a:off x="6589744" y="1091684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i="1" dirty="0" smtClean="0"/>
                <a:t>Y</a:t>
              </a:r>
              <a:endParaRPr lang="hu-HU" i="1" dirty="0"/>
            </a:p>
          </p:txBody>
        </p:sp>
      </p:grpSp>
      <p:cxnSp>
        <p:nvCxnSpPr>
          <p:cNvPr id="63" name="Egyenes összekötő 62"/>
          <p:cNvCxnSpPr/>
          <p:nvPr/>
        </p:nvCxnSpPr>
        <p:spPr>
          <a:xfrm flipV="1">
            <a:off x="6659673" y="3380780"/>
            <a:ext cx="826977" cy="1283734"/>
          </a:xfrm>
          <a:prstGeom prst="line">
            <a:avLst/>
          </a:prstGeom>
          <a:ln w="34925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Derékszögű háromszög 63"/>
          <p:cNvSpPr/>
          <p:nvPr/>
        </p:nvSpPr>
        <p:spPr>
          <a:xfrm>
            <a:off x="6659674" y="3574971"/>
            <a:ext cx="700086" cy="108954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102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5" name="Ellipszis 64"/>
          <p:cNvSpPr/>
          <p:nvPr/>
        </p:nvSpPr>
        <p:spPr>
          <a:xfrm>
            <a:off x="7058448" y="3940934"/>
            <a:ext cx="82664" cy="8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6" name="Egyenes összekötő nyíllal 65"/>
          <p:cNvCxnSpPr/>
          <p:nvPr/>
        </p:nvCxnSpPr>
        <p:spPr>
          <a:xfrm flipH="1">
            <a:off x="7058448" y="4019651"/>
            <a:ext cx="41656" cy="328825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Szövegdoboz 68"/>
              <p:cNvSpPr txBox="1"/>
              <p:nvPr/>
            </p:nvSpPr>
            <p:spPr>
              <a:xfrm>
                <a:off x="7042964" y="4179199"/>
                <a:ext cx="1313949" cy="315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1200" dirty="0" smtClean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u-HU" sz="12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hu-HU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sz="12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hu-HU" sz="1200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e>
                    </m:rad>
                  </m:oMath>
                </a14:m>
                <a:r>
                  <a:rPr lang="hu-HU" sz="1200" i="1" dirty="0" smtClean="0"/>
                  <a:t>v</a:t>
                </a:r>
                <a:r>
                  <a:rPr lang="hu-HU" sz="1200" i="1" baseline="-25000" dirty="0" smtClean="0"/>
                  <a:t>x</a:t>
                </a:r>
                <a:r>
                  <a:rPr lang="hu-HU" sz="1200" baseline="-25000" dirty="0" smtClean="0"/>
                  <a:t>1</a:t>
                </a:r>
                <a:r>
                  <a:rPr lang="hu-HU" sz="1200" dirty="0" smtClean="0"/>
                  <a:t>;</a:t>
                </a:r>
                <a:r>
                  <a:rPr lang="hu-HU" sz="12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u-HU" sz="1200" i="1">
                            <a:latin typeface="Cambria Math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hu-HU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sz="1200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hu-HU" sz="1200" b="0" i="1" smtClean="0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e>
                    </m:rad>
                  </m:oMath>
                </a14:m>
                <a:r>
                  <a:rPr lang="hu-HU" sz="1200" i="1" dirty="0" smtClean="0"/>
                  <a:t>v</a:t>
                </a:r>
                <a:r>
                  <a:rPr lang="hu-HU" sz="1200" i="1" baseline="-25000" dirty="0" smtClean="0"/>
                  <a:t>y</a:t>
                </a:r>
                <a:r>
                  <a:rPr lang="hu-HU" sz="1200" baseline="-25000" dirty="0" smtClean="0"/>
                  <a:t>1</a:t>
                </a:r>
                <a:r>
                  <a:rPr lang="hu-HU" sz="1200" dirty="0" smtClean="0"/>
                  <a:t>)</a:t>
                </a:r>
                <a:endParaRPr lang="hu-HU" sz="1200" dirty="0"/>
              </a:p>
            </p:txBody>
          </p:sp>
        </mc:Choice>
        <mc:Fallback xmlns="">
          <p:sp>
            <p:nvSpPr>
              <p:cNvPr id="69" name="Szövegdoboz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964" y="4179199"/>
                <a:ext cx="1313949" cy="315984"/>
              </a:xfrm>
              <a:prstGeom prst="rect">
                <a:avLst/>
              </a:prstGeom>
              <a:blipFill rotWithShape="1"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1" name="Csoportba foglalás 70"/>
          <p:cNvGrpSpPr/>
          <p:nvPr/>
        </p:nvGrpSpPr>
        <p:grpSpPr>
          <a:xfrm>
            <a:off x="6397046" y="4348477"/>
            <a:ext cx="533400" cy="579683"/>
            <a:chOff x="3064669" y="5174546"/>
            <a:chExt cx="533400" cy="579683"/>
          </a:xfrm>
        </p:grpSpPr>
        <p:sp>
          <p:nvSpPr>
            <p:cNvPr id="72" name="Kör 71"/>
            <p:cNvSpPr/>
            <p:nvPr/>
          </p:nvSpPr>
          <p:spPr>
            <a:xfrm>
              <a:off x="3064669" y="5203118"/>
              <a:ext cx="533400" cy="551111"/>
            </a:xfrm>
            <a:prstGeom prst="pie">
              <a:avLst>
                <a:gd name="adj1" fmla="val 16263069"/>
                <a:gd name="adj2" fmla="val 18205920"/>
              </a:avLst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tx1"/>
                </a:solidFill>
              </a:endParaRPr>
            </a:p>
          </p:txBody>
        </p:sp>
        <p:sp>
          <p:nvSpPr>
            <p:cNvPr id="73" name="Szövegdoboz 72"/>
            <p:cNvSpPr txBox="1"/>
            <p:nvPr/>
          </p:nvSpPr>
          <p:spPr>
            <a:xfrm>
              <a:off x="3252090" y="5174546"/>
              <a:ext cx="2616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000" dirty="0" smtClean="0">
                  <a:sym typeface="Symbol"/>
                </a:rPr>
                <a:t></a:t>
              </a:r>
              <a:endParaRPr lang="hu-HU" sz="1000" dirty="0"/>
            </a:p>
          </p:txBody>
        </p:sp>
      </p:grpSp>
      <p:cxnSp>
        <p:nvCxnSpPr>
          <p:cNvPr id="75" name="Egyenes összekötő nyíllal 74"/>
          <p:cNvCxnSpPr>
            <a:stCxn id="65" idx="2"/>
          </p:cNvCxnSpPr>
          <p:nvPr/>
        </p:nvCxnSpPr>
        <p:spPr>
          <a:xfrm flipH="1">
            <a:off x="6779419" y="3982266"/>
            <a:ext cx="279029" cy="141463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Szövegdoboz 76"/>
              <p:cNvSpPr txBox="1"/>
              <p:nvPr/>
            </p:nvSpPr>
            <p:spPr>
              <a:xfrm>
                <a:off x="7465198" y="3205639"/>
                <a:ext cx="849655" cy="637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1200" b="0" i="1" smtClean="0">
                              <a:latin typeface="Cambria Math"/>
                            </a:rPr>
                            <m:t>𝑌</m:t>
                          </m:r>
                        </m:num>
                        <m:den>
                          <m:r>
                            <a:rPr lang="hu-HU" sz="1200" b="0" i="1" smtClean="0">
                              <a:latin typeface="Cambria Math"/>
                            </a:rPr>
                            <m:t>𝑋</m:t>
                          </m:r>
                        </m:den>
                      </m:f>
                      <m:r>
                        <a:rPr lang="hu-HU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u-HU" sz="1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hu-HU" sz="12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hu-HU" sz="1200" i="1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hu-HU" sz="1200" b="0" i="1" smtClean="0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1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hu-HU" sz="12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hu-HU" sz="12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hu-HU" sz="1200" dirty="0"/>
              </a:p>
            </p:txBody>
          </p:sp>
        </mc:Choice>
        <mc:Fallback xmlns="">
          <p:sp>
            <p:nvSpPr>
              <p:cNvPr id="77" name="Szövegdoboz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198" y="3205639"/>
                <a:ext cx="849655" cy="6379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Szövegdoboz 79"/>
              <p:cNvSpPr txBox="1"/>
              <p:nvPr/>
            </p:nvSpPr>
            <p:spPr>
              <a:xfrm>
                <a:off x="5414173" y="3917041"/>
                <a:ext cx="1365246" cy="315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1200" dirty="0" smtClean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u-HU" sz="12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hu-HU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sz="1200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hu-HU" sz="1200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e>
                    </m:rad>
                  </m:oMath>
                </a14:m>
                <a:r>
                  <a:rPr lang="hu-HU" sz="1200" i="1" dirty="0" smtClean="0"/>
                  <a:t>v</a:t>
                </a:r>
                <a:r>
                  <a:rPr lang="hu-HU" sz="1200" i="1" baseline="-25000" dirty="0" smtClean="0"/>
                  <a:t>x</a:t>
                </a:r>
                <a:r>
                  <a:rPr lang="hu-HU" sz="1200" baseline="-25000" dirty="0" smtClean="0"/>
                  <a:t>2</a:t>
                </a:r>
                <a:r>
                  <a:rPr lang="hu-HU" sz="1200" dirty="0" smtClean="0"/>
                  <a:t>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u-HU" sz="1200" i="1">
                            <a:latin typeface="Cambria Math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hu-HU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sz="1200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hu-HU" sz="1200" b="0" i="1" smtClean="0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e>
                    </m:rad>
                  </m:oMath>
                </a14:m>
                <a:r>
                  <a:rPr lang="hu-HU" sz="1200" i="1" dirty="0" smtClean="0"/>
                  <a:t>v</a:t>
                </a:r>
                <a:r>
                  <a:rPr lang="hu-HU" sz="1200" i="1" baseline="-25000" dirty="0" smtClean="0"/>
                  <a:t>y</a:t>
                </a:r>
                <a:r>
                  <a:rPr lang="hu-HU" sz="1200" baseline="-25000" dirty="0" smtClean="0"/>
                  <a:t>2</a:t>
                </a:r>
                <a:r>
                  <a:rPr lang="hu-HU" sz="1200" dirty="0" smtClean="0"/>
                  <a:t>)</a:t>
                </a:r>
                <a:endParaRPr lang="hu-HU" sz="1200" dirty="0"/>
              </a:p>
            </p:txBody>
          </p:sp>
        </mc:Choice>
        <mc:Fallback xmlns="">
          <p:sp>
            <p:nvSpPr>
              <p:cNvPr id="80" name="Szövegdoboz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173" y="3917041"/>
                <a:ext cx="1365246" cy="315984"/>
              </a:xfrm>
              <a:prstGeom prst="rect">
                <a:avLst/>
              </a:prstGeom>
              <a:blipFill rotWithShape="1"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Szövegdoboz 80"/>
          <p:cNvSpPr txBox="1"/>
          <p:nvPr/>
        </p:nvSpPr>
        <p:spPr>
          <a:xfrm>
            <a:off x="5779785" y="5851263"/>
            <a:ext cx="2946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A sebességvektorok egyenlő hosszúak</a:t>
            </a:r>
            <a:endParaRPr lang="hu-HU" sz="1400" dirty="0"/>
          </a:p>
        </p:txBody>
      </p:sp>
      <p:sp>
        <p:nvSpPr>
          <p:cNvPr id="82" name="Ellipszis 81"/>
          <p:cNvSpPr/>
          <p:nvPr/>
        </p:nvSpPr>
        <p:spPr>
          <a:xfrm>
            <a:off x="5779785" y="5368959"/>
            <a:ext cx="3087990" cy="1580161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Szövegdoboz 82"/>
              <p:cNvSpPr txBox="1"/>
              <p:nvPr/>
            </p:nvSpPr>
            <p:spPr>
              <a:xfrm>
                <a:off x="2764797" y="5051966"/>
                <a:ext cx="2657779" cy="6301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1400" dirty="0" smtClean="0"/>
                  <a:t>A </a:t>
                </a:r>
                <a14:m>
                  <m:oMath xmlns:m="http://schemas.openxmlformats.org/officeDocument/2006/math">
                    <m:r>
                      <a:rPr lang="hu-HU" sz="1400" b="0" i="1" smtClean="0">
                        <a:latin typeface="Cambria Math"/>
                      </a:rPr>
                      <m:t>𝑣</m:t>
                    </m:r>
                    <m:r>
                      <a:rPr lang="hu-HU" sz="14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hu-HU" sz="1400" b="0" i="1" smtClean="0"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hu-HU" sz="1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hu-HU" sz="1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hu-HU" sz="1400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hu-HU" sz="1400" b="0" i="1" smtClean="0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</m:rad>
                        <m:r>
                          <a:rPr lang="hu-HU" sz="1400" b="0" i="1" smtClean="0">
                            <a:latin typeface="Cambria Math"/>
                          </a:rPr>
                          <m:t>;</m:t>
                        </m:r>
                        <m:rad>
                          <m:radPr>
                            <m:degHide m:val="on"/>
                            <m:ctrlPr>
                              <a:rPr lang="hu-HU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hu-HU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hu-HU" sz="1400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hu-HU" sz="1400" b="0" i="1" smtClean="0">
                                    <a:latin typeface="Cambria Math"/>
                                  </a:rPr>
                                  <m:t>𝑦</m:t>
                                </m:r>
                              </m:sub>
                            </m:sSub>
                          </m:e>
                        </m:rad>
                      </m:e>
                    </m:d>
                  </m:oMath>
                </a14:m>
                <a:r>
                  <a:rPr lang="hu-HU" sz="1400" dirty="0" smtClean="0"/>
                  <a:t> irányvektorú </a:t>
                </a:r>
              </a:p>
              <a:p>
                <a:r>
                  <a:rPr lang="hu-HU" sz="1400" dirty="0" smtClean="0"/>
                  <a:t>fallal egyenlő szöget zárnak be</a:t>
                </a:r>
                <a:endParaRPr lang="hu-HU" sz="1400" dirty="0"/>
              </a:p>
            </p:txBody>
          </p:sp>
        </mc:Choice>
        <mc:Fallback xmlns="">
          <p:sp>
            <p:nvSpPr>
              <p:cNvPr id="83" name="Szövegdoboz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797" y="5051966"/>
                <a:ext cx="2657779" cy="630173"/>
              </a:xfrm>
              <a:prstGeom prst="rect">
                <a:avLst/>
              </a:prstGeom>
              <a:blipFill rotWithShape="1">
                <a:blip r:embed="rId7"/>
                <a:stretch>
                  <a:fillRect l="-688" b="-970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Ellipszis 83"/>
          <p:cNvSpPr/>
          <p:nvPr/>
        </p:nvSpPr>
        <p:spPr>
          <a:xfrm>
            <a:off x="2484135" y="4806984"/>
            <a:ext cx="3087990" cy="1580161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Szövegdoboz 84"/>
              <p:cNvSpPr txBox="1"/>
              <p:nvPr/>
            </p:nvSpPr>
            <p:spPr>
              <a:xfrm>
                <a:off x="3053552" y="4159819"/>
                <a:ext cx="2806025" cy="647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u-HU" sz="1400" i="1" smtClean="0">
                              <a:latin typeface="Cambria Math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hu-HU" sz="14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hu-HU" sz="14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hu-HU" sz="1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hu-HU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rad>
                          <m:r>
                            <a:rPr lang="hu-HU" sz="1400" b="0" i="1" smtClean="0">
                              <a:latin typeface="Cambria Math"/>
                            </a:rPr>
                            <m:t>;</m:t>
                          </m:r>
                          <m:rad>
                            <m:radPr>
                              <m:degHide m:val="on"/>
                              <m:ctrlPr>
                                <a:rPr lang="hu-HU" sz="14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hu-HU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hu-HU" sz="1400" i="1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hu-HU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rad>
                        </m:e>
                      </m:d>
                      <m:d>
                        <m:dPr>
                          <m:ctrlPr>
                            <a:rPr lang="hu-HU" sz="1400" i="1">
                              <a:latin typeface="Cambria Math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hu-HU" sz="14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hu-HU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hu-HU" sz="1400" i="1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hu-HU" sz="14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rad>
                          <m:sSub>
                            <m:sSubPr>
                              <m:ctrlPr>
                                <a:rPr lang="hu-HU" sz="1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u-HU" sz="14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>
                            <a:rPr lang="hu-HU" sz="1400" i="1">
                              <a:latin typeface="Cambria Math"/>
                            </a:rPr>
                            <m:t>;</m:t>
                          </m:r>
                          <m:rad>
                            <m:radPr>
                              <m:degHide m:val="on"/>
                              <m:ctrlPr>
                                <a:rPr lang="hu-HU" sz="14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hu-HU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hu-HU" sz="1400" i="1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hu-HU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rad>
                          <m:sSub>
                            <m:sSubPr>
                              <m:ctrlPr>
                                <a:rPr lang="hu-HU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sz="1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u-HU" sz="1400" b="0" i="1" smtClean="0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hu-HU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hu-HU" sz="1400" b="0" i="1" dirty="0" smtClean="0">
                  <a:latin typeface="Cambria Math"/>
                </a:endParaRPr>
              </a:p>
              <a:p>
                <a:r>
                  <a:rPr lang="hu-HU" sz="1400" b="0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1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4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hu-HU" sz="14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hu-HU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4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hu-HU" sz="14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hu-HU" sz="14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hu-HU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400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hu-HU" sz="14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hu-HU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hu-HU" sz="14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hu-HU" sz="14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endParaRPr lang="hu-HU" sz="1400" dirty="0"/>
              </a:p>
            </p:txBody>
          </p:sp>
        </mc:Choice>
        <mc:Fallback xmlns="">
          <p:sp>
            <p:nvSpPr>
              <p:cNvPr id="85" name="Szövegdoboz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552" y="4159819"/>
                <a:ext cx="2806025" cy="647165"/>
              </a:xfrm>
              <a:prstGeom prst="rect">
                <a:avLst/>
              </a:prstGeom>
              <a:blipFill rotWithShape="1">
                <a:blip r:embed="rId8"/>
                <a:stretch>
                  <a:fillRect l="-652" b="-560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Szövegdoboz 85"/>
              <p:cNvSpPr txBox="1"/>
              <p:nvPr/>
            </p:nvSpPr>
            <p:spPr>
              <a:xfrm>
                <a:off x="315101" y="5155517"/>
                <a:ext cx="8584979" cy="821059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hu-HU" dirty="0" smtClean="0"/>
                  <a:t>A konfigurációs tér </a:t>
                </a:r>
                <a:r>
                  <a:rPr lang="hu-HU" dirty="0" err="1" smtClean="0"/>
                  <a:t>Sinai</a:t>
                </a:r>
                <a:r>
                  <a:rPr lang="hu-HU" dirty="0" smtClean="0"/>
                  <a:t> transzformáltján az eredeti golyópár mozgása egyetlen pontszerű</a:t>
                </a:r>
              </a:p>
              <a:p>
                <a:r>
                  <a:rPr lang="hu-HU" dirty="0"/>
                  <a:t>b</a:t>
                </a:r>
                <a:r>
                  <a:rPr lang="hu-HU" dirty="0" smtClean="0"/>
                  <a:t>iliárdgolyó mozgásának felel meg egy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hu-HU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hu-H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 smtClean="0">
                                <a:latin typeface="Cambria Math"/>
                                <a:sym typeface="Symbol"/>
                              </a:rPr>
                              <m:t></m:t>
                            </m:r>
                            <m:r>
                              <a:rPr lang="hu-HU" b="0" i="0" smtClean="0">
                                <a:latin typeface="Cambria Math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hu-HU" i="0" smtClean="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hu-HU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hu-HU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hu-HU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u-HU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u-HU" i="1" smtClean="0">
                                    <a:latin typeface="Cambria Math"/>
                                    <a:sym typeface="Symbol"/>
                                  </a:rPr>
                                  <m:t></m:t>
                                </m:r>
                              </m:e>
                            </m:rad>
                          </m:den>
                        </m:f>
                      </m:e>
                    </m:func>
                  </m:oMath>
                </a14:m>
                <a:r>
                  <a:rPr lang="hu-HU" dirty="0" smtClean="0"/>
                  <a:t> nyílásszögű szögtartományban. </a:t>
                </a:r>
                <a:endParaRPr lang="hu-HU" dirty="0"/>
              </a:p>
            </p:txBody>
          </p:sp>
        </mc:Choice>
        <mc:Fallback xmlns="">
          <p:sp>
            <p:nvSpPr>
              <p:cNvPr id="86" name="Szövegdoboz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01" y="5155517"/>
                <a:ext cx="8584979" cy="821059"/>
              </a:xfrm>
              <a:prstGeom prst="rect">
                <a:avLst/>
              </a:prstGeom>
              <a:blipFill rotWithShape="1">
                <a:blip r:embed="rId9"/>
                <a:stretch>
                  <a:fillRect l="-639" t="-3731" b="-223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Szövegdoboz 86"/>
          <p:cNvSpPr txBox="1"/>
          <p:nvPr/>
        </p:nvSpPr>
        <p:spPr>
          <a:xfrm>
            <a:off x="315101" y="6098492"/>
            <a:ext cx="465749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A golyót az egyik szárral párhuzamosan indítjuk.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6005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500"/>
                            </p:stCondLst>
                            <p:childTnLst>
                              <p:par>
                                <p:cTn id="8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500"/>
                            </p:stCondLst>
                            <p:childTnLst>
                              <p:par>
                                <p:cTn id="9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000"/>
                            </p:stCondLst>
                            <p:childTnLst>
                              <p:par>
                                <p:cTn id="9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8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0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9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400"/>
                            </p:stCondLst>
                            <p:childTnLst>
                              <p:par>
                                <p:cTn id="14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900"/>
                            </p:stCondLst>
                            <p:childTnLst>
                              <p:par>
                                <p:cTn id="14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4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900"/>
                            </p:stCondLst>
                            <p:childTnLst>
                              <p:par>
                                <p:cTn id="15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6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400"/>
                            </p:stCondLst>
                            <p:childTnLst>
                              <p:par>
                                <p:cTn id="15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900"/>
                            </p:stCondLst>
                            <p:childTnLst>
                              <p:par>
                                <p:cTn id="16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8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7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4500"/>
                            </p:stCondLst>
                            <p:childTnLst>
                              <p:par>
                                <p:cTn id="17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34" presetClass="emph" presetSubtype="0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900"/>
                            </p:stCondLst>
                            <p:childTnLst>
                              <p:par>
                                <p:cTn id="1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400"/>
                            </p:stCondLst>
                            <p:childTnLst>
                              <p:par>
                                <p:cTn id="20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900"/>
                            </p:stCondLst>
                            <p:childTnLst>
                              <p:par>
                                <p:cTn id="20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400"/>
                            </p:stCondLst>
                            <p:childTnLst>
                              <p:par>
                                <p:cTn id="2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900"/>
                            </p:stCondLst>
                            <p:childTnLst>
                              <p:par>
                                <p:cTn id="2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5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400"/>
                            </p:stCondLst>
                            <p:childTnLst>
                              <p:par>
                                <p:cTn id="21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6900"/>
                            </p:stCondLst>
                            <p:childTnLst>
                              <p:par>
                                <p:cTn id="22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500"/>
                            </p:stCondLst>
                            <p:childTnLst>
                              <p:par>
                                <p:cTn id="23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000"/>
                            </p:stCondLst>
                            <p:childTnLst>
                              <p:par>
                                <p:cTn id="239" presetID="8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4500"/>
                            </p:stCondLst>
                            <p:childTnLst>
                              <p:par>
                                <p:cTn id="24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6000"/>
                            </p:stCondLst>
                            <p:childTnLst>
                              <p:par>
                                <p:cTn id="246" presetID="8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4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8500"/>
                            </p:stCondLst>
                            <p:childTnLst>
                              <p:par>
                                <p:cTn id="249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2000"/>
                            </p:stCondLst>
                            <p:childTnLst>
                              <p:par>
                                <p:cTn id="271" presetID="8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7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4500"/>
                            </p:stCondLst>
                            <p:childTnLst>
                              <p:par>
                                <p:cTn id="27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6000"/>
                            </p:stCondLst>
                            <p:childTnLst>
                              <p:par>
                                <p:cTn id="278" presetID="8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7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8500"/>
                            </p:stCondLst>
                            <p:childTnLst>
                              <p:par>
                                <p:cTn id="281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500"/>
                            </p:stCondLst>
                            <p:childTnLst>
                              <p:par>
                                <p:cTn id="3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500"/>
                            </p:stCondLst>
                            <p:childTnLst>
                              <p:par>
                                <p:cTn id="3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500"/>
                            </p:stCondLst>
                            <p:childTnLst>
                              <p:par>
                                <p:cTn id="3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500"/>
                            </p:stCondLst>
                            <p:childTnLst>
                              <p:par>
                                <p:cTn id="355" presetID="34" presetClass="emph" presetSubtype="0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3550"/>
                            </p:stCondLst>
                            <p:childTnLst>
                              <p:par>
                                <p:cTn id="36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5050"/>
                            </p:stCondLst>
                            <p:childTnLst>
                              <p:par>
                                <p:cTn id="366" presetID="8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6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7550"/>
                            </p:stCondLst>
                            <p:childTnLst>
                              <p:par>
                                <p:cTn id="36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8050"/>
                            </p:stCondLst>
                            <p:childTnLst>
                              <p:par>
                                <p:cTn id="373" presetID="34" presetClass="emph" presetSubtype="0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7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7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10750"/>
                            </p:stCondLst>
                            <p:childTnLst>
                              <p:par>
                                <p:cTn id="380" presetID="34" presetClass="emph" presetSubtype="0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500"/>
                            </p:stCondLst>
                            <p:childTnLst>
                              <p:par>
                                <p:cTn id="392" presetID="34" presetClass="emph" presetSubtype="0" fill="hold" grpId="1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9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7000"/>
                            </p:stCondLst>
                            <p:childTnLst>
                              <p:par>
                                <p:cTn id="403" presetID="8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40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500"/>
                            </p:stCondLst>
                            <p:childTnLst>
                              <p:par>
                                <p:cTn id="41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500"/>
                            </p:stCondLst>
                            <p:childTnLst>
                              <p:par>
                                <p:cTn id="447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 animBg="1"/>
      <p:bldP spid="11" grpId="1" animBg="1"/>
      <p:bldP spid="16" grpId="0" animBg="1"/>
      <p:bldP spid="15" grpId="0" animBg="1"/>
      <p:bldP spid="24" grpId="0"/>
      <p:bldP spid="25" grpId="0"/>
      <p:bldP spid="25" grpId="1"/>
      <p:bldP spid="28" grpId="0"/>
      <p:bldP spid="28" grpId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5" grpId="0" animBg="1"/>
      <p:bldP spid="55" grpId="1" animBg="1"/>
      <p:bldP spid="56" grpId="0" animBg="1"/>
      <p:bldP spid="64" grpId="0" animBg="1"/>
      <p:bldP spid="65" grpId="0" animBg="1"/>
      <p:bldP spid="69" grpId="0"/>
      <p:bldP spid="69" grpId="1"/>
      <p:bldP spid="77" grpId="0"/>
      <p:bldP spid="80" grpId="0"/>
      <p:bldP spid="80" grpId="1"/>
      <p:bldP spid="81" grpId="0"/>
      <p:bldP spid="81" grpId="1"/>
      <p:bldP spid="81" grpId="2"/>
      <p:bldP spid="82" grpId="0" animBg="1"/>
      <p:bldP spid="82" grpId="1" animBg="1"/>
      <p:bldP spid="82" grpId="2" animBg="1"/>
      <p:bldP spid="83" grpId="0"/>
      <p:bldP spid="83" grpId="1"/>
      <p:bldP spid="83" grpId="2"/>
      <p:bldP spid="84" grpId="0" animBg="1"/>
      <p:bldP spid="84" grpId="1" animBg="1"/>
      <p:bldP spid="84" grpId="2" animBg="1"/>
      <p:bldP spid="85" grpId="0"/>
      <p:bldP spid="85" grpId="1"/>
      <p:bldP spid="86" grpId="0" animBg="1"/>
      <p:bldP spid="87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1807</Words>
  <Application>Microsoft Office PowerPoint</Application>
  <PresentationFormat>Diavetítés a képernyőre (4:3 oldalarány)</PresentationFormat>
  <Paragraphs>401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Office-téma</vt:lpstr>
      <vt:lpstr>Tükröm tükröm</vt:lpstr>
      <vt:lpstr>Biliárd, mandiner</vt:lpstr>
      <vt:lpstr>Biliárd és számelmélet</vt:lpstr>
      <vt:lpstr>PowerPoint bemutató</vt:lpstr>
      <vt:lpstr>PowerPoint bemutató</vt:lpstr>
      <vt:lpstr>Biliárd golyóval (körrel)</vt:lpstr>
      <vt:lpstr>Pontszerű biliárd szögtartományban</vt:lpstr>
      <vt:lpstr>Különböző tömegű pontszerű golyók az egyenesen</vt:lpstr>
      <vt:lpstr>Mechanika, Sinai-transzformáció</vt:lpstr>
      <vt:lpstr>Biliárdból </vt:lpstr>
      <vt:lpstr>Lazítunk: egy általános iskolás példa</vt:lpstr>
      <vt:lpstr>Dinamikus folyamat a háromszögben</vt:lpstr>
      <vt:lpstr>A sík egybevágóságai</vt:lpstr>
      <vt:lpstr>Nevezetes pontok</vt:lpstr>
      <vt:lpstr>Legrövidebb utak</vt:lpstr>
      <vt:lpstr>A legkisebb kerületű beírt háromszög</vt:lpstr>
      <vt:lpstr>Tükrözünk egy háromszög oldalaira</vt:lpstr>
      <vt:lpstr>Ellipszis és billiárd</vt:lpstr>
      <vt:lpstr>Graves tétele</vt:lpstr>
      <vt:lpstr>A tükrözési elv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Billiárd és számelmélet</dc:title>
  <cp:lastModifiedBy>fazekas</cp:lastModifiedBy>
  <cp:revision>156</cp:revision>
  <dcterms:modified xsi:type="dcterms:W3CDTF">2014-07-12T03:07:06Z</dcterms:modified>
</cp:coreProperties>
</file>