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47"/>
  </p:notesMasterIdLst>
  <p:handoutMasterIdLst>
    <p:handoutMasterId r:id="rId48"/>
  </p:handoutMasterIdLst>
  <p:sldIdLst>
    <p:sldId id="256" r:id="rId2"/>
    <p:sldId id="258" r:id="rId3"/>
    <p:sldId id="263" r:id="rId4"/>
    <p:sldId id="264" r:id="rId5"/>
    <p:sldId id="268" r:id="rId6"/>
    <p:sldId id="260" r:id="rId7"/>
    <p:sldId id="271" r:id="rId8"/>
    <p:sldId id="265" r:id="rId9"/>
    <p:sldId id="272" r:id="rId10"/>
    <p:sldId id="259" r:id="rId11"/>
    <p:sldId id="269" r:id="rId12"/>
    <p:sldId id="270" r:id="rId13"/>
    <p:sldId id="273" r:id="rId14"/>
    <p:sldId id="274" r:id="rId15"/>
    <p:sldId id="275" r:id="rId16"/>
    <p:sldId id="261" r:id="rId17"/>
    <p:sldId id="309" r:id="rId18"/>
    <p:sldId id="266" r:id="rId19"/>
    <p:sldId id="262" r:id="rId20"/>
    <p:sldId id="267" r:id="rId21"/>
    <p:sldId id="285" r:id="rId22"/>
    <p:sldId id="288" r:id="rId23"/>
    <p:sldId id="276" r:id="rId24"/>
    <p:sldId id="277" r:id="rId25"/>
    <p:sldId id="278" r:id="rId26"/>
    <p:sldId id="279" r:id="rId27"/>
    <p:sldId id="280" r:id="rId28"/>
    <p:sldId id="290" r:id="rId29"/>
    <p:sldId id="292" r:id="rId30"/>
    <p:sldId id="291"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10" r:id="rId46"/>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Közepesen sötét stílus 4 – 1. jelölőszín">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smtClean="0">
                <a:latin typeface="+mn-lt"/>
              </a:defRPr>
            </a:lvl1pPr>
          </a:lstStyle>
          <a:p>
            <a:pPr>
              <a:defRPr/>
            </a:pPr>
            <a:r>
              <a:rPr lang="hu-HU"/>
              <a:t>Kulcsfogalmak</a:t>
            </a:r>
            <a:endParaRPr lang="hu-HU"/>
          </a:p>
        </p:txBody>
      </p:sp>
      <p:sp>
        <p:nvSpPr>
          <p:cNvPr id="3" name="Dátum hely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2292854-8689-4FBE-B1B5-32571CDF1376}" type="datetimeFigureOut">
              <a:rPr lang="hu-HU"/>
              <a:pPr>
                <a:defRPr/>
              </a:pPr>
              <a:t>2017.11.16.</a:t>
            </a:fld>
            <a:endParaRPr lang="hu-HU" dirty="0"/>
          </a:p>
        </p:txBody>
      </p:sp>
      <p:sp>
        <p:nvSpPr>
          <p:cNvPr id="4" name="Élőláb hely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hu-HU"/>
          </a:p>
        </p:txBody>
      </p:sp>
      <p:sp>
        <p:nvSpPr>
          <p:cNvPr id="5" name="Dia számának hely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9BE0C82-3B74-4F75-A16A-7F22790BC991}" type="slidenum">
              <a:rPr lang="hu-HU"/>
              <a:pPr>
                <a:defRPr/>
              </a:pPr>
              <a:t>‹#›</a:t>
            </a:fld>
            <a:endParaRPr lang="hu-HU" dirty="0"/>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smtClean="0">
                <a:latin typeface="+mn-lt"/>
              </a:defRPr>
            </a:lvl1pPr>
          </a:lstStyle>
          <a:p>
            <a:pPr>
              <a:defRPr/>
            </a:pPr>
            <a:r>
              <a:rPr lang="hu-HU"/>
              <a:t>Kulcsfogalmak</a:t>
            </a:r>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83FD64F-F7EB-4DE1-A6DC-9D85F50EE3E9}" type="datetimeFigureOut">
              <a:rPr lang="hu-HU"/>
              <a:pPr>
                <a:defRPr/>
              </a:pPr>
              <a:t>2017.11.16.</a:t>
            </a:fld>
            <a:endParaRPr lang="hu-HU" dirty="0"/>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u-HU" noProof="0" dirty="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hu-HU" noProof="0"/>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31FE72E-E83A-4E9C-92CE-7215B5A2BCAD}" type="slidenum">
              <a:rPr lang="hu-HU"/>
              <a:pPr>
                <a:defRPr/>
              </a:pPr>
              <a:t>‹#›</a:t>
            </a:fld>
            <a:endParaRPr lang="hu-HU" dirty="0"/>
          </a:p>
        </p:txBody>
      </p:sp>
    </p:spTree>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Diakép helye 1"/>
          <p:cNvSpPr>
            <a:spLocks noGrp="1" noRot="1" noChangeAspect="1"/>
          </p:cNvSpPr>
          <p:nvPr>
            <p:ph type="sldImg"/>
          </p:nvPr>
        </p:nvSpPr>
        <p:spPr bwMode="auto">
          <a:noFill/>
          <a:ln>
            <a:solidFill>
              <a:srgbClr val="000000"/>
            </a:solidFill>
            <a:miter lim="800000"/>
            <a:headEnd/>
            <a:tailEnd/>
          </a:ln>
        </p:spPr>
      </p:sp>
      <p:sp>
        <p:nvSpPr>
          <p:cNvPr id="16386"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latin typeface="Candara" pitchFamily="34" charset="0"/>
                <a:cs typeface="Courier New" pitchFamily="49" charset="0"/>
              </a:rPr>
              <a:t>Nyitóoldal</a:t>
            </a:r>
          </a:p>
        </p:txBody>
      </p:sp>
      <p:sp>
        <p:nvSpPr>
          <p:cNvPr id="16387" name="Élőfej helye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
        <p:nvSpPr>
          <p:cNvPr id="16388" name="Dia számának helye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D59108-2F94-4A3F-9906-AE03A8B31583}" type="slidenum">
              <a:rPr lang="hu-HU"/>
              <a:pPr fontAlgn="base">
                <a:spcBef>
                  <a:spcPct val="0"/>
                </a:spcBef>
                <a:spcAft>
                  <a:spcPct val="0"/>
                </a:spcAft>
              </a:pPr>
              <a:t>1</a:t>
            </a:fld>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Diakép helye 1"/>
          <p:cNvSpPr>
            <a:spLocks noGrp="1" noRot="1" noChangeAspect="1"/>
          </p:cNvSpPr>
          <p:nvPr>
            <p:ph type="sldImg"/>
          </p:nvPr>
        </p:nvSpPr>
        <p:spPr bwMode="auto">
          <a:noFill/>
          <a:ln>
            <a:solidFill>
              <a:srgbClr val="000000"/>
            </a:solidFill>
            <a:miter lim="800000"/>
            <a:headEnd/>
            <a:tailEnd/>
          </a:ln>
        </p:spPr>
      </p:sp>
      <p:sp>
        <p:nvSpPr>
          <p:cNvPr id="34818"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Példák  különböző tankönyvekből.</a:t>
            </a:r>
          </a:p>
        </p:txBody>
      </p:sp>
      <p:sp>
        <p:nvSpPr>
          <p:cNvPr id="34819"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7D5964-F7E5-4F6F-93C5-94B3893FC20C}" type="slidenum">
              <a:rPr lang="hu-HU"/>
              <a:pPr fontAlgn="base">
                <a:spcBef>
                  <a:spcPct val="0"/>
                </a:spcBef>
                <a:spcAft>
                  <a:spcPct val="0"/>
                </a:spcAft>
              </a:pPr>
              <a:t>10</a:t>
            </a:fld>
            <a:endParaRPr lang="hu-HU"/>
          </a:p>
        </p:txBody>
      </p:sp>
      <p:sp>
        <p:nvSpPr>
          <p:cNvPr id="34820"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Diakép helye 1"/>
          <p:cNvSpPr>
            <a:spLocks noGrp="1" noRot="1" noChangeAspect="1"/>
          </p:cNvSpPr>
          <p:nvPr>
            <p:ph type="sldImg"/>
          </p:nvPr>
        </p:nvSpPr>
        <p:spPr bwMode="auto">
          <a:noFill/>
          <a:ln>
            <a:solidFill>
              <a:srgbClr val="000000"/>
            </a:solidFill>
            <a:miter lim="800000"/>
            <a:headEnd/>
            <a:tailEnd/>
          </a:ln>
        </p:spPr>
      </p:sp>
      <p:sp>
        <p:nvSpPr>
          <p:cNvPr id="36866"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Példák különböző tankönyvekből. A tízes számrendszer és az interaktív tábla egyidejű megismerése.</a:t>
            </a:r>
          </a:p>
        </p:txBody>
      </p:sp>
      <p:sp>
        <p:nvSpPr>
          <p:cNvPr id="36867"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02CC77-62F2-41A5-9442-39DD14F0F70B}" type="slidenum">
              <a:rPr lang="hu-HU"/>
              <a:pPr fontAlgn="base">
                <a:spcBef>
                  <a:spcPct val="0"/>
                </a:spcBef>
                <a:spcAft>
                  <a:spcPct val="0"/>
                </a:spcAft>
              </a:pPr>
              <a:t>11</a:t>
            </a:fld>
            <a:endParaRPr lang="hu-HU"/>
          </a:p>
        </p:txBody>
      </p:sp>
      <p:sp>
        <p:nvSpPr>
          <p:cNvPr id="36868"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Diakép helye 1"/>
          <p:cNvSpPr>
            <a:spLocks noGrp="1" noRot="1" noChangeAspect="1"/>
          </p:cNvSpPr>
          <p:nvPr>
            <p:ph type="sldImg"/>
          </p:nvPr>
        </p:nvSpPr>
        <p:spPr bwMode="auto">
          <a:noFill/>
          <a:ln>
            <a:solidFill>
              <a:srgbClr val="000000"/>
            </a:solidFill>
            <a:miter lim="800000"/>
            <a:headEnd/>
            <a:tailEnd/>
          </a:ln>
        </p:spPr>
      </p:sp>
      <p:sp>
        <p:nvSpPr>
          <p:cNvPr id="38914"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Példák különböző tankönyvekből. A tízes számrendszer és az interaktív tábla egyidejű megismerése.</a:t>
            </a:r>
          </a:p>
        </p:txBody>
      </p:sp>
      <p:sp>
        <p:nvSpPr>
          <p:cNvPr id="38915"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A1A352-3962-4A3C-9964-8D94442B8F8D}" type="slidenum">
              <a:rPr lang="hu-HU"/>
              <a:pPr fontAlgn="base">
                <a:spcBef>
                  <a:spcPct val="0"/>
                </a:spcBef>
                <a:spcAft>
                  <a:spcPct val="0"/>
                </a:spcAft>
              </a:pPr>
              <a:t>12</a:t>
            </a:fld>
            <a:endParaRPr lang="hu-HU"/>
          </a:p>
        </p:txBody>
      </p:sp>
      <p:sp>
        <p:nvSpPr>
          <p:cNvPr id="38916"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Diakép helye 1"/>
          <p:cNvSpPr>
            <a:spLocks noGrp="1" noRot="1" noChangeAspect="1"/>
          </p:cNvSpPr>
          <p:nvPr>
            <p:ph type="sldImg"/>
          </p:nvPr>
        </p:nvSpPr>
        <p:spPr bwMode="auto">
          <a:noFill/>
          <a:ln>
            <a:solidFill>
              <a:srgbClr val="000000"/>
            </a:solidFill>
            <a:miter lim="800000"/>
            <a:headEnd/>
            <a:tailEnd/>
          </a:ln>
        </p:spPr>
      </p:sp>
      <p:sp>
        <p:nvSpPr>
          <p:cNvPr id="40962"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Példák különböző tankönyvekből.</a:t>
            </a:r>
          </a:p>
        </p:txBody>
      </p:sp>
      <p:sp>
        <p:nvSpPr>
          <p:cNvPr id="40963"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98EF30-A7C0-4EE7-BFDC-154517714256}" type="slidenum">
              <a:rPr lang="hu-HU"/>
              <a:pPr fontAlgn="base">
                <a:spcBef>
                  <a:spcPct val="0"/>
                </a:spcBef>
                <a:spcAft>
                  <a:spcPct val="0"/>
                </a:spcAft>
              </a:pPr>
              <a:t>13</a:t>
            </a:fld>
            <a:endParaRPr lang="hu-HU"/>
          </a:p>
        </p:txBody>
      </p:sp>
      <p:sp>
        <p:nvSpPr>
          <p:cNvPr id="40964"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Diakép helye 1"/>
          <p:cNvSpPr>
            <a:spLocks noGrp="1" noRot="1" noChangeAspect="1"/>
          </p:cNvSpPr>
          <p:nvPr>
            <p:ph type="sldImg"/>
          </p:nvPr>
        </p:nvSpPr>
        <p:spPr bwMode="auto">
          <a:noFill/>
          <a:ln>
            <a:solidFill>
              <a:srgbClr val="000000"/>
            </a:solidFill>
            <a:miter lim="800000"/>
            <a:headEnd/>
            <a:tailEnd/>
          </a:ln>
        </p:spPr>
      </p:sp>
      <p:sp>
        <p:nvSpPr>
          <p:cNvPr id="43010"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Példák különböző tankönyvekből. A „segítség” megvalósítása és szemléltetése.</a:t>
            </a:r>
          </a:p>
        </p:txBody>
      </p:sp>
      <p:sp>
        <p:nvSpPr>
          <p:cNvPr id="43011"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34FEC4-B94A-4CCB-BC15-5584859A7FD3}" type="slidenum">
              <a:rPr lang="hu-HU"/>
              <a:pPr fontAlgn="base">
                <a:spcBef>
                  <a:spcPct val="0"/>
                </a:spcBef>
                <a:spcAft>
                  <a:spcPct val="0"/>
                </a:spcAft>
              </a:pPr>
              <a:t>14</a:t>
            </a:fld>
            <a:endParaRPr lang="hu-HU"/>
          </a:p>
        </p:txBody>
      </p:sp>
      <p:sp>
        <p:nvSpPr>
          <p:cNvPr id="43012"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Diakép helye 1"/>
          <p:cNvSpPr>
            <a:spLocks noGrp="1" noRot="1" noChangeAspect="1"/>
          </p:cNvSpPr>
          <p:nvPr>
            <p:ph type="sldImg"/>
          </p:nvPr>
        </p:nvSpPr>
        <p:spPr bwMode="auto">
          <a:noFill/>
          <a:ln>
            <a:solidFill>
              <a:srgbClr val="000000"/>
            </a:solidFill>
            <a:miter lim="800000"/>
            <a:headEnd/>
            <a:tailEnd/>
          </a:ln>
        </p:spPr>
      </p:sp>
      <p:sp>
        <p:nvSpPr>
          <p:cNvPr id="45058"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Példák különböző tankönyvekből. Hogyan hozzuk közelebb mindenkihez a matematikát?</a:t>
            </a:r>
          </a:p>
        </p:txBody>
      </p:sp>
      <p:sp>
        <p:nvSpPr>
          <p:cNvPr id="45059"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D50C52-117F-4E56-959A-F36C2FB97838}" type="slidenum">
              <a:rPr lang="hu-HU"/>
              <a:pPr fontAlgn="base">
                <a:spcBef>
                  <a:spcPct val="0"/>
                </a:spcBef>
                <a:spcAft>
                  <a:spcPct val="0"/>
                </a:spcAft>
              </a:pPr>
              <a:t>15</a:t>
            </a:fld>
            <a:endParaRPr lang="hu-HU"/>
          </a:p>
        </p:txBody>
      </p:sp>
      <p:sp>
        <p:nvSpPr>
          <p:cNvPr id="45060"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Diakép helye 1"/>
          <p:cNvSpPr>
            <a:spLocks noGrp="1" noRot="1" noChangeAspect="1"/>
          </p:cNvSpPr>
          <p:nvPr>
            <p:ph type="sldImg"/>
          </p:nvPr>
        </p:nvSpPr>
        <p:spPr bwMode="auto">
          <a:noFill/>
          <a:ln>
            <a:solidFill>
              <a:srgbClr val="000000"/>
            </a:solidFill>
            <a:miter lim="800000"/>
            <a:headEnd/>
            <a:tailEnd/>
          </a:ln>
        </p:spPr>
      </p:sp>
      <p:sp>
        <p:nvSpPr>
          <p:cNvPr id="47106"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Példák különböző tankönyvekből. Hogyan hozzuk közelebb mindenkihez a matematikát? A hallgatóság bevonása a feladatmegoldásba.</a:t>
            </a:r>
          </a:p>
        </p:txBody>
      </p:sp>
      <p:sp>
        <p:nvSpPr>
          <p:cNvPr id="47107"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D3ED7A-2303-4069-ACA1-F2BB773A162E}" type="slidenum">
              <a:rPr lang="hu-HU"/>
              <a:pPr fontAlgn="base">
                <a:spcBef>
                  <a:spcPct val="0"/>
                </a:spcBef>
                <a:spcAft>
                  <a:spcPct val="0"/>
                </a:spcAft>
              </a:pPr>
              <a:t>16</a:t>
            </a:fld>
            <a:endParaRPr lang="hu-HU"/>
          </a:p>
        </p:txBody>
      </p:sp>
      <p:sp>
        <p:nvSpPr>
          <p:cNvPr id="47108"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Diakép helye 1"/>
          <p:cNvSpPr>
            <a:spLocks noGrp="1" noRot="1" noChangeAspect="1"/>
          </p:cNvSpPr>
          <p:nvPr>
            <p:ph type="sldImg"/>
          </p:nvPr>
        </p:nvSpPr>
        <p:spPr bwMode="auto">
          <a:noFill/>
          <a:ln>
            <a:solidFill>
              <a:srgbClr val="000000"/>
            </a:solidFill>
            <a:miter lim="800000"/>
            <a:headEnd/>
            <a:tailEnd/>
          </a:ln>
        </p:spPr>
      </p:sp>
      <p:sp>
        <p:nvSpPr>
          <p:cNvPr id="49154"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Példák különböző tankönyvekből. Hogyan hozzuk közelebb mindenkihez a matematikát? A hallgatóság bevonása a feladatmegoldásba.</a:t>
            </a:r>
          </a:p>
        </p:txBody>
      </p:sp>
      <p:sp>
        <p:nvSpPr>
          <p:cNvPr id="49155"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3CB9E8-1971-429A-B26D-EC87827F59DF}" type="slidenum">
              <a:rPr lang="hu-HU"/>
              <a:pPr fontAlgn="base">
                <a:spcBef>
                  <a:spcPct val="0"/>
                </a:spcBef>
                <a:spcAft>
                  <a:spcPct val="0"/>
                </a:spcAft>
              </a:pPr>
              <a:t>17</a:t>
            </a:fld>
            <a:endParaRPr lang="hu-HU"/>
          </a:p>
        </p:txBody>
      </p:sp>
      <p:sp>
        <p:nvSpPr>
          <p:cNvPr id="49156"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Diakép helye 1"/>
          <p:cNvSpPr>
            <a:spLocks noGrp="1" noRot="1" noChangeAspect="1"/>
          </p:cNvSpPr>
          <p:nvPr>
            <p:ph type="sldImg"/>
          </p:nvPr>
        </p:nvSpPr>
        <p:spPr bwMode="auto">
          <a:noFill/>
          <a:ln>
            <a:solidFill>
              <a:srgbClr val="000000"/>
            </a:solidFill>
            <a:miter lim="800000"/>
            <a:headEnd/>
            <a:tailEnd/>
          </a:ln>
        </p:spPr>
      </p:sp>
      <p:sp>
        <p:nvSpPr>
          <p:cNvPr id="51202"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Lehetőség a differenciálásra.</a:t>
            </a:r>
          </a:p>
        </p:txBody>
      </p:sp>
      <p:sp>
        <p:nvSpPr>
          <p:cNvPr id="51203"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9EF979-620C-46F3-AD69-24342F87E865}" type="slidenum">
              <a:rPr lang="hu-HU"/>
              <a:pPr fontAlgn="base">
                <a:spcBef>
                  <a:spcPct val="0"/>
                </a:spcBef>
                <a:spcAft>
                  <a:spcPct val="0"/>
                </a:spcAft>
              </a:pPr>
              <a:t>18</a:t>
            </a:fld>
            <a:endParaRPr lang="hu-HU"/>
          </a:p>
        </p:txBody>
      </p:sp>
      <p:sp>
        <p:nvSpPr>
          <p:cNvPr id="51204"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Diakép helye 1"/>
          <p:cNvSpPr>
            <a:spLocks noGrp="1" noRot="1" noChangeAspect="1"/>
          </p:cNvSpPr>
          <p:nvPr>
            <p:ph type="sldImg"/>
          </p:nvPr>
        </p:nvSpPr>
        <p:spPr bwMode="auto">
          <a:noFill/>
          <a:ln>
            <a:solidFill>
              <a:srgbClr val="000000"/>
            </a:solidFill>
            <a:miter lim="800000"/>
            <a:headEnd/>
            <a:tailEnd/>
          </a:ln>
        </p:spPr>
      </p:sp>
      <p:sp>
        <p:nvSpPr>
          <p:cNvPr id="53250"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latin typeface="Candara" pitchFamily="34" charset="0"/>
              </a:rPr>
              <a:t>Válasz az utolsó kérdésre.</a:t>
            </a:r>
          </a:p>
        </p:txBody>
      </p:sp>
      <p:sp>
        <p:nvSpPr>
          <p:cNvPr id="53251"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E643A6-0871-4914-8A5B-D14FADDE8EE1}" type="slidenum">
              <a:rPr lang="hu-HU"/>
              <a:pPr fontAlgn="base">
                <a:spcBef>
                  <a:spcPct val="0"/>
                </a:spcBef>
                <a:spcAft>
                  <a:spcPct val="0"/>
                </a:spcAft>
              </a:pPr>
              <a:t>19</a:t>
            </a:fld>
            <a:endParaRPr lang="hu-HU"/>
          </a:p>
        </p:txBody>
      </p:sp>
      <p:sp>
        <p:nvSpPr>
          <p:cNvPr id="53252"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Diakép helye 1"/>
          <p:cNvSpPr>
            <a:spLocks noGrp="1" noRot="1" noChangeAspect="1"/>
          </p:cNvSpPr>
          <p:nvPr>
            <p:ph type="sldImg"/>
          </p:nvPr>
        </p:nvSpPr>
        <p:spPr bwMode="auto">
          <a:noFill/>
          <a:ln>
            <a:solidFill>
              <a:srgbClr val="000000"/>
            </a:solidFill>
            <a:miter lim="800000"/>
            <a:headEnd/>
            <a:tailEnd/>
          </a:ln>
        </p:spPr>
      </p:sp>
      <p:sp>
        <p:nvSpPr>
          <p:cNvPr id="18434"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 nyolcosztályos gimnázium Kerettantervében szereplő kulcsfogalmak.</a:t>
            </a:r>
          </a:p>
        </p:txBody>
      </p:sp>
      <p:sp>
        <p:nvSpPr>
          <p:cNvPr id="18435"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41333A-1853-4B46-8BF1-53763236511D}" type="slidenum">
              <a:rPr lang="hu-HU"/>
              <a:pPr fontAlgn="base">
                <a:spcBef>
                  <a:spcPct val="0"/>
                </a:spcBef>
                <a:spcAft>
                  <a:spcPct val="0"/>
                </a:spcAft>
              </a:pPr>
              <a:t>2</a:t>
            </a:fld>
            <a:endParaRPr lang="hu-HU"/>
          </a:p>
        </p:txBody>
      </p:sp>
      <p:sp>
        <p:nvSpPr>
          <p:cNvPr id="18436"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Diakép helye 1"/>
          <p:cNvSpPr>
            <a:spLocks noGrp="1" noRot="1" noChangeAspect="1"/>
          </p:cNvSpPr>
          <p:nvPr>
            <p:ph type="sldImg"/>
          </p:nvPr>
        </p:nvSpPr>
        <p:spPr bwMode="auto">
          <a:noFill/>
          <a:ln>
            <a:solidFill>
              <a:srgbClr val="000000"/>
            </a:solidFill>
            <a:miter lim="800000"/>
            <a:headEnd/>
            <a:tailEnd/>
          </a:ln>
        </p:spPr>
      </p:sp>
      <p:sp>
        <p:nvSpPr>
          <p:cNvPr id="55298"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latin typeface="Candara" pitchFamily="34" charset="0"/>
              </a:rPr>
              <a:t>Ami mozog, ami színes, amivel „matatni” lehet, az mind érdekes.</a:t>
            </a:r>
          </a:p>
        </p:txBody>
      </p:sp>
      <p:sp>
        <p:nvSpPr>
          <p:cNvPr id="55299"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B58802-8D21-4978-AE5F-2991BEA28398}" type="slidenum">
              <a:rPr lang="hu-HU"/>
              <a:pPr fontAlgn="base">
                <a:spcBef>
                  <a:spcPct val="0"/>
                </a:spcBef>
                <a:spcAft>
                  <a:spcPct val="0"/>
                </a:spcAft>
              </a:pPr>
              <a:t>20</a:t>
            </a:fld>
            <a:endParaRPr lang="hu-HU"/>
          </a:p>
        </p:txBody>
      </p:sp>
      <p:sp>
        <p:nvSpPr>
          <p:cNvPr id="55300"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Diakép helye 1"/>
          <p:cNvSpPr>
            <a:spLocks noGrp="1" noRot="1" noChangeAspect="1"/>
          </p:cNvSpPr>
          <p:nvPr>
            <p:ph type="sldImg"/>
          </p:nvPr>
        </p:nvSpPr>
        <p:spPr bwMode="auto">
          <a:noFill/>
          <a:ln>
            <a:solidFill>
              <a:srgbClr val="000000"/>
            </a:solidFill>
            <a:miter lim="800000"/>
            <a:headEnd/>
            <a:tailEnd/>
          </a:ln>
        </p:spPr>
      </p:sp>
      <p:sp>
        <p:nvSpPr>
          <p:cNvPr id="57346"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Ami mozog, ami színes, amivel „matatni” lehet, az mind érdekes.</a:t>
            </a:r>
          </a:p>
        </p:txBody>
      </p:sp>
      <p:sp>
        <p:nvSpPr>
          <p:cNvPr id="57347"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8515B6-DEB6-4F07-A0F0-066C453911BB}" type="slidenum">
              <a:rPr lang="hu-HU"/>
              <a:pPr fontAlgn="base">
                <a:spcBef>
                  <a:spcPct val="0"/>
                </a:spcBef>
                <a:spcAft>
                  <a:spcPct val="0"/>
                </a:spcAft>
              </a:pPr>
              <a:t>21</a:t>
            </a:fld>
            <a:endParaRPr lang="hu-HU"/>
          </a:p>
        </p:txBody>
      </p:sp>
      <p:sp>
        <p:nvSpPr>
          <p:cNvPr id="57348"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Diakép helye 1"/>
          <p:cNvSpPr>
            <a:spLocks noGrp="1" noRot="1" noChangeAspect="1"/>
          </p:cNvSpPr>
          <p:nvPr>
            <p:ph type="sldImg"/>
          </p:nvPr>
        </p:nvSpPr>
        <p:spPr bwMode="auto">
          <a:noFill/>
          <a:ln>
            <a:solidFill>
              <a:srgbClr val="000000"/>
            </a:solidFill>
            <a:miter lim="800000"/>
            <a:headEnd/>
            <a:tailEnd/>
          </a:ln>
        </p:spPr>
      </p:sp>
      <p:sp>
        <p:nvSpPr>
          <p:cNvPr id="59394"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Ami mozog, ami színes, amivel „matatni” lehet, az mind érdekes.</a:t>
            </a:r>
          </a:p>
        </p:txBody>
      </p:sp>
      <p:sp>
        <p:nvSpPr>
          <p:cNvPr id="59395"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17D2A4-BF3E-4991-A27C-B5A844ECF29A}" type="slidenum">
              <a:rPr lang="hu-HU"/>
              <a:pPr fontAlgn="base">
                <a:spcBef>
                  <a:spcPct val="0"/>
                </a:spcBef>
                <a:spcAft>
                  <a:spcPct val="0"/>
                </a:spcAft>
              </a:pPr>
              <a:t>22</a:t>
            </a:fld>
            <a:endParaRPr lang="hu-HU"/>
          </a:p>
        </p:txBody>
      </p:sp>
      <p:sp>
        <p:nvSpPr>
          <p:cNvPr id="59396"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Diakép helye 1"/>
          <p:cNvSpPr>
            <a:spLocks noGrp="1" noRot="1" noChangeAspect="1"/>
          </p:cNvSpPr>
          <p:nvPr>
            <p:ph type="sldImg"/>
          </p:nvPr>
        </p:nvSpPr>
        <p:spPr bwMode="auto">
          <a:noFill/>
          <a:ln>
            <a:solidFill>
              <a:srgbClr val="000000"/>
            </a:solidFill>
            <a:miter lim="800000"/>
            <a:headEnd/>
            <a:tailEnd/>
          </a:ln>
        </p:spPr>
      </p:sp>
      <p:sp>
        <p:nvSpPr>
          <p:cNvPr id="61442"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Egy csoportmunkás óra emlékei.</a:t>
            </a:r>
          </a:p>
        </p:txBody>
      </p:sp>
      <p:sp>
        <p:nvSpPr>
          <p:cNvPr id="61443"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9FF0BE-A628-46C9-BDD7-9787A8EF030E}" type="slidenum">
              <a:rPr lang="hu-HU"/>
              <a:pPr fontAlgn="base">
                <a:spcBef>
                  <a:spcPct val="0"/>
                </a:spcBef>
                <a:spcAft>
                  <a:spcPct val="0"/>
                </a:spcAft>
              </a:pPr>
              <a:t>23</a:t>
            </a:fld>
            <a:endParaRPr lang="hu-HU"/>
          </a:p>
        </p:txBody>
      </p:sp>
      <p:sp>
        <p:nvSpPr>
          <p:cNvPr id="61444"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Diakép helye 1"/>
          <p:cNvSpPr>
            <a:spLocks noGrp="1" noRot="1" noChangeAspect="1"/>
          </p:cNvSpPr>
          <p:nvPr>
            <p:ph type="sldImg"/>
          </p:nvPr>
        </p:nvSpPr>
        <p:spPr bwMode="auto">
          <a:noFill/>
          <a:ln>
            <a:solidFill>
              <a:srgbClr val="000000"/>
            </a:solidFill>
            <a:miter lim="800000"/>
            <a:headEnd/>
            <a:tailEnd/>
          </a:ln>
        </p:spPr>
      </p:sp>
      <p:sp>
        <p:nvSpPr>
          <p:cNvPr id="63490"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Egy csoportmunkás óra emlékei.</a:t>
            </a:r>
          </a:p>
        </p:txBody>
      </p:sp>
      <p:sp>
        <p:nvSpPr>
          <p:cNvPr id="63491"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AEF85D-1B9F-437E-9630-C2BD0D9DD07C}" type="slidenum">
              <a:rPr lang="hu-HU"/>
              <a:pPr fontAlgn="base">
                <a:spcBef>
                  <a:spcPct val="0"/>
                </a:spcBef>
                <a:spcAft>
                  <a:spcPct val="0"/>
                </a:spcAft>
              </a:pPr>
              <a:t>24</a:t>
            </a:fld>
            <a:endParaRPr lang="hu-HU"/>
          </a:p>
        </p:txBody>
      </p:sp>
      <p:sp>
        <p:nvSpPr>
          <p:cNvPr id="63492"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Diakép helye 1"/>
          <p:cNvSpPr>
            <a:spLocks noGrp="1" noRot="1" noChangeAspect="1"/>
          </p:cNvSpPr>
          <p:nvPr>
            <p:ph type="sldImg"/>
          </p:nvPr>
        </p:nvSpPr>
        <p:spPr bwMode="auto">
          <a:noFill/>
          <a:ln>
            <a:solidFill>
              <a:srgbClr val="000000"/>
            </a:solidFill>
            <a:miter lim="800000"/>
            <a:headEnd/>
            <a:tailEnd/>
          </a:ln>
        </p:spPr>
      </p:sp>
      <p:sp>
        <p:nvSpPr>
          <p:cNvPr id="65538"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Egy csoportmunkás óra emlékei. Nem elég csak a „szakma”!</a:t>
            </a:r>
          </a:p>
        </p:txBody>
      </p:sp>
      <p:sp>
        <p:nvSpPr>
          <p:cNvPr id="65539"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59AFE6-CDC1-4093-8677-20A954E567A8}" type="slidenum">
              <a:rPr lang="hu-HU"/>
              <a:pPr fontAlgn="base">
                <a:spcBef>
                  <a:spcPct val="0"/>
                </a:spcBef>
                <a:spcAft>
                  <a:spcPct val="0"/>
                </a:spcAft>
              </a:pPr>
              <a:t>25</a:t>
            </a:fld>
            <a:endParaRPr lang="hu-HU"/>
          </a:p>
        </p:txBody>
      </p:sp>
      <p:sp>
        <p:nvSpPr>
          <p:cNvPr id="65540"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Diakép helye 1"/>
          <p:cNvSpPr>
            <a:spLocks noGrp="1" noRot="1" noChangeAspect="1"/>
          </p:cNvSpPr>
          <p:nvPr>
            <p:ph type="sldImg"/>
          </p:nvPr>
        </p:nvSpPr>
        <p:spPr bwMode="auto">
          <a:noFill/>
          <a:ln>
            <a:solidFill>
              <a:srgbClr val="000000"/>
            </a:solidFill>
            <a:miter lim="800000"/>
            <a:headEnd/>
            <a:tailEnd/>
          </a:ln>
        </p:spPr>
      </p:sp>
      <p:sp>
        <p:nvSpPr>
          <p:cNvPr id="67586"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Egy másik csoportmunkás óra.</a:t>
            </a:r>
          </a:p>
        </p:txBody>
      </p:sp>
      <p:sp>
        <p:nvSpPr>
          <p:cNvPr id="67587"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6B193D-3C5C-49E3-BFFF-2D35D333778B}" type="slidenum">
              <a:rPr lang="hu-HU"/>
              <a:pPr fontAlgn="base">
                <a:spcBef>
                  <a:spcPct val="0"/>
                </a:spcBef>
                <a:spcAft>
                  <a:spcPct val="0"/>
                </a:spcAft>
              </a:pPr>
              <a:t>26</a:t>
            </a:fld>
            <a:endParaRPr lang="hu-HU"/>
          </a:p>
        </p:txBody>
      </p:sp>
      <p:sp>
        <p:nvSpPr>
          <p:cNvPr id="67588"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Diakép helye 1"/>
          <p:cNvSpPr>
            <a:spLocks noGrp="1" noRot="1" noChangeAspect="1"/>
          </p:cNvSpPr>
          <p:nvPr>
            <p:ph type="sldImg"/>
          </p:nvPr>
        </p:nvSpPr>
        <p:spPr bwMode="auto">
          <a:noFill/>
          <a:ln>
            <a:solidFill>
              <a:srgbClr val="000000"/>
            </a:solidFill>
            <a:miter lim="800000"/>
            <a:headEnd/>
            <a:tailEnd/>
          </a:ln>
        </p:spPr>
      </p:sp>
      <p:sp>
        <p:nvSpPr>
          <p:cNvPr id="69634"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Egy másik csoportmunkás óra.</a:t>
            </a:r>
          </a:p>
        </p:txBody>
      </p:sp>
      <p:sp>
        <p:nvSpPr>
          <p:cNvPr id="69635"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AE48DD-6174-48E5-8247-F0960B18AFEC}" type="slidenum">
              <a:rPr lang="hu-HU"/>
              <a:pPr fontAlgn="base">
                <a:spcBef>
                  <a:spcPct val="0"/>
                </a:spcBef>
                <a:spcAft>
                  <a:spcPct val="0"/>
                </a:spcAft>
              </a:pPr>
              <a:t>27</a:t>
            </a:fld>
            <a:endParaRPr lang="hu-HU"/>
          </a:p>
        </p:txBody>
      </p:sp>
      <p:sp>
        <p:nvSpPr>
          <p:cNvPr id="69636"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Diakép helye 1"/>
          <p:cNvSpPr>
            <a:spLocks noGrp="1" noRot="1" noChangeAspect="1"/>
          </p:cNvSpPr>
          <p:nvPr>
            <p:ph type="sldImg"/>
          </p:nvPr>
        </p:nvSpPr>
        <p:spPr bwMode="auto">
          <a:noFill/>
          <a:ln>
            <a:solidFill>
              <a:srgbClr val="000000"/>
            </a:solidFill>
            <a:miter lim="800000"/>
            <a:headEnd/>
            <a:tailEnd/>
          </a:ln>
        </p:spPr>
      </p:sp>
      <p:sp>
        <p:nvSpPr>
          <p:cNvPr id="71682"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Triminót bármilyen témához készíthetünk.</a:t>
            </a:r>
          </a:p>
        </p:txBody>
      </p:sp>
      <p:sp>
        <p:nvSpPr>
          <p:cNvPr id="71683"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524D-2FC4-47B2-A935-D980FC341C82}" type="slidenum">
              <a:rPr lang="hu-HU"/>
              <a:pPr fontAlgn="base">
                <a:spcBef>
                  <a:spcPct val="0"/>
                </a:spcBef>
                <a:spcAft>
                  <a:spcPct val="0"/>
                </a:spcAft>
              </a:pPr>
              <a:t>28</a:t>
            </a:fld>
            <a:endParaRPr lang="hu-HU"/>
          </a:p>
        </p:txBody>
      </p:sp>
      <p:sp>
        <p:nvSpPr>
          <p:cNvPr id="71684"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Diakép helye 1"/>
          <p:cNvSpPr>
            <a:spLocks noGrp="1" noRot="1" noChangeAspect="1"/>
          </p:cNvSpPr>
          <p:nvPr>
            <p:ph type="sldImg"/>
          </p:nvPr>
        </p:nvSpPr>
        <p:spPr bwMode="auto">
          <a:noFill/>
          <a:ln>
            <a:solidFill>
              <a:srgbClr val="000000"/>
            </a:solidFill>
            <a:miter lim="800000"/>
            <a:headEnd/>
            <a:tailEnd/>
          </a:ln>
        </p:spPr>
      </p:sp>
      <p:sp>
        <p:nvSpPr>
          <p:cNvPr id="73730"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Triminót bármilyen témához készíthetünk. A színkód gyors ellenőrzést tesz lehetővé az interaktív tábla, táblamágnes vagy gyurmaragasztó  segítségével.</a:t>
            </a:r>
          </a:p>
        </p:txBody>
      </p:sp>
      <p:sp>
        <p:nvSpPr>
          <p:cNvPr id="73731"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811599-C57A-4B7E-8F0D-44EF69D09294}" type="slidenum">
              <a:rPr lang="hu-HU"/>
              <a:pPr fontAlgn="base">
                <a:spcBef>
                  <a:spcPct val="0"/>
                </a:spcBef>
                <a:spcAft>
                  <a:spcPct val="0"/>
                </a:spcAft>
              </a:pPr>
              <a:t>29</a:t>
            </a:fld>
            <a:endParaRPr lang="hu-HU"/>
          </a:p>
        </p:txBody>
      </p:sp>
      <p:sp>
        <p:nvSpPr>
          <p:cNvPr id="73732"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Diakép helye 1"/>
          <p:cNvSpPr>
            <a:spLocks noGrp="1" noRot="1" noChangeAspect="1"/>
          </p:cNvSpPr>
          <p:nvPr>
            <p:ph type="sldImg"/>
          </p:nvPr>
        </p:nvSpPr>
        <p:spPr bwMode="auto">
          <a:noFill/>
          <a:ln>
            <a:solidFill>
              <a:srgbClr val="000000"/>
            </a:solidFill>
            <a:miter lim="800000"/>
            <a:headEnd/>
            <a:tailEnd/>
          </a:ln>
        </p:spPr>
      </p:sp>
      <p:sp>
        <p:nvSpPr>
          <p:cNvPr id="20482"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Kapcsolódási pontok ugyanabban a kerettantervben.</a:t>
            </a:r>
          </a:p>
        </p:txBody>
      </p:sp>
      <p:sp>
        <p:nvSpPr>
          <p:cNvPr id="20483"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E99EEC-5AB3-4F8C-AE30-C4E7CF5B6827}" type="slidenum">
              <a:rPr lang="hu-HU"/>
              <a:pPr fontAlgn="base">
                <a:spcBef>
                  <a:spcPct val="0"/>
                </a:spcBef>
                <a:spcAft>
                  <a:spcPct val="0"/>
                </a:spcAft>
              </a:pPr>
              <a:t>3</a:t>
            </a:fld>
            <a:endParaRPr lang="hu-HU"/>
          </a:p>
        </p:txBody>
      </p:sp>
      <p:sp>
        <p:nvSpPr>
          <p:cNvPr id="20484"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Diakép helye 1"/>
          <p:cNvSpPr>
            <a:spLocks noGrp="1" noRot="1" noChangeAspect="1"/>
          </p:cNvSpPr>
          <p:nvPr>
            <p:ph type="sldImg"/>
          </p:nvPr>
        </p:nvSpPr>
        <p:spPr bwMode="auto">
          <a:noFill/>
          <a:ln>
            <a:solidFill>
              <a:srgbClr val="000000"/>
            </a:solidFill>
            <a:miter lim="800000"/>
            <a:headEnd/>
            <a:tailEnd/>
          </a:ln>
        </p:spPr>
      </p:sp>
      <p:sp>
        <p:nvSpPr>
          <p:cNvPr id="75778"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Triminót bármilyen témához készíthetünk. A színkód gyors ellenőrzést tesz lehetővé az interaktív tábla, táblamágnes vagy gyurmaragasztó  segítségével.</a:t>
            </a:r>
          </a:p>
        </p:txBody>
      </p:sp>
      <p:sp>
        <p:nvSpPr>
          <p:cNvPr id="75779"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7A8BE9-518D-46E4-A7B4-9A3EFB723E42}" type="slidenum">
              <a:rPr lang="hu-HU"/>
              <a:pPr fontAlgn="base">
                <a:spcBef>
                  <a:spcPct val="0"/>
                </a:spcBef>
                <a:spcAft>
                  <a:spcPct val="0"/>
                </a:spcAft>
              </a:pPr>
              <a:t>30</a:t>
            </a:fld>
            <a:endParaRPr lang="hu-HU"/>
          </a:p>
        </p:txBody>
      </p:sp>
      <p:sp>
        <p:nvSpPr>
          <p:cNvPr id="75780"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Diakép helye 1"/>
          <p:cNvSpPr>
            <a:spLocks noGrp="1" noRot="1" noChangeAspect="1"/>
          </p:cNvSpPr>
          <p:nvPr>
            <p:ph type="sldImg"/>
          </p:nvPr>
        </p:nvSpPr>
        <p:spPr bwMode="auto">
          <a:noFill/>
          <a:ln>
            <a:solidFill>
              <a:srgbClr val="000000"/>
            </a:solidFill>
            <a:miter lim="800000"/>
            <a:headEnd/>
            <a:tailEnd/>
          </a:ln>
        </p:spPr>
      </p:sp>
      <p:sp>
        <p:nvSpPr>
          <p:cNvPr id="77826"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Emlék egyetemista koromból.</a:t>
            </a:r>
          </a:p>
        </p:txBody>
      </p:sp>
      <p:sp>
        <p:nvSpPr>
          <p:cNvPr id="77827"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5CA904-E969-4B39-9E99-18C35FA1540A}" type="slidenum">
              <a:rPr lang="hu-HU"/>
              <a:pPr fontAlgn="base">
                <a:spcBef>
                  <a:spcPct val="0"/>
                </a:spcBef>
                <a:spcAft>
                  <a:spcPct val="0"/>
                </a:spcAft>
              </a:pPr>
              <a:t>31</a:t>
            </a:fld>
            <a:endParaRPr lang="hu-HU"/>
          </a:p>
        </p:txBody>
      </p:sp>
      <p:sp>
        <p:nvSpPr>
          <p:cNvPr id="77828"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Diakép helye 1"/>
          <p:cNvSpPr>
            <a:spLocks noGrp="1" noRot="1" noChangeAspect="1"/>
          </p:cNvSpPr>
          <p:nvPr>
            <p:ph type="sldImg"/>
          </p:nvPr>
        </p:nvSpPr>
        <p:spPr bwMode="auto">
          <a:noFill/>
          <a:ln>
            <a:solidFill>
              <a:srgbClr val="000000"/>
            </a:solidFill>
            <a:miter lim="800000"/>
            <a:headEnd/>
            <a:tailEnd/>
          </a:ln>
        </p:spPr>
      </p:sp>
      <p:sp>
        <p:nvSpPr>
          <p:cNvPr id="79874"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Kínlódás helyett …</a:t>
            </a:r>
          </a:p>
        </p:txBody>
      </p:sp>
      <p:sp>
        <p:nvSpPr>
          <p:cNvPr id="79875"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BB1FC9-372D-4DA4-B985-24704E348494}" type="slidenum">
              <a:rPr lang="hu-HU"/>
              <a:pPr fontAlgn="base">
                <a:spcBef>
                  <a:spcPct val="0"/>
                </a:spcBef>
                <a:spcAft>
                  <a:spcPct val="0"/>
                </a:spcAft>
              </a:pPr>
              <a:t>32</a:t>
            </a:fld>
            <a:endParaRPr lang="hu-HU"/>
          </a:p>
        </p:txBody>
      </p:sp>
      <p:sp>
        <p:nvSpPr>
          <p:cNvPr id="79876"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Diakép helye 1"/>
          <p:cNvSpPr>
            <a:spLocks noGrp="1" noRot="1" noChangeAspect="1"/>
          </p:cNvSpPr>
          <p:nvPr>
            <p:ph type="sldImg"/>
          </p:nvPr>
        </p:nvSpPr>
        <p:spPr bwMode="auto">
          <a:noFill/>
          <a:ln>
            <a:solidFill>
              <a:srgbClr val="000000"/>
            </a:solidFill>
            <a:miter lim="800000"/>
            <a:headEnd/>
            <a:tailEnd/>
          </a:ln>
        </p:spPr>
      </p:sp>
      <p:sp>
        <p:nvSpPr>
          <p:cNvPr id="81922"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Kollégáim pozitív példáját én is követem …</a:t>
            </a:r>
          </a:p>
        </p:txBody>
      </p:sp>
      <p:sp>
        <p:nvSpPr>
          <p:cNvPr id="81923"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B1A618-67C0-45CD-B082-40308C648178}" type="slidenum">
              <a:rPr lang="hu-HU"/>
              <a:pPr fontAlgn="base">
                <a:spcBef>
                  <a:spcPct val="0"/>
                </a:spcBef>
                <a:spcAft>
                  <a:spcPct val="0"/>
                </a:spcAft>
              </a:pPr>
              <a:t>33</a:t>
            </a:fld>
            <a:endParaRPr lang="hu-HU"/>
          </a:p>
        </p:txBody>
      </p:sp>
      <p:sp>
        <p:nvSpPr>
          <p:cNvPr id="81924"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Diakép helye 1"/>
          <p:cNvSpPr>
            <a:spLocks noGrp="1" noRot="1" noChangeAspect="1"/>
          </p:cNvSpPr>
          <p:nvPr>
            <p:ph type="sldImg"/>
          </p:nvPr>
        </p:nvSpPr>
        <p:spPr bwMode="auto">
          <a:noFill/>
          <a:ln>
            <a:solidFill>
              <a:srgbClr val="000000"/>
            </a:solidFill>
            <a:miter lim="800000"/>
            <a:headEnd/>
            <a:tailEnd/>
          </a:ln>
        </p:spPr>
      </p:sp>
      <p:sp>
        <p:nvSpPr>
          <p:cNvPr id="83970"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Csatár Katalin és tanítványa, Kornai Júlia kolléganőim pozitív tapasztalatai a „képecskével”.</a:t>
            </a:r>
          </a:p>
        </p:txBody>
      </p:sp>
      <p:sp>
        <p:nvSpPr>
          <p:cNvPr id="83971"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87ED5B-B938-48E4-A0BD-314EFB89E246}" type="slidenum">
              <a:rPr lang="hu-HU"/>
              <a:pPr fontAlgn="base">
                <a:spcBef>
                  <a:spcPct val="0"/>
                </a:spcBef>
                <a:spcAft>
                  <a:spcPct val="0"/>
                </a:spcAft>
              </a:pPr>
              <a:t>34</a:t>
            </a:fld>
            <a:endParaRPr lang="hu-HU"/>
          </a:p>
        </p:txBody>
      </p:sp>
      <p:sp>
        <p:nvSpPr>
          <p:cNvPr id="83972"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Diakép helye 1"/>
          <p:cNvSpPr>
            <a:spLocks noGrp="1" noRot="1" noChangeAspect="1"/>
          </p:cNvSpPr>
          <p:nvPr>
            <p:ph type="sldImg"/>
          </p:nvPr>
        </p:nvSpPr>
        <p:spPr bwMode="auto">
          <a:noFill/>
          <a:ln>
            <a:solidFill>
              <a:srgbClr val="000000"/>
            </a:solidFill>
            <a:miter lim="800000"/>
            <a:headEnd/>
            <a:tailEnd/>
          </a:ln>
        </p:spPr>
      </p:sp>
      <p:sp>
        <p:nvSpPr>
          <p:cNvPr id="86018"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Példák és tapasztalatok saját összeállítású dolgozatokból.</a:t>
            </a:r>
          </a:p>
        </p:txBody>
      </p:sp>
      <p:sp>
        <p:nvSpPr>
          <p:cNvPr id="86019"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35C0C9-1F09-4734-A56C-877699C70698}" type="slidenum">
              <a:rPr lang="hu-HU"/>
              <a:pPr fontAlgn="base">
                <a:spcBef>
                  <a:spcPct val="0"/>
                </a:spcBef>
                <a:spcAft>
                  <a:spcPct val="0"/>
                </a:spcAft>
              </a:pPr>
              <a:t>35</a:t>
            </a:fld>
            <a:endParaRPr lang="hu-HU"/>
          </a:p>
        </p:txBody>
      </p:sp>
      <p:sp>
        <p:nvSpPr>
          <p:cNvPr id="86020"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Diakép helye 1"/>
          <p:cNvSpPr>
            <a:spLocks noGrp="1" noRot="1" noChangeAspect="1"/>
          </p:cNvSpPr>
          <p:nvPr>
            <p:ph type="sldImg"/>
          </p:nvPr>
        </p:nvSpPr>
        <p:spPr bwMode="auto">
          <a:noFill/>
          <a:ln>
            <a:solidFill>
              <a:srgbClr val="000000"/>
            </a:solidFill>
            <a:miter lim="800000"/>
            <a:headEnd/>
            <a:tailEnd/>
          </a:ln>
        </p:spPr>
      </p:sp>
      <p:sp>
        <p:nvSpPr>
          <p:cNvPr id="88066"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Példák és tapasztalatok saját összeállítású dolgozatokból.</a:t>
            </a:r>
          </a:p>
          <a:p>
            <a:pPr>
              <a:spcBef>
                <a:spcPct val="0"/>
              </a:spcBef>
            </a:pPr>
            <a:endParaRPr lang="hu-HU" smtClean="0"/>
          </a:p>
        </p:txBody>
      </p:sp>
      <p:sp>
        <p:nvSpPr>
          <p:cNvPr id="88067"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BA43DC-2A5F-4767-9FA7-63137395EF59}" type="slidenum">
              <a:rPr lang="hu-HU"/>
              <a:pPr fontAlgn="base">
                <a:spcBef>
                  <a:spcPct val="0"/>
                </a:spcBef>
                <a:spcAft>
                  <a:spcPct val="0"/>
                </a:spcAft>
              </a:pPr>
              <a:t>36</a:t>
            </a:fld>
            <a:endParaRPr lang="hu-HU"/>
          </a:p>
        </p:txBody>
      </p:sp>
      <p:sp>
        <p:nvSpPr>
          <p:cNvPr id="88068"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Diakép helye 1"/>
          <p:cNvSpPr>
            <a:spLocks noGrp="1" noRot="1" noChangeAspect="1"/>
          </p:cNvSpPr>
          <p:nvPr>
            <p:ph type="sldImg"/>
          </p:nvPr>
        </p:nvSpPr>
        <p:spPr bwMode="auto">
          <a:noFill/>
          <a:ln>
            <a:solidFill>
              <a:srgbClr val="000000"/>
            </a:solidFill>
            <a:miter lim="800000"/>
            <a:headEnd/>
            <a:tailEnd/>
          </a:ln>
        </p:spPr>
      </p:sp>
      <p:sp>
        <p:nvSpPr>
          <p:cNvPr id="90114"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Példák és tapasztalatok saját összeállítású dolgozatokból. Ez a feladat több területről kíván ismereteket. Az ábrát csak gyenge csoportnak adom meg, a jóktól elvárom, hogy önállóan lerajzolják.</a:t>
            </a:r>
          </a:p>
        </p:txBody>
      </p:sp>
      <p:sp>
        <p:nvSpPr>
          <p:cNvPr id="90115"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CCEA5B-4CCE-4D7B-AB31-E6468F4A36B5}" type="slidenum">
              <a:rPr lang="hu-HU"/>
              <a:pPr fontAlgn="base">
                <a:spcBef>
                  <a:spcPct val="0"/>
                </a:spcBef>
                <a:spcAft>
                  <a:spcPct val="0"/>
                </a:spcAft>
              </a:pPr>
              <a:t>37</a:t>
            </a:fld>
            <a:endParaRPr lang="hu-HU"/>
          </a:p>
        </p:txBody>
      </p:sp>
      <p:sp>
        <p:nvSpPr>
          <p:cNvPr id="90116"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Diakép helye 1"/>
          <p:cNvSpPr>
            <a:spLocks noGrp="1" noRot="1" noChangeAspect="1"/>
          </p:cNvSpPr>
          <p:nvPr>
            <p:ph type="sldImg"/>
          </p:nvPr>
        </p:nvSpPr>
        <p:spPr bwMode="auto">
          <a:noFill/>
          <a:ln>
            <a:solidFill>
              <a:srgbClr val="000000"/>
            </a:solidFill>
            <a:miter lim="800000"/>
            <a:headEnd/>
            <a:tailEnd/>
          </a:ln>
        </p:spPr>
      </p:sp>
      <p:sp>
        <p:nvSpPr>
          <p:cNvPr id="92162"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Versenykínálat.</a:t>
            </a:r>
          </a:p>
        </p:txBody>
      </p:sp>
      <p:sp>
        <p:nvSpPr>
          <p:cNvPr id="92163"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CBF98B-5D33-4597-950D-C852CA7F3366}" type="slidenum">
              <a:rPr lang="hu-HU"/>
              <a:pPr fontAlgn="base">
                <a:spcBef>
                  <a:spcPct val="0"/>
                </a:spcBef>
                <a:spcAft>
                  <a:spcPct val="0"/>
                </a:spcAft>
              </a:pPr>
              <a:t>38</a:t>
            </a:fld>
            <a:endParaRPr lang="hu-HU"/>
          </a:p>
        </p:txBody>
      </p:sp>
      <p:sp>
        <p:nvSpPr>
          <p:cNvPr id="92164"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Diakép helye 1"/>
          <p:cNvSpPr>
            <a:spLocks noGrp="1" noRot="1" noChangeAspect="1"/>
          </p:cNvSpPr>
          <p:nvPr>
            <p:ph type="sldImg"/>
          </p:nvPr>
        </p:nvSpPr>
        <p:spPr bwMode="auto">
          <a:noFill/>
          <a:ln>
            <a:solidFill>
              <a:srgbClr val="000000"/>
            </a:solidFill>
            <a:miter lim="800000"/>
            <a:headEnd/>
            <a:tailEnd/>
          </a:ln>
        </p:spPr>
      </p:sp>
      <p:sp>
        <p:nvSpPr>
          <p:cNvPr id="94210"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Az ELTE Radnóti Miklós Gyakorlóiskola „háziversenye” a Szent István Gimnáziumban „ellesett” példa alapján. Versenykiírás 2014-ben.</a:t>
            </a:r>
          </a:p>
        </p:txBody>
      </p:sp>
      <p:sp>
        <p:nvSpPr>
          <p:cNvPr id="94211"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F6D723-5C58-4A6E-BD58-0DC926A74588}" type="slidenum">
              <a:rPr lang="hu-HU"/>
              <a:pPr fontAlgn="base">
                <a:spcBef>
                  <a:spcPct val="0"/>
                </a:spcBef>
                <a:spcAft>
                  <a:spcPct val="0"/>
                </a:spcAft>
              </a:pPr>
              <a:t>39</a:t>
            </a:fld>
            <a:endParaRPr lang="hu-HU"/>
          </a:p>
        </p:txBody>
      </p:sp>
      <p:sp>
        <p:nvSpPr>
          <p:cNvPr id="94212"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Diakép helye 1"/>
          <p:cNvSpPr>
            <a:spLocks noGrp="1" noRot="1" noChangeAspect="1"/>
          </p:cNvSpPr>
          <p:nvPr>
            <p:ph type="sldImg"/>
          </p:nvPr>
        </p:nvSpPr>
        <p:spPr bwMode="auto">
          <a:noFill/>
          <a:ln>
            <a:solidFill>
              <a:srgbClr val="000000"/>
            </a:solidFill>
            <a:miter lim="800000"/>
            <a:headEnd/>
            <a:tailEnd/>
          </a:ln>
        </p:spPr>
      </p:sp>
      <p:sp>
        <p:nvSpPr>
          <p:cNvPr id="22530"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Kapcsolódási pontok ugyanabban a kerettantervben.</a:t>
            </a:r>
          </a:p>
        </p:txBody>
      </p:sp>
      <p:sp>
        <p:nvSpPr>
          <p:cNvPr id="22531"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BD61FB-05A2-42A7-87B2-816B4A4CC3AC}" type="slidenum">
              <a:rPr lang="hu-HU"/>
              <a:pPr fontAlgn="base">
                <a:spcBef>
                  <a:spcPct val="0"/>
                </a:spcBef>
                <a:spcAft>
                  <a:spcPct val="0"/>
                </a:spcAft>
              </a:pPr>
              <a:t>4</a:t>
            </a:fld>
            <a:endParaRPr lang="hu-HU"/>
          </a:p>
        </p:txBody>
      </p:sp>
      <p:sp>
        <p:nvSpPr>
          <p:cNvPr id="22532"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Diakép helye 1"/>
          <p:cNvSpPr>
            <a:spLocks noGrp="1" noRot="1" noChangeAspect="1"/>
          </p:cNvSpPr>
          <p:nvPr>
            <p:ph type="sldImg"/>
          </p:nvPr>
        </p:nvSpPr>
        <p:spPr bwMode="auto">
          <a:noFill/>
          <a:ln>
            <a:solidFill>
              <a:srgbClr val="000000"/>
            </a:solidFill>
            <a:miter lim="800000"/>
            <a:headEnd/>
            <a:tailEnd/>
          </a:ln>
        </p:spPr>
      </p:sp>
      <p:sp>
        <p:nvSpPr>
          <p:cNvPr id="96258"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 verseny nevének „jelentése”. A nevezők listája.</a:t>
            </a:r>
          </a:p>
        </p:txBody>
      </p:sp>
      <p:sp>
        <p:nvSpPr>
          <p:cNvPr id="96259"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64592C-BA97-4DFF-AA20-F62BCA418781}" type="slidenum">
              <a:rPr lang="hu-HU"/>
              <a:pPr fontAlgn="base">
                <a:spcBef>
                  <a:spcPct val="0"/>
                </a:spcBef>
                <a:spcAft>
                  <a:spcPct val="0"/>
                </a:spcAft>
              </a:pPr>
              <a:t>40</a:t>
            </a:fld>
            <a:endParaRPr lang="hu-HU"/>
          </a:p>
        </p:txBody>
      </p:sp>
      <p:sp>
        <p:nvSpPr>
          <p:cNvPr id="96260"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Diakép helye 1"/>
          <p:cNvSpPr>
            <a:spLocks noGrp="1" noRot="1" noChangeAspect="1"/>
          </p:cNvSpPr>
          <p:nvPr>
            <p:ph type="sldImg"/>
          </p:nvPr>
        </p:nvSpPr>
        <p:spPr bwMode="auto">
          <a:noFill/>
          <a:ln>
            <a:solidFill>
              <a:srgbClr val="000000"/>
            </a:solidFill>
            <a:miter lim="800000"/>
            <a:headEnd/>
            <a:tailEnd/>
          </a:ln>
        </p:spPr>
      </p:sp>
      <p:sp>
        <p:nvSpPr>
          <p:cNvPr id="98306"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Feladatok „kismacskáknak”.</a:t>
            </a:r>
          </a:p>
        </p:txBody>
      </p:sp>
      <p:sp>
        <p:nvSpPr>
          <p:cNvPr id="98307"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0E9F5F-5197-4A45-97DD-6B961CD33344}" type="slidenum">
              <a:rPr lang="hu-HU"/>
              <a:pPr fontAlgn="base">
                <a:spcBef>
                  <a:spcPct val="0"/>
                </a:spcBef>
                <a:spcAft>
                  <a:spcPct val="0"/>
                </a:spcAft>
              </a:pPr>
              <a:t>41</a:t>
            </a:fld>
            <a:endParaRPr lang="hu-HU"/>
          </a:p>
        </p:txBody>
      </p:sp>
      <p:sp>
        <p:nvSpPr>
          <p:cNvPr id="98308"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Diakép helye 1"/>
          <p:cNvSpPr>
            <a:spLocks noGrp="1" noRot="1" noChangeAspect="1"/>
          </p:cNvSpPr>
          <p:nvPr>
            <p:ph type="sldImg"/>
          </p:nvPr>
        </p:nvSpPr>
        <p:spPr bwMode="auto">
          <a:noFill/>
          <a:ln>
            <a:solidFill>
              <a:srgbClr val="000000"/>
            </a:solidFill>
            <a:miter lim="800000"/>
            <a:headEnd/>
            <a:tailEnd/>
          </a:ln>
        </p:spPr>
      </p:sp>
      <p:sp>
        <p:nvSpPr>
          <p:cNvPr id="100354"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Feladatok mindkét kategóriában.</a:t>
            </a:r>
          </a:p>
        </p:txBody>
      </p:sp>
      <p:sp>
        <p:nvSpPr>
          <p:cNvPr id="100355"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E1CBB4-D45F-467E-AD80-E05353FE5B60}" type="slidenum">
              <a:rPr lang="hu-HU"/>
              <a:pPr fontAlgn="base">
                <a:spcBef>
                  <a:spcPct val="0"/>
                </a:spcBef>
                <a:spcAft>
                  <a:spcPct val="0"/>
                </a:spcAft>
              </a:pPr>
              <a:t>42</a:t>
            </a:fld>
            <a:endParaRPr lang="hu-HU"/>
          </a:p>
        </p:txBody>
      </p:sp>
      <p:sp>
        <p:nvSpPr>
          <p:cNvPr id="100356"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Diakép helye 1"/>
          <p:cNvSpPr>
            <a:spLocks noGrp="1" noRot="1" noChangeAspect="1"/>
          </p:cNvSpPr>
          <p:nvPr>
            <p:ph type="sldImg"/>
          </p:nvPr>
        </p:nvSpPr>
        <p:spPr bwMode="auto">
          <a:noFill/>
          <a:ln>
            <a:solidFill>
              <a:srgbClr val="000000"/>
            </a:solidFill>
            <a:miter lim="800000"/>
            <a:headEnd/>
            <a:tailEnd/>
          </a:ln>
        </p:spPr>
      </p:sp>
      <p:sp>
        <p:nvSpPr>
          <p:cNvPr id="102402"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Feladatok „nagymacskáknak”.</a:t>
            </a:r>
          </a:p>
        </p:txBody>
      </p:sp>
      <p:sp>
        <p:nvSpPr>
          <p:cNvPr id="102403"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D3AF58-F7BF-49D1-861B-12038FE2BC94}" type="slidenum">
              <a:rPr lang="hu-HU"/>
              <a:pPr fontAlgn="base">
                <a:spcBef>
                  <a:spcPct val="0"/>
                </a:spcBef>
                <a:spcAft>
                  <a:spcPct val="0"/>
                </a:spcAft>
              </a:pPr>
              <a:t>43</a:t>
            </a:fld>
            <a:endParaRPr lang="hu-HU"/>
          </a:p>
        </p:txBody>
      </p:sp>
      <p:sp>
        <p:nvSpPr>
          <p:cNvPr id="102404"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Diakép helye 1"/>
          <p:cNvSpPr>
            <a:spLocks noGrp="1" noRot="1" noChangeAspect="1"/>
          </p:cNvSpPr>
          <p:nvPr>
            <p:ph type="sldImg"/>
          </p:nvPr>
        </p:nvSpPr>
        <p:spPr bwMode="auto">
          <a:noFill/>
          <a:ln>
            <a:solidFill>
              <a:srgbClr val="000000"/>
            </a:solidFill>
            <a:miter lim="800000"/>
            <a:headEnd/>
            <a:tailEnd/>
          </a:ln>
        </p:spPr>
      </p:sp>
      <p:sp>
        <p:nvSpPr>
          <p:cNvPr id="104450"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 látvány!</a:t>
            </a:r>
          </a:p>
        </p:txBody>
      </p:sp>
      <p:sp>
        <p:nvSpPr>
          <p:cNvPr id="104451"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90844F-C8B6-4A5A-A824-90EE2D2AE904}" type="slidenum">
              <a:rPr lang="hu-HU"/>
              <a:pPr fontAlgn="base">
                <a:spcBef>
                  <a:spcPct val="0"/>
                </a:spcBef>
                <a:spcAft>
                  <a:spcPct val="0"/>
                </a:spcAft>
              </a:pPr>
              <a:t>44</a:t>
            </a:fld>
            <a:endParaRPr lang="hu-HU"/>
          </a:p>
        </p:txBody>
      </p:sp>
      <p:sp>
        <p:nvSpPr>
          <p:cNvPr id="104452"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Diakép helye 1"/>
          <p:cNvSpPr>
            <a:spLocks noGrp="1" noRot="1" noChangeAspect="1"/>
          </p:cNvSpPr>
          <p:nvPr>
            <p:ph type="sldImg"/>
          </p:nvPr>
        </p:nvSpPr>
        <p:spPr bwMode="auto">
          <a:noFill/>
          <a:ln>
            <a:solidFill>
              <a:srgbClr val="000000"/>
            </a:solidFill>
            <a:miter lim="800000"/>
            <a:headEnd/>
            <a:tailEnd/>
          </a:ln>
        </p:spPr>
      </p:sp>
      <p:sp>
        <p:nvSpPr>
          <p:cNvPr id="106498"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Záró oldal</a:t>
            </a:r>
          </a:p>
        </p:txBody>
      </p:sp>
      <p:sp>
        <p:nvSpPr>
          <p:cNvPr id="106499"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7530BC-D8AD-4F34-9756-A66A6D49C630}" type="slidenum">
              <a:rPr lang="hu-HU"/>
              <a:pPr fontAlgn="base">
                <a:spcBef>
                  <a:spcPct val="0"/>
                </a:spcBef>
                <a:spcAft>
                  <a:spcPct val="0"/>
                </a:spcAft>
              </a:pPr>
              <a:t>45</a:t>
            </a:fld>
            <a:endParaRPr lang="hu-HU"/>
          </a:p>
        </p:txBody>
      </p:sp>
      <p:sp>
        <p:nvSpPr>
          <p:cNvPr id="106500"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Diakép helye 1"/>
          <p:cNvSpPr>
            <a:spLocks noGrp="1" noRot="1" noChangeAspect="1"/>
          </p:cNvSpPr>
          <p:nvPr>
            <p:ph type="sldImg"/>
          </p:nvPr>
        </p:nvSpPr>
        <p:spPr bwMode="auto">
          <a:noFill/>
          <a:ln>
            <a:solidFill>
              <a:srgbClr val="000000"/>
            </a:solidFill>
            <a:miter lim="800000"/>
            <a:headEnd/>
            <a:tailEnd/>
          </a:ln>
        </p:spPr>
      </p:sp>
      <p:sp>
        <p:nvSpPr>
          <p:cNvPr id="24578"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Kapcsolódási pontok ugyanabban a kerettantervben.</a:t>
            </a:r>
          </a:p>
        </p:txBody>
      </p:sp>
      <p:sp>
        <p:nvSpPr>
          <p:cNvPr id="24579"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0D15FF-3CE7-4CB5-9204-1A8C2CE6A623}" type="slidenum">
              <a:rPr lang="hu-HU"/>
              <a:pPr fontAlgn="base">
                <a:spcBef>
                  <a:spcPct val="0"/>
                </a:spcBef>
                <a:spcAft>
                  <a:spcPct val="0"/>
                </a:spcAft>
              </a:pPr>
              <a:t>5</a:t>
            </a:fld>
            <a:endParaRPr lang="hu-HU"/>
          </a:p>
        </p:txBody>
      </p:sp>
      <p:sp>
        <p:nvSpPr>
          <p:cNvPr id="24580"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Diakép helye 1"/>
          <p:cNvSpPr>
            <a:spLocks noGrp="1" noRot="1" noChangeAspect="1"/>
          </p:cNvSpPr>
          <p:nvPr>
            <p:ph type="sldImg"/>
          </p:nvPr>
        </p:nvSpPr>
        <p:spPr bwMode="auto">
          <a:noFill/>
          <a:ln>
            <a:solidFill>
              <a:srgbClr val="000000"/>
            </a:solidFill>
            <a:miter lim="800000"/>
            <a:headEnd/>
            <a:tailEnd/>
          </a:ln>
        </p:spPr>
      </p:sp>
      <p:sp>
        <p:nvSpPr>
          <p:cNvPr id="26626"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Kapcsolódási pontok ugyanabban a kerettantervben.</a:t>
            </a:r>
          </a:p>
        </p:txBody>
      </p:sp>
      <p:sp>
        <p:nvSpPr>
          <p:cNvPr id="26627"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499C5C-4225-42D8-B2F5-5C1615C2D01F}" type="slidenum">
              <a:rPr lang="hu-HU"/>
              <a:pPr fontAlgn="base">
                <a:spcBef>
                  <a:spcPct val="0"/>
                </a:spcBef>
                <a:spcAft>
                  <a:spcPct val="0"/>
                </a:spcAft>
              </a:pPr>
              <a:t>6</a:t>
            </a:fld>
            <a:endParaRPr lang="hu-HU"/>
          </a:p>
        </p:txBody>
      </p:sp>
      <p:sp>
        <p:nvSpPr>
          <p:cNvPr id="26628"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Diakép helye 1"/>
          <p:cNvSpPr>
            <a:spLocks noGrp="1" noRot="1" noChangeAspect="1"/>
          </p:cNvSpPr>
          <p:nvPr>
            <p:ph type="sldImg"/>
          </p:nvPr>
        </p:nvSpPr>
        <p:spPr bwMode="auto">
          <a:noFill/>
          <a:ln>
            <a:solidFill>
              <a:srgbClr val="000000"/>
            </a:solidFill>
            <a:miter lim="800000"/>
            <a:headEnd/>
            <a:tailEnd/>
          </a:ln>
        </p:spPr>
      </p:sp>
      <p:sp>
        <p:nvSpPr>
          <p:cNvPr id="28674"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Kapcsolódási pontok ugyanabban a kerettantervben.</a:t>
            </a:r>
          </a:p>
        </p:txBody>
      </p:sp>
      <p:sp>
        <p:nvSpPr>
          <p:cNvPr id="28675"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493002-CCD3-4093-BE74-3C261744C1EF}" type="slidenum">
              <a:rPr lang="hu-HU"/>
              <a:pPr fontAlgn="base">
                <a:spcBef>
                  <a:spcPct val="0"/>
                </a:spcBef>
                <a:spcAft>
                  <a:spcPct val="0"/>
                </a:spcAft>
              </a:pPr>
              <a:t>7</a:t>
            </a:fld>
            <a:endParaRPr lang="hu-HU"/>
          </a:p>
        </p:txBody>
      </p:sp>
      <p:sp>
        <p:nvSpPr>
          <p:cNvPr id="28676"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Diakép helye 1"/>
          <p:cNvSpPr>
            <a:spLocks noGrp="1" noRot="1" noChangeAspect="1"/>
          </p:cNvSpPr>
          <p:nvPr>
            <p:ph type="sldImg"/>
          </p:nvPr>
        </p:nvSpPr>
        <p:spPr bwMode="auto">
          <a:noFill/>
          <a:ln>
            <a:solidFill>
              <a:srgbClr val="000000"/>
            </a:solidFill>
            <a:miter lim="800000"/>
            <a:headEnd/>
            <a:tailEnd/>
          </a:ln>
        </p:spPr>
      </p:sp>
      <p:sp>
        <p:nvSpPr>
          <p:cNvPr id="30722"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 nagy kérdés.</a:t>
            </a:r>
          </a:p>
        </p:txBody>
      </p:sp>
      <p:sp>
        <p:nvSpPr>
          <p:cNvPr id="30723"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67B5FF-3972-4A95-B369-D359AE029BE4}" type="slidenum">
              <a:rPr lang="hu-HU"/>
              <a:pPr fontAlgn="base">
                <a:spcBef>
                  <a:spcPct val="0"/>
                </a:spcBef>
                <a:spcAft>
                  <a:spcPct val="0"/>
                </a:spcAft>
              </a:pPr>
              <a:t>8</a:t>
            </a:fld>
            <a:endParaRPr lang="hu-HU"/>
          </a:p>
        </p:txBody>
      </p:sp>
      <p:sp>
        <p:nvSpPr>
          <p:cNvPr id="30724"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Diakép helye 1"/>
          <p:cNvSpPr>
            <a:spLocks noGrp="1" noRot="1" noChangeAspect="1"/>
          </p:cNvSpPr>
          <p:nvPr>
            <p:ph type="sldImg"/>
          </p:nvPr>
        </p:nvSpPr>
        <p:spPr bwMode="auto">
          <a:noFill/>
          <a:ln>
            <a:solidFill>
              <a:srgbClr val="000000"/>
            </a:solidFill>
            <a:miter lim="800000"/>
            <a:headEnd/>
            <a:tailEnd/>
          </a:ln>
        </p:spPr>
      </p:sp>
      <p:sp>
        <p:nvSpPr>
          <p:cNvPr id="32770"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Kísérletek a válaszra – saját élmények, tapasztalatok megosztása.</a:t>
            </a:r>
          </a:p>
        </p:txBody>
      </p:sp>
      <p:sp>
        <p:nvSpPr>
          <p:cNvPr id="32771"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F1AC68-7960-441C-97E1-7FC9C7B5A7F0}" type="slidenum">
              <a:rPr lang="hu-HU"/>
              <a:pPr fontAlgn="base">
                <a:spcBef>
                  <a:spcPct val="0"/>
                </a:spcBef>
                <a:spcAft>
                  <a:spcPct val="0"/>
                </a:spcAft>
              </a:pPr>
              <a:t>9</a:t>
            </a:fld>
            <a:endParaRPr lang="hu-HU"/>
          </a:p>
        </p:txBody>
      </p:sp>
      <p:sp>
        <p:nvSpPr>
          <p:cNvPr id="32772" name="Élőfej hely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hu-HU"/>
              <a:t>Kulcsfogalmak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oAutofit/>
          </a:bodyPr>
          <a:lstStyle>
            <a:lvl1pPr>
              <a:defRPr sz="6600"/>
            </a:lvl1pPr>
          </a:lstStyle>
          <a:p>
            <a:r>
              <a:rPr lang="hu-HU" smtClean="0"/>
              <a:t>Mintacím szerkesztése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4" name="Date Placeholder 3"/>
          <p:cNvSpPr>
            <a:spLocks noGrp="1"/>
          </p:cNvSpPr>
          <p:nvPr>
            <p:ph type="dt" sz="half" idx="10"/>
          </p:nvPr>
        </p:nvSpPr>
        <p:spPr/>
        <p:txBody>
          <a:bodyPr/>
          <a:lstStyle>
            <a:lvl1pPr>
              <a:defRPr/>
            </a:lvl1pPr>
          </a:lstStyle>
          <a:p>
            <a:pPr>
              <a:defRPr/>
            </a:pPr>
            <a:fld id="{614126BA-47E5-41E7-8DE7-6E537E55CA0D}" type="datetime1">
              <a:rPr lang="hu-HU"/>
              <a:pPr>
                <a:defRPr/>
              </a:pPr>
              <a:t>2017.11.16.</a:t>
            </a:fld>
            <a:endParaRPr lang="hu-HU" dirty="0"/>
          </a:p>
        </p:txBody>
      </p:sp>
      <p:sp>
        <p:nvSpPr>
          <p:cNvPr id="5" name="Footer Placeholder 4"/>
          <p:cNvSpPr>
            <a:spLocks noGrp="1"/>
          </p:cNvSpPr>
          <p:nvPr>
            <p:ph type="ftr" sz="quarter" idx="11"/>
          </p:nvPr>
        </p:nvSpPr>
        <p:spPr/>
        <p:txBody>
          <a:bodyPr/>
          <a:lstStyle>
            <a:lvl1pPr>
              <a:defRPr/>
            </a:lvl1pPr>
          </a:lstStyle>
          <a:p>
            <a:pPr>
              <a:defRPr/>
            </a:pPr>
            <a:r>
              <a:rPr lang="hu-HU"/>
              <a:t>54. Rátz László Vándorgyűlés Keszthely, 2014. július 8-11.</a:t>
            </a:r>
          </a:p>
        </p:txBody>
      </p:sp>
      <p:sp>
        <p:nvSpPr>
          <p:cNvPr id="6" name="Slide Number Placeholder 5"/>
          <p:cNvSpPr>
            <a:spLocks noGrp="1"/>
          </p:cNvSpPr>
          <p:nvPr>
            <p:ph type="sldNum" sz="quarter" idx="12"/>
          </p:nvPr>
        </p:nvSpPr>
        <p:spPr/>
        <p:txBody>
          <a:bodyPr/>
          <a:lstStyle>
            <a:lvl1pPr>
              <a:defRPr/>
            </a:lvl1pPr>
          </a:lstStyle>
          <a:p>
            <a:pPr>
              <a:defRPr/>
            </a:pPr>
            <a:fld id="{1CA60B1A-4483-4BDD-A613-09D281F61AEA}" type="slidenum">
              <a:rPr lang="hu-HU"/>
              <a:pPr>
                <a:defRPr/>
              </a:pPr>
              <a:t>‹#›</a:t>
            </a:fld>
            <a:endParaRPr lang="hu-H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lvl1pPr>
              <a:defRPr/>
            </a:lvl1pPr>
          </a:lstStyle>
          <a:p>
            <a:pPr>
              <a:defRPr/>
            </a:pPr>
            <a:fld id="{E6D08923-8578-4DD4-979C-F250030C8529}" type="datetime1">
              <a:rPr lang="hu-HU"/>
              <a:pPr>
                <a:defRPr/>
              </a:pPr>
              <a:t>2017.11.16.</a:t>
            </a:fld>
            <a:endParaRPr lang="hu-HU" dirty="0"/>
          </a:p>
        </p:txBody>
      </p:sp>
      <p:sp>
        <p:nvSpPr>
          <p:cNvPr id="5" name="Footer Placeholder 4"/>
          <p:cNvSpPr>
            <a:spLocks noGrp="1"/>
          </p:cNvSpPr>
          <p:nvPr>
            <p:ph type="ftr" sz="quarter" idx="11"/>
          </p:nvPr>
        </p:nvSpPr>
        <p:spPr/>
        <p:txBody>
          <a:bodyPr/>
          <a:lstStyle>
            <a:lvl1pPr>
              <a:defRPr/>
            </a:lvl1pPr>
          </a:lstStyle>
          <a:p>
            <a:pPr>
              <a:defRPr/>
            </a:pPr>
            <a:r>
              <a:rPr lang="hu-HU"/>
              <a:t>54. Rátz László Vándorgyűlés Keszthely, 2014. július 8-11.</a:t>
            </a:r>
          </a:p>
        </p:txBody>
      </p:sp>
      <p:sp>
        <p:nvSpPr>
          <p:cNvPr id="6" name="Slide Number Placeholder 5"/>
          <p:cNvSpPr>
            <a:spLocks noGrp="1"/>
          </p:cNvSpPr>
          <p:nvPr>
            <p:ph type="sldNum" sz="quarter" idx="12"/>
          </p:nvPr>
        </p:nvSpPr>
        <p:spPr/>
        <p:txBody>
          <a:bodyPr/>
          <a:lstStyle>
            <a:lvl1pPr>
              <a:defRPr/>
            </a:lvl1pPr>
          </a:lstStyle>
          <a:p>
            <a:pPr>
              <a:defRPr/>
            </a:pPr>
            <a:fld id="{B97421EA-F6F8-40D7-B71D-C3B41D57F770}" type="slidenum">
              <a:rPr lang="hu-HU"/>
              <a:pPr>
                <a:defRPr/>
              </a:pPr>
              <a:t>‹#›</a:t>
            </a:fld>
            <a:endParaRPr lang="hu-H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lvl1pPr>
              <a:defRPr/>
            </a:lvl1pPr>
          </a:lstStyle>
          <a:p>
            <a:pPr>
              <a:defRPr/>
            </a:pPr>
            <a:fld id="{66FD92AF-21A8-4D32-8C54-C8CB6E0D5029}" type="datetime1">
              <a:rPr lang="hu-HU"/>
              <a:pPr>
                <a:defRPr/>
              </a:pPr>
              <a:t>2017.11.16.</a:t>
            </a:fld>
            <a:endParaRPr lang="hu-HU" dirty="0"/>
          </a:p>
        </p:txBody>
      </p:sp>
      <p:sp>
        <p:nvSpPr>
          <p:cNvPr id="5" name="Footer Placeholder 4"/>
          <p:cNvSpPr>
            <a:spLocks noGrp="1"/>
          </p:cNvSpPr>
          <p:nvPr>
            <p:ph type="ftr" sz="quarter" idx="11"/>
          </p:nvPr>
        </p:nvSpPr>
        <p:spPr/>
        <p:txBody>
          <a:bodyPr/>
          <a:lstStyle>
            <a:lvl1pPr>
              <a:defRPr/>
            </a:lvl1pPr>
          </a:lstStyle>
          <a:p>
            <a:pPr>
              <a:defRPr/>
            </a:pPr>
            <a:r>
              <a:rPr lang="hu-HU"/>
              <a:t>54. Rátz László Vándorgyűlés Keszthely, 2014. július 8-11.</a:t>
            </a:r>
          </a:p>
        </p:txBody>
      </p:sp>
      <p:sp>
        <p:nvSpPr>
          <p:cNvPr id="6" name="Slide Number Placeholder 5"/>
          <p:cNvSpPr>
            <a:spLocks noGrp="1"/>
          </p:cNvSpPr>
          <p:nvPr>
            <p:ph type="sldNum" sz="quarter" idx="12"/>
          </p:nvPr>
        </p:nvSpPr>
        <p:spPr/>
        <p:txBody>
          <a:bodyPr/>
          <a:lstStyle>
            <a:lvl1pPr>
              <a:defRPr/>
            </a:lvl1pPr>
          </a:lstStyle>
          <a:p>
            <a:pPr>
              <a:defRPr/>
            </a:pPr>
            <a:fld id="{522D604C-002B-4FF9-AE0A-3CD15612B666}" type="slidenum">
              <a:rPr lang="hu-HU"/>
              <a:pPr>
                <a:defRPr/>
              </a:pPr>
              <a:t>‹#›</a:t>
            </a:fld>
            <a:endParaRPr lang="hu-H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12" name="Title 11"/>
          <p:cNvSpPr>
            <a:spLocks noGrp="1"/>
          </p:cNvSpPr>
          <p:nvPr>
            <p:ph type="title"/>
          </p:nvPr>
        </p:nvSpPr>
        <p:spPr/>
        <p:txBody>
          <a:bodyPr/>
          <a:lstStyle/>
          <a:p>
            <a:r>
              <a:rPr lang="hu-HU" smtClean="0"/>
              <a:t>Mintacím szerkesztése</a:t>
            </a:r>
            <a:endParaRPr lang="en-US" dirty="0"/>
          </a:p>
        </p:txBody>
      </p:sp>
      <p:sp>
        <p:nvSpPr>
          <p:cNvPr id="4" name="Date Placeholder 3"/>
          <p:cNvSpPr>
            <a:spLocks noGrp="1"/>
          </p:cNvSpPr>
          <p:nvPr>
            <p:ph type="dt" sz="half" idx="14"/>
          </p:nvPr>
        </p:nvSpPr>
        <p:spPr/>
        <p:txBody>
          <a:bodyPr/>
          <a:lstStyle>
            <a:lvl1pPr>
              <a:defRPr/>
            </a:lvl1pPr>
          </a:lstStyle>
          <a:p>
            <a:pPr>
              <a:defRPr/>
            </a:pPr>
            <a:fld id="{6603C62E-EC75-4E35-A24C-19BD9531C79B}" type="datetime1">
              <a:rPr lang="hu-HU"/>
              <a:pPr>
                <a:defRPr/>
              </a:pPr>
              <a:t>2017.11.16.</a:t>
            </a:fld>
            <a:endParaRPr lang="hu-HU" dirty="0"/>
          </a:p>
        </p:txBody>
      </p:sp>
      <p:sp>
        <p:nvSpPr>
          <p:cNvPr id="5" name="Footer Placeholder 4"/>
          <p:cNvSpPr>
            <a:spLocks noGrp="1"/>
          </p:cNvSpPr>
          <p:nvPr>
            <p:ph type="ftr" sz="quarter" idx="15"/>
          </p:nvPr>
        </p:nvSpPr>
        <p:spPr/>
        <p:txBody>
          <a:bodyPr/>
          <a:lstStyle>
            <a:lvl1pPr>
              <a:defRPr/>
            </a:lvl1pPr>
          </a:lstStyle>
          <a:p>
            <a:pPr>
              <a:defRPr/>
            </a:pPr>
            <a:r>
              <a:rPr lang="hu-HU"/>
              <a:t>54. Rátz László Vándorgyűlés Keszthely, 2014. július 8-11.</a:t>
            </a:r>
          </a:p>
        </p:txBody>
      </p:sp>
      <p:sp>
        <p:nvSpPr>
          <p:cNvPr id="6" name="Slide Number Placeholder 5"/>
          <p:cNvSpPr>
            <a:spLocks noGrp="1"/>
          </p:cNvSpPr>
          <p:nvPr>
            <p:ph type="sldNum" sz="quarter" idx="16"/>
          </p:nvPr>
        </p:nvSpPr>
        <p:spPr/>
        <p:txBody>
          <a:bodyPr/>
          <a:lstStyle>
            <a:lvl1pPr>
              <a:defRPr/>
            </a:lvl1pPr>
          </a:lstStyle>
          <a:p>
            <a:pPr>
              <a:defRPr/>
            </a:pPr>
            <a:fld id="{47F8234A-958F-47E1-93FE-6B340D71BC2C}" type="slidenum">
              <a:rPr lang="hu-HU"/>
              <a:pPr>
                <a:defRPr/>
              </a:pPr>
              <a:t>‹#›</a:t>
            </a:fld>
            <a:endParaRPr lang="hu-H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oAutofit/>
          </a:bodyPr>
          <a:lstStyle>
            <a:lvl1pPr algn="l">
              <a:defRPr sz="4800" b="1" cap="all"/>
            </a:lvl1pPr>
          </a:lstStyle>
          <a:p>
            <a:r>
              <a:rPr lang="hu-HU" smtClean="0"/>
              <a:t>Mintacím szerkesztése</a:t>
            </a:r>
            <a:endParaRPr lang="en-US" dirty="0"/>
          </a:p>
        </p:txBody>
      </p:sp>
      <p:sp>
        <p:nvSpPr>
          <p:cNvPr id="3" name="Text Placeholder 2"/>
          <p:cNvSpPr>
            <a:spLocks noGrp="1"/>
          </p:cNvSpPr>
          <p:nvPr>
            <p:ph type="body" idx="1"/>
          </p:nvPr>
        </p:nvSpPr>
        <p:spPr>
          <a:xfrm>
            <a:off x="1069848" y="3886200"/>
            <a:ext cx="6172200" cy="914400"/>
          </a:xfrm>
        </p:spPr>
        <p:txBody>
          <a:bodyPr>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lvl1pPr>
              <a:defRPr/>
            </a:lvl1pPr>
          </a:lstStyle>
          <a:p>
            <a:pPr>
              <a:defRPr/>
            </a:pPr>
            <a:fld id="{1038BDE1-8998-4D2E-8155-D3368B840C39}" type="datetime1">
              <a:rPr lang="hu-HU"/>
              <a:pPr>
                <a:defRPr/>
              </a:pPr>
              <a:t>2017.11.16.</a:t>
            </a:fld>
            <a:endParaRPr lang="hu-HU" dirty="0"/>
          </a:p>
        </p:txBody>
      </p:sp>
      <p:sp>
        <p:nvSpPr>
          <p:cNvPr id="5" name="Footer Placeholder 4"/>
          <p:cNvSpPr>
            <a:spLocks noGrp="1"/>
          </p:cNvSpPr>
          <p:nvPr>
            <p:ph type="ftr" sz="quarter" idx="11"/>
          </p:nvPr>
        </p:nvSpPr>
        <p:spPr/>
        <p:txBody>
          <a:bodyPr/>
          <a:lstStyle>
            <a:lvl1pPr>
              <a:defRPr/>
            </a:lvl1pPr>
          </a:lstStyle>
          <a:p>
            <a:pPr>
              <a:defRPr/>
            </a:pPr>
            <a:r>
              <a:rPr lang="hu-HU"/>
              <a:t>54. Rátz László Vándorgyűlés Keszthely, 2014. július 8-11.</a:t>
            </a:r>
          </a:p>
        </p:txBody>
      </p:sp>
      <p:sp>
        <p:nvSpPr>
          <p:cNvPr id="6" name="Slide Number Placeholder 5"/>
          <p:cNvSpPr>
            <a:spLocks noGrp="1"/>
          </p:cNvSpPr>
          <p:nvPr>
            <p:ph type="sldNum" sz="quarter" idx="12"/>
          </p:nvPr>
        </p:nvSpPr>
        <p:spPr/>
        <p:txBody>
          <a:bodyPr/>
          <a:lstStyle>
            <a:lvl1pPr>
              <a:defRPr/>
            </a:lvl1pPr>
          </a:lstStyle>
          <a:p>
            <a:pPr>
              <a:defRPr/>
            </a:pPr>
            <a:fld id="{01D0BD6C-7042-4A3F-9574-52DD21165106}" type="slidenum">
              <a:rPr lang="hu-HU"/>
              <a:pPr>
                <a:defRPr/>
              </a:pPr>
              <a:t>‹#›</a:t>
            </a:fld>
            <a:endParaRPr lang="hu-H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hu-HU" smtClean="0"/>
              <a:t>Mintacím szerkesztése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8"/>
          <p:cNvSpPr>
            <a:spLocks noGrp="1"/>
          </p:cNvSpPr>
          <p:nvPr>
            <p:ph type="dt" sz="half" idx="10"/>
          </p:nvPr>
        </p:nvSpPr>
        <p:spPr/>
        <p:txBody>
          <a:bodyPr/>
          <a:lstStyle>
            <a:lvl1pPr>
              <a:defRPr/>
            </a:lvl1pPr>
          </a:lstStyle>
          <a:p>
            <a:pPr>
              <a:defRPr/>
            </a:pPr>
            <a:fld id="{BE18456B-18E0-4BEA-892C-D6C3AF03EEB8}" type="datetime1">
              <a:rPr lang="hu-HU"/>
              <a:pPr>
                <a:defRPr/>
              </a:pPr>
              <a:t>2017.11.16.</a:t>
            </a:fld>
            <a:endParaRPr lang="hu-HU" dirty="0"/>
          </a:p>
        </p:txBody>
      </p:sp>
      <p:sp>
        <p:nvSpPr>
          <p:cNvPr id="6" name="Slide Number Placeholder 9"/>
          <p:cNvSpPr>
            <a:spLocks noGrp="1"/>
          </p:cNvSpPr>
          <p:nvPr>
            <p:ph type="sldNum" sz="quarter" idx="11"/>
          </p:nvPr>
        </p:nvSpPr>
        <p:spPr/>
        <p:txBody>
          <a:bodyPr/>
          <a:lstStyle>
            <a:lvl1pPr>
              <a:defRPr/>
            </a:lvl1pPr>
          </a:lstStyle>
          <a:p>
            <a:pPr>
              <a:defRPr/>
            </a:pPr>
            <a:fld id="{CEC38C67-FB60-481A-8D29-13F94A6E651E}" type="slidenum">
              <a:rPr lang="hu-HU"/>
              <a:pPr>
                <a:defRPr/>
              </a:pPr>
              <a:t>‹#›</a:t>
            </a:fld>
            <a:endParaRPr lang="hu-HU" dirty="0"/>
          </a:p>
        </p:txBody>
      </p:sp>
      <p:sp>
        <p:nvSpPr>
          <p:cNvPr id="7" name="Footer Placeholder 10"/>
          <p:cNvSpPr>
            <a:spLocks noGrp="1"/>
          </p:cNvSpPr>
          <p:nvPr>
            <p:ph type="ftr" sz="quarter" idx="12"/>
          </p:nvPr>
        </p:nvSpPr>
        <p:spPr>
          <a:xfrm>
            <a:off x="493713" y="6356350"/>
            <a:ext cx="5102225" cy="365125"/>
          </a:xfrm>
        </p:spPr>
        <p:txBody>
          <a:bodyPr/>
          <a:lstStyle>
            <a:lvl1pPr>
              <a:defRPr/>
            </a:lvl1pPr>
          </a:lstStyle>
          <a:p>
            <a:pPr>
              <a:defRPr/>
            </a:pPr>
            <a:r>
              <a:rPr lang="hu-HU"/>
              <a:t>54. Rátz László Vándorgyűlés Keszthely, 2014. július 8-11.</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hu-HU" smtClean="0"/>
              <a:t>Mintacím szerkesztése</a:t>
            </a:r>
            <a:endParaRPr lang="en-US" dirty="0"/>
          </a:p>
        </p:txBody>
      </p:sp>
      <p:sp>
        <p:nvSpPr>
          <p:cNvPr id="3" name="Text Placeholder 2"/>
          <p:cNvSpPr>
            <a:spLocks noGrp="1"/>
          </p:cNvSpPr>
          <p:nvPr>
            <p:ph type="body" idx="1"/>
          </p:nvPr>
        </p:nvSpPr>
        <p:spPr>
          <a:xfrm>
            <a:off x="495301" y="1916113"/>
            <a:ext cx="3638550" cy="646112"/>
          </a:xfrm>
        </p:spPr>
        <p:txBody>
          <a:bodyPr>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4492625" y="1916113"/>
            <a:ext cx="3660775" cy="646112"/>
          </a:xfrm>
        </p:spPr>
        <p:txBody>
          <a:bodyPr>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9"/>
          <p:cNvSpPr>
            <a:spLocks noGrp="1"/>
          </p:cNvSpPr>
          <p:nvPr>
            <p:ph type="dt" sz="half" idx="10"/>
          </p:nvPr>
        </p:nvSpPr>
        <p:spPr/>
        <p:txBody>
          <a:bodyPr/>
          <a:lstStyle>
            <a:lvl1pPr>
              <a:defRPr/>
            </a:lvl1pPr>
          </a:lstStyle>
          <a:p>
            <a:pPr>
              <a:defRPr/>
            </a:pPr>
            <a:fld id="{96FB170A-A395-4C07-97A7-9456F8590A4F}" type="datetime1">
              <a:rPr lang="hu-HU"/>
              <a:pPr>
                <a:defRPr/>
              </a:pPr>
              <a:t>2017.11.16.</a:t>
            </a:fld>
            <a:endParaRPr lang="hu-HU" dirty="0"/>
          </a:p>
        </p:txBody>
      </p:sp>
      <p:sp>
        <p:nvSpPr>
          <p:cNvPr id="8" name="Slide Number Placeholder 10"/>
          <p:cNvSpPr>
            <a:spLocks noGrp="1"/>
          </p:cNvSpPr>
          <p:nvPr>
            <p:ph type="sldNum" sz="quarter" idx="11"/>
          </p:nvPr>
        </p:nvSpPr>
        <p:spPr/>
        <p:txBody>
          <a:bodyPr/>
          <a:lstStyle>
            <a:lvl1pPr>
              <a:defRPr/>
            </a:lvl1pPr>
          </a:lstStyle>
          <a:p>
            <a:pPr>
              <a:defRPr/>
            </a:pPr>
            <a:fld id="{86148EDE-86DD-48BD-A1B4-7EC2BC23D679}" type="slidenum">
              <a:rPr lang="hu-HU"/>
              <a:pPr>
                <a:defRPr/>
              </a:pPr>
              <a:t>‹#›</a:t>
            </a:fld>
            <a:endParaRPr lang="hu-HU" dirty="0"/>
          </a:p>
        </p:txBody>
      </p:sp>
      <p:sp>
        <p:nvSpPr>
          <p:cNvPr id="9" name="Footer Placeholder 11"/>
          <p:cNvSpPr>
            <a:spLocks noGrp="1"/>
          </p:cNvSpPr>
          <p:nvPr>
            <p:ph type="ftr" sz="quarter" idx="12"/>
          </p:nvPr>
        </p:nvSpPr>
        <p:spPr>
          <a:xfrm>
            <a:off x="493713" y="6356350"/>
            <a:ext cx="5102225" cy="365125"/>
          </a:xfrm>
        </p:spPr>
        <p:txBody>
          <a:bodyPr/>
          <a:lstStyle>
            <a:lvl1pPr>
              <a:defRPr/>
            </a:lvl1pPr>
          </a:lstStyle>
          <a:p>
            <a:pPr>
              <a:defRPr/>
            </a:pPr>
            <a:r>
              <a:rPr lang="hu-HU"/>
              <a:t>54. Rátz László Vándorgyűlés Keszthely, 2014. július 8-11.</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a:xfrm>
            <a:off x="7162800" y="1550988"/>
            <a:ext cx="1828800" cy="365125"/>
          </a:xfrm>
        </p:spPr>
        <p:txBody>
          <a:bodyPr/>
          <a:lstStyle>
            <a:lvl1pPr>
              <a:defRPr/>
            </a:lvl1pPr>
          </a:lstStyle>
          <a:p>
            <a:pPr>
              <a:defRPr/>
            </a:pPr>
            <a:fld id="{9FBB73F5-4E8A-4592-BF2C-7375FC0B118D}" type="datetime1">
              <a:rPr lang="hu-HU"/>
              <a:pPr>
                <a:defRPr/>
              </a:pPr>
              <a:t>2017.11.16.</a:t>
            </a:fld>
            <a:endParaRPr lang="hu-HU" dirty="0"/>
          </a:p>
        </p:txBody>
      </p:sp>
      <p:sp>
        <p:nvSpPr>
          <p:cNvPr id="4" name="Slide Number Placeholder 3"/>
          <p:cNvSpPr>
            <a:spLocks noGrp="1"/>
          </p:cNvSpPr>
          <p:nvPr>
            <p:ph type="sldNum" sz="quarter" idx="11"/>
          </p:nvPr>
        </p:nvSpPr>
        <p:spPr/>
        <p:txBody>
          <a:bodyPr/>
          <a:lstStyle>
            <a:lvl1pPr>
              <a:defRPr/>
            </a:lvl1pPr>
          </a:lstStyle>
          <a:p>
            <a:pPr>
              <a:defRPr/>
            </a:pPr>
            <a:fld id="{6343D8F5-5394-4DA6-8BD5-F70E44B4ED4A}" type="slidenum">
              <a:rPr lang="hu-HU"/>
              <a:pPr>
                <a:defRPr/>
              </a:pPr>
              <a:t>‹#›</a:t>
            </a:fld>
            <a:endParaRPr lang="hu-HU" dirty="0"/>
          </a:p>
        </p:txBody>
      </p:sp>
      <p:sp>
        <p:nvSpPr>
          <p:cNvPr id="6" name="Footer Placeholder 5"/>
          <p:cNvSpPr>
            <a:spLocks noGrp="1"/>
          </p:cNvSpPr>
          <p:nvPr>
            <p:ph type="ftr" sz="quarter" idx="12"/>
          </p:nvPr>
        </p:nvSpPr>
        <p:spPr/>
        <p:txBody>
          <a:bodyPr/>
          <a:lstStyle>
            <a:lvl1pPr>
              <a:defRPr/>
            </a:lvl1pPr>
          </a:lstStyle>
          <a:p>
            <a:pPr>
              <a:defRPr/>
            </a:pPr>
            <a:r>
              <a:rPr lang="hu-HU"/>
              <a:t>54. Rátz László Vándorgyűlés Keszthely, 2014. július 8-11.</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E67CD11-D12F-42CA-8047-EA27F41F06AB}" type="datetime1">
              <a:rPr lang="hu-HU"/>
              <a:pPr>
                <a:defRPr/>
              </a:pPr>
              <a:t>2017.11.16.</a:t>
            </a:fld>
            <a:endParaRPr lang="hu-HU" dirty="0"/>
          </a:p>
        </p:txBody>
      </p:sp>
      <p:sp>
        <p:nvSpPr>
          <p:cNvPr id="3" name="Footer Placeholder 4"/>
          <p:cNvSpPr>
            <a:spLocks noGrp="1"/>
          </p:cNvSpPr>
          <p:nvPr>
            <p:ph type="ftr" sz="quarter" idx="11"/>
          </p:nvPr>
        </p:nvSpPr>
        <p:spPr/>
        <p:txBody>
          <a:bodyPr/>
          <a:lstStyle>
            <a:lvl1pPr>
              <a:defRPr/>
            </a:lvl1pPr>
          </a:lstStyle>
          <a:p>
            <a:pPr>
              <a:defRPr/>
            </a:pPr>
            <a:r>
              <a:rPr lang="hu-HU"/>
              <a:t>54. Rátz László Vándorgyűlés Keszthely, 2014. július 8-11.</a:t>
            </a:r>
          </a:p>
        </p:txBody>
      </p:sp>
      <p:sp>
        <p:nvSpPr>
          <p:cNvPr id="4" name="Slide Number Placeholder 5"/>
          <p:cNvSpPr>
            <a:spLocks noGrp="1"/>
          </p:cNvSpPr>
          <p:nvPr>
            <p:ph type="sldNum" sz="quarter" idx="12"/>
          </p:nvPr>
        </p:nvSpPr>
        <p:spPr/>
        <p:txBody>
          <a:bodyPr/>
          <a:lstStyle>
            <a:lvl1pPr>
              <a:defRPr/>
            </a:lvl1pPr>
          </a:lstStyle>
          <a:p>
            <a:pPr>
              <a:defRPr/>
            </a:pPr>
            <a:fld id="{FCE299BB-DF77-446B-94C5-898ADFA65075}" type="slidenum">
              <a:rPr lang="hu-HU"/>
              <a:pPr>
                <a:defRPr/>
              </a:pPr>
              <a:t>‹#›</a:t>
            </a:fld>
            <a:endParaRPr lang="hu-H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2" name="Title 1"/>
          <p:cNvSpPr>
            <a:spLocks noGrp="1"/>
          </p:cNvSpPr>
          <p:nvPr>
            <p:ph type="title"/>
          </p:nvPr>
        </p:nvSpPr>
        <p:spPr>
          <a:xfrm>
            <a:off x="493776" y="606425"/>
            <a:ext cx="3629025" cy="1041400"/>
          </a:xfrm>
        </p:spPr>
        <p:txBody>
          <a:bodyPr/>
          <a:lstStyle>
            <a:lvl1pPr algn="l">
              <a:defRPr sz="1800" b="1"/>
            </a:lvl1pPr>
          </a:lstStyle>
          <a:p>
            <a:r>
              <a:rPr lang="hu-HU" smtClean="0"/>
              <a:t>Mintacím szerkesztése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7"/>
          <p:cNvSpPr>
            <a:spLocks noGrp="1"/>
          </p:cNvSpPr>
          <p:nvPr>
            <p:ph type="dt" sz="half" idx="10"/>
          </p:nvPr>
        </p:nvSpPr>
        <p:spPr/>
        <p:txBody>
          <a:bodyPr/>
          <a:lstStyle>
            <a:lvl1pPr>
              <a:defRPr/>
            </a:lvl1pPr>
          </a:lstStyle>
          <a:p>
            <a:pPr>
              <a:defRPr/>
            </a:pPr>
            <a:fld id="{583187E2-E40F-45A4-9601-2C67BC4C4ABB}" type="datetime1">
              <a:rPr lang="hu-HU"/>
              <a:pPr>
                <a:defRPr/>
              </a:pPr>
              <a:t>2017.11.16.</a:t>
            </a:fld>
            <a:endParaRPr lang="hu-HU" dirty="0"/>
          </a:p>
        </p:txBody>
      </p:sp>
      <p:sp>
        <p:nvSpPr>
          <p:cNvPr id="6" name="Slide Number Placeholder 8"/>
          <p:cNvSpPr>
            <a:spLocks noGrp="1"/>
          </p:cNvSpPr>
          <p:nvPr>
            <p:ph type="sldNum" sz="quarter" idx="11"/>
          </p:nvPr>
        </p:nvSpPr>
        <p:spPr/>
        <p:txBody>
          <a:bodyPr/>
          <a:lstStyle>
            <a:lvl1pPr>
              <a:defRPr/>
            </a:lvl1pPr>
          </a:lstStyle>
          <a:p>
            <a:pPr>
              <a:defRPr/>
            </a:pPr>
            <a:fld id="{F5DA190B-25CD-4470-A148-D0B0D45B0824}" type="slidenum">
              <a:rPr lang="hu-HU"/>
              <a:pPr>
                <a:defRPr/>
              </a:pPr>
              <a:t>‹#›</a:t>
            </a:fld>
            <a:endParaRPr lang="hu-HU" dirty="0"/>
          </a:p>
        </p:txBody>
      </p:sp>
      <p:sp>
        <p:nvSpPr>
          <p:cNvPr id="7" name="Footer Placeholder 9"/>
          <p:cNvSpPr>
            <a:spLocks noGrp="1"/>
          </p:cNvSpPr>
          <p:nvPr>
            <p:ph type="ftr" sz="quarter" idx="12"/>
          </p:nvPr>
        </p:nvSpPr>
        <p:spPr>
          <a:xfrm>
            <a:off x="493713" y="6356350"/>
            <a:ext cx="5102225" cy="365125"/>
          </a:xfrm>
        </p:spPr>
        <p:txBody>
          <a:bodyPr/>
          <a:lstStyle>
            <a:lvl1pPr>
              <a:defRPr/>
            </a:lvl1pPr>
          </a:lstStyle>
          <a:p>
            <a:pPr>
              <a:defRPr/>
            </a:pPr>
            <a:r>
              <a:rPr lang="hu-HU"/>
              <a:t>54. Rátz László Vándorgyűlés Keszthely, 2014. július 8-11.</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lstStyle>
            <a:lvl1pPr algn="l">
              <a:defRPr sz="1800" b="0"/>
            </a:lvl1pPr>
          </a:lstStyle>
          <a:p>
            <a:r>
              <a:rPr lang="hu-HU" smtClean="0"/>
              <a:t>Mintacím szerkesztése</a:t>
            </a:r>
            <a:endParaRPr lang="en-US" dirty="0"/>
          </a:p>
        </p:txBody>
      </p:sp>
      <p:sp>
        <p:nvSpPr>
          <p:cNvPr id="3" name="Picture Placeholder 2"/>
          <p:cNvSpPr>
            <a:spLocks noGrp="1"/>
          </p:cNvSpPr>
          <p:nvPr>
            <p:ph type="pic" idx="1"/>
          </p:nvPr>
        </p:nvSpPr>
        <p:spPr>
          <a:xfrm>
            <a:off x="2963862" y="1650999"/>
            <a:ext cx="5627687" cy="42207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u-HU" noProof="0" dirty="0" smtClean="0"/>
              <a:t>Kép beszúrásához kattintson az ikonra</a:t>
            </a:r>
            <a:endParaRPr lang="en-US" noProof="0"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7"/>
          <p:cNvSpPr>
            <a:spLocks noGrp="1"/>
          </p:cNvSpPr>
          <p:nvPr>
            <p:ph type="dt" sz="half" idx="10"/>
          </p:nvPr>
        </p:nvSpPr>
        <p:spPr/>
        <p:txBody>
          <a:bodyPr/>
          <a:lstStyle>
            <a:lvl1pPr>
              <a:defRPr/>
            </a:lvl1pPr>
          </a:lstStyle>
          <a:p>
            <a:pPr>
              <a:defRPr/>
            </a:pPr>
            <a:fld id="{DAA03CD1-DD82-485A-924A-026C041402E6}" type="datetime1">
              <a:rPr lang="hu-HU"/>
              <a:pPr>
                <a:defRPr/>
              </a:pPr>
              <a:t>2017.11.16.</a:t>
            </a:fld>
            <a:endParaRPr lang="hu-HU" dirty="0"/>
          </a:p>
        </p:txBody>
      </p:sp>
      <p:sp>
        <p:nvSpPr>
          <p:cNvPr id="6" name="Slide Number Placeholder 8"/>
          <p:cNvSpPr>
            <a:spLocks noGrp="1"/>
          </p:cNvSpPr>
          <p:nvPr>
            <p:ph type="sldNum" sz="quarter" idx="11"/>
          </p:nvPr>
        </p:nvSpPr>
        <p:spPr/>
        <p:txBody>
          <a:bodyPr/>
          <a:lstStyle>
            <a:lvl1pPr>
              <a:defRPr/>
            </a:lvl1pPr>
          </a:lstStyle>
          <a:p>
            <a:pPr>
              <a:defRPr/>
            </a:pPr>
            <a:fld id="{D8C77CB3-04DB-448F-8C14-6BFA68653494}" type="slidenum">
              <a:rPr lang="hu-HU"/>
              <a:pPr>
                <a:defRPr/>
              </a:pPr>
              <a:t>‹#›</a:t>
            </a:fld>
            <a:endParaRPr lang="hu-HU" dirty="0"/>
          </a:p>
        </p:txBody>
      </p:sp>
      <p:sp>
        <p:nvSpPr>
          <p:cNvPr id="7" name="Footer Placeholder 9"/>
          <p:cNvSpPr>
            <a:spLocks noGrp="1"/>
          </p:cNvSpPr>
          <p:nvPr>
            <p:ph type="ftr" sz="quarter" idx="12"/>
          </p:nvPr>
        </p:nvSpPr>
        <p:spPr>
          <a:xfrm>
            <a:off x="493713" y="6356350"/>
            <a:ext cx="5102225" cy="365125"/>
          </a:xfrm>
        </p:spPr>
        <p:txBody>
          <a:bodyPr/>
          <a:lstStyle>
            <a:lvl1pPr>
              <a:defRPr/>
            </a:lvl1pPr>
          </a:lstStyle>
          <a:p>
            <a:pPr>
              <a:defRPr/>
            </a:pPr>
            <a:r>
              <a:rPr lang="hu-HU"/>
              <a:t>54. Rátz László Vándorgyűlés Keszthely, 2014. július 8-11.</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975" y="1554163"/>
            <a:ext cx="2073275" cy="1979612"/>
          </a:xfrm>
          <a:prstGeom prst="rect">
            <a:avLst/>
          </a:prstGeom>
        </p:spPr>
        <p:txBody>
          <a:bodyPr vert="horz" lIns="91440" tIns="45720" rIns="91440" bIns="45720" rtlCol="0" anchor="t">
            <a:normAutofit/>
          </a:bodyPr>
          <a:lstStyle/>
          <a:p>
            <a:r>
              <a:rPr lang="hu-HU" smtClean="0"/>
              <a:t>Mintacím szerkesztése</a:t>
            </a:r>
            <a:endParaRPr lang="en-US" dirty="0"/>
          </a:p>
        </p:txBody>
      </p:sp>
      <p:sp>
        <p:nvSpPr>
          <p:cNvPr id="1027" name="Text Placeholder 2"/>
          <p:cNvSpPr>
            <a:spLocks noGrp="1"/>
          </p:cNvSpPr>
          <p:nvPr>
            <p:ph type="body" idx="1"/>
          </p:nvPr>
        </p:nvSpPr>
        <p:spPr bwMode="auto">
          <a:xfrm>
            <a:off x="3454400" y="1547813"/>
            <a:ext cx="422275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smtClean="0"/>
          </a:p>
        </p:txBody>
      </p:sp>
      <p:sp>
        <p:nvSpPr>
          <p:cNvPr id="4" name="Date Placeholder 3"/>
          <p:cNvSpPr>
            <a:spLocks noGrp="1"/>
          </p:cNvSpPr>
          <p:nvPr>
            <p:ph type="dt" sz="half" idx="2"/>
          </p:nvPr>
        </p:nvSpPr>
        <p:spPr>
          <a:xfrm>
            <a:off x="7162800" y="188913"/>
            <a:ext cx="1828800" cy="365125"/>
          </a:xfrm>
          <a:prstGeom prst="rect">
            <a:avLst/>
          </a:prstGeom>
        </p:spPr>
        <p:txBody>
          <a:bodyPr vert="horz" lIns="91440" tIns="45720" rIns="91440" bIns="45720" rtlCol="0" anchor="t"/>
          <a:lstStyle>
            <a:lvl1pPr algn="l" fontAlgn="auto">
              <a:spcBef>
                <a:spcPts val="0"/>
              </a:spcBef>
              <a:spcAft>
                <a:spcPts val="0"/>
              </a:spcAft>
              <a:defRPr sz="1200" smtClean="0">
                <a:solidFill>
                  <a:schemeClr val="tx1">
                    <a:tint val="75000"/>
                  </a:schemeClr>
                </a:solidFill>
                <a:latin typeface="+mn-lt"/>
              </a:defRPr>
            </a:lvl1pPr>
          </a:lstStyle>
          <a:p>
            <a:pPr>
              <a:defRPr/>
            </a:pPr>
            <a:fld id="{C048A00B-E645-43E1-AD0A-B19312EF7794}" type="datetime1">
              <a:rPr lang="hu-HU"/>
              <a:pPr>
                <a:defRPr/>
              </a:pPr>
              <a:t>2017.11.16.</a:t>
            </a:fld>
            <a:endParaRPr lang="hu-HU" dirty="0"/>
          </a:p>
        </p:txBody>
      </p:sp>
      <p:sp>
        <p:nvSpPr>
          <p:cNvPr id="5" name="Footer Placeholder 4"/>
          <p:cNvSpPr>
            <a:spLocks noGrp="1"/>
          </p:cNvSpPr>
          <p:nvPr>
            <p:ph type="ftr" sz="quarter" idx="3"/>
          </p:nvPr>
        </p:nvSpPr>
        <p:spPr>
          <a:xfrm>
            <a:off x="1069975" y="6356350"/>
            <a:ext cx="5102225" cy="365125"/>
          </a:xfrm>
          <a:prstGeom prst="rect">
            <a:avLst/>
          </a:prstGeom>
        </p:spPr>
        <p:txBody>
          <a:bodyPr vert="horz" lIns="91440" tIns="45720" rIns="91440" bIns="45720" rtlCol="0" anchor="t"/>
          <a:lstStyle>
            <a:lvl1pPr algn="l" fontAlgn="auto">
              <a:spcBef>
                <a:spcPts val="0"/>
              </a:spcBef>
              <a:spcAft>
                <a:spcPts val="0"/>
              </a:spcAft>
              <a:defRPr sz="1200" dirty="0" smtClean="0">
                <a:solidFill>
                  <a:schemeClr val="tx1"/>
                </a:solidFill>
                <a:latin typeface="+mn-lt"/>
              </a:defRPr>
            </a:lvl1pPr>
          </a:lstStyle>
          <a:p>
            <a:pPr>
              <a:defRPr/>
            </a:pPr>
            <a:r>
              <a:rPr lang="hu-HU"/>
              <a:t>54. Rátz László Vándorgyűlés Keszthely, 2014. július 8-11.</a:t>
            </a:r>
            <a:endParaRPr lang="hu-HU"/>
          </a:p>
        </p:txBody>
      </p:sp>
      <p:sp>
        <p:nvSpPr>
          <p:cNvPr id="6" name="Slide Number Placeholder 5"/>
          <p:cNvSpPr>
            <a:spLocks noGrp="1"/>
          </p:cNvSpPr>
          <p:nvPr>
            <p:ph type="sldNum" sz="quarter" idx="4"/>
          </p:nvPr>
        </p:nvSpPr>
        <p:spPr>
          <a:xfrm>
            <a:off x="7159625" y="6356350"/>
            <a:ext cx="1138238" cy="365125"/>
          </a:xfrm>
          <a:prstGeom prst="rect">
            <a:avLst/>
          </a:prstGeom>
        </p:spPr>
        <p:txBody>
          <a:bodyPr vert="horz" lIns="91440" tIns="45720" rIns="91440" bIns="45720" rtlCol="0" anchor="t"/>
          <a:lstStyle>
            <a:lvl1pPr algn="l" fontAlgn="auto">
              <a:spcBef>
                <a:spcPts val="0"/>
              </a:spcBef>
              <a:spcAft>
                <a:spcPts val="0"/>
              </a:spcAft>
              <a:defRPr sz="1200" smtClean="0">
                <a:solidFill>
                  <a:schemeClr val="tx1">
                    <a:tint val="75000"/>
                  </a:schemeClr>
                </a:solidFill>
                <a:latin typeface="+mn-lt"/>
              </a:defRPr>
            </a:lvl1pPr>
          </a:lstStyle>
          <a:p>
            <a:pPr>
              <a:defRPr/>
            </a:pPr>
            <a:fld id="{BA3D945E-CFBB-40C3-A083-B34D1616D320}" type="slidenum">
              <a:rPr lang="hu-HU"/>
              <a:pPr>
                <a:defRPr/>
              </a:pPr>
              <a:t>‹#›</a:t>
            </a:fld>
            <a:endParaRPr lang="hu-HU" dirty="0"/>
          </a:p>
        </p:txBody>
      </p:sp>
    </p:spTree>
  </p:cSld>
  <p:clrMap bg1="dk1" tx1="lt1" bg2="dk2" tx2="lt2" accent1="accent1" accent2="accent2" accent3="accent3" accent4="accent4" accent5="accent5" accent6="accent6" hlink="hlink" folHlink="folHlink"/>
  <p:sldLayoutIdLst>
    <p:sldLayoutId id="2147483731" r:id="rId1"/>
    <p:sldLayoutId id="2147483730" r:id="rId2"/>
    <p:sldLayoutId id="2147483729" r:id="rId3"/>
    <p:sldLayoutId id="2147483732" r:id="rId4"/>
    <p:sldLayoutId id="2147483733" r:id="rId5"/>
    <p:sldLayoutId id="2147483734" r:id="rId6"/>
    <p:sldLayoutId id="2147483728" r:id="rId7"/>
    <p:sldLayoutId id="2147483735" r:id="rId8"/>
    <p:sldLayoutId id="2147483736" r:id="rId9"/>
    <p:sldLayoutId id="2147483727" r:id="rId10"/>
    <p:sldLayoutId id="2147483726" r:id="rId11"/>
  </p:sldLayoutIdLst>
  <p:timing>
    <p:tnLst>
      <p:par>
        <p:cTn id="1" dur="indefinite" restart="never" nodeType="tmRoot"/>
      </p:par>
    </p:tnLst>
  </p:timing>
  <p:hf hdr="0" dt="0"/>
  <p:txStyles>
    <p:titleStyle>
      <a:lvl1pPr algn="l" rtl="0" fontAlgn="base">
        <a:spcBef>
          <a:spcPct val="0"/>
        </a:spcBef>
        <a:spcAft>
          <a:spcPct val="0"/>
        </a:spcAft>
        <a:defRPr kern="1200" cap="all">
          <a:solidFill>
            <a:schemeClr val="tx1"/>
          </a:solidFill>
          <a:latin typeface="+mj-lt"/>
          <a:ea typeface="+mj-ea"/>
          <a:cs typeface="+mj-cs"/>
        </a:defRPr>
      </a:lvl1pPr>
      <a:lvl2pPr algn="l" rtl="0" fontAlgn="base">
        <a:spcBef>
          <a:spcPct val="0"/>
        </a:spcBef>
        <a:spcAft>
          <a:spcPct val="0"/>
        </a:spcAft>
        <a:defRPr>
          <a:solidFill>
            <a:schemeClr val="tx1"/>
          </a:solidFill>
          <a:latin typeface="Arial Black" pitchFamily="34" charset="0"/>
        </a:defRPr>
      </a:lvl2pPr>
      <a:lvl3pPr algn="l" rtl="0" fontAlgn="base">
        <a:spcBef>
          <a:spcPct val="0"/>
        </a:spcBef>
        <a:spcAft>
          <a:spcPct val="0"/>
        </a:spcAft>
        <a:defRPr>
          <a:solidFill>
            <a:schemeClr val="tx1"/>
          </a:solidFill>
          <a:latin typeface="Arial Black" pitchFamily="34" charset="0"/>
        </a:defRPr>
      </a:lvl3pPr>
      <a:lvl4pPr algn="l" rtl="0" fontAlgn="base">
        <a:spcBef>
          <a:spcPct val="0"/>
        </a:spcBef>
        <a:spcAft>
          <a:spcPct val="0"/>
        </a:spcAft>
        <a:defRPr>
          <a:solidFill>
            <a:schemeClr val="tx1"/>
          </a:solidFill>
          <a:latin typeface="Arial Black" pitchFamily="34" charset="0"/>
        </a:defRPr>
      </a:lvl4pPr>
      <a:lvl5pPr algn="l" rtl="0" fontAlgn="base">
        <a:spcBef>
          <a:spcPct val="0"/>
        </a:spcBef>
        <a:spcAft>
          <a:spcPct val="0"/>
        </a:spcAft>
        <a:defRPr>
          <a:solidFill>
            <a:schemeClr val="tx1"/>
          </a:solidFill>
          <a:latin typeface="Arial Black"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Font typeface="Arial" charset="0"/>
        <a:buChar char="•"/>
        <a:defRPr i="1"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i="1"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i="1"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i="1"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ntk.hu/tartalom/list/1500866"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ntk.hu/tartalom/list/1500866"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ntk.hu/tartalom/list/1500866"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ím 17"/>
          <p:cNvSpPr>
            <a:spLocks noGrp="1"/>
          </p:cNvSpPr>
          <p:nvPr>
            <p:ph type="ctrTitle"/>
          </p:nvPr>
        </p:nvSpPr>
        <p:spPr>
          <a:xfrm>
            <a:off x="827088" y="981075"/>
            <a:ext cx="7489825" cy="2251075"/>
          </a:xfrm>
        </p:spPr>
        <p:txBody>
          <a:bodyPr/>
          <a:lstStyle/>
          <a:p>
            <a:pPr algn="ctr" fontAlgn="auto">
              <a:spcAft>
                <a:spcPts val="0"/>
              </a:spcAft>
              <a:defRPr/>
            </a:pPr>
            <a:r>
              <a:rPr lang="hu-HU" sz="4400" b="1" dirty="0">
                <a:solidFill>
                  <a:srgbClr val="C00000"/>
                </a:solidFill>
                <a:latin typeface="Courier New" panose="02070309020205020404" pitchFamily="49" charset="0"/>
                <a:cs typeface="Courier New" panose="02070309020205020404" pitchFamily="49" charset="0"/>
              </a:rPr>
              <a:t>Az algebrai fogalmak fejlesztése a felső tagozaton</a:t>
            </a:r>
            <a:endParaRPr lang="hu-HU" sz="4400" dirty="0">
              <a:solidFill>
                <a:srgbClr val="C00000"/>
              </a:solidFill>
              <a:latin typeface="Courier New" panose="02070309020205020404" pitchFamily="49" charset="0"/>
              <a:cs typeface="Courier New" panose="02070309020205020404" pitchFamily="49" charset="0"/>
            </a:endParaRPr>
          </a:p>
        </p:txBody>
      </p:sp>
      <p:sp>
        <p:nvSpPr>
          <p:cNvPr id="15362" name="Alcím 18"/>
          <p:cNvSpPr>
            <a:spLocks noGrp="1"/>
          </p:cNvSpPr>
          <p:nvPr>
            <p:ph type="subTitle" idx="1"/>
          </p:nvPr>
        </p:nvSpPr>
        <p:spPr>
          <a:xfrm>
            <a:off x="0" y="3357563"/>
            <a:ext cx="9144000" cy="2159000"/>
          </a:xfrm>
        </p:spPr>
        <p:txBody>
          <a:bodyPr/>
          <a:lstStyle/>
          <a:p>
            <a:pPr algn="ctr"/>
            <a:r>
              <a:rPr lang="hu-HU" sz="2400" b="1" i="0" smtClean="0">
                <a:solidFill>
                  <a:srgbClr val="C00000"/>
                </a:solidFill>
                <a:latin typeface="Courier New" pitchFamily="49" charset="0"/>
                <a:cs typeface="Courier New" pitchFamily="49" charset="0"/>
              </a:rPr>
              <a:t>Hegyi Györgyné</a:t>
            </a:r>
          </a:p>
          <a:p>
            <a:pPr algn="ctr"/>
            <a:endParaRPr lang="hu-HU" sz="1800" b="1" i="0" smtClean="0">
              <a:solidFill>
                <a:srgbClr val="C00000"/>
              </a:solidFill>
              <a:latin typeface="Courier New" pitchFamily="49" charset="0"/>
              <a:cs typeface="Courier New" pitchFamily="49" charset="0"/>
            </a:endParaRPr>
          </a:p>
          <a:p>
            <a:pPr algn="ctr"/>
            <a:r>
              <a:rPr lang="hu-HU" sz="2400" b="1" i="0" smtClean="0">
                <a:solidFill>
                  <a:srgbClr val="C00000"/>
                </a:solidFill>
                <a:latin typeface="Courier New" pitchFamily="49" charset="0"/>
                <a:cs typeface="Courier New" pitchFamily="49" charset="0"/>
              </a:rPr>
              <a:t>ELTE Radnóti Miklós Gyakorló Általános Iskola és Gyakorló Gimnázium</a:t>
            </a:r>
          </a:p>
          <a:p>
            <a:pPr algn="ctr"/>
            <a:r>
              <a:rPr lang="hu-HU" sz="2400" b="1" i="0" smtClean="0">
                <a:solidFill>
                  <a:srgbClr val="C00000"/>
                </a:solidFill>
                <a:latin typeface="Courier New" pitchFamily="49" charset="0"/>
                <a:cs typeface="Courier New" pitchFamily="49" charset="0"/>
              </a:rPr>
              <a:t>ehegyi@caesar.elte.hu</a:t>
            </a:r>
          </a:p>
          <a:p>
            <a:pPr algn="ctr"/>
            <a:endParaRPr lang="hu-HU" sz="2400" b="1" i="0" smtClean="0">
              <a:solidFill>
                <a:srgbClr val="C00000"/>
              </a:solidFill>
              <a:latin typeface="Courier New" pitchFamily="49" charset="0"/>
              <a:cs typeface="Courier New" pitchFamily="49" charset="0"/>
            </a:endParaRPr>
          </a:p>
          <a:p>
            <a:pPr algn="ctr"/>
            <a:endParaRPr lang="hu-HU" sz="2400" b="1" i="0" smtClean="0">
              <a:solidFill>
                <a:srgbClr val="C00000"/>
              </a:solidFill>
              <a:latin typeface="Courier New" pitchFamily="49" charset="0"/>
              <a:cs typeface="Courier New" pitchFamily="49" charset="0"/>
            </a:endParaRPr>
          </a:p>
        </p:txBody>
      </p:sp>
      <p:sp>
        <p:nvSpPr>
          <p:cNvPr id="15363" name="Szövegdoboz 20"/>
          <p:cNvSpPr txBox="1">
            <a:spLocks noChangeArrowheads="1"/>
          </p:cNvSpPr>
          <p:nvPr/>
        </p:nvSpPr>
        <p:spPr bwMode="auto">
          <a:xfrm>
            <a:off x="0" y="6237288"/>
            <a:ext cx="9144000" cy="400050"/>
          </a:xfrm>
          <a:prstGeom prst="rect">
            <a:avLst/>
          </a:prstGeom>
          <a:noFill/>
          <a:ln w="9525">
            <a:noFill/>
            <a:miter lim="800000"/>
            <a:headEnd/>
            <a:tailEnd/>
          </a:ln>
        </p:spPr>
        <p:txBody>
          <a:bodyPr>
            <a:spAutoFit/>
          </a:bodyPr>
          <a:lstStyle/>
          <a:p>
            <a:pPr algn="ctr"/>
            <a:r>
              <a:rPr lang="hu-HU" sz="2000" b="1">
                <a:latin typeface="Courier New" pitchFamily="49" charset="0"/>
                <a:cs typeface="Courier New" pitchFamily="49" charset="0"/>
              </a:rPr>
              <a:t>54. Rátz László Vándorgyűlés Keszthely, 2014. július 8-11.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33794"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9122B016-E00E-4321-90A2-89571FF77085}" type="slidenum">
              <a:rPr lang="hu-HU" sz="1600" b="1">
                <a:solidFill>
                  <a:schemeClr val="tx1"/>
                </a:solidFill>
                <a:latin typeface="Courier New" pitchFamily="49" charset="0"/>
                <a:cs typeface="Courier New" pitchFamily="49" charset="0"/>
              </a:rPr>
              <a:pPr fontAlgn="base">
                <a:spcBef>
                  <a:spcPct val="0"/>
                </a:spcBef>
                <a:spcAft>
                  <a:spcPct val="0"/>
                </a:spcAft>
              </a:pPr>
              <a:t>10</a:t>
            </a:fld>
            <a:endParaRPr lang="hu-HU" sz="1600" b="1">
              <a:solidFill>
                <a:schemeClr val="tx1"/>
              </a:solidFill>
              <a:latin typeface="Courier New" pitchFamily="49" charset="0"/>
              <a:cs typeface="Courier New" pitchFamily="49" charset="0"/>
            </a:endParaRPr>
          </a:p>
        </p:txBody>
      </p:sp>
      <p:pic>
        <p:nvPicPr>
          <p:cNvPr id="33795" name="Picture 2"/>
          <p:cNvPicPr>
            <a:picLocks noChangeAspect="1" noChangeArrowheads="1"/>
          </p:cNvPicPr>
          <p:nvPr/>
        </p:nvPicPr>
        <p:blipFill>
          <a:blip r:embed="rId3"/>
          <a:srcRect/>
          <a:stretch>
            <a:fillRect/>
          </a:stretch>
        </p:blipFill>
        <p:spPr bwMode="auto">
          <a:xfrm>
            <a:off x="463550" y="1196975"/>
            <a:ext cx="8259763" cy="5233988"/>
          </a:xfrm>
          <a:prstGeom prst="rect">
            <a:avLst/>
          </a:prstGeom>
          <a:noFill/>
          <a:ln w="28575">
            <a:solidFill>
              <a:srgbClr val="C00000"/>
            </a:solidFill>
            <a:miter lim="800000"/>
            <a:headEnd/>
            <a:tailEnd/>
          </a:ln>
        </p:spPr>
      </p:pic>
      <p:sp>
        <p:nvSpPr>
          <p:cNvPr id="33796" name="Szövegdoboz 6"/>
          <p:cNvSpPr txBox="1">
            <a:spLocks noChangeArrowheads="1"/>
          </p:cNvSpPr>
          <p:nvPr/>
        </p:nvSpPr>
        <p:spPr bwMode="auto">
          <a:xfrm>
            <a:off x="468313" y="215900"/>
            <a:ext cx="3032125" cy="461963"/>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JÁTSZANI ENGEDÜNK</a:t>
            </a:r>
          </a:p>
        </p:txBody>
      </p:sp>
      <p:sp>
        <p:nvSpPr>
          <p:cNvPr id="33797" name="Szövegdoboz 3"/>
          <p:cNvSpPr txBox="1">
            <a:spLocks noChangeArrowheads="1"/>
          </p:cNvSpPr>
          <p:nvPr/>
        </p:nvSpPr>
        <p:spPr bwMode="auto">
          <a:xfrm>
            <a:off x="468313" y="549275"/>
            <a:ext cx="7661275" cy="646113"/>
          </a:xfrm>
          <a:prstGeom prst="rect">
            <a:avLst/>
          </a:prstGeom>
          <a:noFill/>
          <a:ln w="9525">
            <a:noFill/>
            <a:miter lim="800000"/>
            <a:headEnd/>
            <a:tailEnd/>
          </a:ln>
        </p:spPr>
        <p:txBody>
          <a:bodyPr wrap="none">
            <a:spAutoFit/>
          </a:bodyPr>
          <a:lstStyle/>
          <a:p>
            <a:r>
              <a:rPr lang="hu-HU">
                <a:latin typeface="Candara" pitchFamily="34" charset="0"/>
              </a:rPr>
              <a:t>Hajdu Sándor Zoltán, Dr. Czeglédy István, Czeglédy Istvánné, Zankó Istvánné:</a:t>
            </a:r>
          </a:p>
          <a:p>
            <a:r>
              <a:rPr lang="hu-HU" b="1">
                <a:latin typeface="Candara" pitchFamily="34" charset="0"/>
              </a:rPr>
              <a:t>Matematika 5. Gondolkodni jó! / mintaoldalak</a:t>
            </a:r>
            <a:endParaRPr lang="hu-HU">
              <a:latin typeface="Candar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35842" name="Dia számának helye 2"/>
          <p:cNvSpPr>
            <a:spLocks noGrp="1"/>
          </p:cNvSpPr>
          <p:nvPr>
            <p:ph type="sldNum" sz="quarter" idx="12"/>
          </p:nvPr>
        </p:nvSpPr>
        <p:spPr bwMode="auto">
          <a:xfrm>
            <a:off x="8712200" y="6481763"/>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1D4B136A-AF75-4425-A541-CBC59658B604}" type="slidenum">
              <a:rPr lang="hu-HU" sz="1600" b="1">
                <a:solidFill>
                  <a:schemeClr val="tx1"/>
                </a:solidFill>
                <a:latin typeface="Courier New" pitchFamily="49" charset="0"/>
                <a:cs typeface="Courier New" pitchFamily="49" charset="0"/>
              </a:rPr>
              <a:pPr fontAlgn="base">
                <a:spcBef>
                  <a:spcPct val="0"/>
                </a:spcBef>
                <a:spcAft>
                  <a:spcPct val="0"/>
                </a:spcAft>
              </a:pPr>
              <a:t>11</a:t>
            </a:fld>
            <a:endParaRPr lang="hu-HU" sz="1600" b="1">
              <a:solidFill>
                <a:schemeClr val="tx1"/>
              </a:solidFill>
              <a:latin typeface="Courier New" pitchFamily="49" charset="0"/>
              <a:cs typeface="Courier New" pitchFamily="49" charset="0"/>
            </a:endParaRPr>
          </a:p>
        </p:txBody>
      </p:sp>
      <p:pic>
        <p:nvPicPr>
          <p:cNvPr id="35843" name="Picture 2"/>
          <p:cNvPicPr>
            <a:picLocks noChangeAspect="1" noChangeArrowheads="1"/>
          </p:cNvPicPr>
          <p:nvPr/>
        </p:nvPicPr>
        <p:blipFill>
          <a:blip r:embed="rId3"/>
          <a:srcRect/>
          <a:stretch>
            <a:fillRect/>
          </a:stretch>
        </p:blipFill>
        <p:spPr bwMode="auto">
          <a:xfrm>
            <a:off x="1116013" y="1341438"/>
            <a:ext cx="6843712" cy="4967287"/>
          </a:xfrm>
          <a:prstGeom prst="rect">
            <a:avLst/>
          </a:prstGeom>
          <a:noFill/>
          <a:ln w="28575">
            <a:solidFill>
              <a:srgbClr val="C00000"/>
            </a:solidFill>
            <a:miter lim="800000"/>
            <a:headEnd/>
            <a:tailEnd/>
          </a:ln>
        </p:spPr>
      </p:pic>
      <p:sp>
        <p:nvSpPr>
          <p:cNvPr id="35844" name="Szövegdoboz 4"/>
          <p:cNvSpPr txBox="1">
            <a:spLocks noChangeArrowheads="1"/>
          </p:cNvSpPr>
          <p:nvPr/>
        </p:nvSpPr>
        <p:spPr bwMode="auto">
          <a:xfrm>
            <a:off x="466725" y="46038"/>
            <a:ext cx="3032125" cy="461962"/>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JÁTSZANI ENGEDÜNK</a:t>
            </a:r>
          </a:p>
        </p:txBody>
      </p:sp>
      <p:sp>
        <p:nvSpPr>
          <p:cNvPr id="35845" name="Téglalap 3"/>
          <p:cNvSpPr>
            <a:spLocks noChangeArrowheads="1"/>
          </p:cNvSpPr>
          <p:nvPr/>
        </p:nvSpPr>
        <p:spPr bwMode="auto">
          <a:xfrm>
            <a:off x="466725" y="476250"/>
            <a:ext cx="8281988" cy="646113"/>
          </a:xfrm>
          <a:prstGeom prst="rect">
            <a:avLst/>
          </a:prstGeom>
          <a:noFill/>
          <a:ln w="9525">
            <a:noFill/>
            <a:miter lim="800000"/>
            <a:headEnd/>
            <a:tailEnd/>
          </a:ln>
        </p:spPr>
        <p:txBody>
          <a:bodyPr>
            <a:spAutoFit/>
          </a:bodyPr>
          <a:lstStyle/>
          <a:p>
            <a:r>
              <a:rPr lang="hu-HU">
                <a:latin typeface="Candara" pitchFamily="34" charset="0"/>
              </a:rPr>
              <a:t>Csahóczi Erzsébet – Csatár Katalin – Kovács Csongorné –Morvai Éva – Széplaki Györgyné – Szeredi Éva: Matematika 5. (Apáczai Kiadó) könyve nyomán / saját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37890"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288E4C99-C23E-4636-9FC3-0E1B4C9D9315}" type="slidenum">
              <a:rPr lang="hu-HU" sz="1600" b="1">
                <a:solidFill>
                  <a:schemeClr val="tx1"/>
                </a:solidFill>
                <a:latin typeface="Courier New" pitchFamily="49" charset="0"/>
                <a:cs typeface="Courier New" pitchFamily="49" charset="0"/>
              </a:rPr>
              <a:pPr fontAlgn="base">
                <a:spcBef>
                  <a:spcPct val="0"/>
                </a:spcBef>
                <a:spcAft>
                  <a:spcPct val="0"/>
                </a:spcAft>
              </a:pPr>
              <a:t>12</a:t>
            </a:fld>
            <a:endParaRPr lang="hu-HU" sz="1600" b="1">
              <a:solidFill>
                <a:schemeClr val="tx1"/>
              </a:solidFill>
              <a:latin typeface="Courier New" pitchFamily="49" charset="0"/>
              <a:cs typeface="Courier New" pitchFamily="49" charset="0"/>
            </a:endParaRPr>
          </a:p>
        </p:txBody>
      </p:sp>
      <p:pic>
        <p:nvPicPr>
          <p:cNvPr id="37891" name="Picture 2"/>
          <p:cNvPicPr>
            <a:picLocks noChangeAspect="1" noChangeArrowheads="1"/>
          </p:cNvPicPr>
          <p:nvPr/>
        </p:nvPicPr>
        <p:blipFill>
          <a:blip r:embed="rId3"/>
          <a:srcRect/>
          <a:stretch>
            <a:fillRect/>
          </a:stretch>
        </p:blipFill>
        <p:spPr bwMode="auto">
          <a:xfrm>
            <a:off x="971550" y="1341438"/>
            <a:ext cx="6985000" cy="4906962"/>
          </a:xfrm>
          <a:prstGeom prst="rect">
            <a:avLst/>
          </a:prstGeom>
          <a:noFill/>
          <a:ln w="28575">
            <a:solidFill>
              <a:srgbClr val="C00000"/>
            </a:solidFill>
            <a:miter lim="800000"/>
            <a:headEnd/>
            <a:tailEnd/>
          </a:ln>
        </p:spPr>
      </p:pic>
      <p:sp>
        <p:nvSpPr>
          <p:cNvPr id="37892" name="Szövegdoboz 4"/>
          <p:cNvSpPr txBox="1">
            <a:spLocks noChangeArrowheads="1"/>
          </p:cNvSpPr>
          <p:nvPr/>
        </p:nvSpPr>
        <p:spPr bwMode="auto">
          <a:xfrm>
            <a:off x="468313" y="155575"/>
            <a:ext cx="3032125" cy="460375"/>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JÁTSZANI ENGEDÜNK</a:t>
            </a:r>
          </a:p>
        </p:txBody>
      </p:sp>
      <p:sp>
        <p:nvSpPr>
          <p:cNvPr id="37893" name="Téglalap 5"/>
          <p:cNvSpPr>
            <a:spLocks noChangeArrowheads="1"/>
          </p:cNvSpPr>
          <p:nvPr/>
        </p:nvSpPr>
        <p:spPr bwMode="auto">
          <a:xfrm>
            <a:off x="466725" y="579438"/>
            <a:ext cx="8281988" cy="647700"/>
          </a:xfrm>
          <a:prstGeom prst="rect">
            <a:avLst/>
          </a:prstGeom>
          <a:noFill/>
          <a:ln w="9525">
            <a:noFill/>
            <a:miter lim="800000"/>
            <a:headEnd/>
            <a:tailEnd/>
          </a:ln>
        </p:spPr>
        <p:txBody>
          <a:bodyPr>
            <a:spAutoFit/>
          </a:bodyPr>
          <a:lstStyle/>
          <a:p>
            <a:r>
              <a:rPr lang="hu-HU">
                <a:latin typeface="Candara" pitchFamily="34" charset="0"/>
              </a:rPr>
              <a:t>Csahóczi Erzsébet – Csatár Katalin – Kovács Csongorné –Morvai Éva – Széplaki Györgyné – Szeredi Éva: Matematika 5. (Apáczai Kiadó) könyve nyomán / saját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39938"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97A7CDC-ECA4-413A-AD0C-A0292E7F8546}" type="slidenum">
              <a:rPr lang="hu-HU" sz="1600" b="1">
                <a:solidFill>
                  <a:schemeClr val="tx1"/>
                </a:solidFill>
                <a:latin typeface="Courier New" pitchFamily="49" charset="0"/>
                <a:cs typeface="Courier New" pitchFamily="49" charset="0"/>
              </a:rPr>
              <a:pPr fontAlgn="base">
                <a:spcBef>
                  <a:spcPct val="0"/>
                </a:spcBef>
                <a:spcAft>
                  <a:spcPct val="0"/>
                </a:spcAft>
              </a:pPr>
              <a:t>13</a:t>
            </a:fld>
            <a:endParaRPr lang="hu-HU" sz="1600" b="1">
              <a:solidFill>
                <a:schemeClr val="tx1"/>
              </a:solidFill>
              <a:latin typeface="Courier New" pitchFamily="49" charset="0"/>
              <a:cs typeface="Courier New" pitchFamily="49" charset="0"/>
            </a:endParaRPr>
          </a:p>
        </p:txBody>
      </p:sp>
      <p:pic>
        <p:nvPicPr>
          <p:cNvPr id="39939" name="Picture 2"/>
          <p:cNvPicPr>
            <a:picLocks noChangeAspect="1" noChangeArrowheads="1"/>
          </p:cNvPicPr>
          <p:nvPr/>
        </p:nvPicPr>
        <p:blipFill>
          <a:blip r:embed="rId3"/>
          <a:srcRect/>
          <a:stretch>
            <a:fillRect/>
          </a:stretch>
        </p:blipFill>
        <p:spPr bwMode="auto">
          <a:xfrm>
            <a:off x="971550" y="1052513"/>
            <a:ext cx="7251700" cy="5400675"/>
          </a:xfrm>
          <a:prstGeom prst="rect">
            <a:avLst/>
          </a:prstGeom>
          <a:noFill/>
          <a:ln w="28575">
            <a:solidFill>
              <a:srgbClr val="C00000"/>
            </a:solidFill>
            <a:miter lim="800000"/>
            <a:headEnd/>
            <a:tailEnd/>
          </a:ln>
        </p:spPr>
      </p:pic>
      <p:sp>
        <p:nvSpPr>
          <p:cNvPr id="39940" name="Szövegdoboz 4"/>
          <p:cNvSpPr txBox="1">
            <a:spLocks noChangeArrowheads="1"/>
          </p:cNvSpPr>
          <p:nvPr/>
        </p:nvSpPr>
        <p:spPr bwMode="auto">
          <a:xfrm>
            <a:off x="684213" y="82550"/>
            <a:ext cx="3032125" cy="461963"/>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JÁTSZANI ENGEDÜNK</a:t>
            </a:r>
          </a:p>
        </p:txBody>
      </p:sp>
      <p:sp>
        <p:nvSpPr>
          <p:cNvPr id="39941" name="Szövegdoboz 3"/>
          <p:cNvSpPr txBox="1">
            <a:spLocks noChangeArrowheads="1"/>
          </p:cNvSpPr>
          <p:nvPr/>
        </p:nvSpPr>
        <p:spPr bwMode="auto">
          <a:xfrm>
            <a:off x="684213" y="390525"/>
            <a:ext cx="8280400" cy="646113"/>
          </a:xfrm>
          <a:prstGeom prst="rect">
            <a:avLst/>
          </a:prstGeom>
          <a:noFill/>
          <a:ln w="9525">
            <a:noFill/>
            <a:miter lim="800000"/>
            <a:headEnd/>
            <a:tailEnd/>
          </a:ln>
        </p:spPr>
        <p:txBody>
          <a:bodyPr>
            <a:spAutoFit/>
          </a:bodyPr>
          <a:lstStyle/>
          <a:p>
            <a:r>
              <a:rPr lang="hu-HU">
                <a:latin typeface="Candara" pitchFamily="34" charset="0"/>
              </a:rPr>
              <a:t>Békéssy Szilvia–dr. Fried Katalin–Korándi József–Paróczay József–Számadó László–Tamás Beáta: </a:t>
            </a:r>
            <a:r>
              <a:rPr lang="hu-HU" b="1">
                <a:latin typeface="Candara" pitchFamily="34" charset="0"/>
              </a:rPr>
              <a:t>Matematika 6.</a:t>
            </a:r>
            <a:r>
              <a:rPr lang="hu-HU">
                <a:latin typeface="Candara" pitchFamily="34" charset="0"/>
              </a:rPr>
              <a:t> Kalandozások a matematikában / mintafejezet</a:t>
            </a:r>
            <a:endParaRPr lang="hu-HU" b="1">
              <a:latin typeface="Candar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41986" name="Dia számának helye 2"/>
          <p:cNvSpPr>
            <a:spLocks noGrp="1"/>
          </p:cNvSpPr>
          <p:nvPr>
            <p:ph type="sldNum" sz="quarter" idx="12"/>
          </p:nvPr>
        </p:nvSpPr>
        <p:spPr bwMode="auto">
          <a:xfrm>
            <a:off x="8712200" y="6507163"/>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4EE92F79-5D3E-495A-85D2-D7751958EB2F}" type="slidenum">
              <a:rPr lang="hu-HU" sz="1600" b="1">
                <a:solidFill>
                  <a:schemeClr val="tx1"/>
                </a:solidFill>
                <a:latin typeface="Courier New" pitchFamily="49" charset="0"/>
                <a:cs typeface="Courier New" pitchFamily="49" charset="0"/>
              </a:rPr>
              <a:pPr fontAlgn="base">
                <a:spcBef>
                  <a:spcPct val="0"/>
                </a:spcBef>
                <a:spcAft>
                  <a:spcPct val="0"/>
                </a:spcAft>
              </a:pPr>
              <a:t>14</a:t>
            </a:fld>
            <a:endParaRPr lang="hu-HU" sz="1600" b="1">
              <a:solidFill>
                <a:schemeClr val="tx1"/>
              </a:solidFill>
              <a:latin typeface="Courier New" pitchFamily="49" charset="0"/>
              <a:cs typeface="Courier New" pitchFamily="49" charset="0"/>
            </a:endParaRPr>
          </a:p>
        </p:txBody>
      </p:sp>
      <p:sp>
        <p:nvSpPr>
          <p:cNvPr id="41987" name="Szövegdoboz 3"/>
          <p:cNvSpPr txBox="1">
            <a:spLocks noChangeArrowheads="1"/>
          </p:cNvSpPr>
          <p:nvPr/>
        </p:nvSpPr>
        <p:spPr bwMode="auto">
          <a:xfrm>
            <a:off x="468313" y="155575"/>
            <a:ext cx="3032125" cy="460375"/>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JÁTSZANI ENGEDÜNK</a:t>
            </a:r>
          </a:p>
        </p:txBody>
      </p:sp>
      <p:pic>
        <p:nvPicPr>
          <p:cNvPr id="41988" name="Picture 2"/>
          <p:cNvPicPr>
            <a:picLocks noChangeAspect="1" noChangeArrowheads="1"/>
          </p:cNvPicPr>
          <p:nvPr/>
        </p:nvPicPr>
        <p:blipFill>
          <a:blip r:embed="rId3"/>
          <a:srcRect/>
          <a:stretch>
            <a:fillRect/>
          </a:stretch>
        </p:blipFill>
        <p:spPr bwMode="auto">
          <a:xfrm>
            <a:off x="611188" y="1412875"/>
            <a:ext cx="6154737" cy="4824413"/>
          </a:xfrm>
          <a:prstGeom prst="rect">
            <a:avLst/>
          </a:prstGeom>
          <a:noFill/>
          <a:ln w="28575">
            <a:solidFill>
              <a:srgbClr val="C00000"/>
            </a:solidFill>
            <a:miter lim="800000"/>
            <a:headEnd/>
            <a:tailEnd/>
          </a:ln>
        </p:spPr>
      </p:pic>
      <p:pic>
        <p:nvPicPr>
          <p:cNvPr id="41989" name="Picture 3"/>
          <p:cNvPicPr>
            <a:picLocks noChangeAspect="1" noChangeArrowheads="1"/>
          </p:cNvPicPr>
          <p:nvPr/>
        </p:nvPicPr>
        <p:blipFill>
          <a:blip r:embed="rId4"/>
          <a:srcRect/>
          <a:stretch>
            <a:fillRect/>
          </a:stretch>
        </p:blipFill>
        <p:spPr bwMode="auto">
          <a:xfrm>
            <a:off x="6516688" y="4352925"/>
            <a:ext cx="1989137" cy="2089150"/>
          </a:xfrm>
          <a:prstGeom prst="rect">
            <a:avLst/>
          </a:prstGeom>
          <a:noFill/>
          <a:ln w="28575">
            <a:solidFill>
              <a:srgbClr val="C00000"/>
            </a:solidFill>
            <a:miter lim="800000"/>
            <a:headEnd/>
            <a:tailEnd/>
          </a:ln>
        </p:spPr>
      </p:pic>
      <p:sp>
        <p:nvSpPr>
          <p:cNvPr id="41990" name="Szövegdoboz 6"/>
          <p:cNvSpPr txBox="1">
            <a:spLocks noChangeArrowheads="1"/>
          </p:cNvSpPr>
          <p:nvPr/>
        </p:nvSpPr>
        <p:spPr bwMode="auto">
          <a:xfrm>
            <a:off x="468313" y="584200"/>
            <a:ext cx="8280400" cy="646113"/>
          </a:xfrm>
          <a:prstGeom prst="rect">
            <a:avLst/>
          </a:prstGeom>
          <a:noFill/>
          <a:ln w="9525">
            <a:noFill/>
            <a:miter lim="800000"/>
            <a:headEnd/>
            <a:tailEnd/>
          </a:ln>
        </p:spPr>
        <p:txBody>
          <a:bodyPr>
            <a:spAutoFit/>
          </a:bodyPr>
          <a:lstStyle/>
          <a:p>
            <a:r>
              <a:rPr lang="hu-HU">
                <a:latin typeface="Candara" pitchFamily="34" charset="0"/>
              </a:rPr>
              <a:t>Békéssy Szilvia–dr. Fried Katalin–Korándi József–Paróczay József–Számadó László–Tamás Beáta: </a:t>
            </a:r>
            <a:r>
              <a:rPr lang="hu-HU" b="1">
                <a:latin typeface="Candara" pitchFamily="34" charset="0"/>
              </a:rPr>
              <a:t>Matematika 6.</a:t>
            </a:r>
            <a:r>
              <a:rPr lang="hu-HU">
                <a:latin typeface="Candara" pitchFamily="34" charset="0"/>
              </a:rPr>
              <a:t> Kalandozások a matematikában / mintafejezet / saját</a:t>
            </a:r>
            <a:endParaRPr lang="hu-HU" b="1">
              <a:latin typeface="Candar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44034" name="Dia számának helye 2"/>
          <p:cNvSpPr>
            <a:spLocks noGrp="1"/>
          </p:cNvSpPr>
          <p:nvPr>
            <p:ph type="sldNum" sz="quarter" idx="12"/>
          </p:nvPr>
        </p:nvSpPr>
        <p:spPr bwMode="auto">
          <a:xfrm>
            <a:off x="8712200" y="6489700"/>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0167050F-7C19-4A00-B445-F07A9E879B24}" type="slidenum">
              <a:rPr lang="hu-HU" sz="1600" b="1">
                <a:solidFill>
                  <a:schemeClr val="tx1"/>
                </a:solidFill>
                <a:latin typeface="Courier New" pitchFamily="49" charset="0"/>
                <a:cs typeface="Courier New" pitchFamily="49" charset="0"/>
              </a:rPr>
              <a:pPr fontAlgn="base">
                <a:spcBef>
                  <a:spcPct val="0"/>
                </a:spcBef>
                <a:spcAft>
                  <a:spcPct val="0"/>
                </a:spcAft>
              </a:pPr>
              <a:t>15</a:t>
            </a:fld>
            <a:endParaRPr lang="hu-HU" sz="1600" b="1">
              <a:solidFill>
                <a:schemeClr val="tx1"/>
              </a:solidFill>
              <a:latin typeface="Courier New" pitchFamily="49" charset="0"/>
              <a:cs typeface="Courier New" pitchFamily="49" charset="0"/>
            </a:endParaRPr>
          </a:p>
        </p:txBody>
      </p:sp>
      <p:pic>
        <p:nvPicPr>
          <p:cNvPr id="44035" name="Picture 2"/>
          <p:cNvPicPr>
            <a:picLocks noChangeAspect="1" noChangeArrowheads="1"/>
          </p:cNvPicPr>
          <p:nvPr/>
        </p:nvPicPr>
        <p:blipFill>
          <a:blip r:embed="rId3"/>
          <a:srcRect/>
          <a:stretch>
            <a:fillRect/>
          </a:stretch>
        </p:blipFill>
        <p:spPr bwMode="auto">
          <a:xfrm>
            <a:off x="468313" y="1125538"/>
            <a:ext cx="4175125" cy="5256212"/>
          </a:xfrm>
          <a:prstGeom prst="rect">
            <a:avLst/>
          </a:prstGeom>
          <a:noFill/>
          <a:ln w="28575">
            <a:solidFill>
              <a:srgbClr val="C00000"/>
            </a:solidFill>
            <a:miter lim="800000"/>
            <a:headEnd/>
            <a:tailEnd/>
          </a:ln>
        </p:spPr>
      </p:pic>
      <p:sp>
        <p:nvSpPr>
          <p:cNvPr id="44036" name="Szövegdoboz 5"/>
          <p:cNvSpPr txBox="1">
            <a:spLocks noChangeArrowheads="1"/>
          </p:cNvSpPr>
          <p:nvPr/>
        </p:nvSpPr>
        <p:spPr bwMode="auto">
          <a:xfrm>
            <a:off x="468313" y="155575"/>
            <a:ext cx="3032125" cy="460375"/>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JÁTSZANI ENGEDÜNK</a:t>
            </a:r>
          </a:p>
        </p:txBody>
      </p:sp>
      <p:sp>
        <p:nvSpPr>
          <p:cNvPr id="44037" name="Szövegdoboz 7"/>
          <p:cNvSpPr txBox="1">
            <a:spLocks noChangeArrowheads="1"/>
          </p:cNvSpPr>
          <p:nvPr/>
        </p:nvSpPr>
        <p:spPr bwMode="auto">
          <a:xfrm>
            <a:off x="468313" y="477838"/>
            <a:ext cx="8280400" cy="647700"/>
          </a:xfrm>
          <a:prstGeom prst="rect">
            <a:avLst/>
          </a:prstGeom>
          <a:noFill/>
          <a:ln w="9525">
            <a:noFill/>
            <a:miter lim="800000"/>
            <a:headEnd/>
            <a:tailEnd/>
          </a:ln>
        </p:spPr>
        <p:txBody>
          <a:bodyPr>
            <a:spAutoFit/>
          </a:bodyPr>
          <a:lstStyle/>
          <a:p>
            <a:r>
              <a:rPr lang="hu-HU">
                <a:latin typeface="Candara" pitchFamily="34" charset="0"/>
              </a:rPr>
              <a:t>Békéssy Szilvia–dr. Fried Katalin–Korándi József–Paróczay József–Számadó László–Tamás Beáta: </a:t>
            </a:r>
            <a:r>
              <a:rPr lang="hu-HU" b="1">
                <a:latin typeface="Candara" pitchFamily="34" charset="0"/>
              </a:rPr>
              <a:t>Matematika 7.</a:t>
            </a:r>
            <a:r>
              <a:rPr lang="hu-HU">
                <a:latin typeface="Candara" pitchFamily="34" charset="0"/>
              </a:rPr>
              <a:t> Kalandozások a matematikában / mintafejezet</a:t>
            </a:r>
            <a:endParaRPr lang="hu-HU" b="1">
              <a:latin typeface="Candara" pitchFamily="34" charset="0"/>
            </a:endParaRPr>
          </a:p>
        </p:txBody>
      </p:sp>
      <p:pic>
        <p:nvPicPr>
          <p:cNvPr id="44038" name="Picture 4"/>
          <p:cNvPicPr>
            <a:picLocks noChangeAspect="1" noChangeArrowheads="1"/>
          </p:cNvPicPr>
          <p:nvPr/>
        </p:nvPicPr>
        <p:blipFill>
          <a:blip r:embed="rId4"/>
          <a:srcRect/>
          <a:stretch>
            <a:fillRect/>
          </a:stretch>
        </p:blipFill>
        <p:spPr bwMode="auto">
          <a:xfrm>
            <a:off x="4859338" y="1125538"/>
            <a:ext cx="2665412" cy="400050"/>
          </a:xfrm>
          <a:prstGeom prst="rect">
            <a:avLst/>
          </a:prstGeom>
          <a:noFill/>
          <a:ln w="28575">
            <a:solidFill>
              <a:srgbClr val="C00000"/>
            </a:solidFill>
            <a:miter lim="800000"/>
            <a:headEnd/>
            <a:tailEnd/>
          </a:ln>
        </p:spPr>
      </p:pic>
      <p:pic>
        <p:nvPicPr>
          <p:cNvPr id="44039" name="Picture 5"/>
          <p:cNvPicPr>
            <a:picLocks noChangeAspect="1" noChangeArrowheads="1"/>
          </p:cNvPicPr>
          <p:nvPr/>
        </p:nvPicPr>
        <p:blipFill>
          <a:blip r:embed="rId5"/>
          <a:srcRect/>
          <a:stretch>
            <a:fillRect/>
          </a:stretch>
        </p:blipFill>
        <p:spPr bwMode="auto">
          <a:xfrm>
            <a:off x="4859338" y="2773363"/>
            <a:ext cx="3889375" cy="3608387"/>
          </a:xfrm>
          <a:prstGeom prst="rect">
            <a:avLst/>
          </a:prstGeom>
          <a:noFill/>
          <a:ln w="28575">
            <a:solidFill>
              <a:srgbClr val="C00000"/>
            </a:solid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46082" name="Dia számának helye 2"/>
          <p:cNvSpPr>
            <a:spLocks noGrp="1"/>
          </p:cNvSpPr>
          <p:nvPr>
            <p:ph type="sldNum" sz="quarter" idx="12"/>
          </p:nvPr>
        </p:nvSpPr>
        <p:spPr bwMode="auto">
          <a:xfrm>
            <a:off x="8718550" y="6492875"/>
            <a:ext cx="4333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F7441F6-75F0-4B15-B06D-5AF0F6546222}" type="slidenum">
              <a:rPr lang="hu-HU" sz="1600" b="1">
                <a:solidFill>
                  <a:schemeClr val="tx1"/>
                </a:solidFill>
                <a:latin typeface="Courier New" pitchFamily="49" charset="0"/>
                <a:cs typeface="Courier New" pitchFamily="49" charset="0"/>
              </a:rPr>
              <a:pPr fontAlgn="base">
                <a:spcBef>
                  <a:spcPct val="0"/>
                </a:spcBef>
                <a:spcAft>
                  <a:spcPct val="0"/>
                </a:spcAft>
              </a:pPr>
              <a:t>16</a:t>
            </a:fld>
            <a:endParaRPr lang="hu-HU" sz="1600" b="1">
              <a:solidFill>
                <a:schemeClr val="tx1"/>
              </a:solidFill>
              <a:latin typeface="Courier New" pitchFamily="49" charset="0"/>
              <a:cs typeface="Courier New" pitchFamily="49" charset="0"/>
            </a:endParaRPr>
          </a:p>
        </p:txBody>
      </p:sp>
      <p:sp>
        <p:nvSpPr>
          <p:cNvPr id="4" name="Szövegdoboz 3"/>
          <p:cNvSpPr txBox="1"/>
          <p:nvPr/>
        </p:nvSpPr>
        <p:spPr>
          <a:xfrm>
            <a:off x="462809" y="1700808"/>
            <a:ext cx="8208912" cy="2677656"/>
          </a:xfrm>
          <a:prstGeom prst="rect">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a:spAutoFit/>
          </a:bodyPr>
          <a:lstStyle/>
          <a:p>
            <a:pPr algn="just" fontAlgn="auto">
              <a:spcBef>
                <a:spcPts val="0"/>
              </a:spcBef>
              <a:spcAft>
                <a:spcPts val="0"/>
              </a:spcAft>
              <a:defRPr/>
            </a:pPr>
            <a:r>
              <a:rPr lang="hu-HU" sz="2800" dirty="0">
                <a:solidFill>
                  <a:srgbClr val="0070C0"/>
                </a:solidFill>
              </a:rPr>
              <a:t>Gondolj egy háromjegyű számot, amelyben a százasok és az egyesek helyén különböző számjegyek állnak! Írd fel a számot fordítva is! Vond ki a nagyobb számból a </a:t>
            </a:r>
            <a:r>
              <a:rPr lang="hu-HU" sz="2800" dirty="0">
                <a:solidFill>
                  <a:srgbClr val="0070C0"/>
                </a:solidFill>
              </a:rPr>
              <a:t>kisebbet! </a:t>
            </a:r>
            <a:r>
              <a:rPr lang="hu-HU" sz="2800" dirty="0">
                <a:solidFill>
                  <a:srgbClr val="0070C0"/>
                </a:solidFill>
              </a:rPr>
              <a:t>Ezután add össze a kapott számot és a saját fordított sorrendben felírt </a:t>
            </a:r>
            <a:r>
              <a:rPr lang="hu-HU" sz="2800" dirty="0">
                <a:solidFill>
                  <a:srgbClr val="0070C0"/>
                </a:solidFill>
              </a:rPr>
              <a:t>párját! </a:t>
            </a:r>
            <a:r>
              <a:rPr lang="hu-HU" sz="2800" dirty="0">
                <a:solidFill>
                  <a:srgbClr val="0070C0"/>
                </a:solidFill>
              </a:rPr>
              <a:t>Megmondjam mit kaptál eredményül?</a:t>
            </a:r>
          </a:p>
        </p:txBody>
      </p:sp>
      <p:sp>
        <p:nvSpPr>
          <p:cNvPr id="46086" name="Szövegdoboz 5"/>
          <p:cNvSpPr txBox="1">
            <a:spLocks noChangeArrowheads="1"/>
          </p:cNvSpPr>
          <p:nvPr/>
        </p:nvSpPr>
        <p:spPr bwMode="auto">
          <a:xfrm>
            <a:off x="468313" y="155575"/>
            <a:ext cx="3032125" cy="460375"/>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JÁTSZANI ENGEDÜNK</a:t>
            </a:r>
          </a:p>
        </p:txBody>
      </p:sp>
      <p:sp>
        <p:nvSpPr>
          <p:cNvPr id="46087" name="Szövegdoboz 6"/>
          <p:cNvSpPr txBox="1">
            <a:spLocks noChangeArrowheads="1"/>
          </p:cNvSpPr>
          <p:nvPr/>
        </p:nvSpPr>
        <p:spPr bwMode="auto">
          <a:xfrm>
            <a:off x="468313" y="676275"/>
            <a:ext cx="8280400" cy="646113"/>
          </a:xfrm>
          <a:prstGeom prst="rect">
            <a:avLst/>
          </a:prstGeom>
          <a:noFill/>
          <a:ln w="9525">
            <a:noFill/>
            <a:miter lim="800000"/>
            <a:headEnd/>
            <a:tailEnd/>
          </a:ln>
        </p:spPr>
        <p:txBody>
          <a:bodyPr>
            <a:spAutoFit/>
          </a:bodyPr>
          <a:lstStyle/>
          <a:p>
            <a:r>
              <a:rPr lang="hu-HU">
                <a:latin typeface="Candara" pitchFamily="34" charset="0"/>
              </a:rPr>
              <a:t>Békéssy Szilvia–dr. Fried Katalin–Korándi József–Paróczay József–Számadó László–Tamás Beáta: </a:t>
            </a:r>
            <a:r>
              <a:rPr lang="hu-HU" b="1">
                <a:latin typeface="Candara" pitchFamily="34" charset="0"/>
              </a:rPr>
              <a:t>Matematika 8.</a:t>
            </a:r>
            <a:r>
              <a:rPr lang="hu-HU">
                <a:latin typeface="Candara" pitchFamily="34" charset="0"/>
              </a:rPr>
              <a:t> Kalandozások a matematikában feladata nyomán</a:t>
            </a:r>
            <a:endParaRPr lang="hu-HU" b="1">
              <a:latin typeface="Candar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48130" name="Dia számának helye 2"/>
          <p:cNvSpPr>
            <a:spLocks noGrp="1"/>
          </p:cNvSpPr>
          <p:nvPr>
            <p:ph type="sldNum" sz="quarter" idx="12"/>
          </p:nvPr>
        </p:nvSpPr>
        <p:spPr bwMode="auto">
          <a:xfrm>
            <a:off x="8718550" y="6492875"/>
            <a:ext cx="4333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35645A80-99A7-4AB6-BC9F-1BE276953F84}" type="slidenum">
              <a:rPr lang="hu-HU" sz="1600" b="1">
                <a:solidFill>
                  <a:schemeClr val="tx1"/>
                </a:solidFill>
                <a:latin typeface="Courier New" pitchFamily="49" charset="0"/>
                <a:cs typeface="Courier New" pitchFamily="49" charset="0"/>
              </a:rPr>
              <a:pPr fontAlgn="base">
                <a:spcBef>
                  <a:spcPct val="0"/>
                </a:spcBef>
                <a:spcAft>
                  <a:spcPct val="0"/>
                </a:spcAft>
              </a:pPr>
              <a:t>17</a:t>
            </a:fld>
            <a:endParaRPr lang="hu-HU" sz="1600" b="1">
              <a:solidFill>
                <a:schemeClr val="tx1"/>
              </a:solidFill>
              <a:latin typeface="Courier New" pitchFamily="49" charset="0"/>
              <a:cs typeface="Courier New" pitchFamily="49" charset="0"/>
            </a:endParaRPr>
          </a:p>
        </p:txBody>
      </p:sp>
      <p:sp>
        <p:nvSpPr>
          <p:cNvPr id="4" name="Szövegdoboz 3"/>
          <p:cNvSpPr txBox="1"/>
          <p:nvPr/>
        </p:nvSpPr>
        <p:spPr>
          <a:xfrm>
            <a:off x="462809" y="1700808"/>
            <a:ext cx="8208912" cy="2677656"/>
          </a:xfrm>
          <a:prstGeom prst="rect">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a:spAutoFit/>
          </a:bodyPr>
          <a:lstStyle/>
          <a:p>
            <a:pPr algn="just" fontAlgn="auto">
              <a:spcBef>
                <a:spcPts val="0"/>
              </a:spcBef>
              <a:spcAft>
                <a:spcPts val="0"/>
              </a:spcAft>
              <a:defRPr/>
            </a:pPr>
            <a:r>
              <a:rPr lang="hu-HU" sz="2800" dirty="0">
                <a:solidFill>
                  <a:srgbClr val="0070C0"/>
                </a:solidFill>
              </a:rPr>
              <a:t>Gondolj egy háromjegyű számot, amelyben a százasok és az egyesek helyén különböző számjegyek állnak! Írd fel a számot fordítva is! Vond ki a nagyobb számból a </a:t>
            </a:r>
            <a:r>
              <a:rPr lang="hu-HU" sz="2800" dirty="0">
                <a:solidFill>
                  <a:srgbClr val="0070C0"/>
                </a:solidFill>
              </a:rPr>
              <a:t>kisebbet! </a:t>
            </a:r>
            <a:r>
              <a:rPr lang="hu-HU" sz="2800" dirty="0">
                <a:solidFill>
                  <a:srgbClr val="0070C0"/>
                </a:solidFill>
              </a:rPr>
              <a:t>Ezután add össze a kapott számot és a saját fordított sorrendben felírt </a:t>
            </a:r>
            <a:r>
              <a:rPr lang="hu-HU" sz="2800" dirty="0">
                <a:solidFill>
                  <a:srgbClr val="0070C0"/>
                </a:solidFill>
              </a:rPr>
              <a:t>párját! </a:t>
            </a:r>
            <a:r>
              <a:rPr lang="hu-HU" sz="2800" dirty="0">
                <a:solidFill>
                  <a:srgbClr val="0070C0"/>
                </a:solidFill>
              </a:rPr>
              <a:t>Megmondjam mit kaptál eredményül?</a:t>
            </a:r>
          </a:p>
        </p:txBody>
      </p:sp>
      <p:sp>
        <p:nvSpPr>
          <p:cNvPr id="5" name="Szövegdoboz 4"/>
          <p:cNvSpPr txBox="1"/>
          <p:nvPr/>
        </p:nvSpPr>
        <p:spPr>
          <a:xfrm>
            <a:off x="3669285" y="4581128"/>
            <a:ext cx="1877437" cy="1107996"/>
          </a:xfrm>
          <a:prstGeom prst="rect">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wrap="none">
            <a:spAutoFit/>
          </a:bodyPr>
          <a:lstStyle/>
          <a:p>
            <a:pPr fontAlgn="auto">
              <a:spcBef>
                <a:spcPts val="0"/>
              </a:spcBef>
              <a:spcAft>
                <a:spcPts val="0"/>
              </a:spcAft>
              <a:defRPr/>
            </a:pPr>
            <a:r>
              <a:rPr lang="hu-HU" sz="6600" dirty="0">
                <a:solidFill>
                  <a:srgbClr val="FF0000"/>
                </a:solidFill>
              </a:rPr>
              <a:t>1089</a:t>
            </a:r>
            <a:endParaRPr lang="hu-HU" sz="6600" dirty="0">
              <a:solidFill>
                <a:srgbClr val="FF0000"/>
              </a:solidFill>
            </a:endParaRPr>
          </a:p>
        </p:txBody>
      </p:sp>
      <p:sp>
        <p:nvSpPr>
          <p:cNvPr id="48137" name="Szövegdoboz 5"/>
          <p:cNvSpPr txBox="1">
            <a:spLocks noChangeArrowheads="1"/>
          </p:cNvSpPr>
          <p:nvPr/>
        </p:nvSpPr>
        <p:spPr bwMode="auto">
          <a:xfrm>
            <a:off x="468313" y="155575"/>
            <a:ext cx="3032125" cy="460375"/>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JÁTSZANI ENGEDÜNK</a:t>
            </a:r>
          </a:p>
        </p:txBody>
      </p:sp>
      <p:sp>
        <p:nvSpPr>
          <p:cNvPr id="48138" name="Szövegdoboz 6"/>
          <p:cNvSpPr txBox="1">
            <a:spLocks noChangeArrowheads="1"/>
          </p:cNvSpPr>
          <p:nvPr/>
        </p:nvSpPr>
        <p:spPr bwMode="auto">
          <a:xfrm>
            <a:off x="468313" y="676275"/>
            <a:ext cx="8280400" cy="646113"/>
          </a:xfrm>
          <a:prstGeom prst="rect">
            <a:avLst/>
          </a:prstGeom>
          <a:noFill/>
          <a:ln w="9525">
            <a:noFill/>
            <a:miter lim="800000"/>
            <a:headEnd/>
            <a:tailEnd/>
          </a:ln>
        </p:spPr>
        <p:txBody>
          <a:bodyPr>
            <a:spAutoFit/>
          </a:bodyPr>
          <a:lstStyle/>
          <a:p>
            <a:r>
              <a:rPr lang="hu-HU">
                <a:latin typeface="Candara" pitchFamily="34" charset="0"/>
              </a:rPr>
              <a:t>Békéssy Szilvia–dr. Fried Katalin–Korándi József–Paróczay József–Számadó László–Tamás Beáta: </a:t>
            </a:r>
            <a:r>
              <a:rPr lang="hu-HU" b="1">
                <a:latin typeface="Candara" pitchFamily="34" charset="0"/>
              </a:rPr>
              <a:t>Matematika 8.</a:t>
            </a:r>
            <a:r>
              <a:rPr lang="hu-HU">
                <a:latin typeface="Candara" pitchFamily="34" charset="0"/>
              </a:rPr>
              <a:t> Kalandozások a matematikában feladata nyomán</a:t>
            </a:r>
            <a:endParaRPr lang="hu-HU" b="1">
              <a:latin typeface="Candar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50178" name="Dia számának helye 2"/>
          <p:cNvSpPr>
            <a:spLocks noGrp="1"/>
          </p:cNvSpPr>
          <p:nvPr>
            <p:ph type="sldNum" sz="quarter" idx="12"/>
          </p:nvPr>
        </p:nvSpPr>
        <p:spPr bwMode="auto">
          <a:xfrm>
            <a:off x="8639175" y="6492875"/>
            <a:ext cx="504825"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46D90749-1E16-4727-9F9E-0262AC7FD7EB}" type="slidenum">
              <a:rPr lang="hu-HU" sz="1600" b="1">
                <a:solidFill>
                  <a:schemeClr val="tx1"/>
                </a:solidFill>
                <a:latin typeface="Courier New" pitchFamily="49" charset="0"/>
                <a:cs typeface="Courier New" pitchFamily="49" charset="0"/>
              </a:rPr>
              <a:pPr fontAlgn="base">
                <a:spcBef>
                  <a:spcPct val="0"/>
                </a:spcBef>
                <a:spcAft>
                  <a:spcPct val="0"/>
                </a:spcAft>
              </a:pPr>
              <a:t>18</a:t>
            </a:fld>
            <a:endParaRPr lang="hu-HU" sz="1600" b="1">
              <a:solidFill>
                <a:schemeClr val="tx1"/>
              </a:solidFill>
              <a:latin typeface="Courier New" pitchFamily="49" charset="0"/>
              <a:cs typeface="Courier New" pitchFamily="49" charset="0"/>
            </a:endParaRPr>
          </a:p>
        </p:txBody>
      </p:sp>
      <p:sp>
        <p:nvSpPr>
          <p:cNvPr id="50179" name="Szövegdoboz 3"/>
          <p:cNvSpPr txBox="1">
            <a:spLocks noChangeArrowheads="1"/>
          </p:cNvSpPr>
          <p:nvPr/>
        </p:nvSpPr>
        <p:spPr bwMode="auto">
          <a:xfrm>
            <a:off x="468313" y="155575"/>
            <a:ext cx="3032125" cy="460375"/>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JÁTSZANI ENGEDÜNK</a:t>
            </a:r>
          </a:p>
        </p:txBody>
      </p:sp>
      <p:sp>
        <p:nvSpPr>
          <p:cNvPr id="50180" name="Szövegdoboz 4"/>
          <p:cNvSpPr txBox="1">
            <a:spLocks noChangeArrowheads="1"/>
          </p:cNvSpPr>
          <p:nvPr/>
        </p:nvSpPr>
        <p:spPr bwMode="auto">
          <a:xfrm>
            <a:off x="468313" y="676275"/>
            <a:ext cx="8280400" cy="646113"/>
          </a:xfrm>
          <a:prstGeom prst="rect">
            <a:avLst/>
          </a:prstGeom>
          <a:noFill/>
          <a:ln w="9525">
            <a:noFill/>
            <a:miter lim="800000"/>
            <a:headEnd/>
            <a:tailEnd/>
          </a:ln>
        </p:spPr>
        <p:txBody>
          <a:bodyPr>
            <a:spAutoFit/>
          </a:bodyPr>
          <a:lstStyle/>
          <a:p>
            <a:r>
              <a:rPr lang="hu-HU">
                <a:latin typeface="Candara" pitchFamily="34" charset="0"/>
              </a:rPr>
              <a:t>Békéssy Szilvia–dr. Fried Katalin–Korándi József–Paróczay József–Számadó László–Tamás Beáta: </a:t>
            </a:r>
            <a:r>
              <a:rPr lang="hu-HU" b="1">
                <a:latin typeface="Candara" pitchFamily="34" charset="0"/>
              </a:rPr>
              <a:t>Matematika 8.</a:t>
            </a:r>
            <a:r>
              <a:rPr lang="hu-HU">
                <a:latin typeface="Candara" pitchFamily="34" charset="0"/>
              </a:rPr>
              <a:t> Kalandozások a matematikában feladata nyomán</a:t>
            </a:r>
            <a:endParaRPr lang="hu-HU" b="1">
              <a:latin typeface="Candara" pitchFamily="34" charset="0"/>
            </a:endParaRPr>
          </a:p>
        </p:txBody>
      </p:sp>
      <p:sp>
        <p:nvSpPr>
          <p:cNvPr id="6" name="Szövegdoboz 5"/>
          <p:cNvSpPr txBox="1"/>
          <p:nvPr/>
        </p:nvSpPr>
        <p:spPr>
          <a:xfrm>
            <a:off x="467544" y="1988840"/>
            <a:ext cx="8280920" cy="3108543"/>
          </a:xfrm>
          <a:prstGeom prst="rect">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r>
              <a:rPr lang="hu-HU" sz="2800" dirty="0"/>
              <a:t>Többszintű a folytatás:</a:t>
            </a:r>
          </a:p>
          <a:p>
            <a:pPr marL="285750" indent="-285750" fontAlgn="auto">
              <a:spcBef>
                <a:spcPts val="0"/>
              </a:spcBef>
              <a:spcAft>
                <a:spcPts val="0"/>
              </a:spcAft>
              <a:buFont typeface="Arial" panose="020B0604020202020204" pitchFamily="34" charset="0"/>
              <a:buChar char="•"/>
              <a:defRPr/>
            </a:pPr>
            <a:r>
              <a:rPr lang="hu-HU" sz="2800" dirty="0"/>
              <a:t>Lesznek, akik „csak” játszanak.</a:t>
            </a:r>
          </a:p>
          <a:p>
            <a:pPr marL="285750" indent="-285750" fontAlgn="auto">
              <a:spcBef>
                <a:spcPts val="0"/>
              </a:spcBef>
              <a:spcAft>
                <a:spcPts val="0"/>
              </a:spcAft>
              <a:buFont typeface="Arial" panose="020B0604020202020204" pitchFamily="34" charset="0"/>
              <a:buChar char="•"/>
              <a:defRPr/>
            </a:pPr>
            <a:r>
              <a:rPr lang="hu-HU" sz="2800" dirty="0"/>
              <a:t>Lesznek, akiknek feladható a kérdés, hogy milyen számokkal lesz osztható az elsőként kapott különbség.</a:t>
            </a:r>
          </a:p>
          <a:p>
            <a:pPr marL="285750" indent="-285750" fontAlgn="auto">
              <a:spcBef>
                <a:spcPts val="0"/>
              </a:spcBef>
              <a:spcAft>
                <a:spcPts val="0"/>
              </a:spcAft>
              <a:buFont typeface="Arial" panose="020B0604020202020204" pitchFamily="34" charset="0"/>
              <a:buChar char="•"/>
              <a:defRPr/>
            </a:pPr>
            <a:r>
              <a:rPr lang="hu-HU" sz="2800" dirty="0"/>
              <a:t>Lesznek, akiktől meg lehet kérdezni, hogy miért mindig 1089 a különbség.</a:t>
            </a:r>
            <a:endParaRPr lang="hu-HU"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52226"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655D2412-C628-486B-917D-59D794979FE0}" type="slidenum">
              <a:rPr lang="hu-HU" sz="1600" b="1">
                <a:solidFill>
                  <a:schemeClr val="tx1"/>
                </a:solidFill>
                <a:latin typeface="Courier New" pitchFamily="49" charset="0"/>
                <a:cs typeface="Courier New" pitchFamily="49" charset="0"/>
              </a:rPr>
              <a:pPr fontAlgn="base">
                <a:spcBef>
                  <a:spcPct val="0"/>
                </a:spcBef>
                <a:spcAft>
                  <a:spcPct val="0"/>
                </a:spcAft>
              </a:pPr>
              <a:t>19</a:t>
            </a:fld>
            <a:endParaRPr lang="hu-HU" sz="1600" b="1">
              <a:solidFill>
                <a:schemeClr val="tx1"/>
              </a:solidFill>
              <a:latin typeface="Courier New" pitchFamily="49" charset="0"/>
              <a:cs typeface="Courier New" pitchFamily="49" charset="0"/>
            </a:endParaRPr>
          </a:p>
        </p:txBody>
      </p:sp>
      <p:sp>
        <p:nvSpPr>
          <p:cNvPr id="52227" name="Szövegdoboz 3"/>
          <p:cNvSpPr txBox="1">
            <a:spLocks noChangeArrowheads="1"/>
          </p:cNvSpPr>
          <p:nvPr/>
        </p:nvSpPr>
        <p:spPr bwMode="auto">
          <a:xfrm>
            <a:off x="468313" y="155575"/>
            <a:ext cx="3032125" cy="460375"/>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JÁTSZANI ENGEDÜNK</a:t>
            </a:r>
          </a:p>
        </p:txBody>
      </p:sp>
      <p:sp>
        <p:nvSpPr>
          <p:cNvPr id="52228" name="Szövegdoboz 4"/>
          <p:cNvSpPr txBox="1">
            <a:spLocks noChangeArrowheads="1"/>
          </p:cNvSpPr>
          <p:nvPr/>
        </p:nvSpPr>
        <p:spPr bwMode="auto">
          <a:xfrm>
            <a:off x="468313" y="676275"/>
            <a:ext cx="8280400" cy="646113"/>
          </a:xfrm>
          <a:prstGeom prst="rect">
            <a:avLst/>
          </a:prstGeom>
          <a:noFill/>
          <a:ln w="9525">
            <a:noFill/>
            <a:miter lim="800000"/>
            <a:headEnd/>
            <a:tailEnd/>
          </a:ln>
        </p:spPr>
        <p:txBody>
          <a:bodyPr>
            <a:spAutoFit/>
          </a:bodyPr>
          <a:lstStyle/>
          <a:p>
            <a:r>
              <a:rPr lang="hu-HU">
                <a:latin typeface="Candara" pitchFamily="34" charset="0"/>
              </a:rPr>
              <a:t>Békéssy Szilvia–dr. Fried Katalin–Korándi József–Paróczay József–Számadó László–Tamás Beáta: </a:t>
            </a:r>
            <a:r>
              <a:rPr lang="hu-HU" b="1">
                <a:latin typeface="Candara" pitchFamily="34" charset="0"/>
              </a:rPr>
              <a:t>Matematika 8.</a:t>
            </a:r>
            <a:r>
              <a:rPr lang="hu-HU">
                <a:latin typeface="Candara" pitchFamily="34" charset="0"/>
              </a:rPr>
              <a:t> Kalandozások a matematikában feladata nyomán</a:t>
            </a:r>
            <a:endParaRPr lang="hu-HU" b="1">
              <a:latin typeface="Candara" pitchFamily="34" charset="0"/>
            </a:endParaRPr>
          </a:p>
        </p:txBody>
      </p:sp>
      <p:sp>
        <p:nvSpPr>
          <p:cNvPr id="6" name="Szövegdoboz 5"/>
          <p:cNvSpPr txBox="1">
            <a:spLocks noRot="1" noChangeAspect="1" noMove="1" noResize="1" noEditPoints="1" noAdjustHandles="1" noChangeArrowheads="1" noChangeShapeType="1" noTextEdit="1"/>
          </p:cNvSpPr>
          <p:nvPr/>
        </p:nvSpPr>
        <p:spPr>
          <a:xfrm>
            <a:off x="467544" y="1628800"/>
            <a:ext cx="8280920" cy="4684809"/>
          </a:xfrm>
          <a:prstGeom prst="rect">
            <a:avLst/>
          </a:prstGeom>
          <a:blipFill rotWithShape="1">
            <a:blip r:embed="rId3"/>
            <a:stretch>
              <a:fillRect/>
            </a:stretch>
          </a:blipFill>
          <a:ln w="28575">
            <a:solidFill>
              <a:srgbClr val="C00000"/>
            </a:solidFill>
          </a:ln>
        </p:spPr>
        <p:txBody>
          <a:bodyPr/>
          <a:lstStyle/>
          <a:p>
            <a:pPr fontAlgn="auto">
              <a:spcBef>
                <a:spcPts val="0"/>
              </a:spcBef>
              <a:spcAft>
                <a:spcPts val="0"/>
              </a:spcAft>
              <a:defRPr/>
            </a:pPr>
            <a:r>
              <a:rPr lang="hu-HU">
                <a:noFill/>
                <a:latin typeface="+mn-lt"/>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17410" name="Dia számának helye 2"/>
          <p:cNvSpPr>
            <a:spLocks noGrp="1"/>
          </p:cNvSpPr>
          <p:nvPr>
            <p:ph type="sldNum" sz="quarter" idx="12"/>
          </p:nvPr>
        </p:nvSpPr>
        <p:spPr bwMode="auto">
          <a:xfrm>
            <a:off x="8675688" y="6492875"/>
            <a:ext cx="288925"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4F6A698-8594-47BA-90AE-BFFDB005DBB4}" type="slidenum">
              <a:rPr lang="hu-HU" sz="1600" b="1">
                <a:solidFill>
                  <a:schemeClr val="tx1"/>
                </a:solidFill>
                <a:latin typeface="Courier New" pitchFamily="49" charset="0"/>
                <a:cs typeface="Courier New" pitchFamily="49" charset="0"/>
              </a:rPr>
              <a:pPr fontAlgn="base">
                <a:spcBef>
                  <a:spcPct val="0"/>
                </a:spcBef>
                <a:spcAft>
                  <a:spcPct val="0"/>
                </a:spcAft>
              </a:pPr>
              <a:t>2</a:t>
            </a:fld>
            <a:endParaRPr lang="hu-HU" sz="1600" b="1">
              <a:solidFill>
                <a:schemeClr val="tx1"/>
              </a:solidFill>
              <a:latin typeface="Courier New" pitchFamily="49" charset="0"/>
              <a:cs typeface="Courier New" pitchFamily="49" charset="0"/>
            </a:endParaRPr>
          </a:p>
        </p:txBody>
      </p:sp>
      <p:sp>
        <p:nvSpPr>
          <p:cNvPr id="17411" name="Szövegdoboz 19"/>
          <p:cNvSpPr txBox="1">
            <a:spLocks noChangeArrowheads="1"/>
          </p:cNvSpPr>
          <p:nvPr/>
        </p:nvSpPr>
        <p:spPr bwMode="auto">
          <a:xfrm>
            <a:off x="107950" y="836613"/>
            <a:ext cx="8928100" cy="5508625"/>
          </a:xfrm>
          <a:prstGeom prst="rect">
            <a:avLst/>
          </a:prstGeom>
          <a:noFill/>
          <a:ln w="9525">
            <a:noFill/>
            <a:miter lim="800000"/>
            <a:headEnd/>
            <a:tailEnd/>
          </a:ln>
        </p:spPr>
        <p:txBody>
          <a:bodyPr>
            <a:spAutoFit/>
          </a:bodyPr>
          <a:lstStyle/>
          <a:p>
            <a:pPr algn="just"/>
            <a:r>
              <a:rPr lang="hu-HU" sz="2200" b="1">
                <a:solidFill>
                  <a:srgbClr val="C00000"/>
                </a:solidFill>
                <a:latin typeface="Candara" pitchFamily="34" charset="0"/>
              </a:rPr>
              <a:t>Tízes számrendszer, helyi érték, alaki érték, számegyenes, összeadandó, összeg tag, kisebbítendő, kivonandó, különbség, szorzandó, szorzó, szorzat, tényező, osztandó, osztó, hányados, maradék, számrendszer, negatív szám, előjel, ellentett, abszolút érték, koordináta-rendszer, síknegyed, első, második jelzőszám, Tört, számláló, nevező, közös nevező, reciprok, tizedestört, közönséges tört, véges és végtelen szakaszos tizedestört, racionális szám, egyszerűsítés, bővítés, osztó, prímszám, összetett szám, közös osztó, közös többszörös, arány, arányos osztás, egyenes arányosság, fordított arányosság, törtrész, százalék, egyenlet, azonosság, egyenlőtlenség, alaphalmaz, megoldás, mérlegelv, racionális szám, hatványalap, kitevő, normálalak, négyzetgyök, valós szám, arány, százalék, osztó, maradék, többszörös, prímszám, összetett szám, legnagyobb közös osztó, legkisebb közös többszörös, relatív prím, számrendszer, változó, együttható, helyettesítési érték, egynemű kifejezés, összevonás, zárójelfelbontás, kiemelés, egyenlet, változó, egyenlőtlenség, azonosság, mérlegelv.</a:t>
            </a:r>
          </a:p>
        </p:txBody>
      </p:sp>
      <p:sp>
        <p:nvSpPr>
          <p:cNvPr id="17412" name="Szövegdoboz 20"/>
          <p:cNvSpPr txBox="1">
            <a:spLocks noChangeArrowheads="1"/>
          </p:cNvSpPr>
          <p:nvPr/>
        </p:nvSpPr>
        <p:spPr bwMode="auto">
          <a:xfrm>
            <a:off x="2987675" y="215900"/>
            <a:ext cx="2994025" cy="522288"/>
          </a:xfrm>
          <a:prstGeom prst="rect">
            <a:avLst/>
          </a:prstGeom>
          <a:noFill/>
          <a:ln w="9525">
            <a:noFill/>
            <a:miter lim="800000"/>
            <a:headEnd/>
            <a:tailEnd/>
          </a:ln>
        </p:spPr>
        <p:txBody>
          <a:bodyPr wrap="none">
            <a:spAutoFit/>
          </a:bodyPr>
          <a:lstStyle/>
          <a:p>
            <a:r>
              <a:rPr lang="hu-HU" sz="2800" b="1">
                <a:solidFill>
                  <a:srgbClr val="C00000"/>
                </a:solidFill>
                <a:latin typeface="Candara" pitchFamily="34" charset="0"/>
              </a:rPr>
              <a:t>KULCSFOGALMAK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54274"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1E8B7AF-FCA0-4870-AF31-1D950B4B941E}" type="slidenum">
              <a:rPr lang="hu-HU" sz="1600" b="1">
                <a:solidFill>
                  <a:schemeClr val="tx1"/>
                </a:solidFill>
                <a:latin typeface="Courier New" pitchFamily="49" charset="0"/>
                <a:cs typeface="Courier New" pitchFamily="49" charset="0"/>
              </a:rPr>
              <a:pPr fontAlgn="base">
                <a:spcBef>
                  <a:spcPct val="0"/>
                </a:spcBef>
                <a:spcAft>
                  <a:spcPct val="0"/>
                </a:spcAft>
              </a:pPr>
              <a:t>20</a:t>
            </a:fld>
            <a:endParaRPr lang="hu-HU" sz="1600" b="1">
              <a:solidFill>
                <a:schemeClr val="tx1"/>
              </a:solidFill>
              <a:latin typeface="Courier New" pitchFamily="49" charset="0"/>
              <a:cs typeface="Courier New" pitchFamily="49" charset="0"/>
            </a:endParaRPr>
          </a:p>
        </p:txBody>
      </p:sp>
      <p:sp>
        <p:nvSpPr>
          <p:cNvPr id="54275" name="Szövegdoboz 3"/>
          <p:cNvSpPr txBox="1">
            <a:spLocks noChangeArrowheads="1"/>
          </p:cNvSpPr>
          <p:nvPr/>
        </p:nvSpPr>
        <p:spPr bwMode="auto">
          <a:xfrm>
            <a:off x="684213" y="115888"/>
            <a:ext cx="7853362" cy="739775"/>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SZÓRAKOZTATUNK</a:t>
            </a:r>
            <a:r>
              <a:rPr lang="hu-HU" sz="2200" b="1">
                <a:solidFill>
                  <a:srgbClr val="C00000"/>
                </a:solidFill>
                <a:latin typeface="Candara" pitchFamily="34" charset="0"/>
              </a:rPr>
              <a:t> </a:t>
            </a:r>
          </a:p>
          <a:p>
            <a:r>
              <a:rPr lang="hu-HU">
                <a:latin typeface="Candara" pitchFamily="34" charset="0"/>
              </a:rPr>
              <a:t>Animációk a Matematika 5. tankönyvhöz (Nemzedékek Tudása Tankönyvkiadó)</a:t>
            </a:r>
            <a:endParaRPr lang="hu-HU" b="1">
              <a:solidFill>
                <a:srgbClr val="C00000"/>
              </a:solidFill>
              <a:latin typeface="Candara" pitchFamily="34" charset="0"/>
            </a:endParaRPr>
          </a:p>
        </p:txBody>
      </p:sp>
      <p:sp>
        <p:nvSpPr>
          <p:cNvPr id="5" name="Szövegdoboz 4"/>
          <p:cNvSpPr txBox="1"/>
          <p:nvPr/>
        </p:nvSpPr>
        <p:spPr>
          <a:xfrm>
            <a:off x="470401" y="1196752"/>
            <a:ext cx="8280920" cy="4154984"/>
          </a:xfrm>
          <a:prstGeom prst="rect">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hu-HU" sz="1200" dirty="0">
              <a:hlinkClick r:id="rId3"/>
            </a:endParaRPr>
          </a:p>
          <a:p>
            <a:pPr algn="ctr" fontAlgn="auto">
              <a:spcBef>
                <a:spcPts val="0"/>
              </a:spcBef>
              <a:spcAft>
                <a:spcPts val="0"/>
              </a:spcAft>
              <a:defRPr/>
            </a:pPr>
            <a:r>
              <a:rPr lang="hu-HU" sz="2800" dirty="0">
                <a:hlinkClick r:id="rId3"/>
              </a:rPr>
              <a:t>http://</a:t>
            </a:r>
            <a:r>
              <a:rPr lang="hu-HU" sz="2800" dirty="0">
                <a:hlinkClick r:id="rId3"/>
              </a:rPr>
              <a:t>www.ntk.hu/tartalom/list/1500866#matek%205</a:t>
            </a:r>
            <a:endParaRPr lang="hu-HU" sz="2800" dirty="0"/>
          </a:p>
          <a:p>
            <a:pPr algn="ctr" fontAlgn="auto">
              <a:lnSpc>
                <a:spcPct val="200000"/>
              </a:lnSpc>
              <a:spcBef>
                <a:spcPts val="0"/>
              </a:spcBef>
              <a:spcAft>
                <a:spcPts val="0"/>
              </a:spcAft>
              <a:defRPr/>
            </a:pPr>
            <a:r>
              <a:rPr lang="hu-HU" sz="2800" dirty="0"/>
              <a:t>Az oldalról hozott példák:</a:t>
            </a:r>
          </a:p>
          <a:p>
            <a:pPr fontAlgn="auto">
              <a:lnSpc>
                <a:spcPct val="200000"/>
              </a:lnSpc>
              <a:spcBef>
                <a:spcPts val="0"/>
              </a:spcBef>
              <a:spcAft>
                <a:spcPts val="0"/>
              </a:spcAft>
              <a:defRPr/>
            </a:pPr>
            <a:r>
              <a:rPr lang="hu-HU" sz="2800" dirty="0"/>
              <a:t>	7.	A szorzás gyakorlása</a:t>
            </a:r>
          </a:p>
          <a:p>
            <a:pPr fontAlgn="auto">
              <a:lnSpc>
                <a:spcPct val="200000"/>
              </a:lnSpc>
              <a:spcBef>
                <a:spcPts val="0"/>
              </a:spcBef>
              <a:spcAft>
                <a:spcPts val="0"/>
              </a:spcAft>
              <a:defRPr/>
            </a:pPr>
            <a:r>
              <a:rPr lang="hu-HU" sz="2800" dirty="0"/>
              <a:t>	28.	A hányados változásainak megfigyelése</a:t>
            </a:r>
          </a:p>
          <a:p>
            <a:pPr fontAlgn="auto">
              <a:lnSpc>
                <a:spcPct val="200000"/>
              </a:lnSpc>
              <a:spcBef>
                <a:spcPts val="0"/>
              </a:spcBef>
              <a:spcAft>
                <a:spcPts val="0"/>
              </a:spcAft>
              <a:defRPr/>
            </a:pPr>
            <a:r>
              <a:rPr lang="hu-HU" sz="2800" dirty="0"/>
              <a:t>	29.	Egyenletek</a:t>
            </a:r>
            <a:endParaRPr lang="hu-HU"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56322"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B62A22D-FABA-4DE4-9C92-5E4BC3F054F7}" type="slidenum">
              <a:rPr lang="hu-HU" sz="1600" b="1">
                <a:solidFill>
                  <a:schemeClr val="tx1"/>
                </a:solidFill>
                <a:latin typeface="Courier New" pitchFamily="49" charset="0"/>
                <a:cs typeface="Courier New" pitchFamily="49" charset="0"/>
              </a:rPr>
              <a:pPr fontAlgn="base">
                <a:spcBef>
                  <a:spcPct val="0"/>
                </a:spcBef>
                <a:spcAft>
                  <a:spcPct val="0"/>
                </a:spcAft>
              </a:pPr>
              <a:t>21</a:t>
            </a:fld>
            <a:endParaRPr lang="hu-HU" sz="1600" b="1">
              <a:solidFill>
                <a:schemeClr val="tx1"/>
              </a:solidFill>
              <a:latin typeface="Courier New" pitchFamily="49" charset="0"/>
              <a:cs typeface="Courier New" pitchFamily="49" charset="0"/>
            </a:endParaRPr>
          </a:p>
        </p:txBody>
      </p:sp>
      <p:sp>
        <p:nvSpPr>
          <p:cNvPr id="56323" name="Szövegdoboz 3"/>
          <p:cNvSpPr txBox="1">
            <a:spLocks noChangeArrowheads="1"/>
          </p:cNvSpPr>
          <p:nvPr/>
        </p:nvSpPr>
        <p:spPr bwMode="auto">
          <a:xfrm>
            <a:off x="684213" y="0"/>
            <a:ext cx="7853362" cy="738188"/>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SZÓRAKOZTATUNK</a:t>
            </a:r>
            <a:r>
              <a:rPr lang="hu-HU" sz="2200" b="1">
                <a:solidFill>
                  <a:srgbClr val="C00000"/>
                </a:solidFill>
                <a:latin typeface="Candara" pitchFamily="34" charset="0"/>
              </a:rPr>
              <a:t> </a:t>
            </a:r>
          </a:p>
          <a:p>
            <a:r>
              <a:rPr lang="hu-HU">
                <a:latin typeface="Candara" pitchFamily="34" charset="0"/>
              </a:rPr>
              <a:t>Animációk a Matematika 6. tankönyvhöz (Nemzedékek Tudása Tankönyvkiadó)</a:t>
            </a:r>
            <a:endParaRPr lang="hu-HU" b="1">
              <a:solidFill>
                <a:srgbClr val="C00000"/>
              </a:solidFill>
              <a:latin typeface="Candara" pitchFamily="34" charset="0"/>
            </a:endParaRPr>
          </a:p>
        </p:txBody>
      </p:sp>
      <p:sp>
        <p:nvSpPr>
          <p:cNvPr id="6" name="Szövegdoboz 5"/>
          <p:cNvSpPr txBox="1"/>
          <p:nvPr/>
        </p:nvSpPr>
        <p:spPr>
          <a:xfrm>
            <a:off x="470401" y="1196752"/>
            <a:ext cx="8280920" cy="4154984"/>
          </a:xfrm>
          <a:prstGeom prst="rect">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hu-HU" sz="1200" dirty="0">
              <a:hlinkClick r:id="rId3"/>
            </a:endParaRPr>
          </a:p>
          <a:p>
            <a:pPr algn="ctr" fontAlgn="auto">
              <a:spcBef>
                <a:spcPts val="0"/>
              </a:spcBef>
              <a:spcAft>
                <a:spcPts val="0"/>
              </a:spcAft>
              <a:defRPr/>
            </a:pPr>
            <a:r>
              <a:rPr lang="hu-HU" sz="2800" dirty="0">
                <a:hlinkClick r:id="rId3"/>
              </a:rPr>
              <a:t>http://</a:t>
            </a:r>
            <a:r>
              <a:rPr lang="hu-HU" sz="2800" dirty="0">
                <a:hlinkClick r:id="rId3"/>
              </a:rPr>
              <a:t>www.ntk.hu/tartalom/list/1500866#matek%206</a:t>
            </a:r>
            <a:endParaRPr lang="hu-HU" sz="2800" dirty="0"/>
          </a:p>
          <a:p>
            <a:pPr algn="ctr" fontAlgn="auto">
              <a:spcBef>
                <a:spcPts val="0"/>
              </a:spcBef>
              <a:spcAft>
                <a:spcPts val="0"/>
              </a:spcAft>
              <a:defRPr/>
            </a:pPr>
            <a:endParaRPr lang="hu-HU" sz="2800" dirty="0"/>
          </a:p>
          <a:p>
            <a:pPr algn="ctr" fontAlgn="auto">
              <a:spcBef>
                <a:spcPts val="0"/>
              </a:spcBef>
              <a:spcAft>
                <a:spcPts val="0"/>
              </a:spcAft>
              <a:defRPr/>
            </a:pPr>
            <a:r>
              <a:rPr lang="hu-HU" sz="2800" dirty="0"/>
              <a:t>Az oldalról hozott példák:</a:t>
            </a:r>
          </a:p>
          <a:p>
            <a:pPr fontAlgn="auto">
              <a:lnSpc>
                <a:spcPct val="200000"/>
              </a:lnSpc>
              <a:spcBef>
                <a:spcPts val="0"/>
              </a:spcBef>
              <a:spcAft>
                <a:spcPts val="0"/>
              </a:spcAft>
              <a:defRPr/>
            </a:pPr>
            <a:r>
              <a:rPr lang="hu-HU" sz="2800" dirty="0"/>
              <a:t>	1.	Törtszorzás területtel</a:t>
            </a:r>
          </a:p>
          <a:p>
            <a:pPr fontAlgn="auto">
              <a:lnSpc>
                <a:spcPct val="200000"/>
              </a:lnSpc>
              <a:spcBef>
                <a:spcPts val="0"/>
              </a:spcBef>
              <a:spcAft>
                <a:spcPts val="0"/>
              </a:spcAft>
              <a:defRPr/>
            </a:pPr>
            <a:r>
              <a:rPr lang="hu-HU" sz="2800" dirty="0"/>
              <a:t>	14.	Mennyiségek sorbarendezése</a:t>
            </a:r>
          </a:p>
          <a:p>
            <a:pPr fontAlgn="auto">
              <a:lnSpc>
                <a:spcPct val="200000"/>
              </a:lnSpc>
              <a:spcBef>
                <a:spcPts val="0"/>
              </a:spcBef>
              <a:spcAft>
                <a:spcPts val="0"/>
              </a:spcAft>
              <a:defRPr/>
            </a:pPr>
            <a:r>
              <a:rPr lang="hu-HU" sz="2800" dirty="0"/>
              <a:t>	34.	Arányos osztás</a:t>
            </a:r>
            <a:endParaRPr lang="hu-HU"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58370"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B2EE0BA-C7E6-42CA-882A-C6C3D8D124FD}" type="slidenum">
              <a:rPr lang="hu-HU" sz="1600" b="1">
                <a:solidFill>
                  <a:schemeClr val="tx1"/>
                </a:solidFill>
                <a:latin typeface="Courier New" pitchFamily="49" charset="0"/>
                <a:cs typeface="Courier New" pitchFamily="49" charset="0"/>
              </a:rPr>
              <a:pPr fontAlgn="base">
                <a:spcBef>
                  <a:spcPct val="0"/>
                </a:spcBef>
                <a:spcAft>
                  <a:spcPct val="0"/>
                </a:spcAft>
              </a:pPr>
              <a:t>22</a:t>
            </a:fld>
            <a:endParaRPr lang="hu-HU" sz="1600" b="1">
              <a:solidFill>
                <a:schemeClr val="tx1"/>
              </a:solidFill>
              <a:latin typeface="Courier New" pitchFamily="49" charset="0"/>
              <a:cs typeface="Courier New" pitchFamily="49" charset="0"/>
            </a:endParaRPr>
          </a:p>
        </p:txBody>
      </p:sp>
      <p:sp>
        <p:nvSpPr>
          <p:cNvPr id="58371" name="Szövegdoboz 3"/>
          <p:cNvSpPr txBox="1">
            <a:spLocks noChangeArrowheads="1"/>
          </p:cNvSpPr>
          <p:nvPr/>
        </p:nvSpPr>
        <p:spPr bwMode="auto">
          <a:xfrm>
            <a:off x="684213" y="0"/>
            <a:ext cx="7853362" cy="738188"/>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SZÓRAKOZTATUNK</a:t>
            </a:r>
            <a:r>
              <a:rPr lang="hu-HU" sz="2200" b="1">
                <a:solidFill>
                  <a:srgbClr val="C00000"/>
                </a:solidFill>
                <a:latin typeface="Candara" pitchFamily="34" charset="0"/>
              </a:rPr>
              <a:t> </a:t>
            </a:r>
          </a:p>
          <a:p>
            <a:r>
              <a:rPr lang="hu-HU">
                <a:latin typeface="Candara" pitchFamily="34" charset="0"/>
              </a:rPr>
              <a:t>Animációk a Matematika 7. tankönyvhöz (Nemzedékek Tudása Tankönyvkiadó)</a:t>
            </a:r>
            <a:endParaRPr lang="hu-HU" b="1">
              <a:solidFill>
                <a:srgbClr val="C00000"/>
              </a:solidFill>
              <a:latin typeface="Candara" pitchFamily="34" charset="0"/>
            </a:endParaRPr>
          </a:p>
        </p:txBody>
      </p:sp>
      <p:sp>
        <p:nvSpPr>
          <p:cNvPr id="6" name="Szövegdoboz 5"/>
          <p:cNvSpPr txBox="1"/>
          <p:nvPr/>
        </p:nvSpPr>
        <p:spPr>
          <a:xfrm>
            <a:off x="470401" y="1196752"/>
            <a:ext cx="8280920" cy="4154984"/>
          </a:xfrm>
          <a:prstGeom prst="rect">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hu-HU" sz="1200" dirty="0">
              <a:hlinkClick r:id="rId3"/>
            </a:endParaRPr>
          </a:p>
          <a:p>
            <a:pPr algn="ctr" fontAlgn="auto">
              <a:spcBef>
                <a:spcPts val="0"/>
              </a:spcBef>
              <a:spcAft>
                <a:spcPts val="0"/>
              </a:spcAft>
              <a:defRPr/>
            </a:pPr>
            <a:r>
              <a:rPr lang="hu-HU" sz="2800" dirty="0">
                <a:hlinkClick r:id="rId3"/>
              </a:rPr>
              <a:t>http://</a:t>
            </a:r>
            <a:r>
              <a:rPr lang="hu-HU" sz="2800" dirty="0">
                <a:hlinkClick r:id="rId3"/>
              </a:rPr>
              <a:t>www.ntk.hu/tartalom/list/1500866#matek%207</a:t>
            </a:r>
            <a:endParaRPr lang="hu-HU" sz="2800" dirty="0"/>
          </a:p>
          <a:p>
            <a:pPr algn="ctr" fontAlgn="auto">
              <a:spcBef>
                <a:spcPts val="0"/>
              </a:spcBef>
              <a:spcAft>
                <a:spcPts val="0"/>
              </a:spcAft>
              <a:defRPr/>
            </a:pPr>
            <a:endParaRPr lang="hu-HU" sz="2800" dirty="0"/>
          </a:p>
          <a:p>
            <a:pPr algn="ctr" fontAlgn="auto">
              <a:spcBef>
                <a:spcPts val="0"/>
              </a:spcBef>
              <a:spcAft>
                <a:spcPts val="0"/>
              </a:spcAft>
              <a:defRPr/>
            </a:pPr>
            <a:r>
              <a:rPr lang="hu-HU" sz="2800" dirty="0"/>
              <a:t>Az oldalról hozott példák:</a:t>
            </a:r>
          </a:p>
          <a:p>
            <a:pPr fontAlgn="auto">
              <a:lnSpc>
                <a:spcPct val="200000"/>
              </a:lnSpc>
              <a:spcBef>
                <a:spcPts val="0"/>
              </a:spcBef>
              <a:spcAft>
                <a:spcPts val="0"/>
              </a:spcAft>
              <a:defRPr/>
            </a:pPr>
            <a:r>
              <a:rPr lang="hu-HU" sz="2800" dirty="0"/>
              <a:t>	</a:t>
            </a:r>
            <a:r>
              <a:rPr lang="hu-HU" sz="2800" dirty="0"/>
              <a:t>33.	Több betűt tartalmazó kifejezés osztása</a:t>
            </a:r>
          </a:p>
          <a:p>
            <a:pPr fontAlgn="auto">
              <a:lnSpc>
                <a:spcPct val="200000"/>
              </a:lnSpc>
              <a:spcBef>
                <a:spcPts val="0"/>
              </a:spcBef>
              <a:spcAft>
                <a:spcPts val="0"/>
              </a:spcAft>
              <a:defRPr/>
            </a:pPr>
            <a:r>
              <a:rPr lang="hu-HU" sz="2800" dirty="0"/>
              <a:t>	40.	Mérlegelv</a:t>
            </a:r>
          </a:p>
          <a:p>
            <a:pPr fontAlgn="auto">
              <a:lnSpc>
                <a:spcPct val="200000"/>
              </a:lnSpc>
              <a:spcBef>
                <a:spcPts val="0"/>
              </a:spcBef>
              <a:spcAft>
                <a:spcPts val="0"/>
              </a:spcAft>
              <a:defRPr/>
            </a:pPr>
            <a:r>
              <a:rPr lang="hu-HU" sz="2800" dirty="0"/>
              <a:t>	42.	Az egyenletmegoldás szemléltetése</a:t>
            </a:r>
            <a:endParaRPr lang="hu-HU"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60418"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481D2674-284B-44B6-B998-6797059C0729}" type="slidenum">
              <a:rPr lang="hu-HU" sz="1600" b="1">
                <a:solidFill>
                  <a:schemeClr val="tx1"/>
                </a:solidFill>
                <a:latin typeface="Courier New" pitchFamily="49" charset="0"/>
                <a:cs typeface="Courier New" pitchFamily="49" charset="0"/>
              </a:rPr>
              <a:pPr fontAlgn="base">
                <a:spcBef>
                  <a:spcPct val="0"/>
                </a:spcBef>
                <a:spcAft>
                  <a:spcPct val="0"/>
                </a:spcAft>
              </a:pPr>
              <a:t>23</a:t>
            </a:fld>
            <a:endParaRPr lang="hu-HU" sz="1600" b="1">
              <a:solidFill>
                <a:schemeClr val="tx1"/>
              </a:solidFill>
              <a:latin typeface="Courier New" pitchFamily="49" charset="0"/>
              <a:cs typeface="Courier New" pitchFamily="49" charset="0"/>
            </a:endParaRPr>
          </a:p>
        </p:txBody>
      </p:sp>
      <p:sp>
        <p:nvSpPr>
          <p:cNvPr id="60419" name="Szövegdoboz 3"/>
          <p:cNvSpPr txBox="1">
            <a:spLocks noChangeArrowheads="1"/>
          </p:cNvSpPr>
          <p:nvPr/>
        </p:nvSpPr>
        <p:spPr bwMode="auto">
          <a:xfrm>
            <a:off x="468313" y="155575"/>
            <a:ext cx="5422900" cy="460375"/>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FOGLALKOZTATUNK / CSOPORTMUNKA</a:t>
            </a:r>
          </a:p>
        </p:txBody>
      </p:sp>
      <p:sp>
        <p:nvSpPr>
          <p:cNvPr id="10" name="Szövegdoboz 9"/>
          <p:cNvSpPr txBox="1">
            <a:spLocks noRot="1" noChangeAspect="1" noMove="1" noResize="1" noEditPoints="1" noAdjustHandles="1" noChangeArrowheads="1" noChangeShapeType="1" noTextEdit="1"/>
          </p:cNvSpPr>
          <p:nvPr/>
        </p:nvSpPr>
        <p:spPr>
          <a:xfrm>
            <a:off x="462790" y="1347734"/>
            <a:ext cx="8226932" cy="2492990"/>
          </a:xfrm>
          <a:prstGeom prst="rect">
            <a:avLst/>
          </a:prstGeom>
          <a:blipFill rotWithShape="1">
            <a:blip r:embed="rId3"/>
            <a:stretch>
              <a:fillRect/>
            </a:stretch>
          </a:blipFill>
          <a:ln w="28575">
            <a:solidFill>
              <a:srgbClr val="C00000"/>
            </a:solidFill>
          </a:ln>
        </p:spPr>
        <p:txBody>
          <a:bodyPr/>
          <a:lstStyle/>
          <a:p>
            <a:pPr fontAlgn="auto">
              <a:spcBef>
                <a:spcPts val="0"/>
              </a:spcBef>
              <a:spcAft>
                <a:spcPts val="0"/>
              </a:spcAft>
              <a:defRPr/>
            </a:pPr>
            <a:r>
              <a:rPr lang="hu-HU">
                <a:noFill/>
                <a:latin typeface="+mn-lt"/>
              </a:rPr>
              <a:t> </a:t>
            </a:r>
          </a:p>
        </p:txBody>
      </p:sp>
      <p:pic>
        <p:nvPicPr>
          <p:cNvPr id="8196" name="Picture 4"/>
          <p:cNvPicPr>
            <a:picLocks noChangeAspect="1" noChangeArrowheads="1"/>
          </p:cNvPicPr>
          <p:nvPr/>
        </p:nvPicPr>
        <p:blipFill>
          <a:blip r:embed="rId4">
            <a:duotone>
              <a:prstClr val="black"/>
              <a:schemeClr val="accent5">
                <a:tint val="45000"/>
                <a:satMod val="400000"/>
              </a:schemeClr>
            </a:duotone>
            <a:extLst>
              <a:ext uri="{BEBA8EAE-BF5A-486C-A8C5-ECC9F3942E4B}"/>
              <a:ext uri="{28A0092B-C50C-407E-A947-70E740481C1C}"/>
            </a:extLst>
          </a:blip>
          <a:srcRect/>
          <a:stretch>
            <a:fillRect/>
          </a:stretch>
        </p:blipFill>
        <p:spPr bwMode="auto">
          <a:xfrm>
            <a:off x="469843" y="3840724"/>
            <a:ext cx="8219879" cy="1299799"/>
          </a:xfrm>
          <a:prstGeom prst="rect">
            <a:avLst/>
          </a:prstGeom>
          <a:noFill/>
          <a:ln w="28575">
            <a:solidFill>
              <a:srgbClr val="C00000"/>
            </a:solidFill>
            <a:miter lim="800000"/>
            <a:headEnd/>
            <a:tailEnd/>
          </a:ln>
          <a:effectLst/>
          <a:extLst>
            <a:ext uri="{909E8E84-426E-40DD-AFC4-6F175D3DCCD1}"/>
            <a:ext uri="{AF507438-7753-43E0-B8FC-AC1667EBCBE1}"/>
          </a:extLst>
        </p:spPr>
      </p:pic>
      <p:sp>
        <p:nvSpPr>
          <p:cNvPr id="18" name="Téglalap 17"/>
          <p:cNvSpPr/>
          <p:nvPr/>
        </p:nvSpPr>
        <p:spPr>
          <a:xfrm>
            <a:off x="469843" y="5140523"/>
            <a:ext cx="8226933" cy="923330"/>
          </a:xfrm>
          <a:prstGeom prst="rect">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hu-HU" dirty="0"/>
          </a:p>
          <a:p>
            <a:pPr fontAlgn="auto">
              <a:spcBef>
                <a:spcPts val="0"/>
              </a:spcBef>
              <a:spcAft>
                <a:spcPts val="0"/>
              </a:spcAft>
              <a:defRPr/>
            </a:pPr>
            <a:r>
              <a:rPr lang="hu-HU" dirty="0"/>
              <a:t>Mit </a:t>
            </a:r>
            <a:r>
              <a:rPr lang="hu-HU" dirty="0"/>
              <a:t>vettetek észre? Tapasztalataitokat gyűjtsétek össze, és a bemutatáskor olvassátok fel</a:t>
            </a:r>
            <a:r>
              <a:rPr lang="hu-HU" dirty="0"/>
              <a:t>!</a:t>
            </a:r>
            <a:endParaRPr lang="hu-HU" dirty="0"/>
          </a:p>
        </p:txBody>
      </p:sp>
      <p:sp>
        <p:nvSpPr>
          <p:cNvPr id="60425" name="Téglalap 20"/>
          <p:cNvSpPr>
            <a:spLocks noChangeArrowheads="1"/>
          </p:cNvSpPr>
          <p:nvPr/>
        </p:nvSpPr>
        <p:spPr bwMode="auto">
          <a:xfrm>
            <a:off x="469900" y="585788"/>
            <a:ext cx="8281988" cy="646112"/>
          </a:xfrm>
          <a:prstGeom prst="rect">
            <a:avLst/>
          </a:prstGeom>
          <a:noFill/>
          <a:ln w="9525">
            <a:noFill/>
            <a:miter lim="800000"/>
            <a:headEnd/>
            <a:tailEnd/>
          </a:ln>
        </p:spPr>
        <p:txBody>
          <a:bodyPr>
            <a:spAutoFit/>
          </a:bodyPr>
          <a:lstStyle/>
          <a:p>
            <a:r>
              <a:rPr lang="hu-HU">
                <a:latin typeface="Candara" pitchFamily="34" charset="0"/>
              </a:rPr>
              <a:t>Csahóczi Erzsébet – Csatár Katalin – Kovács Csongorné –Morvai Éva – Széplaki Györgyné – Szeredi Éva: Matematika 5. (Apáczai Kiadó) könyve nyomán / saját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62466"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6013094C-AC20-46FA-ABB1-58994BE598B7}" type="slidenum">
              <a:rPr lang="hu-HU" sz="1600" b="1">
                <a:solidFill>
                  <a:schemeClr val="tx1"/>
                </a:solidFill>
                <a:latin typeface="Courier New" pitchFamily="49" charset="0"/>
                <a:cs typeface="Courier New" pitchFamily="49" charset="0"/>
              </a:rPr>
              <a:pPr fontAlgn="base">
                <a:spcBef>
                  <a:spcPct val="0"/>
                </a:spcBef>
                <a:spcAft>
                  <a:spcPct val="0"/>
                </a:spcAft>
              </a:pPr>
              <a:t>24</a:t>
            </a:fld>
            <a:endParaRPr lang="hu-HU" sz="1600" b="1">
              <a:solidFill>
                <a:schemeClr val="tx1"/>
              </a:solidFill>
              <a:latin typeface="Courier New" pitchFamily="49" charset="0"/>
              <a:cs typeface="Courier New" pitchFamily="49" charset="0"/>
            </a:endParaRPr>
          </a:p>
        </p:txBody>
      </p:sp>
      <p:sp>
        <p:nvSpPr>
          <p:cNvPr id="62467" name="Szövegdoboz 6"/>
          <p:cNvSpPr txBox="1">
            <a:spLocks noChangeArrowheads="1"/>
          </p:cNvSpPr>
          <p:nvPr/>
        </p:nvSpPr>
        <p:spPr bwMode="auto">
          <a:xfrm>
            <a:off x="468313" y="155575"/>
            <a:ext cx="5422900" cy="460375"/>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FOGLALKOZTATUNK / CSOPORTMUNKA</a:t>
            </a:r>
          </a:p>
        </p:txBody>
      </p:sp>
      <p:sp>
        <p:nvSpPr>
          <p:cNvPr id="8" name="Szövegdoboz 7"/>
          <p:cNvSpPr txBox="1"/>
          <p:nvPr/>
        </p:nvSpPr>
        <p:spPr>
          <a:xfrm>
            <a:off x="467002" y="1412776"/>
            <a:ext cx="8069650" cy="5078313"/>
          </a:xfrm>
          <a:prstGeom prst="rect">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a:spAutoFit/>
          </a:bodyPr>
          <a:lstStyle/>
          <a:p>
            <a:pPr algn="just" fontAlgn="auto">
              <a:spcBef>
                <a:spcPts val="0"/>
              </a:spcBef>
              <a:spcAft>
                <a:spcPts val="0"/>
              </a:spcAft>
              <a:defRPr/>
            </a:pPr>
            <a:r>
              <a:rPr lang="hu-HU" b="1" u="sng" dirty="0"/>
              <a:t>Feladatok</a:t>
            </a:r>
            <a:r>
              <a:rPr lang="hu-HU" b="1" u="sng" dirty="0"/>
              <a:t>:</a:t>
            </a:r>
          </a:p>
          <a:p>
            <a:pPr algn="just" fontAlgn="auto">
              <a:lnSpc>
                <a:spcPct val="150000"/>
              </a:lnSpc>
              <a:spcBef>
                <a:spcPts val="0"/>
              </a:spcBef>
              <a:spcAft>
                <a:spcPts val="0"/>
              </a:spcAft>
              <a:defRPr/>
            </a:pPr>
            <a:r>
              <a:rPr lang="hu-HU" sz="2400" b="1" dirty="0"/>
              <a:t>3. </a:t>
            </a:r>
            <a:r>
              <a:rPr lang="hu-HU" dirty="0"/>
              <a:t>Döntsétek </a:t>
            </a:r>
            <a:r>
              <a:rPr lang="hu-HU" dirty="0"/>
              <a:t>el, hogy igazak vagy hamisak az alábbi állítások! Döntéseteket indokoljátok meg!</a:t>
            </a:r>
          </a:p>
          <a:p>
            <a:pPr algn="just" fontAlgn="auto">
              <a:lnSpc>
                <a:spcPct val="150000"/>
              </a:lnSpc>
              <a:spcBef>
                <a:spcPts val="0"/>
              </a:spcBef>
              <a:spcAft>
                <a:spcPts val="0"/>
              </a:spcAft>
              <a:defRPr/>
            </a:pPr>
            <a:r>
              <a:rPr lang="hu-HU" dirty="0"/>
              <a:t>A</a:t>
            </a:r>
            <a:r>
              <a:rPr lang="hu-HU" dirty="0"/>
              <a:t>) Egy pozitív és egy negatív szám közül mindig a pozitív szám a nagyobb.</a:t>
            </a:r>
          </a:p>
          <a:p>
            <a:pPr algn="just" fontAlgn="auto">
              <a:lnSpc>
                <a:spcPct val="150000"/>
              </a:lnSpc>
              <a:spcBef>
                <a:spcPts val="0"/>
              </a:spcBef>
              <a:spcAft>
                <a:spcPts val="0"/>
              </a:spcAft>
              <a:defRPr/>
            </a:pPr>
            <a:r>
              <a:rPr lang="hu-HU" dirty="0"/>
              <a:t>B) Van olyan szám, amelynek ellentettje és abszolút értéke megegyezik.</a:t>
            </a:r>
          </a:p>
          <a:p>
            <a:pPr algn="just" fontAlgn="auto">
              <a:lnSpc>
                <a:spcPct val="150000"/>
              </a:lnSpc>
              <a:spcBef>
                <a:spcPts val="0"/>
              </a:spcBef>
              <a:spcAft>
                <a:spcPts val="0"/>
              </a:spcAft>
              <a:defRPr/>
            </a:pPr>
            <a:r>
              <a:rPr lang="hu-HU" dirty="0"/>
              <a:t>C) Két pozitív szám közül az a nagyobb, amelyiknek nagyobb az abszolút értéke.</a:t>
            </a:r>
          </a:p>
          <a:p>
            <a:pPr algn="just" fontAlgn="auto">
              <a:lnSpc>
                <a:spcPct val="150000"/>
              </a:lnSpc>
              <a:spcBef>
                <a:spcPts val="0"/>
              </a:spcBef>
              <a:spcAft>
                <a:spcPts val="0"/>
              </a:spcAft>
              <a:defRPr/>
            </a:pPr>
            <a:r>
              <a:rPr lang="hu-HU" dirty="0"/>
              <a:t>D) Két negatív szám közül az a kisebb, amelyiknek kisebb az abszolút értéke.</a:t>
            </a:r>
          </a:p>
          <a:p>
            <a:pPr algn="just" fontAlgn="auto">
              <a:lnSpc>
                <a:spcPct val="150000"/>
              </a:lnSpc>
              <a:spcBef>
                <a:spcPts val="0"/>
              </a:spcBef>
              <a:spcAft>
                <a:spcPts val="0"/>
              </a:spcAft>
              <a:defRPr/>
            </a:pPr>
            <a:r>
              <a:rPr lang="hu-HU" dirty="0"/>
              <a:t>E) Egy pozitív és egy negatív szám közül mindig az a nagyobb, amelyiknek nagyobb az abszolút értéke.</a:t>
            </a:r>
          </a:p>
          <a:p>
            <a:pPr algn="just" fontAlgn="auto">
              <a:lnSpc>
                <a:spcPct val="150000"/>
              </a:lnSpc>
              <a:spcBef>
                <a:spcPts val="0"/>
              </a:spcBef>
              <a:spcAft>
                <a:spcPts val="0"/>
              </a:spcAft>
              <a:defRPr/>
            </a:pPr>
            <a:r>
              <a:rPr lang="hu-HU" dirty="0"/>
              <a:t>F) Pontosan egy olyan szám van, amely megegyezik önmaga ellentettjével.</a:t>
            </a:r>
          </a:p>
          <a:p>
            <a:pPr algn="just" fontAlgn="auto">
              <a:lnSpc>
                <a:spcPct val="150000"/>
              </a:lnSpc>
              <a:spcBef>
                <a:spcPts val="0"/>
              </a:spcBef>
              <a:spcAft>
                <a:spcPts val="0"/>
              </a:spcAft>
              <a:defRPr/>
            </a:pPr>
            <a:r>
              <a:rPr lang="hu-HU" dirty="0"/>
              <a:t>G) Pontosan egy olyan szám van, amely 2 egységre van a számegyenesen a saját abszolút értékétől.</a:t>
            </a:r>
          </a:p>
        </p:txBody>
      </p:sp>
      <p:sp>
        <p:nvSpPr>
          <p:cNvPr id="62471" name="Téglalap 8"/>
          <p:cNvSpPr>
            <a:spLocks noChangeArrowheads="1"/>
          </p:cNvSpPr>
          <p:nvPr/>
        </p:nvSpPr>
        <p:spPr bwMode="auto">
          <a:xfrm>
            <a:off x="466725" y="585788"/>
            <a:ext cx="8281988" cy="646112"/>
          </a:xfrm>
          <a:prstGeom prst="rect">
            <a:avLst/>
          </a:prstGeom>
          <a:noFill/>
          <a:ln w="9525">
            <a:noFill/>
            <a:miter lim="800000"/>
            <a:headEnd/>
            <a:tailEnd/>
          </a:ln>
        </p:spPr>
        <p:txBody>
          <a:bodyPr>
            <a:spAutoFit/>
          </a:bodyPr>
          <a:lstStyle/>
          <a:p>
            <a:r>
              <a:rPr lang="hu-HU">
                <a:latin typeface="Candara" pitchFamily="34" charset="0"/>
              </a:rPr>
              <a:t>Csahóczi Erzsébet – Csatár Katalin – Kovács Csongorné –Morvai Éva – Széplaki Györgyné – Szeredi Éva: Matematika 5. (Apáczai Kiadó) könyve nyomán / saját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64514"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B713752-8A1C-481D-8378-2C35CD954265}" type="slidenum">
              <a:rPr lang="hu-HU" sz="1600" b="1">
                <a:solidFill>
                  <a:schemeClr val="tx1"/>
                </a:solidFill>
                <a:latin typeface="Courier New" pitchFamily="49" charset="0"/>
                <a:cs typeface="Courier New" pitchFamily="49" charset="0"/>
              </a:rPr>
              <a:pPr fontAlgn="base">
                <a:spcBef>
                  <a:spcPct val="0"/>
                </a:spcBef>
                <a:spcAft>
                  <a:spcPct val="0"/>
                </a:spcAft>
              </a:pPr>
              <a:t>25</a:t>
            </a:fld>
            <a:endParaRPr lang="hu-HU" sz="1600" b="1">
              <a:solidFill>
                <a:schemeClr val="tx1"/>
              </a:solidFill>
              <a:latin typeface="Courier New" pitchFamily="49" charset="0"/>
              <a:cs typeface="Courier New" pitchFamily="49" charset="0"/>
            </a:endParaRPr>
          </a:p>
        </p:txBody>
      </p:sp>
      <p:sp>
        <p:nvSpPr>
          <p:cNvPr id="7" name="Téglalap 6"/>
          <p:cNvSpPr/>
          <p:nvPr/>
        </p:nvSpPr>
        <p:spPr>
          <a:xfrm>
            <a:off x="467544" y="1484784"/>
            <a:ext cx="8136904" cy="4662815"/>
          </a:xfrm>
          <a:prstGeom prst="rect">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a:spAutoFit/>
          </a:bodyPr>
          <a:lstStyle/>
          <a:p>
            <a:pPr algn="just" fontAlgn="auto">
              <a:lnSpc>
                <a:spcPct val="150000"/>
              </a:lnSpc>
              <a:spcBef>
                <a:spcPts val="0"/>
              </a:spcBef>
              <a:spcAft>
                <a:spcPts val="0"/>
              </a:spcAft>
              <a:defRPr/>
            </a:pPr>
            <a:r>
              <a:rPr lang="hu-HU" b="1" u="sng" dirty="0"/>
              <a:t>Bemutatás:</a:t>
            </a:r>
            <a:r>
              <a:rPr lang="hu-HU" dirty="0"/>
              <a:t/>
            </a:r>
            <a:br>
              <a:rPr lang="hu-HU" dirty="0"/>
            </a:br>
            <a:r>
              <a:rPr lang="hu-HU" dirty="0"/>
              <a:t>Kockadobással döntjük el, hogy melyik feladatot melyik csoport szóvivőjének kell bemutatnia.  Azt is kisorsoljuk, hogy ki lesz a megoldás bírálója. Vigyázat! A szerencse forgandó! Előfordulhat, hogy egy csoportra többször is sor kerül majd. Minden csoportnak legfeljebb 2 perc áll rendelkezésére a bemutatáshoz, a bírálónak legfeljebb 1 perc a véleménye kifejtéséhez.</a:t>
            </a:r>
          </a:p>
          <a:p>
            <a:pPr algn="just" fontAlgn="auto">
              <a:lnSpc>
                <a:spcPct val="150000"/>
              </a:lnSpc>
              <a:spcBef>
                <a:spcPts val="0"/>
              </a:spcBef>
              <a:spcAft>
                <a:spcPts val="0"/>
              </a:spcAft>
              <a:defRPr/>
            </a:pPr>
            <a:endParaRPr lang="hu-HU" b="1" u="sng" dirty="0"/>
          </a:p>
          <a:p>
            <a:pPr algn="just" fontAlgn="auto">
              <a:lnSpc>
                <a:spcPct val="150000"/>
              </a:lnSpc>
              <a:spcBef>
                <a:spcPts val="0"/>
              </a:spcBef>
              <a:spcAft>
                <a:spcPts val="0"/>
              </a:spcAft>
              <a:defRPr/>
            </a:pPr>
            <a:r>
              <a:rPr lang="hu-HU" b="1" u="sng" dirty="0"/>
              <a:t>Rendrakás</a:t>
            </a:r>
            <a:r>
              <a:rPr lang="hu-HU" b="1" u="sng" dirty="0"/>
              <a:t>:</a:t>
            </a:r>
            <a:r>
              <a:rPr lang="hu-HU" dirty="0"/>
              <a:t/>
            </a:r>
            <a:br>
              <a:rPr lang="hu-HU" dirty="0"/>
            </a:br>
            <a:r>
              <a:rPr lang="hu-HU" dirty="0"/>
              <a:t>Az eszközfelelősök visszaviszik a kellékeket. A koordinátor gondoskodik róla, hogy a csoport közösen dobja ki a szemetet, fordítsa vissza a padot és rakja helyükre a székeket.</a:t>
            </a:r>
          </a:p>
        </p:txBody>
      </p:sp>
      <p:sp>
        <p:nvSpPr>
          <p:cNvPr id="64518" name="Szövegdoboz 7"/>
          <p:cNvSpPr txBox="1">
            <a:spLocks noChangeArrowheads="1"/>
          </p:cNvSpPr>
          <p:nvPr/>
        </p:nvSpPr>
        <p:spPr bwMode="auto">
          <a:xfrm>
            <a:off x="468313" y="155575"/>
            <a:ext cx="5422900" cy="460375"/>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FOGLALKOZTATUNK / CSOPORTMUNKA</a:t>
            </a:r>
          </a:p>
        </p:txBody>
      </p:sp>
      <p:sp>
        <p:nvSpPr>
          <p:cNvPr id="64519" name="Téglalap 8"/>
          <p:cNvSpPr>
            <a:spLocks noChangeArrowheads="1"/>
          </p:cNvSpPr>
          <p:nvPr/>
        </p:nvSpPr>
        <p:spPr bwMode="auto">
          <a:xfrm>
            <a:off x="455613" y="590550"/>
            <a:ext cx="8281987" cy="646113"/>
          </a:xfrm>
          <a:prstGeom prst="rect">
            <a:avLst/>
          </a:prstGeom>
          <a:noFill/>
          <a:ln w="9525">
            <a:noFill/>
            <a:miter lim="800000"/>
            <a:headEnd/>
            <a:tailEnd/>
          </a:ln>
        </p:spPr>
        <p:txBody>
          <a:bodyPr>
            <a:spAutoFit/>
          </a:bodyPr>
          <a:lstStyle/>
          <a:p>
            <a:r>
              <a:rPr lang="hu-HU">
                <a:latin typeface="Candara" pitchFamily="34" charset="0"/>
              </a:rPr>
              <a:t>Csahóczi Erzsébet – Csatár Katalin – Kovács Csongorné –Morvai Éva – Széplaki Györgyné – Szeredi Éva: Matematika 5. (Apáczai Kiadó) könyve nyomán / saját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66562"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B96021F-4C9E-4CA5-B79A-E4EC927D7572}" type="slidenum">
              <a:rPr lang="hu-HU" sz="1600" b="1">
                <a:solidFill>
                  <a:schemeClr val="tx1"/>
                </a:solidFill>
                <a:latin typeface="Courier New" pitchFamily="49" charset="0"/>
                <a:cs typeface="Courier New" pitchFamily="49" charset="0"/>
              </a:rPr>
              <a:pPr fontAlgn="base">
                <a:spcBef>
                  <a:spcPct val="0"/>
                </a:spcBef>
                <a:spcAft>
                  <a:spcPct val="0"/>
                </a:spcAft>
              </a:pPr>
              <a:t>26</a:t>
            </a:fld>
            <a:endParaRPr lang="hu-HU" sz="1600" b="1">
              <a:solidFill>
                <a:schemeClr val="tx1"/>
              </a:solidFill>
              <a:latin typeface="Courier New" pitchFamily="49" charset="0"/>
              <a:cs typeface="Courier New" pitchFamily="49" charset="0"/>
            </a:endParaRPr>
          </a:p>
        </p:txBody>
      </p:sp>
      <p:sp>
        <p:nvSpPr>
          <p:cNvPr id="66563" name="Szövegdoboz 3"/>
          <p:cNvSpPr txBox="1">
            <a:spLocks noChangeArrowheads="1"/>
          </p:cNvSpPr>
          <p:nvPr/>
        </p:nvSpPr>
        <p:spPr bwMode="auto">
          <a:xfrm>
            <a:off x="468313" y="155575"/>
            <a:ext cx="5422900" cy="460375"/>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FOGLALKOZTATUNK / CSOPORTMUNKA</a:t>
            </a:r>
          </a:p>
        </p:txBody>
      </p:sp>
      <p:sp>
        <p:nvSpPr>
          <p:cNvPr id="66564" name="Téglalap 4"/>
          <p:cNvSpPr>
            <a:spLocks noChangeArrowheads="1"/>
          </p:cNvSpPr>
          <p:nvPr/>
        </p:nvSpPr>
        <p:spPr bwMode="auto">
          <a:xfrm>
            <a:off x="468313" y="615950"/>
            <a:ext cx="8280400" cy="646113"/>
          </a:xfrm>
          <a:prstGeom prst="rect">
            <a:avLst/>
          </a:prstGeom>
          <a:noFill/>
          <a:ln w="9525">
            <a:noFill/>
            <a:miter lim="800000"/>
            <a:headEnd/>
            <a:tailEnd/>
          </a:ln>
        </p:spPr>
        <p:txBody>
          <a:bodyPr>
            <a:spAutoFit/>
          </a:bodyPr>
          <a:lstStyle/>
          <a:p>
            <a:r>
              <a:rPr lang="hu-HU">
                <a:latin typeface="Candara" pitchFamily="34" charset="0"/>
              </a:rPr>
              <a:t>Csahóczi Erzsébet – Csatár Katalin – Kovács Csongorné –Morvai Éva – Széplaki Györgyné – Szeredi Éva: Matematika 5. (Apáczai Kiadó) könyve nyomán / saját</a:t>
            </a:r>
          </a:p>
        </p:txBody>
      </p:sp>
      <p:sp>
        <p:nvSpPr>
          <p:cNvPr id="6" name="Téglalap 5"/>
          <p:cNvSpPr>
            <a:spLocks noRot="1" noChangeAspect="1" noMove="1" noResize="1" noEditPoints="1" noAdjustHandles="1" noChangeArrowheads="1" noChangeShapeType="1" noTextEdit="1"/>
          </p:cNvSpPr>
          <p:nvPr/>
        </p:nvSpPr>
        <p:spPr>
          <a:xfrm>
            <a:off x="467544" y="1279573"/>
            <a:ext cx="5112568" cy="5016758"/>
          </a:xfrm>
          <a:prstGeom prst="rect">
            <a:avLst/>
          </a:prstGeom>
          <a:blipFill rotWithShape="1">
            <a:blip r:embed="rId3"/>
            <a:stretch>
              <a:fillRect/>
            </a:stretch>
          </a:blipFill>
          <a:ln w="28575">
            <a:solidFill>
              <a:srgbClr val="C00000"/>
            </a:solidFill>
          </a:ln>
        </p:spPr>
        <p:txBody>
          <a:bodyPr/>
          <a:lstStyle/>
          <a:p>
            <a:pPr fontAlgn="auto">
              <a:spcBef>
                <a:spcPts val="0"/>
              </a:spcBef>
              <a:spcAft>
                <a:spcPts val="0"/>
              </a:spcAft>
              <a:defRPr/>
            </a:pPr>
            <a:r>
              <a:rPr lang="hu-HU">
                <a:noFill/>
                <a:latin typeface="+mn-lt"/>
              </a:rPr>
              <a:t> </a:t>
            </a:r>
          </a:p>
        </p:txBody>
      </p:sp>
      <p:pic>
        <p:nvPicPr>
          <p:cNvPr id="7" name="Kép 6"/>
          <p:cNvPicPr/>
          <p:nvPr/>
        </p:nvPicPr>
        <p:blipFill>
          <a:blip r:embed="rId4">
            <a:extLst>
              <a:ext uri="{28A0092B-C50C-407E-A947-70E740481C1C}"/>
            </a:extLst>
          </a:blip>
          <a:srcRect/>
          <a:stretch>
            <a:fillRect/>
          </a:stretch>
        </p:blipFill>
        <p:spPr bwMode="auto">
          <a:xfrm>
            <a:off x="5940152" y="2863488"/>
            <a:ext cx="2700808" cy="2125926"/>
          </a:xfrm>
          <a:prstGeom prst="rect">
            <a:avLst/>
          </a:prstGeom>
          <a:ln w="28575">
            <a:solidFill>
              <a:srgbClr val="C00000"/>
            </a:solidFill>
          </a:ln>
        </p:spPr>
        <p:style>
          <a:lnRef idx="1">
            <a:schemeClr val="accent5"/>
          </a:lnRef>
          <a:fillRef idx="2">
            <a:schemeClr val="accent5"/>
          </a:fillRef>
          <a:effectRef idx="1">
            <a:schemeClr val="accent5"/>
          </a:effectRef>
          <a:fontRef idx="minor">
            <a:schemeClr val="dk1"/>
          </a:fontRef>
        </p:style>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68610"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9E4E161E-E012-4686-A66E-7B296EF07216}" type="slidenum">
              <a:rPr lang="hu-HU" sz="1600" b="1">
                <a:solidFill>
                  <a:schemeClr val="tx1"/>
                </a:solidFill>
                <a:latin typeface="Courier New" pitchFamily="49" charset="0"/>
                <a:cs typeface="Courier New" pitchFamily="49" charset="0"/>
              </a:rPr>
              <a:pPr fontAlgn="base">
                <a:spcBef>
                  <a:spcPct val="0"/>
                </a:spcBef>
                <a:spcAft>
                  <a:spcPct val="0"/>
                </a:spcAft>
              </a:pPr>
              <a:t>27</a:t>
            </a:fld>
            <a:endParaRPr lang="hu-HU" sz="1600" b="1">
              <a:solidFill>
                <a:schemeClr val="tx1"/>
              </a:solidFill>
              <a:latin typeface="Courier New" pitchFamily="49" charset="0"/>
              <a:cs typeface="Courier New" pitchFamily="49" charset="0"/>
            </a:endParaRPr>
          </a:p>
        </p:txBody>
      </p:sp>
      <p:sp>
        <p:nvSpPr>
          <p:cNvPr id="68611" name="Szövegdoboz 3"/>
          <p:cNvSpPr txBox="1">
            <a:spLocks noChangeArrowheads="1"/>
          </p:cNvSpPr>
          <p:nvPr/>
        </p:nvSpPr>
        <p:spPr bwMode="auto">
          <a:xfrm>
            <a:off x="468313" y="155575"/>
            <a:ext cx="4991100" cy="430213"/>
          </a:xfrm>
          <a:prstGeom prst="rect">
            <a:avLst/>
          </a:prstGeom>
          <a:noFill/>
          <a:ln w="9525">
            <a:noFill/>
            <a:miter lim="800000"/>
            <a:headEnd/>
            <a:tailEnd/>
          </a:ln>
        </p:spPr>
        <p:txBody>
          <a:bodyPr wrap="none">
            <a:spAutoFit/>
          </a:bodyPr>
          <a:lstStyle/>
          <a:p>
            <a:r>
              <a:rPr lang="hu-HU" sz="2200" b="1">
                <a:solidFill>
                  <a:srgbClr val="C00000"/>
                </a:solidFill>
                <a:latin typeface="Candara" pitchFamily="34" charset="0"/>
              </a:rPr>
              <a:t>FOGLALKOZTATUNK / CSOPORTMUNKA</a:t>
            </a:r>
          </a:p>
        </p:txBody>
      </p:sp>
      <p:sp>
        <p:nvSpPr>
          <p:cNvPr id="68612" name="Téglalap 4"/>
          <p:cNvSpPr>
            <a:spLocks noChangeArrowheads="1"/>
          </p:cNvSpPr>
          <p:nvPr/>
        </p:nvSpPr>
        <p:spPr bwMode="auto">
          <a:xfrm>
            <a:off x="468313" y="615950"/>
            <a:ext cx="8280400" cy="646113"/>
          </a:xfrm>
          <a:prstGeom prst="rect">
            <a:avLst/>
          </a:prstGeom>
          <a:noFill/>
          <a:ln w="9525">
            <a:noFill/>
            <a:miter lim="800000"/>
            <a:headEnd/>
            <a:tailEnd/>
          </a:ln>
        </p:spPr>
        <p:txBody>
          <a:bodyPr>
            <a:spAutoFit/>
          </a:bodyPr>
          <a:lstStyle/>
          <a:p>
            <a:r>
              <a:rPr lang="hu-HU">
                <a:latin typeface="Candara" pitchFamily="34" charset="0"/>
              </a:rPr>
              <a:t>Csahóczi Erzsébet – Csatár Katalin – Kovács Csongorné –Morvai Éva – Széplaki Györgyné – Szeredi Éva: Matematika 5. (Apáczai Kiadó) könyve nyomán / saját</a:t>
            </a:r>
          </a:p>
        </p:txBody>
      </p:sp>
      <p:sp>
        <p:nvSpPr>
          <p:cNvPr id="6" name="Téglalap 5"/>
          <p:cNvSpPr/>
          <p:nvPr/>
        </p:nvSpPr>
        <p:spPr>
          <a:xfrm>
            <a:off x="467002" y="1484784"/>
            <a:ext cx="8137446" cy="4801314"/>
          </a:xfrm>
          <a:prstGeom prst="rect">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a:spAutoFit/>
          </a:bodyPr>
          <a:lstStyle/>
          <a:p>
            <a:pPr marL="342900" indent="-342900" fontAlgn="auto">
              <a:spcBef>
                <a:spcPts val="0"/>
              </a:spcBef>
              <a:spcAft>
                <a:spcPts val="0"/>
              </a:spcAft>
              <a:buFont typeface="+mj-lt"/>
              <a:buAutoNum type="arabicPeriod" startAt="3"/>
              <a:defRPr/>
            </a:pPr>
            <a:r>
              <a:rPr lang="hu-HU" b="1" dirty="0"/>
              <a:t>Játék: „Ne lépd át az 1-et!”</a:t>
            </a:r>
            <a:br>
              <a:rPr lang="hu-HU" b="1" dirty="0"/>
            </a:br>
            <a:r>
              <a:rPr lang="hu-HU" dirty="0"/>
              <a:t>A játékot a csoport minden tagja játssza.</a:t>
            </a:r>
            <a:br>
              <a:rPr lang="hu-HU" dirty="0"/>
            </a:br>
            <a:r>
              <a:rPr lang="hu-HU" dirty="0"/>
              <a:t>A játék célja: minél közelebb jutni az 1-hez vagy elérni azt, de túllépni nem szabad.</a:t>
            </a:r>
            <a:br>
              <a:rPr lang="hu-HU" dirty="0"/>
            </a:br>
            <a:r>
              <a:rPr lang="hu-HU" b="1" dirty="0"/>
              <a:t>A játék menete: </a:t>
            </a:r>
            <a:r>
              <a:rPr lang="hu-HU" dirty="0"/>
              <a:t>Minden játékos egyszer dob a kockával. A saját dobott száma lesz az ő „egységtörtjének” nevezője, 1 pedig a számlálója. Mindenki feljegyzi a saját számát, és ezzel lezárul az első kör. A következő körben kapott egységtörtet mindenki hozzáadja az első körben feljegyzett egységtörtjéhez. A soron következő (akár már a második) kör előtt minden játékosnak el kell döntenie, hogy tovább játszik-e, vagy befejezi a játékot. Az a játékos nyer, aki az összes játékos közül legközelebb jut az 1-hez, vagy eléri azt. Ha többen vannak ilyenek, akkor több győztes is van. Akinek az utolsó összegként kapott száma nagyobb 1-nél, az kiesik a játékból.</a:t>
            </a:r>
            <a:br>
              <a:rPr lang="hu-HU" dirty="0"/>
            </a:br>
            <a:r>
              <a:rPr lang="hu-HU" b="1" dirty="0"/>
              <a:t>Játsszatok le legalább négy külön fordulót, hogy mindenkinek legyen esélye a nyerésre!</a:t>
            </a:r>
            <a:br>
              <a:rPr lang="hu-HU" b="1" dirty="0"/>
            </a:br>
            <a:r>
              <a:rPr lang="hu-HU" b="1" dirty="0"/>
              <a:t>Dolgozzatok ki nehezített játékszabályt, próbáljátok ki, és a bemutatáskor mondjátok el a többieknek!</a:t>
            </a:r>
            <a:endParaRPr lang="hu-H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70658"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55A0204D-2EFC-4055-9817-097BCCD530BC}" type="slidenum">
              <a:rPr lang="hu-HU" sz="1600" b="1">
                <a:solidFill>
                  <a:schemeClr val="tx1"/>
                </a:solidFill>
                <a:latin typeface="Courier New" pitchFamily="49" charset="0"/>
                <a:cs typeface="Courier New" pitchFamily="49" charset="0"/>
              </a:rPr>
              <a:pPr fontAlgn="base">
                <a:spcBef>
                  <a:spcPct val="0"/>
                </a:spcBef>
                <a:spcAft>
                  <a:spcPct val="0"/>
                </a:spcAft>
              </a:pPr>
              <a:t>28</a:t>
            </a:fld>
            <a:endParaRPr lang="hu-HU" sz="1600" b="1">
              <a:solidFill>
                <a:schemeClr val="tx1"/>
              </a:solidFill>
              <a:latin typeface="Courier New" pitchFamily="49" charset="0"/>
              <a:cs typeface="Courier New" pitchFamily="49" charset="0"/>
            </a:endParaRPr>
          </a:p>
        </p:txBody>
      </p:sp>
      <p:sp>
        <p:nvSpPr>
          <p:cNvPr id="70659" name="Szövegdoboz 3"/>
          <p:cNvSpPr txBox="1">
            <a:spLocks noChangeArrowheads="1"/>
          </p:cNvSpPr>
          <p:nvPr/>
        </p:nvSpPr>
        <p:spPr bwMode="auto">
          <a:xfrm>
            <a:off x="468313" y="115888"/>
            <a:ext cx="4302125" cy="461962"/>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FOGLALKOZTATUNK / TRIMINÓ</a:t>
            </a:r>
          </a:p>
        </p:txBody>
      </p:sp>
      <p:pic>
        <p:nvPicPr>
          <p:cNvPr id="70660" name="Picture 2"/>
          <p:cNvPicPr>
            <a:picLocks noChangeAspect="1" noChangeArrowheads="1"/>
          </p:cNvPicPr>
          <p:nvPr/>
        </p:nvPicPr>
        <p:blipFill>
          <a:blip r:embed="rId3"/>
          <a:srcRect/>
          <a:stretch>
            <a:fillRect/>
          </a:stretch>
        </p:blipFill>
        <p:spPr bwMode="auto">
          <a:xfrm>
            <a:off x="1835150" y="765175"/>
            <a:ext cx="5689600" cy="5472113"/>
          </a:xfrm>
          <a:prstGeom prst="rect">
            <a:avLst/>
          </a:prstGeom>
          <a:noFill/>
          <a:ln w="28575">
            <a:solidFill>
              <a:srgbClr val="C00000"/>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72706"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2F29AB47-75BC-4DF4-93E6-E010491BD551}" type="slidenum">
              <a:rPr lang="hu-HU" sz="1600" b="1">
                <a:solidFill>
                  <a:schemeClr val="tx1"/>
                </a:solidFill>
                <a:latin typeface="Courier New" pitchFamily="49" charset="0"/>
                <a:cs typeface="Courier New" pitchFamily="49" charset="0"/>
              </a:rPr>
              <a:pPr fontAlgn="base">
                <a:spcBef>
                  <a:spcPct val="0"/>
                </a:spcBef>
                <a:spcAft>
                  <a:spcPct val="0"/>
                </a:spcAft>
              </a:pPr>
              <a:t>29</a:t>
            </a:fld>
            <a:endParaRPr lang="hu-HU" sz="1600" b="1">
              <a:solidFill>
                <a:schemeClr val="tx1"/>
              </a:solidFill>
              <a:latin typeface="Courier New" pitchFamily="49" charset="0"/>
              <a:cs typeface="Courier New" pitchFamily="49" charset="0"/>
            </a:endParaRPr>
          </a:p>
        </p:txBody>
      </p:sp>
      <p:sp>
        <p:nvSpPr>
          <p:cNvPr id="72707" name="Szövegdoboz 3"/>
          <p:cNvSpPr txBox="1">
            <a:spLocks noChangeArrowheads="1"/>
          </p:cNvSpPr>
          <p:nvPr/>
        </p:nvSpPr>
        <p:spPr bwMode="auto">
          <a:xfrm>
            <a:off x="468313" y="404813"/>
            <a:ext cx="4302125" cy="461962"/>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FOGLALKOZTATUNK / TRIMINÓ</a:t>
            </a:r>
          </a:p>
        </p:txBody>
      </p:sp>
      <p:pic>
        <p:nvPicPr>
          <p:cNvPr id="72708" name="Picture 2"/>
          <p:cNvPicPr>
            <a:picLocks noChangeAspect="1" noChangeArrowheads="1"/>
          </p:cNvPicPr>
          <p:nvPr/>
        </p:nvPicPr>
        <p:blipFill>
          <a:blip r:embed="rId3"/>
          <a:srcRect/>
          <a:stretch>
            <a:fillRect/>
          </a:stretch>
        </p:blipFill>
        <p:spPr bwMode="auto">
          <a:xfrm>
            <a:off x="539750" y="1268413"/>
            <a:ext cx="8135938" cy="4321175"/>
          </a:xfrm>
          <a:prstGeom prst="rect">
            <a:avLst/>
          </a:prstGeom>
          <a:noFill/>
          <a:ln w="28575">
            <a:solidFill>
              <a:srgbClr val="C00000"/>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19458" name="Dia számának helye 2"/>
          <p:cNvSpPr>
            <a:spLocks noGrp="1"/>
          </p:cNvSpPr>
          <p:nvPr>
            <p:ph type="sldNum" sz="quarter" idx="12"/>
          </p:nvPr>
        </p:nvSpPr>
        <p:spPr bwMode="auto">
          <a:xfrm>
            <a:off x="8675688" y="6492875"/>
            <a:ext cx="288925"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28DBDC3E-7801-44E1-9172-81E38DEBA065}" type="slidenum">
              <a:rPr lang="hu-HU" sz="1600" b="1">
                <a:solidFill>
                  <a:schemeClr val="tx1"/>
                </a:solidFill>
                <a:latin typeface="Courier New" pitchFamily="49" charset="0"/>
                <a:cs typeface="Courier New" pitchFamily="49" charset="0"/>
              </a:rPr>
              <a:pPr fontAlgn="base">
                <a:spcBef>
                  <a:spcPct val="0"/>
                </a:spcBef>
                <a:spcAft>
                  <a:spcPct val="0"/>
                </a:spcAft>
              </a:pPr>
              <a:t>3</a:t>
            </a:fld>
            <a:endParaRPr lang="hu-HU" sz="1600" b="1">
              <a:solidFill>
                <a:schemeClr val="tx1"/>
              </a:solidFill>
              <a:latin typeface="Courier New" pitchFamily="49" charset="0"/>
              <a:cs typeface="Courier New" pitchFamily="49" charset="0"/>
            </a:endParaRPr>
          </a:p>
        </p:txBody>
      </p:sp>
      <p:sp>
        <p:nvSpPr>
          <p:cNvPr id="19459" name="Szövegdoboz 3"/>
          <p:cNvSpPr txBox="1">
            <a:spLocks noChangeArrowheads="1"/>
          </p:cNvSpPr>
          <p:nvPr/>
        </p:nvSpPr>
        <p:spPr bwMode="auto">
          <a:xfrm>
            <a:off x="468313" y="461963"/>
            <a:ext cx="7889875" cy="523875"/>
          </a:xfrm>
          <a:prstGeom prst="rect">
            <a:avLst/>
          </a:prstGeom>
          <a:noFill/>
          <a:ln w="9525">
            <a:noFill/>
            <a:miter lim="800000"/>
            <a:headEnd/>
            <a:tailEnd/>
          </a:ln>
        </p:spPr>
        <p:txBody>
          <a:bodyPr wrap="none">
            <a:spAutoFit/>
          </a:bodyPr>
          <a:lstStyle/>
          <a:p>
            <a:r>
              <a:rPr lang="hu-HU" sz="2800" b="1">
                <a:solidFill>
                  <a:srgbClr val="C00000"/>
                </a:solidFill>
                <a:latin typeface="Candara" pitchFamily="34" charset="0"/>
              </a:rPr>
              <a:t>KAPCSOLÓDÁSI PONTOK A MATEMATIKÁN BELÜL</a:t>
            </a:r>
          </a:p>
        </p:txBody>
      </p:sp>
      <p:sp>
        <p:nvSpPr>
          <p:cNvPr id="19460" name="Szövegdoboz 4"/>
          <p:cNvSpPr txBox="1">
            <a:spLocks noChangeArrowheads="1"/>
          </p:cNvSpPr>
          <p:nvPr/>
        </p:nvSpPr>
        <p:spPr bwMode="auto">
          <a:xfrm>
            <a:off x="468313" y="1052513"/>
            <a:ext cx="8135937" cy="4832350"/>
          </a:xfrm>
          <a:prstGeom prst="rect">
            <a:avLst/>
          </a:prstGeom>
          <a:noFill/>
          <a:ln w="9525">
            <a:noFill/>
            <a:miter lim="800000"/>
            <a:headEnd/>
            <a:tailEnd/>
          </a:ln>
        </p:spPr>
        <p:txBody>
          <a:bodyPr>
            <a:spAutoFit/>
          </a:bodyPr>
          <a:lstStyle/>
          <a:p>
            <a:r>
              <a:rPr lang="hu-HU" sz="2800" i="1" u="sng">
                <a:solidFill>
                  <a:srgbClr val="002060"/>
                </a:solidFill>
                <a:latin typeface="Candara" pitchFamily="34" charset="0"/>
              </a:rPr>
              <a:t>Geometria:</a:t>
            </a:r>
            <a:r>
              <a:rPr lang="hu-HU" sz="2800">
                <a:solidFill>
                  <a:srgbClr val="002060"/>
                </a:solidFill>
                <a:latin typeface="Candara" pitchFamily="34" charset="0"/>
              </a:rPr>
              <a:t/>
            </a:r>
            <a:br>
              <a:rPr lang="hu-HU" sz="2800">
                <a:solidFill>
                  <a:srgbClr val="002060"/>
                </a:solidFill>
                <a:latin typeface="Candara" pitchFamily="34" charset="0"/>
              </a:rPr>
            </a:br>
            <a:r>
              <a:rPr lang="hu-HU" sz="2800">
                <a:solidFill>
                  <a:srgbClr val="002060"/>
                </a:solidFill>
                <a:latin typeface="Candara" pitchFamily="34" charset="0"/>
              </a:rPr>
              <a:t>Kerület, terület, felszín, térfogat.</a:t>
            </a:r>
          </a:p>
          <a:p>
            <a:endParaRPr lang="hu-HU" sz="2800">
              <a:solidFill>
                <a:srgbClr val="002060"/>
              </a:solidFill>
              <a:latin typeface="Candara" pitchFamily="34" charset="0"/>
            </a:endParaRPr>
          </a:p>
          <a:p>
            <a:r>
              <a:rPr lang="hu-HU" sz="2800" i="1" u="sng">
                <a:solidFill>
                  <a:srgbClr val="002060"/>
                </a:solidFill>
                <a:latin typeface="Candara" pitchFamily="34" charset="0"/>
              </a:rPr>
              <a:t>Sorozatok, függvények:</a:t>
            </a:r>
            <a:r>
              <a:rPr lang="hu-HU" sz="2800" i="1">
                <a:solidFill>
                  <a:srgbClr val="002060"/>
                </a:solidFill>
                <a:latin typeface="Candara" pitchFamily="34" charset="0"/>
              </a:rPr>
              <a:t/>
            </a:r>
            <a:br>
              <a:rPr lang="hu-HU" sz="2800" i="1">
                <a:solidFill>
                  <a:srgbClr val="002060"/>
                </a:solidFill>
                <a:latin typeface="Candara" pitchFamily="34" charset="0"/>
              </a:rPr>
            </a:br>
            <a:r>
              <a:rPr lang="hu-HU" sz="2800">
                <a:solidFill>
                  <a:srgbClr val="002060"/>
                </a:solidFill>
                <a:latin typeface="Candara" pitchFamily="34" charset="0"/>
              </a:rPr>
              <a:t>Sorozat, egyenes arányosság, fordított arányosság, számtani sorozat, differencia.</a:t>
            </a:r>
          </a:p>
          <a:p>
            <a:endParaRPr lang="hu-HU" sz="2800">
              <a:solidFill>
                <a:srgbClr val="002060"/>
              </a:solidFill>
              <a:latin typeface="Candara" pitchFamily="34" charset="0"/>
            </a:endParaRPr>
          </a:p>
          <a:p>
            <a:r>
              <a:rPr lang="hu-HU" sz="2800" i="1" u="sng">
                <a:solidFill>
                  <a:srgbClr val="002060"/>
                </a:solidFill>
                <a:latin typeface="Candara" pitchFamily="34" charset="0"/>
              </a:rPr>
              <a:t>Statisztika, valószínűség:</a:t>
            </a:r>
            <a:r>
              <a:rPr lang="hu-HU" sz="2800" i="1">
                <a:solidFill>
                  <a:srgbClr val="002060"/>
                </a:solidFill>
                <a:latin typeface="Candara" pitchFamily="34" charset="0"/>
              </a:rPr>
              <a:t/>
            </a:r>
            <a:br>
              <a:rPr lang="hu-HU" sz="2800" i="1">
                <a:solidFill>
                  <a:srgbClr val="002060"/>
                </a:solidFill>
                <a:latin typeface="Candara" pitchFamily="34" charset="0"/>
              </a:rPr>
            </a:br>
            <a:r>
              <a:rPr lang="hu-HU" sz="2800">
                <a:solidFill>
                  <a:srgbClr val="002060"/>
                </a:solidFill>
                <a:latin typeface="Candara" pitchFamily="34" charset="0"/>
              </a:rPr>
              <a:t>Adat, grafikon, átlag, táblázat, diagram, gyakoriság, relatív gyakoriság, valószínűség, középérték, módusz, medián.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74754"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1709B15D-AF3F-4CA8-A8D0-FB74B2D69CBD}" type="slidenum">
              <a:rPr lang="hu-HU" sz="1600" b="1">
                <a:solidFill>
                  <a:schemeClr val="tx1"/>
                </a:solidFill>
                <a:latin typeface="Courier New" pitchFamily="49" charset="0"/>
                <a:cs typeface="Courier New" pitchFamily="49" charset="0"/>
              </a:rPr>
              <a:pPr fontAlgn="base">
                <a:spcBef>
                  <a:spcPct val="0"/>
                </a:spcBef>
                <a:spcAft>
                  <a:spcPct val="0"/>
                </a:spcAft>
              </a:pPr>
              <a:t>30</a:t>
            </a:fld>
            <a:endParaRPr lang="hu-HU" sz="1600" b="1">
              <a:solidFill>
                <a:schemeClr val="tx1"/>
              </a:solidFill>
              <a:latin typeface="Courier New" pitchFamily="49" charset="0"/>
              <a:cs typeface="Courier New" pitchFamily="49" charset="0"/>
            </a:endParaRPr>
          </a:p>
        </p:txBody>
      </p:sp>
      <p:pic>
        <p:nvPicPr>
          <p:cNvPr id="74755" name="Picture 2"/>
          <p:cNvPicPr>
            <a:picLocks noChangeAspect="1" noChangeArrowheads="1"/>
          </p:cNvPicPr>
          <p:nvPr/>
        </p:nvPicPr>
        <p:blipFill>
          <a:blip r:embed="rId3"/>
          <a:srcRect/>
          <a:stretch>
            <a:fillRect/>
          </a:stretch>
        </p:blipFill>
        <p:spPr bwMode="auto">
          <a:xfrm>
            <a:off x="1619250" y="765175"/>
            <a:ext cx="5905500" cy="5538788"/>
          </a:xfrm>
          <a:prstGeom prst="rect">
            <a:avLst/>
          </a:prstGeom>
          <a:noFill/>
          <a:ln w="28575">
            <a:solidFill>
              <a:srgbClr val="C00000"/>
            </a:solidFill>
            <a:miter lim="800000"/>
            <a:headEnd/>
            <a:tailEnd/>
          </a:ln>
        </p:spPr>
      </p:pic>
      <p:sp>
        <p:nvSpPr>
          <p:cNvPr id="74756" name="Szövegdoboz 3"/>
          <p:cNvSpPr txBox="1">
            <a:spLocks noChangeArrowheads="1"/>
          </p:cNvSpPr>
          <p:nvPr/>
        </p:nvSpPr>
        <p:spPr bwMode="auto">
          <a:xfrm>
            <a:off x="323850" y="188913"/>
            <a:ext cx="4303713" cy="461962"/>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FOGLALKOZTATUNK / TRIMINÓ</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76802"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6FF83DCA-BB50-431B-BCE5-72FDB33D49CE}" type="slidenum">
              <a:rPr lang="hu-HU" sz="1600" b="1">
                <a:solidFill>
                  <a:schemeClr val="tx1"/>
                </a:solidFill>
                <a:latin typeface="Courier New" pitchFamily="49" charset="0"/>
                <a:cs typeface="Courier New" pitchFamily="49" charset="0"/>
              </a:rPr>
              <a:pPr fontAlgn="base">
                <a:spcBef>
                  <a:spcPct val="0"/>
                </a:spcBef>
                <a:spcAft>
                  <a:spcPct val="0"/>
                </a:spcAft>
              </a:pPr>
              <a:t>31</a:t>
            </a:fld>
            <a:endParaRPr lang="hu-HU" sz="1600" b="1">
              <a:solidFill>
                <a:schemeClr val="tx1"/>
              </a:solidFill>
              <a:latin typeface="Courier New" pitchFamily="49" charset="0"/>
              <a:cs typeface="Courier New" pitchFamily="49" charset="0"/>
            </a:endParaRPr>
          </a:p>
        </p:txBody>
      </p:sp>
      <p:sp>
        <p:nvSpPr>
          <p:cNvPr id="76803" name="Szövegdoboz 3"/>
          <p:cNvSpPr txBox="1">
            <a:spLocks noChangeArrowheads="1"/>
          </p:cNvSpPr>
          <p:nvPr/>
        </p:nvSpPr>
        <p:spPr bwMode="auto">
          <a:xfrm>
            <a:off x="468313" y="155575"/>
            <a:ext cx="4968875" cy="460375"/>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MEGTANÍTUNK (FEJBEN) SZÁMOLNI</a:t>
            </a:r>
            <a:endParaRPr lang="hu-HU" sz="2200" b="1">
              <a:solidFill>
                <a:srgbClr val="C00000"/>
              </a:solidFill>
              <a:latin typeface="Candara" pitchFamily="34" charset="0"/>
            </a:endParaRPr>
          </a:p>
        </p:txBody>
      </p:sp>
      <p:sp>
        <p:nvSpPr>
          <p:cNvPr id="76804" name="TextBox 4"/>
          <p:cNvSpPr txBox="1">
            <a:spLocks noChangeArrowheads="1"/>
          </p:cNvSpPr>
          <p:nvPr/>
        </p:nvSpPr>
        <p:spPr bwMode="auto">
          <a:xfrm>
            <a:off x="611188" y="549275"/>
            <a:ext cx="2817812" cy="368300"/>
          </a:xfrm>
          <a:prstGeom prst="rect">
            <a:avLst/>
          </a:prstGeom>
          <a:noFill/>
          <a:ln w="9525">
            <a:noFill/>
            <a:miter lim="800000"/>
            <a:headEnd/>
            <a:tailEnd/>
          </a:ln>
        </p:spPr>
        <p:txBody>
          <a:bodyPr wrap="none">
            <a:spAutoFit/>
          </a:bodyPr>
          <a:lstStyle/>
          <a:p>
            <a:r>
              <a:rPr lang="hu-HU">
                <a:latin typeface="Candara" pitchFamily="34" charset="0"/>
              </a:rPr>
              <a:t>Peller tanár úrtól tanultam:</a:t>
            </a:r>
            <a:endParaRPr lang="en-US">
              <a:latin typeface="Candara" pitchFamily="34" charset="0"/>
            </a:endParaRPr>
          </a:p>
        </p:txBody>
      </p:sp>
      <p:sp>
        <p:nvSpPr>
          <p:cNvPr id="6" name="TextBox 5"/>
          <p:cNvSpPr txBox="1">
            <a:spLocks noRot="1" noChangeAspect="1" noMove="1" noResize="1" noEditPoints="1" noAdjustHandles="1" noChangeArrowheads="1" noChangeShapeType="1" noTextEdit="1"/>
          </p:cNvSpPr>
          <p:nvPr/>
        </p:nvSpPr>
        <p:spPr>
          <a:xfrm>
            <a:off x="755576" y="908720"/>
            <a:ext cx="7632848" cy="5647700"/>
          </a:xfrm>
          <a:prstGeom prst="rect">
            <a:avLst/>
          </a:prstGeom>
          <a:blipFill rotWithShape="1">
            <a:blip r:embed="rId3"/>
            <a:stretch>
              <a:fillRect/>
            </a:stretch>
          </a:blipFill>
          <a:ln w="28575">
            <a:solidFill>
              <a:srgbClr val="C00000"/>
            </a:solidFill>
          </a:ln>
        </p:spPr>
        <p:txBody>
          <a:bodyPr/>
          <a:lstStyle/>
          <a:p>
            <a:pPr fontAlgn="auto">
              <a:spcBef>
                <a:spcPts val="0"/>
              </a:spcBef>
              <a:spcAft>
                <a:spcPts val="0"/>
              </a:spcAft>
              <a:defRPr/>
            </a:pPr>
            <a:r>
              <a:rPr lang="en-US">
                <a:noFill/>
                <a:latin typeface="+mn-lt"/>
              </a:rPr>
              <a:t> </a:t>
            </a:r>
          </a:p>
        </p:txBody>
      </p:sp>
      <p:pic>
        <p:nvPicPr>
          <p:cNvPr id="76806" name="Picture 2"/>
          <p:cNvPicPr>
            <a:picLocks noChangeAspect="1" noChangeArrowheads="1"/>
          </p:cNvPicPr>
          <p:nvPr/>
        </p:nvPicPr>
        <p:blipFill>
          <a:blip r:embed="rId4"/>
          <a:srcRect/>
          <a:stretch>
            <a:fillRect/>
          </a:stretch>
        </p:blipFill>
        <p:spPr bwMode="auto">
          <a:xfrm>
            <a:off x="1403350" y="1628775"/>
            <a:ext cx="2733675" cy="1905000"/>
          </a:xfrm>
          <a:prstGeom prst="rect">
            <a:avLst/>
          </a:prstGeom>
          <a:noFill/>
          <a:ln w="28575">
            <a:solidFill>
              <a:srgbClr val="C00000"/>
            </a:solidFill>
            <a:miter lim="800000"/>
            <a:headEnd/>
            <a:tailEnd/>
          </a:ln>
        </p:spPr>
      </p:pic>
      <p:pic>
        <p:nvPicPr>
          <p:cNvPr id="76807" name="Picture 3"/>
          <p:cNvPicPr>
            <a:picLocks noChangeAspect="1" noChangeArrowheads="1"/>
          </p:cNvPicPr>
          <p:nvPr/>
        </p:nvPicPr>
        <p:blipFill>
          <a:blip r:embed="rId5"/>
          <a:srcRect/>
          <a:stretch>
            <a:fillRect/>
          </a:stretch>
        </p:blipFill>
        <p:spPr bwMode="auto">
          <a:xfrm>
            <a:off x="5003800" y="1628775"/>
            <a:ext cx="2733675" cy="1905000"/>
          </a:xfrm>
          <a:prstGeom prst="rect">
            <a:avLst/>
          </a:prstGeom>
          <a:noFill/>
          <a:ln w="28575">
            <a:solidFill>
              <a:srgbClr val="C00000"/>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78850"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EAB62B88-6C6F-425E-98B1-CE9E6D5B8C0F}" type="slidenum">
              <a:rPr lang="hu-HU" sz="1600" b="1">
                <a:solidFill>
                  <a:schemeClr val="tx1"/>
                </a:solidFill>
                <a:latin typeface="Courier New" pitchFamily="49" charset="0"/>
                <a:cs typeface="Courier New" pitchFamily="49" charset="0"/>
              </a:rPr>
              <a:pPr fontAlgn="base">
                <a:spcBef>
                  <a:spcPct val="0"/>
                </a:spcBef>
                <a:spcAft>
                  <a:spcPct val="0"/>
                </a:spcAft>
              </a:pPr>
              <a:t>32</a:t>
            </a:fld>
            <a:endParaRPr lang="hu-HU" sz="1600" b="1">
              <a:solidFill>
                <a:schemeClr val="tx1"/>
              </a:solidFill>
              <a:latin typeface="Courier New" pitchFamily="49" charset="0"/>
              <a:cs typeface="Courier New" pitchFamily="49" charset="0"/>
            </a:endParaRPr>
          </a:p>
        </p:txBody>
      </p:sp>
      <p:sp>
        <p:nvSpPr>
          <p:cNvPr id="78851" name="Szövegdoboz 3"/>
          <p:cNvSpPr txBox="1">
            <a:spLocks noChangeArrowheads="1"/>
          </p:cNvSpPr>
          <p:nvPr/>
        </p:nvSpPr>
        <p:spPr bwMode="auto">
          <a:xfrm>
            <a:off x="468313" y="155575"/>
            <a:ext cx="4968875" cy="460375"/>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MEGTANÍTUNK (FEJBEN) SZÁMOLNI</a:t>
            </a:r>
            <a:endParaRPr lang="hu-HU" sz="2200" b="1">
              <a:solidFill>
                <a:srgbClr val="C00000"/>
              </a:solidFill>
              <a:latin typeface="Candara" pitchFamily="34" charset="0"/>
            </a:endParaRPr>
          </a:p>
        </p:txBody>
      </p:sp>
      <p:sp>
        <p:nvSpPr>
          <p:cNvPr id="4" name="Téglalap 3"/>
          <p:cNvSpPr/>
          <p:nvPr/>
        </p:nvSpPr>
        <p:spPr>
          <a:xfrm>
            <a:off x="467544" y="1988840"/>
            <a:ext cx="8281462" cy="3000821"/>
          </a:xfrm>
          <a:prstGeom prst="rect">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lnSpc>
                <a:spcPct val="150000"/>
              </a:lnSpc>
              <a:spcBef>
                <a:spcPts val="0"/>
              </a:spcBef>
              <a:spcAft>
                <a:spcPts val="0"/>
              </a:spcAft>
              <a:defRPr/>
            </a:pPr>
            <a:r>
              <a:rPr lang="hu-HU" b="1" dirty="0"/>
              <a:t>Láncszámolás:</a:t>
            </a:r>
            <a:br>
              <a:rPr lang="hu-HU" b="1" dirty="0"/>
            </a:br>
            <a:r>
              <a:rPr lang="hu-HU" dirty="0"/>
              <a:t>A csoport legfiatalabb tagja dobjon egyet a dobókockával. A dobott szám lesz az első „egységtört” nevezője, 1 pedig a számlálója. A mellette jobbra ülő csoporttag is dobjon, és a kapott egységtörtet adja hozzá az előbb kapott egységtörthöz. Majd dobjon a harmadik, adja hozzá az előbbi összeghez a saját egységtörtjét, és így tovább. Törekedjetek minél hosszabb (legalább nyolc szemből álló) láncra! Játsszátok le a játékot többször is. Próbáljatok legalább egy kört fejben számolni!</a:t>
            </a:r>
          </a:p>
        </p:txBody>
      </p:sp>
      <p:sp>
        <p:nvSpPr>
          <p:cNvPr id="78855" name="Téglalap 7"/>
          <p:cNvSpPr>
            <a:spLocks noChangeArrowheads="1"/>
          </p:cNvSpPr>
          <p:nvPr/>
        </p:nvSpPr>
        <p:spPr bwMode="auto">
          <a:xfrm>
            <a:off x="468313" y="615950"/>
            <a:ext cx="8280400" cy="646113"/>
          </a:xfrm>
          <a:prstGeom prst="rect">
            <a:avLst/>
          </a:prstGeom>
          <a:noFill/>
          <a:ln w="9525">
            <a:noFill/>
            <a:miter lim="800000"/>
            <a:headEnd/>
            <a:tailEnd/>
          </a:ln>
        </p:spPr>
        <p:txBody>
          <a:bodyPr>
            <a:spAutoFit/>
          </a:bodyPr>
          <a:lstStyle/>
          <a:p>
            <a:r>
              <a:rPr lang="hu-HU">
                <a:latin typeface="Candara" pitchFamily="34" charset="0"/>
              </a:rPr>
              <a:t>Csahóczi Erzsébet – Csatár Katalin – Kovács Csongorné –Morvai Éva – Széplaki Györgyné – Szeredi Éva: Matematika 5. (Apáczai Kiadó) könyve nyomán / saját</a:t>
            </a:r>
          </a:p>
        </p:txBody>
      </p:sp>
      <p:sp>
        <p:nvSpPr>
          <p:cNvPr id="7" name="Szövegdoboz 6"/>
          <p:cNvSpPr txBox="1"/>
          <p:nvPr/>
        </p:nvSpPr>
        <p:spPr>
          <a:xfrm>
            <a:off x="482824" y="5662104"/>
            <a:ext cx="8266182" cy="369332"/>
          </a:xfrm>
          <a:prstGeom prst="rect">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r>
              <a:rPr lang="hu-HU" dirty="0"/>
              <a:t>Alkalmazhatjuk óra elején, gyakorlásképpen, bármilyen számolós témakörben.</a:t>
            </a:r>
            <a:endParaRPr lang="hu-H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80898"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2266A3EA-422B-49AB-8917-A8B950A1D67A}" type="slidenum">
              <a:rPr lang="hu-HU" sz="1600" b="1">
                <a:solidFill>
                  <a:schemeClr val="tx1"/>
                </a:solidFill>
                <a:latin typeface="Courier New" pitchFamily="49" charset="0"/>
                <a:cs typeface="Courier New" pitchFamily="49" charset="0"/>
              </a:rPr>
              <a:pPr fontAlgn="base">
                <a:spcBef>
                  <a:spcPct val="0"/>
                </a:spcBef>
                <a:spcAft>
                  <a:spcPct val="0"/>
                </a:spcAft>
              </a:pPr>
              <a:t>33</a:t>
            </a:fld>
            <a:endParaRPr lang="hu-HU" sz="1600" b="1">
              <a:solidFill>
                <a:schemeClr val="tx1"/>
              </a:solidFill>
              <a:latin typeface="Courier New" pitchFamily="49" charset="0"/>
              <a:cs typeface="Courier New" pitchFamily="49" charset="0"/>
            </a:endParaRPr>
          </a:p>
        </p:txBody>
      </p:sp>
      <p:sp>
        <p:nvSpPr>
          <p:cNvPr id="80899" name="Szövegdoboz 3"/>
          <p:cNvSpPr txBox="1">
            <a:spLocks noChangeArrowheads="1"/>
          </p:cNvSpPr>
          <p:nvPr/>
        </p:nvSpPr>
        <p:spPr bwMode="auto">
          <a:xfrm>
            <a:off x="468313" y="155575"/>
            <a:ext cx="4968875" cy="460375"/>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MEGTANÍTUNK (FEJBEN) SZÁMOLNI</a:t>
            </a:r>
            <a:endParaRPr lang="hu-HU" sz="2200" b="1">
              <a:solidFill>
                <a:srgbClr val="C00000"/>
              </a:solidFill>
              <a:latin typeface="Candara" pitchFamily="34" charset="0"/>
            </a:endParaRPr>
          </a:p>
        </p:txBody>
      </p:sp>
      <p:sp>
        <p:nvSpPr>
          <p:cNvPr id="4" name="Szövegdoboz 3"/>
          <p:cNvSpPr txBox="1"/>
          <p:nvPr/>
        </p:nvSpPr>
        <p:spPr>
          <a:xfrm>
            <a:off x="467544" y="1484784"/>
            <a:ext cx="8135560" cy="3416320"/>
          </a:xfrm>
          <a:prstGeom prst="rect">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wrap="none">
            <a:spAutoFit/>
          </a:bodyPr>
          <a:lstStyle/>
          <a:p>
            <a:pPr marL="285750" indent="-285750" fontAlgn="auto">
              <a:lnSpc>
                <a:spcPct val="200000"/>
              </a:lnSpc>
              <a:spcBef>
                <a:spcPts val="0"/>
              </a:spcBef>
              <a:spcAft>
                <a:spcPts val="0"/>
              </a:spcAft>
              <a:buFont typeface="Arial" panose="020B0604020202020204" pitchFamily="34" charset="0"/>
              <a:buChar char="•"/>
              <a:defRPr/>
            </a:pPr>
            <a:r>
              <a:rPr lang="hu-HU" dirty="0"/>
              <a:t>Készíthetünk triminót, dominót, játékkártyát a számolási készség fejlesztésére.</a:t>
            </a:r>
          </a:p>
          <a:p>
            <a:pPr marL="285750" indent="-285750" fontAlgn="auto">
              <a:lnSpc>
                <a:spcPct val="200000"/>
              </a:lnSpc>
              <a:spcBef>
                <a:spcPts val="0"/>
              </a:spcBef>
              <a:spcAft>
                <a:spcPts val="0"/>
              </a:spcAft>
              <a:buFont typeface="Arial" panose="020B0604020202020204" pitchFamily="34" charset="0"/>
              <a:buChar char="•"/>
              <a:defRPr/>
            </a:pPr>
            <a:r>
              <a:rPr lang="hu-HU" dirty="0"/>
              <a:t>Az animációk is alkalmasak az önálló „játszva” számolásra.</a:t>
            </a:r>
          </a:p>
          <a:p>
            <a:pPr marL="285750" indent="-285750" fontAlgn="auto">
              <a:lnSpc>
                <a:spcPct val="200000"/>
              </a:lnSpc>
              <a:spcBef>
                <a:spcPts val="0"/>
              </a:spcBef>
              <a:spcAft>
                <a:spcPts val="0"/>
              </a:spcAft>
              <a:buFont typeface="Arial" panose="020B0604020202020204" pitchFamily="34" charset="0"/>
              <a:buChar char="•"/>
              <a:defRPr/>
            </a:pPr>
            <a:r>
              <a:rPr lang="hu-HU" dirty="0"/>
              <a:t>Csak azok használhatnak számológépet , akik letették a</a:t>
            </a:r>
            <a:br>
              <a:rPr lang="hu-HU" dirty="0"/>
            </a:br>
            <a:r>
              <a:rPr lang="hu-HU" dirty="0"/>
              <a:t> </a:t>
            </a:r>
            <a:r>
              <a:rPr lang="hu-HU" sz="5400" b="1" dirty="0">
                <a:solidFill>
                  <a:srgbClr val="FF0000"/>
                </a:solidFill>
              </a:rPr>
              <a:t>„SZÁMOLÁSVIZSGÁT”</a:t>
            </a:r>
            <a:r>
              <a:rPr lang="hu-HU" b="1" dirty="0">
                <a:solidFill>
                  <a:schemeClr val="bg1"/>
                </a:solidFill>
              </a:rPr>
              <a:t>.</a:t>
            </a:r>
            <a:endParaRPr lang="hu-HU" b="1"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82946"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99A18D6D-D1D3-48A5-B135-7A7B4F2C6F14}" type="slidenum">
              <a:rPr lang="hu-HU" sz="1600" b="1">
                <a:solidFill>
                  <a:schemeClr val="tx1"/>
                </a:solidFill>
                <a:latin typeface="Courier New" pitchFamily="49" charset="0"/>
                <a:cs typeface="Courier New" pitchFamily="49" charset="0"/>
              </a:rPr>
              <a:pPr fontAlgn="base">
                <a:spcBef>
                  <a:spcPct val="0"/>
                </a:spcBef>
                <a:spcAft>
                  <a:spcPct val="0"/>
                </a:spcAft>
              </a:pPr>
              <a:t>34</a:t>
            </a:fld>
            <a:endParaRPr lang="hu-HU" sz="1600" b="1">
              <a:solidFill>
                <a:schemeClr val="tx1"/>
              </a:solidFill>
              <a:latin typeface="Courier New" pitchFamily="49" charset="0"/>
              <a:cs typeface="Courier New" pitchFamily="49" charset="0"/>
            </a:endParaRPr>
          </a:p>
        </p:txBody>
      </p:sp>
      <p:sp>
        <p:nvSpPr>
          <p:cNvPr id="82947" name="Szövegdoboz 3"/>
          <p:cNvSpPr txBox="1">
            <a:spLocks noChangeArrowheads="1"/>
          </p:cNvSpPr>
          <p:nvPr/>
        </p:nvSpPr>
        <p:spPr bwMode="auto">
          <a:xfrm>
            <a:off x="107950" y="155575"/>
            <a:ext cx="8907463" cy="460375"/>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ALAPVETŐ DOLGOKAT KELLŐ GYAKORISÁGGAL SZÁMON KÉRÜNK</a:t>
            </a:r>
            <a:endParaRPr lang="hu-HU" sz="2200" b="1">
              <a:solidFill>
                <a:srgbClr val="C00000"/>
              </a:solidFill>
              <a:latin typeface="Candara" pitchFamily="34" charset="0"/>
            </a:endParaRPr>
          </a:p>
        </p:txBody>
      </p:sp>
      <p:sp>
        <p:nvSpPr>
          <p:cNvPr id="4" name="Szövegdoboz 3"/>
          <p:cNvSpPr txBox="1"/>
          <p:nvPr/>
        </p:nvSpPr>
        <p:spPr>
          <a:xfrm>
            <a:off x="827583" y="764704"/>
            <a:ext cx="7630615" cy="1711366"/>
          </a:xfrm>
          <a:prstGeom prst="rect">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wrap="none">
            <a:spAutoFit/>
          </a:bodyPr>
          <a:lstStyle/>
          <a:p>
            <a:pPr marL="285750" indent="-285750" fontAlgn="auto">
              <a:lnSpc>
                <a:spcPct val="150000"/>
              </a:lnSpc>
              <a:spcBef>
                <a:spcPts val="0"/>
              </a:spcBef>
              <a:spcAft>
                <a:spcPts val="0"/>
              </a:spcAft>
              <a:buFont typeface="Arial" panose="020B0604020202020204" pitchFamily="34" charset="0"/>
              <a:buChar char="•"/>
              <a:defRPr/>
            </a:pPr>
            <a:r>
              <a:rPr lang="hu-HU" dirty="0"/>
              <a:t>Rendszeres óra eleji „kikérdezéssel”,</a:t>
            </a:r>
          </a:p>
          <a:p>
            <a:pPr marL="285750" indent="-285750" fontAlgn="auto">
              <a:lnSpc>
                <a:spcPct val="150000"/>
              </a:lnSpc>
              <a:spcBef>
                <a:spcPts val="0"/>
              </a:spcBef>
              <a:spcAft>
                <a:spcPts val="0"/>
              </a:spcAft>
              <a:buFont typeface="Arial" panose="020B0604020202020204" pitchFamily="34" charset="0"/>
              <a:buChar char="•"/>
              <a:defRPr/>
            </a:pPr>
            <a:r>
              <a:rPr lang="hu-HU" dirty="0"/>
              <a:t>röpdolgozattal, füzet ellenőrzéssel,</a:t>
            </a:r>
          </a:p>
          <a:p>
            <a:pPr marL="285750" indent="-285750" fontAlgn="auto">
              <a:lnSpc>
                <a:spcPct val="150000"/>
              </a:lnSpc>
              <a:spcBef>
                <a:spcPts val="0"/>
              </a:spcBef>
              <a:spcAft>
                <a:spcPts val="0"/>
              </a:spcAft>
              <a:buFont typeface="Arial" panose="020B0604020202020204" pitchFamily="34" charset="0"/>
              <a:buChar char="•"/>
              <a:defRPr/>
            </a:pPr>
            <a:r>
              <a:rPr lang="hu-HU" dirty="0"/>
              <a:t>gyakorlóórán piros ponttal (</a:t>
            </a:r>
            <a:r>
              <a:rPr lang="hu-HU" dirty="0">
                <a:solidFill>
                  <a:srgbClr val="FF0000"/>
                </a:solidFill>
              </a:rPr>
              <a:t>képecskével!</a:t>
            </a:r>
            <a:r>
              <a:rPr lang="hu-HU" dirty="0"/>
              <a:t>) kecsegtetve a hibátlan munkát,</a:t>
            </a:r>
          </a:p>
          <a:p>
            <a:pPr marL="285750" indent="-285750" fontAlgn="auto">
              <a:lnSpc>
                <a:spcPct val="150000"/>
              </a:lnSpc>
              <a:spcBef>
                <a:spcPts val="0"/>
              </a:spcBef>
              <a:spcAft>
                <a:spcPts val="0"/>
              </a:spcAft>
              <a:buFont typeface="Arial" panose="020B0604020202020204" pitchFamily="34" charset="0"/>
              <a:buChar char="•"/>
              <a:defRPr/>
            </a:pPr>
            <a:r>
              <a:rPr lang="hu-HU" dirty="0"/>
              <a:t>témazáró dolgozattal.</a:t>
            </a:r>
            <a:endParaRPr lang="hu-HU" dirty="0"/>
          </a:p>
        </p:txBody>
      </p:sp>
      <p:sp>
        <p:nvSpPr>
          <p:cNvPr id="5" name="Szövegdoboz 4"/>
          <p:cNvSpPr txBox="1"/>
          <p:nvPr/>
        </p:nvSpPr>
        <p:spPr>
          <a:xfrm>
            <a:off x="827853" y="2636912"/>
            <a:ext cx="7630616" cy="3416320"/>
          </a:xfrm>
          <a:prstGeom prst="rect">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lnSpc>
                <a:spcPct val="150000"/>
              </a:lnSpc>
              <a:spcBef>
                <a:spcPts val="0"/>
              </a:spcBef>
              <a:spcAft>
                <a:spcPts val="0"/>
              </a:spcAft>
              <a:defRPr/>
            </a:pPr>
            <a:r>
              <a:rPr lang="hu-HU" dirty="0"/>
              <a:t>Példa ötödikes röpdolgozati feladatra:</a:t>
            </a:r>
          </a:p>
          <a:p>
            <a:pPr fontAlgn="auto">
              <a:lnSpc>
                <a:spcPct val="150000"/>
              </a:lnSpc>
              <a:spcBef>
                <a:spcPts val="0"/>
              </a:spcBef>
              <a:spcAft>
                <a:spcPts val="0"/>
              </a:spcAft>
              <a:defRPr/>
            </a:pPr>
            <a:r>
              <a:rPr lang="hu-HU" dirty="0"/>
              <a:t>Mennyit ér a teljes rajz, ha a színezett rész 1 egész</a:t>
            </a:r>
            <a:r>
              <a:rPr lang="hu-HU" dirty="0"/>
              <a:t>?</a:t>
            </a:r>
          </a:p>
          <a:p>
            <a:pPr fontAlgn="auto">
              <a:lnSpc>
                <a:spcPct val="150000"/>
              </a:lnSpc>
              <a:spcBef>
                <a:spcPts val="0"/>
              </a:spcBef>
              <a:spcAft>
                <a:spcPts val="0"/>
              </a:spcAft>
              <a:defRPr/>
            </a:pPr>
            <a:endParaRPr lang="hu-HU" dirty="0"/>
          </a:p>
          <a:p>
            <a:pPr fontAlgn="auto">
              <a:lnSpc>
                <a:spcPct val="150000"/>
              </a:lnSpc>
              <a:spcBef>
                <a:spcPts val="0"/>
              </a:spcBef>
              <a:spcAft>
                <a:spcPts val="0"/>
              </a:spcAft>
              <a:defRPr/>
            </a:pPr>
            <a:endParaRPr lang="hu-HU" dirty="0"/>
          </a:p>
          <a:p>
            <a:pPr fontAlgn="auto">
              <a:lnSpc>
                <a:spcPct val="150000"/>
              </a:lnSpc>
              <a:spcBef>
                <a:spcPts val="0"/>
              </a:spcBef>
              <a:spcAft>
                <a:spcPts val="0"/>
              </a:spcAft>
              <a:defRPr/>
            </a:pPr>
            <a:endParaRPr lang="hu-HU" dirty="0"/>
          </a:p>
          <a:p>
            <a:pPr fontAlgn="auto">
              <a:lnSpc>
                <a:spcPct val="150000"/>
              </a:lnSpc>
              <a:spcBef>
                <a:spcPts val="0"/>
              </a:spcBef>
              <a:spcAft>
                <a:spcPts val="0"/>
              </a:spcAft>
              <a:defRPr/>
            </a:pPr>
            <a:endParaRPr lang="hu-HU" dirty="0"/>
          </a:p>
          <a:p>
            <a:pPr fontAlgn="auto">
              <a:lnSpc>
                <a:spcPct val="150000"/>
              </a:lnSpc>
              <a:spcBef>
                <a:spcPts val="0"/>
              </a:spcBef>
              <a:spcAft>
                <a:spcPts val="0"/>
              </a:spcAft>
              <a:defRPr/>
            </a:pPr>
            <a:endParaRPr lang="hu-HU" dirty="0"/>
          </a:p>
          <a:p>
            <a:pPr fontAlgn="auto">
              <a:lnSpc>
                <a:spcPct val="150000"/>
              </a:lnSpc>
              <a:spcBef>
                <a:spcPts val="0"/>
              </a:spcBef>
              <a:spcAft>
                <a:spcPts val="0"/>
              </a:spcAft>
              <a:defRPr/>
            </a:pPr>
            <a:endParaRPr lang="hu-HU" dirty="0"/>
          </a:p>
        </p:txBody>
      </p:sp>
      <p:pic>
        <p:nvPicPr>
          <p:cNvPr id="82954" name="Picture 2"/>
          <p:cNvPicPr>
            <a:picLocks noChangeAspect="1" noChangeArrowheads="1"/>
          </p:cNvPicPr>
          <p:nvPr/>
        </p:nvPicPr>
        <p:blipFill>
          <a:blip r:embed="rId3"/>
          <a:srcRect/>
          <a:stretch>
            <a:fillRect/>
          </a:stretch>
        </p:blipFill>
        <p:spPr bwMode="auto">
          <a:xfrm>
            <a:off x="898525" y="3538538"/>
            <a:ext cx="7488238" cy="2468562"/>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84994"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2FA341A6-8FF4-4F1C-B6E1-D6DE85DFC77A}" type="slidenum">
              <a:rPr lang="hu-HU" sz="1600" b="1">
                <a:solidFill>
                  <a:schemeClr val="tx1"/>
                </a:solidFill>
                <a:latin typeface="Courier New" pitchFamily="49" charset="0"/>
                <a:cs typeface="Courier New" pitchFamily="49" charset="0"/>
              </a:rPr>
              <a:pPr fontAlgn="base">
                <a:spcBef>
                  <a:spcPct val="0"/>
                </a:spcBef>
                <a:spcAft>
                  <a:spcPct val="0"/>
                </a:spcAft>
              </a:pPr>
              <a:t>35</a:t>
            </a:fld>
            <a:endParaRPr lang="hu-HU" sz="1600" b="1">
              <a:solidFill>
                <a:schemeClr val="tx1"/>
              </a:solidFill>
              <a:latin typeface="Courier New" pitchFamily="49" charset="0"/>
              <a:cs typeface="Courier New" pitchFamily="49" charset="0"/>
            </a:endParaRPr>
          </a:p>
        </p:txBody>
      </p:sp>
      <p:sp>
        <p:nvSpPr>
          <p:cNvPr id="84995" name="Szövegdoboz 3"/>
          <p:cNvSpPr txBox="1">
            <a:spLocks noChangeArrowheads="1"/>
          </p:cNvSpPr>
          <p:nvPr/>
        </p:nvSpPr>
        <p:spPr bwMode="auto">
          <a:xfrm>
            <a:off x="107950" y="155575"/>
            <a:ext cx="8907463" cy="460375"/>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ALAPVETŐ DOLGOKAT KELLŐ GYAKORISÁGGAL SZÁMON KÉRÜNK</a:t>
            </a:r>
            <a:endParaRPr lang="hu-HU" sz="2200" b="1">
              <a:solidFill>
                <a:srgbClr val="C00000"/>
              </a:solidFill>
              <a:latin typeface="Candara" pitchFamily="34" charset="0"/>
            </a:endParaRPr>
          </a:p>
        </p:txBody>
      </p:sp>
      <p:sp>
        <p:nvSpPr>
          <p:cNvPr id="6" name="Téglalap 5"/>
          <p:cNvSpPr/>
          <p:nvPr/>
        </p:nvSpPr>
        <p:spPr>
          <a:xfrm>
            <a:off x="539552" y="1268760"/>
            <a:ext cx="8064896" cy="4662815"/>
          </a:xfrm>
          <a:prstGeom prst="rect">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lnSpc>
                <a:spcPct val="150000"/>
              </a:lnSpc>
              <a:spcBef>
                <a:spcPts val="0"/>
              </a:spcBef>
              <a:spcAft>
                <a:spcPts val="0"/>
              </a:spcAft>
              <a:defRPr/>
            </a:pPr>
            <a:r>
              <a:rPr lang="hu-HU" dirty="0"/>
              <a:t>Példa hatodikos témazáró dolgozati feladatokra:</a:t>
            </a:r>
          </a:p>
          <a:p>
            <a:pPr fontAlgn="auto">
              <a:lnSpc>
                <a:spcPct val="150000"/>
              </a:lnSpc>
              <a:spcBef>
                <a:spcPts val="0"/>
              </a:spcBef>
              <a:spcAft>
                <a:spcPts val="0"/>
              </a:spcAft>
              <a:defRPr/>
            </a:pPr>
            <a:endParaRPr lang="hu-HU" dirty="0"/>
          </a:p>
          <a:p>
            <a:pPr marL="342900" indent="-342900" fontAlgn="auto">
              <a:lnSpc>
                <a:spcPct val="150000"/>
              </a:lnSpc>
              <a:spcBef>
                <a:spcPts val="0"/>
              </a:spcBef>
              <a:spcAft>
                <a:spcPts val="0"/>
              </a:spcAft>
              <a:buFont typeface="+mj-lt"/>
              <a:buAutoNum type="arabicPeriod"/>
              <a:defRPr/>
            </a:pPr>
            <a:r>
              <a:rPr lang="hu-HU" dirty="0"/>
              <a:t>Döntsd </a:t>
            </a:r>
            <a:r>
              <a:rPr lang="hu-HU" dirty="0"/>
              <a:t>el, igazak vagy hamisak az alábbi állítások! Döntésedet indokold!</a:t>
            </a:r>
            <a:br>
              <a:rPr lang="hu-HU" dirty="0"/>
            </a:br>
            <a:r>
              <a:rPr lang="hu-HU" dirty="0"/>
              <a:t>A) Az 520 felbontható két olyan szám összegére, amelyek mindegyike osztható 12-vel.</a:t>
            </a:r>
            <a:br>
              <a:rPr lang="hu-HU" dirty="0"/>
            </a:br>
            <a:r>
              <a:rPr lang="hu-HU" dirty="0"/>
              <a:t>B) Van olyan három szomszédos pozitív természetes szám, melyeknek mindegyike prímszám.</a:t>
            </a:r>
            <a:br>
              <a:rPr lang="hu-HU" dirty="0"/>
            </a:br>
            <a:r>
              <a:rPr lang="hu-HU" dirty="0"/>
              <a:t>C) Ha egy x szám 9-es maradéka 2, egy y szám 9-es maradéka 5, akkor „2x+3y” 9-es maradéka 1.</a:t>
            </a:r>
          </a:p>
          <a:p>
            <a:pPr marL="342900" indent="-342900" fontAlgn="auto">
              <a:lnSpc>
                <a:spcPct val="150000"/>
              </a:lnSpc>
              <a:spcBef>
                <a:spcPts val="0"/>
              </a:spcBef>
              <a:spcAft>
                <a:spcPts val="0"/>
              </a:spcAft>
              <a:buFont typeface="+mj-lt"/>
              <a:buAutoNum type="arabicPeriod"/>
              <a:defRPr/>
            </a:pPr>
            <a:r>
              <a:rPr lang="hu-HU" dirty="0"/>
              <a:t>Keress olyan számot, amelynek minden számjegye 4, és osztható</a:t>
            </a:r>
            <a:br>
              <a:rPr lang="hu-HU" dirty="0"/>
            </a:br>
            <a:r>
              <a:rPr lang="hu-HU" dirty="0"/>
              <a:t>a) 3-mal	b) </a:t>
            </a:r>
            <a:r>
              <a:rPr lang="hu-HU" dirty="0"/>
              <a:t>36-tal		c</a:t>
            </a:r>
            <a:r>
              <a:rPr lang="hu-HU" dirty="0"/>
              <a:t>) 8-cal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87042"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08E6F3DB-2287-446E-AF0B-87DB1D978C35}" type="slidenum">
              <a:rPr lang="hu-HU" sz="1600" b="1">
                <a:solidFill>
                  <a:schemeClr val="tx1"/>
                </a:solidFill>
                <a:latin typeface="Courier New" pitchFamily="49" charset="0"/>
                <a:cs typeface="Courier New" pitchFamily="49" charset="0"/>
              </a:rPr>
              <a:pPr fontAlgn="base">
                <a:spcBef>
                  <a:spcPct val="0"/>
                </a:spcBef>
                <a:spcAft>
                  <a:spcPct val="0"/>
                </a:spcAft>
              </a:pPr>
              <a:t>36</a:t>
            </a:fld>
            <a:endParaRPr lang="hu-HU" sz="1600" b="1">
              <a:solidFill>
                <a:schemeClr val="tx1"/>
              </a:solidFill>
              <a:latin typeface="Courier New" pitchFamily="49" charset="0"/>
              <a:cs typeface="Courier New" pitchFamily="49" charset="0"/>
            </a:endParaRPr>
          </a:p>
        </p:txBody>
      </p:sp>
      <p:sp>
        <p:nvSpPr>
          <p:cNvPr id="87043" name="Szövegdoboz 3"/>
          <p:cNvSpPr txBox="1">
            <a:spLocks noChangeArrowheads="1"/>
          </p:cNvSpPr>
          <p:nvPr/>
        </p:nvSpPr>
        <p:spPr bwMode="auto">
          <a:xfrm>
            <a:off x="107950" y="155575"/>
            <a:ext cx="8907463" cy="460375"/>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ALAPVETŐ DOLGOKAT KELLŐ GYAKORISÁGGAL SZÁMON KÉRÜNK</a:t>
            </a:r>
            <a:endParaRPr lang="hu-HU" sz="2200" b="1">
              <a:solidFill>
                <a:srgbClr val="C00000"/>
              </a:solidFill>
              <a:latin typeface="Candara" pitchFamily="34" charset="0"/>
            </a:endParaRPr>
          </a:p>
        </p:txBody>
      </p:sp>
      <p:sp>
        <p:nvSpPr>
          <p:cNvPr id="6" name="Téglalap 5"/>
          <p:cNvSpPr/>
          <p:nvPr/>
        </p:nvSpPr>
        <p:spPr>
          <a:xfrm>
            <a:off x="539552" y="1268760"/>
            <a:ext cx="8064896" cy="4662815"/>
          </a:xfrm>
          <a:prstGeom prst="rect">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lnSpc>
                <a:spcPct val="150000"/>
              </a:lnSpc>
              <a:spcBef>
                <a:spcPts val="0"/>
              </a:spcBef>
              <a:spcAft>
                <a:spcPts val="0"/>
              </a:spcAft>
              <a:defRPr/>
            </a:pPr>
            <a:r>
              <a:rPr lang="hu-HU" dirty="0"/>
              <a:t>Példa hetedikes röpdolgozati feladatokra:</a:t>
            </a:r>
          </a:p>
          <a:p>
            <a:pPr fontAlgn="auto">
              <a:lnSpc>
                <a:spcPct val="150000"/>
              </a:lnSpc>
              <a:spcBef>
                <a:spcPts val="0"/>
              </a:spcBef>
              <a:spcAft>
                <a:spcPts val="0"/>
              </a:spcAft>
              <a:defRPr/>
            </a:pPr>
            <a:endParaRPr lang="hu-HU" dirty="0"/>
          </a:p>
          <a:p>
            <a:pPr marL="342900" indent="-342900" fontAlgn="auto">
              <a:lnSpc>
                <a:spcPct val="150000"/>
              </a:lnSpc>
              <a:spcBef>
                <a:spcPts val="0"/>
              </a:spcBef>
              <a:spcAft>
                <a:spcPts val="0"/>
              </a:spcAft>
              <a:buFont typeface="+mj-lt"/>
              <a:buAutoNum type="arabicPeriod"/>
              <a:defRPr/>
            </a:pPr>
            <a:r>
              <a:rPr lang="hu-HU" dirty="0"/>
              <a:t>Rendezd növekvő sorrendbe az alábbi számokat! Ha a helyes sorrendhez tartozó számok betűjelét összeolvasod, értelmes szót kapsz. Ezt a szót is írd le!</a:t>
            </a:r>
            <a:br>
              <a:rPr lang="hu-HU" dirty="0"/>
            </a:br>
            <a:r>
              <a:rPr lang="hu-HU" dirty="0"/>
              <a:t> </a:t>
            </a:r>
          </a:p>
          <a:p>
            <a:pPr marL="342900" indent="-342900" fontAlgn="auto">
              <a:lnSpc>
                <a:spcPct val="150000"/>
              </a:lnSpc>
              <a:spcBef>
                <a:spcPts val="0"/>
              </a:spcBef>
              <a:spcAft>
                <a:spcPts val="0"/>
              </a:spcAft>
              <a:buFont typeface="+mj-lt"/>
              <a:buAutoNum type="arabicPeriod"/>
              <a:defRPr/>
            </a:pPr>
            <a:endParaRPr lang="hu-HU" dirty="0"/>
          </a:p>
          <a:p>
            <a:pPr marL="342900" indent="-342900" fontAlgn="auto">
              <a:lnSpc>
                <a:spcPct val="150000"/>
              </a:lnSpc>
              <a:spcBef>
                <a:spcPts val="0"/>
              </a:spcBef>
              <a:spcAft>
                <a:spcPts val="0"/>
              </a:spcAft>
              <a:buFont typeface="+mj-lt"/>
              <a:buAutoNum type="arabicPeriod"/>
              <a:defRPr/>
            </a:pPr>
            <a:endParaRPr lang="hu-HU" dirty="0"/>
          </a:p>
          <a:p>
            <a:pPr marL="342900" indent="-342900" fontAlgn="auto">
              <a:lnSpc>
                <a:spcPct val="150000"/>
              </a:lnSpc>
              <a:spcBef>
                <a:spcPts val="0"/>
              </a:spcBef>
              <a:spcAft>
                <a:spcPts val="0"/>
              </a:spcAft>
              <a:buFont typeface="+mj-lt"/>
              <a:buAutoNum type="arabicPeriod"/>
              <a:defRPr/>
            </a:pPr>
            <a:r>
              <a:rPr lang="hu-HU" dirty="0"/>
              <a:t>Végezd el a kijelölt műveleteket:</a:t>
            </a:r>
            <a:br>
              <a:rPr lang="hu-HU" dirty="0"/>
            </a:br>
            <a:endParaRPr lang="hu-HU" dirty="0"/>
          </a:p>
          <a:p>
            <a:pPr marL="342900" indent="-342900" fontAlgn="auto">
              <a:lnSpc>
                <a:spcPct val="150000"/>
              </a:lnSpc>
              <a:spcBef>
                <a:spcPts val="0"/>
              </a:spcBef>
              <a:spcAft>
                <a:spcPts val="0"/>
              </a:spcAft>
              <a:buFont typeface="+mj-lt"/>
              <a:buAutoNum type="arabicPeriod"/>
              <a:defRPr/>
            </a:pPr>
            <a:endParaRPr lang="hu-HU" dirty="0"/>
          </a:p>
        </p:txBody>
      </p:sp>
      <p:pic>
        <p:nvPicPr>
          <p:cNvPr id="87047" name="Picture 2"/>
          <p:cNvPicPr>
            <a:picLocks noChangeAspect="1" noChangeArrowheads="1"/>
          </p:cNvPicPr>
          <p:nvPr/>
        </p:nvPicPr>
        <p:blipFill>
          <a:blip r:embed="rId3"/>
          <a:srcRect/>
          <a:stretch>
            <a:fillRect/>
          </a:stretch>
        </p:blipFill>
        <p:spPr bwMode="auto">
          <a:xfrm>
            <a:off x="992188" y="3357563"/>
            <a:ext cx="6964362" cy="1079500"/>
          </a:xfrm>
          <a:prstGeom prst="rect">
            <a:avLst/>
          </a:prstGeom>
          <a:noFill/>
          <a:ln w="9525">
            <a:noFill/>
            <a:miter lim="800000"/>
            <a:headEnd/>
            <a:tailEnd/>
          </a:ln>
        </p:spPr>
      </p:pic>
      <p:pic>
        <p:nvPicPr>
          <p:cNvPr id="87048" name="Picture 3"/>
          <p:cNvPicPr>
            <a:picLocks noChangeAspect="1" noChangeArrowheads="1"/>
          </p:cNvPicPr>
          <p:nvPr/>
        </p:nvPicPr>
        <p:blipFill>
          <a:blip r:embed="rId4"/>
          <a:srcRect/>
          <a:stretch>
            <a:fillRect/>
          </a:stretch>
        </p:blipFill>
        <p:spPr bwMode="auto">
          <a:xfrm>
            <a:off x="1017588" y="5084763"/>
            <a:ext cx="7226300" cy="608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89090"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34674DA3-DA74-44FA-8463-71C6FB9688CE}" type="slidenum">
              <a:rPr lang="hu-HU" sz="1600" b="1">
                <a:solidFill>
                  <a:schemeClr val="tx1"/>
                </a:solidFill>
                <a:latin typeface="Courier New" pitchFamily="49" charset="0"/>
                <a:cs typeface="Courier New" pitchFamily="49" charset="0"/>
              </a:rPr>
              <a:pPr fontAlgn="base">
                <a:spcBef>
                  <a:spcPct val="0"/>
                </a:spcBef>
                <a:spcAft>
                  <a:spcPct val="0"/>
                </a:spcAft>
              </a:pPr>
              <a:t>37</a:t>
            </a:fld>
            <a:endParaRPr lang="hu-HU" sz="1600" b="1">
              <a:solidFill>
                <a:schemeClr val="tx1"/>
              </a:solidFill>
              <a:latin typeface="Courier New" pitchFamily="49" charset="0"/>
              <a:cs typeface="Courier New" pitchFamily="49" charset="0"/>
            </a:endParaRPr>
          </a:p>
        </p:txBody>
      </p:sp>
      <p:sp>
        <p:nvSpPr>
          <p:cNvPr id="89091" name="Szövegdoboz 3"/>
          <p:cNvSpPr txBox="1">
            <a:spLocks noChangeArrowheads="1"/>
          </p:cNvSpPr>
          <p:nvPr/>
        </p:nvSpPr>
        <p:spPr bwMode="auto">
          <a:xfrm>
            <a:off x="107950" y="155575"/>
            <a:ext cx="8907463" cy="460375"/>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ALAPVETŐ DOLGOKAT KELLŐ GYAKORISÁGGAL SZÁMON KÉRÜNK</a:t>
            </a:r>
            <a:endParaRPr lang="hu-HU" sz="2200" b="1">
              <a:solidFill>
                <a:srgbClr val="C00000"/>
              </a:solidFill>
              <a:latin typeface="Candara" pitchFamily="34" charset="0"/>
            </a:endParaRPr>
          </a:p>
        </p:txBody>
      </p:sp>
      <p:sp>
        <p:nvSpPr>
          <p:cNvPr id="6" name="Téglalap 5"/>
          <p:cNvSpPr/>
          <p:nvPr/>
        </p:nvSpPr>
        <p:spPr>
          <a:xfrm>
            <a:off x="539552" y="764704"/>
            <a:ext cx="8064896" cy="3416320"/>
          </a:xfrm>
          <a:prstGeom prst="rect">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lnSpc>
                <a:spcPct val="150000"/>
              </a:lnSpc>
              <a:spcBef>
                <a:spcPts val="0"/>
              </a:spcBef>
              <a:spcAft>
                <a:spcPts val="0"/>
              </a:spcAft>
              <a:defRPr/>
            </a:pPr>
            <a:r>
              <a:rPr lang="hu-HU" dirty="0"/>
              <a:t>Példa nyolcadikos témazáró dolgozati feladatra:</a:t>
            </a:r>
          </a:p>
          <a:p>
            <a:pPr fontAlgn="auto">
              <a:lnSpc>
                <a:spcPct val="150000"/>
              </a:lnSpc>
              <a:spcBef>
                <a:spcPts val="0"/>
              </a:spcBef>
              <a:spcAft>
                <a:spcPts val="0"/>
              </a:spcAft>
              <a:defRPr/>
            </a:pPr>
            <a:endParaRPr lang="hu-HU" dirty="0"/>
          </a:p>
          <a:p>
            <a:pPr fontAlgn="auto">
              <a:lnSpc>
                <a:spcPct val="150000"/>
              </a:lnSpc>
              <a:spcBef>
                <a:spcPts val="0"/>
              </a:spcBef>
              <a:spcAft>
                <a:spcPts val="0"/>
              </a:spcAft>
              <a:defRPr/>
            </a:pPr>
            <a:r>
              <a:rPr lang="hu-HU" dirty="0"/>
              <a:t>Egy egyenlő oldalélű gúla alapja 36 cm² területű négyzet. Egy oldallapjának területe az alaplap területének 75%-</a:t>
            </a:r>
            <a:r>
              <a:rPr lang="hu-HU" dirty="0"/>
              <a:t>a.</a:t>
            </a:r>
            <a:br>
              <a:rPr lang="hu-HU" dirty="0"/>
            </a:br>
            <a:r>
              <a:rPr lang="hu-HU" dirty="0"/>
              <a:t>a</a:t>
            </a:r>
            <a:r>
              <a:rPr lang="hu-HU" dirty="0"/>
              <a:t>) Mekkora a gúla felszíne?</a:t>
            </a:r>
            <a:br>
              <a:rPr lang="hu-HU" dirty="0"/>
            </a:br>
            <a:r>
              <a:rPr lang="hu-HU" dirty="0"/>
              <a:t>b) Szerkeszd meg a gúlának azt a síkmetszetét, amelyik a testmagasságra és két szemközti alapél felezéspontjára </a:t>
            </a:r>
            <a:r>
              <a:rPr lang="hu-HU" dirty="0"/>
              <a:t>illeszkedik.</a:t>
            </a:r>
            <a:br>
              <a:rPr lang="hu-HU" dirty="0"/>
            </a:br>
            <a:r>
              <a:rPr lang="hu-HU" dirty="0"/>
              <a:t>c) Az </a:t>
            </a:r>
            <a:r>
              <a:rPr lang="hu-HU" dirty="0"/>
              <a:t>alkalmas adat </a:t>
            </a:r>
            <a:r>
              <a:rPr lang="hu-HU" dirty="0"/>
              <a:t>meghatározása </a:t>
            </a:r>
            <a:r>
              <a:rPr lang="hu-HU" dirty="0"/>
              <a:t>után számítsd ki a gúla térfogatát</a:t>
            </a:r>
            <a:r>
              <a:rPr lang="hu-HU" dirty="0"/>
              <a:t>!</a:t>
            </a:r>
            <a:endParaRPr lang="hu-HU" dirty="0"/>
          </a:p>
        </p:txBody>
      </p:sp>
      <p:pic>
        <p:nvPicPr>
          <p:cNvPr id="89095" name="Picture 2"/>
          <p:cNvPicPr>
            <a:picLocks noChangeAspect="1" noChangeArrowheads="1"/>
          </p:cNvPicPr>
          <p:nvPr/>
        </p:nvPicPr>
        <p:blipFill>
          <a:blip r:embed="rId3"/>
          <a:srcRect/>
          <a:stretch>
            <a:fillRect/>
          </a:stretch>
        </p:blipFill>
        <p:spPr bwMode="auto">
          <a:xfrm>
            <a:off x="6156325" y="4076700"/>
            <a:ext cx="2592388" cy="2306638"/>
          </a:xfrm>
          <a:prstGeom prst="rect">
            <a:avLst/>
          </a:prstGeom>
          <a:noFill/>
          <a:ln w="28575">
            <a:solidFill>
              <a:srgbClr val="C00000"/>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91138"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405F79FD-EA7E-4E85-9390-A7F176104EA6}" type="slidenum">
              <a:rPr lang="hu-HU" sz="1600" b="1">
                <a:solidFill>
                  <a:schemeClr val="tx1"/>
                </a:solidFill>
                <a:latin typeface="Courier New" pitchFamily="49" charset="0"/>
                <a:cs typeface="Courier New" pitchFamily="49" charset="0"/>
              </a:rPr>
              <a:pPr fontAlgn="base">
                <a:spcBef>
                  <a:spcPct val="0"/>
                </a:spcBef>
                <a:spcAft>
                  <a:spcPct val="0"/>
                </a:spcAft>
              </a:pPr>
              <a:t>38</a:t>
            </a:fld>
            <a:endParaRPr lang="hu-HU" sz="1600" b="1">
              <a:solidFill>
                <a:schemeClr val="tx1"/>
              </a:solidFill>
              <a:latin typeface="Courier New" pitchFamily="49" charset="0"/>
              <a:cs typeface="Courier New" pitchFamily="49" charset="0"/>
            </a:endParaRPr>
          </a:p>
        </p:txBody>
      </p:sp>
      <p:sp>
        <p:nvSpPr>
          <p:cNvPr id="91139" name="Szövegdoboz 3"/>
          <p:cNvSpPr txBox="1">
            <a:spLocks noChangeArrowheads="1"/>
          </p:cNvSpPr>
          <p:nvPr/>
        </p:nvSpPr>
        <p:spPr bwMode="auto">
          <a:xfrm>
            <a:off x="539750" y="155575"/>
            <a:ext cx="4125913" cy="460375"/>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VERSENYZÉSRE MOTIVÁLUNK</a:t>
            </a:r>
            <a:endParaRPr lang="hu-HU" sz="2200" b="1">
              <a:solidFill>
                <a:srgbClr val="C00000"/>
              </a:solidFill>
              <a:latin typeface="Candara" pitchFamily="34" charset="0"/>
            </a:endParaRPr>
          </a:p>
        </p:txBody>
      </p:sp>
      <p:sp>
        <p:nvSpPr>
          <p:cNvPr id="6" name="Téglalap 5"/>
          <p:cNvSpPr/>
          <p:nvPr/>
        </p:nvSpPr>
        <p:spPr>
          <a:xfrm>
            <a:off x="539552" y="777478"/>
            <a:ext cx="8064896" cy="2169825"/>
          </a:xfrm>
          <a:prstGeom prst="rect">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lnSpc>
                <a:spcPct val="150000"/>
              </a:lnSpc>
              <a:spcBef>
                <a:spcPts val="0"/>
              </a:spcBef>
              <a:spcAft>
                <a:spcPts val="0"/>
              </a:spcAft>
              <a:defRPr/>
            </a:pPr>
            <a:r>
              <a:rPr lang="hu-HU" u="sng" dirty="0"/>
              <a:t>Minden kisiskolás szereti:</a:t>
            </a:r>
          </a:p>
          <a:p>
            <a:pPr marL="285750" indent="-285750" fontAlgn="auto">
              <a:lnSpc>
                <a:spcPct val="150000"/>
              </a:lnSpc>
              <a:spcBef>
                <a:spcPts val="0"/>
              </a:spcBef>
              <a:spcAft>
                <a:spcPts val="0"/>
              </a:spcAft>
              <a:buFont typeface="Arial" panose="020B0604020202020204" pitchFamily="34" charset="0"/>
              <a:buChar char="•"/>
              <a:defRPr/>
            </a:pPr>
            <a:r>
              <a:rPr lang="hu-HU" dirty="0"/>
              <a:t>az osztálypontversenyeket,</a:t>
            </a:r>
          </a:p>
          <a:p>
            <a:pPr marL="285750" indent="-285750" fontAlgn="auto">
              <a:lnSpc>
                <a:spcPct val="150000"/>
              </a:lnSpc>
              <a:spcBef>
                <a:spcPts val="0"/>
              </a:spcBef>
              <a:spcAft>
                <a:spcPts val="0"/>
              </a:spcAft>
              <a:buFont typeface="Arial" panose="020B0604020202020204" pitchFamily="34" charset="0"/>
              <a:buChar char="•"/>
              <a:defRPr/>
            </a:pPr>
            <a:r>
              <a:rPr lang="hu-HU" dirty="0"/>
              <a:t>a csapatversenyeket (Bolyai Csapatverseny, Medve Szabadtéri Matekverseny),</a:t>
            </a:r>
          </a:p>
          <a:p>
            <a:pPr marL="285750" indent="-285750" fontAlgn="auto">
              <a:lnSpc>
                <a:spcPct val="150000"/>
              </a:lnSpc>
              <a:spcBef>
                <a:spcPts val="0"/>
              </a:spcBef>
              <a:spcAft>
                <a:spcPts val="0"/>
              </a:spcAft>
              <a:buFont typeface="Arial" panose="020B0604020202020204" pitchFamily="34" charset="0"/>
              <a:buChar char="•"/>
              <a:defRPr/>
            </a:pPr>
            <a:r>
              <a:rPr lang="hu-HU" dirty="0"/>
              <a:t>a levelezős versenyeket (Bendegúz, Mategye Alapítvány internetes versenye ),</a:t>
            </a:r>
          </a:p>
          <a:p>
            <a:pPr marL="285750" indent="-285750" fontAlgn="auto">
              <a:lnSpc>
                <a:spcPct val="150000"/>
              </a:lnSpc>
              <a:spcBef>
                <a:spcPts val="0"/>
              </a:spcBef>
              <a:spcAft>
                <a:spcPts val="0"/>
              </a:spcAft>
              <a:buFont typeface="Arial" panose="020B0604020202020204" pitchFamily="34" charset="0"/>
              <a:buChar char="•"/>
              <a:defRPr/>
            </a:pPr>
            <a:r>
              <a:rPr lang="hu-HU" dirty="0"/>
              <a:t>a feleletválasztós versenyeket (Zrínyi verseny, Kenguru verseny).</a:t>
            </a:r>
            <a:endParaRPr lang="hu-HU" dirty="0"/>
          </a:p>
        </p:txBody>
      </p:sp>
      <p:sp>
        <p:nvSpPr>
          <p:cNvPr id="4" name="Szövegdoboz 3"/>
          <p:cNvSpPr txBox="1"/>
          <p:nvPr/>
        </p:nvSpPr>
        <p:spPr>
          <a:xfrm>
            <a:off x="539552" y="3573016"/>
            <a:ext cx="8064896" cy="923330"/>
          </a:xfrm>
          <a:prstGeom prst="rect">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r>
              <a:rPr lang="hu-HU" u="sng" dirty="0"/>
              <a:t>A nagyok között is népszerű:</a:t>
            </a:r>
          </a:p>
          <a:p>
            <a:pPr marL="285750" indent="-285750" fontAlgn="auto">
              <a:spcBef>
                <a:spcPts val="0"/>
              </a:spcBef>
              <a:spcAft>
                <a:spcPts val="0"/>
              </a:spcAft>
              <a:buFont typeface="Arial" panose="020B0604020202020204" pitchFamily="34" charset="0"/>
              <a:buChar char="•"/>
              <a:defRPr/>
            </a:pPr>
            <a:r>
              <a:rPr lang="hu-HU" dirty="0"/>
              <a:t>a Zrínyi verseny,</a:t>
            </a:r>
          </a:p>
          <a:p>
            <a:pPr marL="285750" indent="-285750" fontAlgn="auto">
              <a:spcBef>
                <a:spcPts val="0"/>
              </a:spcBef>
              <a:spcAft>
                <a:spcPts val="0"/>
              </a:spcAft>
              <a:buFont typeface="Arial" panose="020B0604020202020204" pitchFamily="34" charset="0"/>
              <a:buChar char="•"/>
              <a:defRPr/>
            </a:pPr>
            <a:r>
              <a:rPr lang="hu-HU" dirty="0"/>
              <a:t>a Medve verseny.</a:t>
            </a:r>
            <a:endParaRPr lang="hu-HU" dirty="0"/>
          </a:p>
        </p:txBody>
      </p:sp>
      <p:sp>
        <p:nvSpPr>
          <p:cNvPr id="9" name="Szövegdoboz 8"/>
          <p:cNvSpPr txBox="1"/>
          <p:nvPr/>
        </p:nvSpPr>
        <p:spPr>
          <a:xfrm>
            <a:off x="539552" y="5085184"/>
            <a:ext cx="8064896" cy="923330"/>
          </a:xfrm>
          <a:prstGeom prst="rect">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r>
              <a:rPr lang="hu-HU" u="sng" dirty="0"/>
              <a:t>Csak a legjobbak vállalják:</a:t>
            </a:r>
          </a:p>
          <a:p>
            <a:pPr marL="285750" indent="-285750" fontAlgn="auto">
              <a:spcBef>
                <a:spcPts val="0"/>
              </a:spcBef>
              <a:spcAft>
                <a:spcPts val="0"/>
              </a:spcAft>
              <a:buFont typeface="Arial" panose="020B0604020202020204" pitchFamily="34" charset="0"/>
              <a:buChar char="•"/>
              <a:defRPr/>
            </a:pPr>
            <a:r>
              <a:rPr lang="hu-HU" dirty="0"/>
              <a:t>A Kalmár versenyt,</a:t>
            </a:r>
          </a:p>
          <a:p>
            <a:pPr marL="285750" indent="-285750" fontAlgn="auto">
              <a:spcBef>
                <a:spcPts val="0"/>
              </a:spcBef>
              <a:spcAft>
                <a:spcPts val="0"/>
              </a:spcAft>
              <a:buFont typeface="Arial" panose="020B0604020202020204" pitchFamily="34" charset="0"/>
              <a:buChar char="•"/>
              <a:defRPr/>
            </a:pPr>
            <a:r>
              <a:rPr lang="hu-HU" dirty="0"/>
              <a:t>a Varga Tamás versenyt.</a:t>
            </a:r>
            <a:endParaRPr lang="hu-H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93186"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95221BD2-F19F-4CD4-B20C-DFCBBCDFED82}" type="slidenum">
              <a:rPr lang="hu-HU" sz="1600" b="1">
                <a:solidFill>
                  <a:schemeClr val="tx1"/>
                </a:solidFill>
                <a:latin typeface="Courier New" pitchFamily="49" charset="0"/>
                <a:cs typeface="Courier New" pitchFamily="49" charset="0"/>
              </a:rPr>
              <a:pPr fontAlgn="base">
                <a:spcBef>
                  <a:spcPct val="0"/>
                </a:spcBef>
                <a:spcAft>
                  <a:spcPct val="0"/>
                </a:spcAft>
              </a:pPr>
              <a:t>39</a:t>
            </a:fld>
            <a:endParaRPr lang="hu-HU" sz="1600" b="1">
              <a:solidFill>
                <a:schemeClr val="tx1"/>
              </a:solidFill>
              <a:latin typeface="Courier New" pitchFamily="49" charset="0"/>
              <a:cs typeface="Courier New" pitchFamily="49" charset="0"/>
            </a:endParaRPr>
          </a:p>
        </p:txBody>
      </p:sp>
      <p:sp>
        <p:nvSpPr>
          <p:cNvPr id="93187" name="Szövegdoboz 3"/>
          <p:cNvSpPr txBox="1">
            <a:spLocks noChangeArrowheads="1"/>
          </p:cNvSpPr>
          <p:nvPr/>
        </p:nvSpPr>
        <p:spPr bwMode="auto">
          <a:xfrm>
            <a:off x="539750" y="155575"/>
            <a:ext cx="4125913" cy="460375"/>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VERSENYZÉSRE MOTIVÁLUNK</a:t>
            </a:r>
            <a:endParaRPr lang="hu-HU" sz="2200" b="1">
              <a:solidFill>
                <a:srgbClr val="C00000"/>
              </a:solidFill>
              <a:latin typeface="Candara" pitchFamily="34" charset="0"/>
            </a:endParaRPr>
          </a:p>
        </p:txBody>
      </p:sp>
      <p:sp>
        <p:nvSpPr>
          <p:cNvPr id="6" name="Téglalap 5"/>
          <p:cNvSpPr/>
          <p:nvPr/>
        </p:nvSpPr>
        <p:spPr>
          <a:xfrm>
            <a:off x="539552" y="777478"/>
            <a:ext cx="8064896" cy="5524589"/>
          </a:xfrm>
          <a:prstGeom prst="rect">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lnSpc>
                <a:spcPct val="150000"/>
              </a:lnSpc>
              <a:spcBef>
                <a:spcPts val="0"/>
              </a:spcBef>
              <a:spcAft>
                <a:spcPts val="0"/>
              </a:spcAft>
              <a:defRPr/>
            </a:pPr>
            <a:r>
              <a:rPr lang="hu-HU" sz="2000" b="1" u="sng" dirty="0">
                <a:solidFill>
                  <a:srgbClr val="C00000"/>
                </a:solidFill>
              </a:rPr>
              <a:t>Mi hogyan próbálkozunk?</a:t>
            </a:r>
          </a:p>
          <a:p>
            <a:pPr fontAlgn="auto">
              <a:spcBef>
                <a:spcPts val="0"/>
              </a:spcBef>
              <a:spcAft>
                <a:spcPts val="0"/>
              </a:spcAft>
              <a:defRPr/>
            </a:pPr>
            <a:endParaRPr lang="hu-HU" b="1" u="sng" dirty="0"/>
          </a:p>
          <a:p>
            <a:pPr fontAlgn="auto">
              <a:spcBef>
                <a:spcPts val="0"/>
              </a:spcBef>
              <a:spcAft>
                <a:spcPts val="0"/>
              </a:spcAft>
              <a:defRPr/>
            </a:pPr>
            <a:r>
              <a:rPr lang="hu-HU" b="1" u="sng" dirty="0"/>
              <a:t>Csapatverseny </a:t>
            </a:r>
            <a:r>
              <a:rPr lang="hu-HU" b="1" u="sng" dirty="0"/>
              <a:t>„élőben</a:t>
            </a:r>
            <a:r>
              <a:rPr lang="hu-HU" b="1" u="sng" dirty="0"/>
              <a:t>”</a:t>
            </a:r>
            <a:r>
              <a:rPr lang="hu-HU" b="1" u="sng" dirty="0"/>
              <a:t> (</a:t>
            </a:r>
            <a:r>
              <a:rPr lang="hu-HU" b="1" u="sng" dirty="0"/>
              <a:t>2013-2014):</a:t>
            </a:r>
            <a:endParaRPr lang="hu-HU" dirty="0"/>
          </a:p>
          <a:p>
            <a:pPr fontAlgn="auto">
              <a:spcBef>
                <a:spcPts val="0"/>
              </a:spcBef>
              <a:spcAft>
                <a:spcPts val="0"/>
              </a:spcAft>
              <a:defRPr/>
            </a:pPr>
            <a:endParaRPr lang="hu-HU" sz="1000" dirty="0"/>
          </a:p>
          <a:p>
            <a:pPr fontAlgn="auto">
              <a:spcBef>
                <a:spcPts val="0"/>
              </a:spcBef>
              <a:spcAft>
                <a:spcPts val="0"/>
              </a:spcAft>
              <a:defRPr/>
            </a:pPr>
            <a:r>
              <a:rPr lang="hu-HU" dirty="0"/>
              <a:t>Két </a:t>
            </a:r>
            <a:r>
              <a:rPr lang="hu-HU" dirty="0"/>
              <a:t>kategóriában hirdetünk versenyt.</a:t>
            </a:r>
          </a:p>
          <a:p>
            <a:pPr fontAlgn="auto">
              <a:spcBef>
                <a:spcPts val="0"/>
              </a:spcBef>
              <a:spcAft>
                <a:spcPts val="0"/>
              </a:spcAft>
              <a:defRPr/>
            </a:pPr>
            <a:r>
              <a:rPr lang="hu-HU" b="1" dirty="0">
                <a:solidFill>
                  <a:srgbClr val="C00000"/>
                </a:solidFill>
              </a:rPr>
              <a:t>„KisMACSEK”:</a:t>
            </a:r>
          </a:p>
          <a:p>
            <a:pPr fontAlgn="auto">
              <a:spcBef>
                <a:spcPts val="0"/>
              </a:spcBef>
              <a:spcAft>
                <a:spcPts val="0"/>
              </a:spcAft>
              <a:defRPr/>
            </a:pPr>
            <a:r>
              <a:rPr lang="hu-HU" dirty="0"/>
              <a:t>6 fős csapatok indulhatnak;</a:t>
            </a:r>
          </a:p>
          <a:p>
            <a:pPr fontAlgn="auto">
              <a:spcBef>
                <a:spcPts val="0"/>
              </a:spcBef>
              <a:spcAft>
                <a:spcPts val="0"/>
              </a:spcAft>
              <a:defRPr/>
            </a:pPr>
            <a:r>
              <a:rPr lang="hu-HU" dirty="0"/>
              <a:t>az évfolyamok összege legfeljebb 42 legyen.</a:t>
            </a:r>
          </a:p>
          <a:p>
            <a:pPr fontAlgn="auto">
              <a:spcBef>
                <a:spcPts val="0"/>
              </a:spcBef>
              <a:spcAft>
                <a:spcPts val="0"/>
              </a:spcAft>
              <a:defRPr/>
            </a:pPr>
            <a:r>
              <a:rPr lang="hu-HU" b="1" dirty="0">
                <a:solidFill>
                  <a:srgbClr val="C00000"/>
                </a:solidFill>
              </a:rPr>
              <a:t>„NAGYMACSEK”:</a:t>
            </a:r>
          </a:p>
          <a:p>
            <a:pPr fontAlgn="auto">
              <a:spcBef>
                <a:spcPts val="0"/>
              </a:spcBef>
              <a:spcAft>
                <a:spcPts val="0"/>
              </a:spcAft>
              <a:defRPr/>
            </a:pPr>
            <a:r>
              <a:rPr lang="hu-HU" dirty="0"/>
              <a:t>4 fős csapatok indulhatnak;</a:t>
            </a:r>
          </a:p>
          <a:p>
            <a:pPr fontAlgn="auto">
              <a:spcBef>
                <a:spcPts val="0"/>
              </a:spcBef>
              <a:spcAft>
                <a:spcPts val="0"/>
              </a:spcAft>
              <a:defRPr/>
            </a:pPr>
            <a:r>
              <a:rPr lang="hu-HU" dirty="0"/>
              <a:t>az évfolyamok összege legalább 42 legyen</a:t>
            </a:r>
            <a:r>
              <a:rPr lang="hu-HU" dirty="0"/>
              <a:t>.</a:t>
            </a:r>
          </a:p>
          <a:p>
            <a:pPr fontAlgn="auto">
              <a:spcBef>
                <a:spcPts val="0"/>
              </a:spcBef>
              <a:spcAft>
                <a:spcPts val="0"/>
              </a:spcAft>
              <a:defRPr/>
            </a:pPr>
            <a:endParaRPr lang="hu-HU" sz="1000" dirty="0"/>
          </a:p>
          <a:p>
            <a:pPr fontAlgn="auto">
              <a:spcBef>
                <a:spcPts val="0"/>
              </a:spcBef>
              <a:spcAft>
                <a:spcPts val="0"/>
              </a:spcAft>
              <a:defRPr/>
            </a:pPr>
            <a:r>
              <a:rPr lang="hu-HU" dirty="0"/>
              <a:t>A </a:t>
            </a:r>
            <a:r>
              <a:rPr lang="hu-HU" dirty="0"/>
              <a:t>verseny a díszteremben, mindkét kategória számára egy időpontban zajlik majd. Kivetítőn minden pillanatban követhető lesz a csapatok addig elért eredménye. Mindenkire szükség lesz. A stratégia percről percre változhat. Az előző két év nagy sikerére való tekintettel Új MACSEK a Radnótiban!</a:t>
            </a:r>
          </a:p>
          <a:p>
            <a:pPr fontAlgn="auto">
              <a:spcBef>
                <a:spcPts val="0"/>
              </a:spcBef>
              <a:spcAft>
                <a:spcPts val="0"/>
              </a:spcAft>
              <a:defRPr/>
            </a:pPr>
            <a:r>
              <a:rPr lang="hu-HU" dirty="0"/>
              <a:t>Az </a:t>
            </a:r>
            <a:r>
              <a:rPr lang="hu-HU" b="1" dirty="0"/>
              <a:t>értékelés kategóriánként és csapatonként</a:t>
            </a:r>
            <a:r>
              <a:rPr lang="hu-HU" dirty="0"/>
              <a:t> történik.</a:t>
            </a:r>
          </a:p>
          <a:p>
            <a:pPr fontAlgn="auto">
              <a:spcBef>
                <a:spcPts val="0"/>
              </a:spcBef>
              <a:spcAft>
                <a:spcPts val="0"/>
              </a:spcAft>
              <a:defRPr/>
            </a:pPr>
            <a:r>
              <a:rPr lang="hu-HU" b="1" dirty="0"/>
              <a:t>A verseny időpontja:</a:t>
            </a:r>
            <a:r>
              <a:rPr lang="hu-HU" dirty="0"/>
              <a:t> 2014. február 20., csütörtök délután</a:t>
            </a:r>
          </a:p>
          <a:p>
            <a:pPr fontAlgn="auto">
              <a:spcBef>
                <a:spcPts val="0"/>
              </a:spcBef>
              <a:spcAft>
                <a:spcPts val="0"/>
              </a:spcAft>
              <a:defRPr/>
            </a:pPr>
            <a:r>
              <a:rPr lang="hu-HU" b="1" dirty="0"/>
              <a:t>Nevezési határidő:</a:t>
            </a:r>
            <a:r>
              <a:rPr lang="hu-HU" dirty="0"/>
              <a:t> 2014. január 18., hétfő</a:t>
            </a:r>
          </a:p>
          <a:p>
            <a:pPr fontAlgn="auto">
              <a:spcBef>
                <a:spcPts val="0"/>
              </a:spcBef>
              <a:spcAft>
                <a:spcPts val="0"/>
              </a:spcAft>
              <a:defRPr/>
            </a:pPr>
            <a:r>
              <a:rPr lang="hu-HU" dirty="0"/>
              <a:t>Nevezni a matematika tanároknál vagy a téli szünet után kitett faliújságon lehet</a:t>
            </a:r>
            <a:r>
              <a:rPr lang="hu-HU" dirty="0"/>
              <a:t>.</a:t>
            </a:r>
            <a:endParaRPr lang="hu-H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21506" name="Dia számának helye 2"/>
          <p:cNvSpPr>
            <a:spLocks noGrp="1"/>
          </p:cNvSpPr>
          <p:nvPr>
            <p:ph type="sldNum" sz="quarter" idx="12"/>
          </p:nvPr>
        </p:nvSpPr>
        <p:spPr bwMode="auto">
          <a:xfrm>
            <a:off x="8675688" y="6492875"/>
            <a:ext cx="288925"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61B52766-68C3-415F-A2EB-829128F0CAFE}" type="slidenum">
              <a:rPr lang="hu-HU" sz="1600" b="1">
                <a:solidFill>
                  <a:schemeClr val="tx1"/>
                </a:solidFill>
                <a:latin typeface="Courier New" pitchFamily="49" charset="0"/>
                <a:cs typeface="Courier New" pitchFamily="49" charset="0"/>
              </a:rPr>
              <a:pPr fontAlgn="base">
                <a:spcBef>
                  <a:spcPct val="0"/>
                </a:spcBef>
                <a:spcAft>
                  <a:spcPct val="0"/>
                </a:spcAft>
              </a:pPr>
              <a:t>4</a:t>
            </a:fld>
            <a:endParaRPr lang="hu-HU" sz="1600" b="1">
              <a:solidFill>
                <a:schemeClr val="tx1"/>
              </a:solidFill>
              <a:latin typeface="Courier New" pitchFamily="49" charset="0"/>
              <a:cs typeface="Courier New" pitchFamily="49" charset="0"/>
            </a:endParaRPr>
          </a:p>
        </p:txBody>
      </p:sp>
      <p:sp>
        <p:nvSpPr>
          <p:cNvPr id="21507" name="Szövegdoboz 3"/>
          <p:cNvSpPr txBox="1">
            <a:spLocks noChangeArrowheads="1"/>
          </p:cNvSpPr>
          <p:nvPr/>
        </p:nvSpPr>
        <p:spPr bwMode="auto">
          <a:xfrm>
            <a:off x="738188" y="476250"/>
            <a:ext cx="7829550" cy="523875"/>
          </a:xfrm>
          <a:prstGeom prst="rect">
            <a:avLst/>
          </a:prstGeom>
          <a:noFill/>
          <a:ln w="9525">
            <a:noFill/>
            <a:miter lim="800000"/>
            <a:headEnd/>
            <a:tailEnd/>
          </a:ln>
        </p:spPr>
        <p:txBody>
          <a:bodyPr wrap="none">
            <a:spAutoFit/>
          </a:bodyPr>
          <a:lstStyle/>
          <a:p>
            <a:r>
              <a:rPr lang="hu-HU" sz="2800" b="1">
                <a:solidFill>
                  <a:srgbClr val="C00000"/>
                </a:solidFill>
                <a:latin typeface="Candara" pitchFamily="34" charset="0"/>
              </a:rPr>
              <a:t>KAPCSOLÓDÁSI PONTOK A MATEMATIKÁN KÍVÜL</a:t>
            </a:r>
          </a:p>
        </p:txBody>
      </p:sp>
      <p:sp>
        <p:nvSpPr>
          <p:cNvPr id="21508" name="Téglalap 4"/>
          <p:cNvSpPr>
            <a:spLocks noChangeArrowheads="1"/>
          </p:cNvSpPr>
          <p:nvPr/>
        </p:nvSpPr>
        <p:spPr bwMode="auto">
          <a:xfrm>
            <a:off x="738188" y="1412875"/>
            <a:ext cx="7632700" cy="4400550"/>
          </a:xfrm>
          <a:prstGeom prst="rect">
            <a:avLst/>
          </a:prstGeom>
          <a:noFill/>
          <a:ln w="9525">
            <a:noFill/>
            <a:miter lim="800000"/>
            <a:headEnd/>
            <a:tailEnd/>
          </a:ln>
        </p:spPr>
        <p:txBody>
          <a:bodyPr>
            <a:spAutoFit/>
          </a:bodyPr>
          <a:lstStyle/>
          <a:p>
            <a:r>
              <a:rPr lang="hu-HU" sz="2800" i="1" u="sng">
                <a:solidFill>
                  <a:srgbClr val="002060"/>
                </a:solidFill>
                <a:latin typeface="Candara" pitchFamily="34" charset="0"/>
              </a:rPr>
              <a:t>Természetismeret:</a:t>
            </a:r>
            <a:r>
              <a:rPr lang="hu-HU" sz="2800" i="1">
                <a:solidFill>
                  <a:srgbClr val="002060"/>
                </a:solidFill>
                <a:latin typeface="Candara" pitchFamily="34" charset="0"/>
              </a:rPr>
              <a:t/>
            </a:r>
            <a:br>
              <a:rPr lang="hu-HU" sz="2800" i="1">
                <a:solidFill>
                  <a:srgbClr val="002060"/>
                </a:solidFill>
                <a:latin typeface="Candara" pitchFamily="34" charset="0"/>
              </a:rPr>
            </a:br>
            <a:r>
              <a:rPr lang="hu-HU" sz="2800">
                <a:solidFill>
                  <a:srgbClr val="002060"/>
                </a:solidFill>
                <a:latin typeface="Candara" pitchFamily="34" charset="0"/>
              </a:rPr>
              <a:t>Fogalmak egymáshoz való viszonya. Rendszerezést segítő eszközök és algoritmusok. Összehasonlítás, azonosítás, megkülönböztetés; különbségek, azonosságok megállapítása. Osztályozás egy és egyszerre két (több) saját szempont szerint, adott, illetve elkezdett válogatásban felismert szempont szerint. Matematikai modellek (hierarchikus kapcsolatok ábrázolása).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95234"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5C727ACE-B024-4C7B-B04C-3357DAA0D52A}" type="slidenum">
              <a:rPr lang="hu-HU" sz="1600" b="1">
                <a:solidFill>
                  <a:schemeClr val="tx1"/>
                </a:solidFill>
                <a:latin typeface="Courier New" pitchFamily="49" charset="0"/>
                <a:cs typeface="Courier New" pitchFamily="49" charset="0"/>
              </a:rPr>
              <a:pPr fontAlgn="base">
                <a:spcBef>
                  <a:spcPct val="0"/>
                </a:spcBef>
                <a:spcAft>
                  <a:spcPct val="0"/>
                </a:spcAft>
              </a:pPr>
              <a:t>40</a:t>
            </a:fld>
            <a:endParaRPr lang="hu-HU" sz="1600" b="1">
              <a:solidFill>
                <a:schemeClr val="tx1"/>
              </a:solidFill>
              <a:latin typeface="Courier New" pitchFamily="49" charset="0"/>
              <a:cs typeface="Courier New" pitchFamily="49" charset="0"/>
            </a:endParaRPr>
          </a:p>
        </p:txBody>
      </p:sp>
      <p:sp>
        <p:nvSpPr>
          <p:cNvPr id="95235" name="Szövegdoboz 3"/>
          <p:cNvSpPr txBox="1">
            <a:spLocks noChangeArrowheads="1"/>
          </p:cNvSpPr>
          <p:nvPr/>
        </p:nvSpPr>
        <p:spPr bwMode="auto">
          <a:xfrm>
            <a:off x="539750" y="155575"/>
            <a:ext cx="4125913" cy="460375"/>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VERSENYZÉSRE MOTIVÁLUNK</a:t>
            </a:r>
            <a:endParaRPr lang="hu-HU" sz="2200" b="1">
              <a:solidFill>
                <a:srgbClr val="C00000"/>
              </a:solidFill>
              <a:latin typeface="Candara" pitchFamily="34" charset="0"/>
            </a:endParaRPr>
          </a:p>
        </p:txBody>
      </p:sp>
      <p:sp>
        <p:nvSpPr>
          <p:cNvPr id="6" name="Téglalap 5"/>
          <p:cNvSpPr/>
          <p:nvPr/>
        </p:nvSpPr>
        <p:spPr>
          <a:xfrm>
            <a:off x="539552" y="777478"/>
            <a:ext cx="8064896" cy="1723549"/>
          </a:xfrm>
          <a:prstGeom prst="rect">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lnSpc>
                <a:spcPct val="150000"/>
              </a:lnSpc>
              <a:spcBef>
                <a:spcPts val="0"/>
              </a:spcBef>
              <a:spcAft>
                <a:spcPts val="0"/>
              </a:spcAft>
              <a:defRPr/>
            </a:pPr>
            <a:r>
              <a:rPr lang="hu-HU" sz="2000" b="1" u="sng" dirty="0">
                <a:solidFill>
                  <a:srgbClr val="C00000"/>
                </a:solidFill>
              </a:rPr>
              <a:t>Mi hogyan próbálkozunk?</a:t>
            </a:r>
          </a:p>
          <a:p>
            <a:pPr fontAlgn="auto">
              <a:spcBef>
                <a:spcPts val="0"/>
              </a:spcBef>
              <a:spcAft>
                <a:spcPts val="0"/>
              </a:spcAft>
              <a:defRPr/>
            </a:pPr>
            <a:endParaRPr lang="hu-HU" b="1" u="sng" dirty="0"/>
          </a:p>
          <a:p>
            <a:pPr fontAlgn="auto">
              <a:spcBef>
                <a:spcPts val="0"/>
              </a:spcBef>
              <a:spcAft>
                <a:spcPts val="0"/>
              </a:spcAft>
              <a:defRPr/>
            </a:pPr>
            <a:r>
              <a:rPr lang="hu-HU" b="1" u="sng" dirty="0"/>
              <a:t>Csapatverseny </a:t>
            </a:r>
            <a:r>
              <a:rPr lang="hu-HU" b="1" u="sng" dirty="0"/>
              <a:t>„élőben</a:t>
            </a:r>
            <a:r>
              <a:rPr lang="hu-HU" b="1" u="sng" dirty="0"/>
              <a:t>”</a:t>
            </a:r>
            <a:r>
              <a:rPr lang="hu-HU" b="1" u="sng" dirty="0"/>
              <a:t> (</a:t>
            </a:r>
            <a:r>
              <a:rPr lang="hu-HU" b="1" u="sng" dirty="0"/>
              <a:t>2013-2014):</a:t>
            </a:r>
            <a:endParaRPr lang="hu-HU" dirty="0"/>
          </a:p>
          <a:p>
            <a:pPr fontAlgn="auto">
              <a:spcBef>
                <a:spcPts val="0"/>
              </a:spcBef>
              <a:spcAft>
                <a:spcPts val="0"/>
              </a:spcAft>
              <a:defRPr/>
            </a:pPr>
            <a:endParaRPr lang="hu-HU" sz="1000" dirty="0"/>
          </a:p>
          <a:p>
            <a:pPr fontAlgn="auto">
              <a:spcBef>
                <a:spcPts val="0"/>
              </a:spcBef>
              <a:spcAft>
                <a:spcPts val="0"/>
              </a:spcAft>
              <a:defRPr/>
            </a:pPr>
            <a:r>
              <a:rPr lang="hu-HU" sz="1000" b="1" dirty="0"/>
              <a:t> </a:t>
            </a:r>
            <a:endParaRPr lang="hu-HU" sz="1000" dirty="0"/>
          </a:p>
          <a:p>
            <a:pPr fontAlgn="auto">
              <a:spcBef>
                <a:spcPts val="0"/>
              </a:spcBef>
              <a:spcAft>
                <a:spcPts val="0"/>
              </a:spcAft>
              <a:defRPr/>
            </a:pPr>
            <a:r>
              <a:rPr lang="hu-HU" sz="1000" b="1" u="sng" dirty="0"/>
              <a:t/>
            </a:r>
            <a:br>
              <a:rPr lang="hu-HU" sz="1000" b="1" u="sng" dirty="0"/>
            </a:br>
            <a:endParaRPr lang="hu-HU" sz="1000" dirty="0"/>
          </a:p>
        </p:txBody>
      </p:sp>
      <p:pic>
        <p:nvPicPr>
          <p:cNvPr id="95239" name="Picture 2"/>
          <p:cNvPicPr>
            <a:picLocks noChangeAspect="1" noChangeArrowheads="1"/>
          </p:cNvPicPr>
          <p:nvPr/>
        </p:nvPicPr>
        <p:blipFill>
          <a:blip r:embed="rId3"/>
          <a:srcRect/>
          <a:stretch>
            <a:fillRect/>
          </a:stretch>
        </p:blipFill>
        <p:spPr bwMode="auto">
          <a:xfrm>
            <a:off x="4665663" y="1639888"/>
            <a:ext cx="3557587" cy="4668837"/>
          </a:xfrm>
          <a:prstGeom prst="rect">
            <a:avLst/>
          </a:prstGeom>
          <a:noFill/>
          <a:ln w="28575">
            <a:solidFill>
              <a:srgbClr val="C00000"/>
            </a:solidFill>
            <a:miter lim="800000"/>
            <a:headEnd/>
            <a:tailEnd/>
          </a:ln>
        </p:spPr>
      </p:pic>
      <p:pic>
        <p:nvPicPr>
          <p:cNvPr id="95240" name="Picture 3"/>
          <p:cNvPicPr>
            <a:picLocks noChangeAspect="1" noChangeArrowheads="1"/>
          </p:cNvPicPr>
          <p:nvPr/>
        </p:nvPicPr>
        <p:blipFill>
          <a:blip r:embed="rId4"/>
          <a:srcRect/>
          <a:stretch>
            <a:fillRect/>
          </a:stretch>
        </p:blipFill>
        <p:spPr bwMode="auto">
          <a:xfrm>
            <a:off x="539750" y="3502025"/>
            <a:ext cx="5938838" cy="1308100"/>
          </a:xfrm>
          <a:prstGeom prst="rect">
            <a:avLst/>
          </a:prstGeom>
          <a:noFill/>
          <a:ln w="28575">
            <a:solidFill>
              <a:srgbClr val="C00000"/>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97282"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1A008812-4880-410E-88A3-0EA3867F053F}" type="slidenum">
              <a:rPr lang="hu-HU" sz="1600" b="1">
                <a:solidFill>
                  <a:schemeClr val="tx1"/>
                </a:solidFill>
                <a:latin typeface="Courier New" pitchFamily="49" charset="0"/>
                <a:cs typeface="Courier New" pitchFamily="49" charset="0"/>
              </a:rPr>
              <a:pPr fontAlgn="base">
                <a:spcBef>
                  <a:spcPct val="0"/>
                </a:spcBef>
                <a:spcAft>
                  <a:spcPct val="0"/>
                </a:spcAft>
              </a:pPr>
              <a:t>41</a:t>
            </a:fld>
            <a:endParaRPr lang="hu-HU" sz="1600" b="1">
              <a:solidFill>
                <a:schemeClr val="tx1"/>
              </a:solidFill>
              <a:latin typeface="Courier New" pitchFamily="49" charset="0"/>
              <a:cs typeface="Courier New" pitchFamily="49" charset="0"/>
            </a:endParaRPr>
          </a:p>
        </p:txBody>
      </p:sp>
      <p:sp>
        <p:nvSpPr>
          <p:cNvPr id="97283" name="Szövegdoboz 3"/>
          <p:cNvSpPr txBox="1">
            <a:spLocks noChangeArrowheads="1"/>
          </p:cNvSpPr>
          <p:nvPr/>
        </p:nvSpPr>
        <p:spPr bwMode="auto">
          <a:xfrm>
            <a:off x="539750" y="155575"/>
            <a:ext cx="4125913" cy="460375"/>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VERSENYZÉSRE MOTIVÁLUNK</a:t>
            </a:r>
            <a:endParaRPr lang="hu-HU" sz="2200" b="1">
              <a:solidFill>
                <a:srgbClr val="C00000"/>
              </a:solidFill>
              <a:latin typeface="Candara" pitchFamily="34" charset="0"/>
            </a:endParaRPr>
          </a:p>
        </p:txBody>
      </p:sp>
      <p:sp>
        <p:nvSpPr>
          <p:cNvPr id="6" name="Téglalap 5"/>
          <p:cNvSpPr/>
          <p:nvPr/>
        </p:nvSpPr>
        <p:spPr>
          <a:xfrm>
            <a:off x="526232" y="616509"/>
            <a:ext cx="8064896" cy="1569660"/>
          </a:xfrm>
          <a:prstGeom prst="rect">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lnSpc>
                <a:spcPct val="150000"/>
              </a:lnSpc>
              <a:spcBef>
                <a:spcPts val="0"/>
              </a:spcBef>
              <a:spcAft>
                <a:spcPts val="0"/>
              </a:spcAft>
              <a:defRPr/>
            </a:pPr>
            <a:r>
              <a:rPr lang="hu-HU" sz="2000" b="1" u="sng" dirty="0">
                <a:solidFill>
                  <a:srgbClr val="C00000"/>
                </a:solidFill>
              </a:rPr>
              <a:t>Mi hogyan próbálkozunk?</a:t>
            </a:r>
          </a:p>
          <a:p>
            <a:pPr fontAlgn="auto">
              <a:spcBef>
                <a:spcPts val="0"/>
              </a:spcBef>
              <a:spcAft>
                <a:spcPts val="0"/>
              </a:spcAft>
              <a:defRPr/>
            </a:pPr>
            <a:endParaRPr lang="hu-HU" b="1" u="sng" dirty="0"/>
          </a:p>
          <a:p>
            <a:pPr fontAlgn="auto">
              <a:spcBef>
                <a:spcPts val="0"/>
              </a:spcBef>
              <a:spcAft>
                <a:spcPts val="0"/>
              </a:spcAft>
              <a:defRPr/>
            </a:pPr>
            <a:r>
              <a:rPr lang="hu-HU" b="1" u="sng" dirty="0"/>
              <a:t>Milyenek a feladatok?</a:t>
            </a:r>
            <a:endParaRPr lang="hu-HU" sz="1000" dirty="0"/>
          </a:p>
          <a:p>
            <a:pPr fontAlgn="auto">
              <a:spcBef>
                <a:spcPts val="0"/>
              </a:spcBef>
              <a:spcAft>
                <a:spcPts val="0"/>
              </a:spcAft>
              <a:defRPr/>
            </a:pPr>
            <a:r>
              <a:rPr lang="hu-HU" sz="1000" b="1" dirty="0"/>
              <a:t> </a:t>
            </a:r>
            <a:endParaRPr lang="hu-HU" sz="1000" dirty="0"/>
          </a:p>
          <a:p>
            <a:pPr fontAlgn="auto">
              <a:spcBef>
                <a:spcPts val="0"/>
              </a:spcBef>
              <a:spcAft>
                <a:spcPts val="0"/>
              </a:spcAft>
              <a:defRPr/>
            </a:pPr>
            <a:r>
              <a:rPr lang="hu-HU" sz="1000" b="1" u="sng" dirty="0"/>
              <a:t/>
            </a:r>
            <a:br>
              <a:rPr lang="hu-HU" sz="1000" b="1" u="sng" dirty="0"/>
            </a:br>
            <a:endParaRPr lang="hu-HU" sz="1000" dirty="0"/>
          </a:p>
        </p:txBody>
      </p:sp>
      <p:pic>
        <p:nvPicPr>
          <p:cNvPr id="97287" name="Picture 2"/>
          <p:cNvPicPr>
            <a:picLocks noChangeAspect="1" noChangeArrowheads="1"/>
          </p:cNvPicPr>
          <p:nvPr/>
        </p:nvPicPr>
        <p:blipFill>
          <a:blip r:embed="rId3"/>
          <a:srcRect/>
          <a:stretch>
            <a:fillRect/>
          </a:stretch>
        </p:blipFill>
        <p:spPr bwMode="auto">
          <a:xfrm>
            <a:off x="4381500" y="908050"/>
            <a:ext cx="3525838" cy="1430338"/>
          </a:xfrm>
          <a:prstGeom prst="rect">
            <a:avLst/>
          </a:prstGeom>
          <a:noFill/>
          <a:ln w="28575">
            <a:solidFill>
              <a:srgbClr val="C00000"/>
            </a:solidFill>
            <a:miter lim="800000"/>
            <a:headEnd/>
            <a:tailEnd/>
          </a:ln>
        </p:spPr>
      </p:pic>
      <p:pic>
        <p:nvPicPr>
          <p:cNvPr id="97288" name="Picture 3"/>
          <p:cNvPicPr>
            <a:picLocks noChangeAspect="1" noChangeArrowheads="1"/>
          </p:cNvPicPr>
          <p:nvPr/>
        </p:nvPicPr>
        <p:blipFill>
          <a:blip r:embed="rId4"/>
          <a:srcRect/>
          <a:stretch>
            <a:fillRect/>
          </a:stretch>
        </p:blipFill>
        <p:spPr bwMode="auto">
          <a:xfrm>
            <a:off x="1209675" y="2492375"/>
            <a:ext cx="6697663" cy="4019550"/>
          </a:xfrm>
          <a:prstGeom prst="rect">
            <a:avLst/>
          </a:prstGeom>
          <a:noFill/>
          <a:ln w="28575">
            <a:solidFill>
              <a:srgbClr val="C00000"/>
            </a:solid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99330"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BEC762F-E74C-4C72-A2CA-4944C01CB974}" type="slidenum">
              <a:rPr lang="hu-HU" sz="1600" b="1">
                <a:solidFill>
                  <a:schemeClr val="tx1"/>
                </a:solidFill>
                <a:latin typeface="Courier New" pitchFamily="49" charset="0"/>
                <a:cs typeface="Courier New" pitchFamily="49" charset="0"/>
              </a:rPr>
              <a:pPr fontAlgn="base">
                <a:spcBef>
                  <a:spcPct val="0"/>
                </a:spcBef>
                <a:spcAft>
                  <a:spcPct val="0"/>
                </a:spcAft>
              </a:pPr>
              <a:t>42</a:t>
            </a:fld>
            <a:endParaRPr lang="hu-HU" sz="1600" b="1">
              <a:solidFill>
                <a:schemeClr val="tx1"/>
              </a:solidFill>
              <a:latin typeface="Courier New" pitchFamily="49" charset="0"/>
              <a:cs typeface="Courier New" pitchFamily="49" charset="0"/>
            </a:endParaRPr>
          </a:p>
        </p:txBody>
      </p:sp>
      <p:sp>
        <p:nvSpPr>
          <p:cNvPr id="99331" name="Szövegdoboz 3"/>
          <p:cNvSpPr txBox="1">
            <a:spLocks noChangeArrowheads="1"/>
          </p:cNvSpPr>
          <p:nvPr/>
        </p:nvSpPr>
        <p:spPr bwMode="auto">
          <a:xfrm>
            <a:off x="539750" y="155575"/>
            <a:ext cx="4125913" cy="460375"/>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VERSENYZÉSRE MOTIVÁLUNK</a:t>
            </a:r>
            <a:endParaRPr lang="hu-HU" sz="2200" b="1">
              <a:solidFill>
                <a:srgbClr val="C00000"/>
              </a:solidFill>
              <a:latin typeface="Candara" pitchFamily="34" charset="0"/>
            </a:endParaRPr>
          </a:p>
        </p:txBody>
      </p:sp>
      <p:sp>
        <p:nvSpPr>
          <p:cNvPr id="6" name="Téglalap 5"/>
          <p:cNvSpPr/>
          <p:nvPr/>
        </p:nvSpPr>
        <p:spPr>
          <a:xfrm>
            <a:off x="539552" y="777478"/>
            <a:ext cx="8064896" cy="1569660"/>
          </a:xfrm>
          <a:prstGeom prst="rect">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lnSpc>
                <a:spcPct val="150000"/>
              </a:lnSpc>
              <a:spcBef>
                <a:spcPts val="0"/>
              </a:spcBef>
              <a:spcAft>
                <a:spcPts val="0"/>
              </a:spcAft>
              <a:defRPr/>
            </a:pPr>
            <a:r>
              <a:rPr lang="hu-HU" sz="2000" b="1" u="sng" dirty="0">
                <a:solidFill>
                  <a:srgbClr val="C00000"/>
                </a:solidFill>
              </a:rPr>
              <a:t>Mi hogyan próbálkozunk?</a:t>
            </a:r>
          </a:p>
          <a:p>
            <a:pPr fontAlgn="auto">
              <a:spcBef>
                <a:spcPts val="0"/>
              </a:spcBef>
              <a:spcAft>
                <a:spcPts val="0"/>
              </a:spcAft>
              <a:defRPr/>
            </a:pPr>
            <a:endParaRPr lang="hu-HU" b="1" u="sng" dirty="0"/>
          </a:p>
          <a:p>
            <a:pPr fontAlgn="auto">
              <a:spcBef>
                <a:spcPts val="0"/>
              </a:spcBef>
              <a:spcAft>
                <a:spcPts val="0"/>
              </a:spcAft>
              <a:defRPr/>
            </a:pPr>
            <a:r>
              <a:rPr lang="hu-HU" b="1" u="sng" dirty="0"/>
              <a:t>Milyenek a feladatok?</a:t>
            </a:r>
            <a:endParaRPr lang="hu-HU" sz="1000" dirty="0"/>
          </a:p>
          <a:p>
            <a:pPr fontAlgn="auto">
              <a:spcBef>
                <a:spcPts val="0"/>
              </a:spcBef>
              <a:spcAft>
                <a:spcPts val="0"/>
              </a:spcAft>
              <a:defRPr/>
            </a:pPr>
            <a:r>
              <a:rPr lang="hu-HU" sz="1000" b="1" dirty="0"/>
              <a:t> </a:t>
            </a:r>
            <a:endParaRPr lang="hu-HU" sz="1000" dirty="0"/>
          </a:p>
          <a:p>
            <a:pPr fontAlgn="auto">
              <a:spcBef>
                <a:spcPts val="0"/>
              </a:spcBef>
              <a:spcAft>
                <a:spcPts val="0"/>
              </a:spcAft>
              <a:defRPr/>
            </a:pPr>
            <a:r>
              <a:rPr lang="hu-HU" sz="1000" b="1" u="sng" dirty="0"/>
              <a:t/>
            </a:r>
            <a:br>
              <a:rPr lang="hu-HU" sz="1000" b="1" u="sng" dirty="0"/>
            </a:br>
            <a:endParaRPr lang="hu-HU" sz="1000" dirty="0"/>
          </a:p>
        </p:txBody>
      </p:sp>
      <p:pic>
        <p:nvPicPr>
          <p:cNvPr id="99335" name="Picture 2"/>
          <p:cNvPicPr>
            <a:picLocks noChangeAspect="1" noChangeArrowheads="1"/>
          </p:cNvPicPr>
          <p:nvPr/>
        </p:nvPicPr>
        <p:blipFill>
          <a:blip r:embed="rId3"/>
          <a:srcRect/>
          <a:stretch>
            <a:fillRect/>
          </a:stretch>
        </p:blipFill>
        <p:spPr bwMode="auto">
          <a:xfrm>
            <a:off x="2735263" y="2060575"/>
            <a:ext cx="3673475" cy="1439863"/>
          </a:xfrm>
          <a:prstGeom prst="rect">
            <a:avLst/>
          </a:prstGeom>
          <a:noFill/>
          <a:ln w="28575">
            <a:solidFill>
              <a:srgbClr val="C00000"/>
            </a:solidFill>
            <a:miter lim="800000"/>
            <a:headEnd/>
            <a:tailEnd/>
          </a:ln>
        </p:spPr>
      </p:pic>
      <p:pic>
        <p:nvPicPr>
          <p:cNvPr id="99336" name="Picture 3"/>
          <p:cNvPicPr>
            <a:picLocks noChangeAspect="1" noChangeArrowheads="1"/>
          </p:cNvPicPr>
          <p:nvPr/>
        </p:nvPicPr>
        <p:blipFill>
          <a:blip r:embed="rId4"/>
          <a:srcRect/>
          <a:stretch>
            <a:fillRect/>
          </a:stretch>
        </p:blipFill>
        <p:spPr bwMode="auto">
          <a:xfrm>
            <a:off x="539750" y="3789363"/>
            <a:ext cx="8064500" cy="2381250"/>
          </a:xfrm>
          <a:prstGeom prst="rect">
            <a:avLst/>
          </a:prstGeom>
          <a:noFill/>
          <a:ln w="28575">
            <a:solidFill>
              <a:srgbClr val="C00000"/>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101378"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6CA61105-D6AD-4603-A48B-CFA8B02AB47E}" type="slidenum">
              <a:rPr lang="hu-HU" sz="1600" b="1">
                <a:solidFill>
                  <a:schemeClr val="tx1"/>
                </a:solidFill>
                <a:latin typeface="Courier New" pitchFamily="49" charset="0"/>
                <a:cs typeface="Courier New" pitchFamily="49" charset="0"/>
              </a:rPr>
              <a:pPr fontAlgn="base">
                <a:spcBef>
                  <a:spcPct val="0"/>
                </a:spcBef>
                <a:spcAft>
                  <a:spcPct val="0"/>
                </a:spcAft>
              </a:pPr>
              <a:t>43</a:t>
            </a:fld>
            <a:endParaRPr lang="hu-HU" sz="1600" b="1">
              <a:solidFill>
                <a:schemeClr val="tx1"/>
              </a:solidFill>
              <a:latin typeface="Courier New" pitchFamily="49" charset="0"/>
              <a:cs typeface="Courier New" pitchFamily="49" charset="0"/>
            </a:endParaRPr>
          </a:p>
        </p:txBody>
      </p:sp>
      <p:sp>
        <p:nvSpPr>
          <p:cNvPr id="101379" name="Szövegdoboz 3"/>
          <p:cNvSpPr txBox="1">
            <a:spLocks noChangeArrowheads="1"/>
          </p:cNvSpPr>
          <p:nvPr/>
        </p:nvSpPr>
        <p:spPr bwMode="auto">
          <a:xfrm>
            <a:off x="539750" y="155575"/>
            <a:ext cx="4125913" cy="460375"/>
          </a:xfrm>
          <a:prstGeom prst="rect">
            <a:avLst/>
          </a:prstGeom>
          <a:noFill/>
          <a:ln w="9525">
            <a:noFill/>
            <a:miter lim="800000"/>
            <a:headEnd/>
            <a:tailEnd/>
          </a:ln>
        </p:spPr>
        <p:txBody>
          <a:bodyPr wrap="none">
            <a:spAutoFit/>
          </a:bodyPr>
          <a:lstStyle/>
          <a:p>
            <a:r>
              <a:rPr lang="hu-HU" sz="2400" b="1">
                <a:solidFill>
                  <a:srgbClr val="C00000"/>
                </a:solidFill>
                <a:latin typeface="Candara" pitchFamily="34" charset="0"/>
              </a:rPr>
              <a:t>VERSENYZÉSRE MOTIVÁLUNK</a:t>
            </a:r>
            <a:endParaRPr lang="hu-HU" sz="2200" b="1">
              <a:solidFill>
                <a:srgbClr val="C00000"/>
              </a:solidFill>
              <a:latin typeface="Candara" pitchFamily="34" charset="0"/>
            </a:endParaRPr>
          </a:p>
        </p:txBody>
      </p:sp>
      <p:sp>
        <p:nvSpPr>
          <p:cNvPr id="6" name="Téglalap 5"/>
          <p:cNvSpPr/>
          <p:nvPr/>
        </p:nvSpPr>
        <p:spPr>
          <a:xfrm>
            <a:off x="539552" y="777478"/>
            <a:ext cx="8064896" cy="1569660"/>
          </a:xfrm>
          <a:prstGeom prst="rect">
            <a:avLst/>
          </a:prstGeom>
          <a:ln w="28575">
            <a:solidFill>
              <a:srgbClr val="C00000"/>
            </a:solidFill>
          </a:ln>
        </p:spPr>
        <p:style>
          <a:lnRef idx="1">
            <a:schemeClr val="accent5"/>
          </a:lnRef>
          <a:fillRef idx="2">
            <a:schemeClr val="accent5"/>
          </a:fillRef>
          <a:effectRef idx="1">
            <a:schemeClr val="accent5"/>
          </a:effectRef>
          <a:fontRef idx="minor">
            <a:schemeClr val="dk1"/>
          </a:fontRef>
        </p:style>
        <p:txBody>
          <a:bodyPr>
            <a:spAutoFit/>
          </a:bodyPr>
          <a:lstStyle/>
          <a:p>
            <a:pPr fontAlgn="auto">
              <a:lnSpc>
                <a:spcPct val="150000"/>
              </a:lnSpc>
              <a:spcBef>
                <a:spcPts val="0"/>
              </a:spcBef>
              <a:spcAft>
                <a:spcPts val="0"/>
              </a:spcAft>
              <a:defRPr/>
            </a:pPr>
            <a:r>
              <a:rPr lang="hu-HU" sz="2000" b="1" u="sng" dirty="0">
                <a:solidFill>
                  <a:srgbClr val="C00000"/>
                </a:solidFill>
              </a:rPr>
              <a:t>Mi hogyan próbálkozunk?</a:t>
            </a:r>
          </a:p>
          <a:p>
            <a:pPr fontAlgn="auto">
              <a:spcBef>
                <a:spcPts val="0"/>
              </a:spcBef>
              <a:spcAft>
                <a:spcPts val="0"/>
              </a:spcAft>
              <a:defRPr/>
            </a:pPr>
            <a:endParaRPr lang="hu-HU" b="1" u="sng" dirty="0"/>
          </a:p>
          <a:p>
            <a:pPr fontAlgn="auto">
              <a:spcBef>
                <a:spcPts val="0"/>
              </a:spcBef>
              <a:spcAft>
                <a:spcPts val="0"/>
              </a:spcAft>
              <a:defRPr/>
            </a:pPr>
            <a:r>
              <a:rPr lang="hu-HU" b="1" u="sng" dirty="0"/>
              <a:t>Milyenek a feladatok?</a:t>
            </a:r>
            <a:endParaRPr lang="hu-HU" sz="1000" dirty="0"/>
          </a:p>
          <a:p>
            <a:pPr fontAlgn="auto">
              <a:spcBef>
                <a:spcPts val="0"/>
              </a:spcBef>
              <a:spcAft>
                <a:spcPts val="0"/>
              </a:spcAft>
              <a:defRPr/>
            </a:pPr>
            <a:r>
              <a:rPr lang="hu-HU" sz="1000" b="1" dirty="0"/>
              <a:t> </a:t>
            </a:r>
            <a:endParaRPr lang="hu-HU" sz="1000" dirty="0"/>
          </a:p>
          <a:p>
            <a:pPr fontAlgn="auto">
              <a:spcBef>
                <a:spcPts val="0"/>
              </a:spcBef>
              <a:spcAft>
                <a:spcPts val="0"/>
              </a:spcAft>
              <a:defRPr/>
            </a:pPr>
            <a:r>
              <a:rPr lang="hu-HU" sz="1000" b="1" u="sng" dirty="0"/>
              <a:t/>
            </a:r>
            <a:br>
              <a:rPr lang="hu-HU" sz="1000" b="1" u="sng" dirty="0"/>
            </a:br>
            <a:endParaRPr lang="hu-HU" sz="1000" dirty="0"/>
          </a:p>
        </p:txBody>
      </p:sp>
      <p:pic>
        <p:nvPicPr>
          <p:cNvPr id="101383" name="Picture 2"/>
          <p:cNvPicPr>
            <a:picLocks noChangeAspect="1" noChangeArrowheads="1"/>
          </p:cNvPicPr>
          <p:nvPr/>
        </p:nvPicPr>
        <p:blipFill>
          <a:blip r:embed="rId3"/>
          <a:srcRect/>
          <a:stretch>
            <a:fillRect/>
          </a:stretch>
        </p:blipFill>
        <p:spPr bwMode="auto">
          <a:xfrm>
            <a:off x="2847975" y="1792288"/>
            <a:ext cx="3448050" cy="1296987"/>
          </a:xfrm>
          <a:prstGeom prst="rect">
            <a:avLst/>
          </a:prstGeom>
          <a:noFill/>
          <a:ln w="28575">
            <a:solidFill>
              <a:srgbClr val="C00000"/>
            </a:solidFill>
            <a:miter lim="800000"/>
            <a:headEnd/>
            <a:tailEnd/>
          </a:ln>
        </p:spPr>
      </p:pic>
      <p:pic>
        <p:nvPicPr>
          <p:cNvPr id="101384" name="Picture 3"/>
          <p:cNvPicPr>
            <a:picLocks noChangeAspect="1" noChangeArrowheads="1"/>
          </p:cNvPicPr>
          <p:nvPr/>
        </p:nvPicPr>
        <p:blipFill>
          <a:blip r:embed="rId4"/>
          <a:srcRect/>
          <a:stretch>
            <a:fillRect/>
          </a:stretch>
        </p:blipFill>
        <p:spPr bwMode="auto">
          <a:xfrm>
            <a:off x="539750" y="3213100"/>
            <a:ext cx="8064500" cy="3205163"/>
          </a:xfrm>
          <a:prstGeom prst="rect">
            <a:avLst/>
          </a:prstGeom>
          <a:noFill/>
          <a:ln w="28575">
            <a:solidFill>
              <a:srgbClr val="C00000"/>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2"/>
          <p:cNvPicPr>
            <a:picLocks noChangeAspect="1" noChangeArrowheads="1"/>
          </p:cNvPicPr>
          <p:nvPr/>
        </p:nvPicPr>
        <p:blipFill>
          <a:blip r:embed="rId3"/>
          <a:srcRect/>
          <a:stretch>
            <a:fillRect/>
          </a:stretch>
        </p:blipFill>
        <p:spPr bwMode="auto">
          <a:xfrm>
            <a:off x="557213" y="260350"/>
            <a:ext cx="4032250" cy="3024188"/>
          </a:xfrm>
          <a:prstGeom prst="rect">
            <a:avLst/>
          </a:prstGeom>
          <a:noFill/>
          <a:ln w="9525">
            <a:noFill/>
            <a:miter lim="800000"/>
            <a:headEnd/>
            <a:tailEnd/>
          </a:ln>
        </p:spPr>
      </p:pic>
      <p:pic>
        <p:nvPicPr>
          <p:cNvPr id="103426" name="Picture 3"/>
          <p:cNvPicPr>
            <a:picLocks noChangeAspect="1" noChangeArrowheads="1"/>
          </p:cNvPicPr>
          <p:nvPr/>
        </p:nvPicPr>
        <p:blipFill>
          <a:blip r:embed="rId4"/>
          <a:srcRect/>
          <a:stretch>
            <a:fillRect/>
          </a:stretch>
        </p:blipFill>
        <p:spPr bwMode="auto">
          <a:xfrm>
            <a:off x="4573588" y="260350"/>
            <a:ext cx="4032250" cy="3024188"/>
          </a:xfrm>
          <a:prstGeom prst="rect">
            <a:avLst/>
          </a:prstGeom>
          <a:noFill/>
          <a:ln w="9525">
            <a:noFill/>
            <a:miter lim="800000"/>
            <a:headEnd/>
            <a:tailEnd/>
          </a:ln>
        </p:spPr>
      </p:pic>
      <p:pic>
        <p:nvPicPr>
          <p:cNvPr id="103427" name="Picture 4"/>
          <p:cNvPicPr>
            <a:picLocks noChangeAspect="1" noChangeArrowheads="1"/>
          </p:cNvPicPr>
          <p:nvPr/>
        </p:nvPicPr>
        <p:blipFill>
          <a:blip r:embed="rId5"/>
          <a:srcRect/>
          <a:stretch>
            <a:fillRect/>
          </a:stretch>
        </p:blipFill>
        <p:spPr bwMode="auto">
          <a:xfrm>
            <a:off x="4573588" y="3286125"/>
            <a:ext cx="4032250" cy="3024188"/>
          </a:xfrm>
          <a:prstGeom prst="rect">
            <a:avLst/>
          </a:prstGeom>
          <a:noFill/>
          <a:ln w="9525">
            <a:noFill/>
            <a:miter lim="800000"/>
            <a:headEnd/>
            <a:tailEnd/>
          </a:ln>
        </p:spPr>
      </p:pic>
      <p:pic>
        <p:nvPicPr>
          <p:cNvPr id="103428" name="Picture 6"/>
          <p:cNvPicPr>
            <a:picLocks noChangeAspect="1" noChangeArrowheads="1"/>
          </p:cNvPicPr>
          <p:nvPr/>
        </p:nvPicPr>
        <p:blipFill>
          <a:blip r:embed="rId6"/>
          <a:srcRect/>
          <a:stretch>
            <a:fillRect/>
          </a:stretch>
        </p:blipFill>
        <p:spPr bwMode="auto">
          <a:xfrm>
            <a:off x="557213" y="3284538"/>
            <a:ext cx="4032250" cy="3024187"/>
          </a:xfrm>
          <a:prstGeom prst="rect">
            <a:avLst/>
          </a:prstGeom>
          <a:noFill/>
          <a:ln w="9525">
            <a:noFill/>
            <a:miter lim="800000"/>
            <a:headEnd/>
            <a:tailEnd/>
          </a:ln>
        </p:spPr>
      </p:pic>
      <p:sp>
        <p:nvSpPr>
          <p:cNvPr id="103429"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103430"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E253D0E5-3C8E-4743-A212-BB2178AB0D57}" type="slidenum">
              <a:rPr lang="hu-HU" sz="1600" b="1">
                <a:solidFill>
                  <a:schemeClr val="tx1"/>
                </a:solidFill>
                <a:latin typeface="Courier New" pitchFamily="49" charset="0"/>
                <a:cs typeface="Courier New" pitchFamily="49" charset="0"/>
              </a:rPr>
              <a:pPr fontAlgn="base">
                <a:spcBef>
                  <a:spcPct val="0"/>
                </a:spcBef>
                <a:spcAft>
                  <a:spcPct val="0"/>
                </a:spcAft>
              </a:pPr>
              <a:t>44</a:t>
            </a:fld>
            <a:endParaRPr lang="hu-HU" sz="1600" b="1">
              <a:solidFill>
                <a:schemeClr val="tx1"/>
              </a:solidFill>
              <a:latin typeface="Courier New" pitchFamily="49" charset="0"/>
              <a:cs typeface="Courier New" pitchFamily="49" charset="0"/>
            </a:endParaRPr>
          </a:p>
        </p:txBody>
      </p:sp>
      <p:sp>
        <p:nvSpPr>
          <p:cNvPr id="11" name="Szövegdoboz 3"/>
          <p:cNvSpPr txBox="1"/>
          <p:nvPr/>
        </p:nvSpPr>
        <p:spPr>
          <a:xfrm>
            <a:off x="323528" y="0"/>
            <a:ext cx="4126707" cy="461665"/>
          </a:xfrm>
          <a:prstGeom prst="rect">
            <a:avLst/>
          </a:prstGeom>
          <a:noFill/>
        </p:spPr>
        <p:txBody>
          <a:bodyPr wrap="none">
            <a:spAutoFit/>
          </a:bodyPr>
          <a:lstStyle/>
          <a:p>
            <a:pPr fontAlgn="auto">
              <a:spcBef>
                <a:spcPts val="0"/>
              </a:spcBef>
              <a:spcAft>
                <a:spcPts val="0"/>
              </a:spcAft>
              <a:defRPr/>
            </a:pPr>
            <a:r>
              <a:rPr lang="hu-HU" sz="2400" b="1" dirty="0">
                <a:ln>
                  <a:solidFill>
                    <a:schemeClr val="bg1">
                      <a:lumMod val="50000"/>
                    </a:schemeClr>
                  </a:solidFill>
                </a:ln>
                <a:solidFill>
                  <a:srgbClr val="C00000"/>
                </a:solidFill>
                <a:latin typeface="Candara" panose="020E0502030303020204" pitchFamily="34" charset="0"/>
              </a:rPr>
              <a:t>VERSENYZÉSRE MOTIVÁLUNK</a:t>
            </a:r>
            <a:endParaRPr lang="hu-HU" sz="2200" b="1" dirty="0">
              <a:ln>
                <a:solidFill>
                  <a:schemeClr val="bg1">
                    <a:lumMod val="50000"/>
                  </a:schemeClr>
                </a:solidFill>
              </a:ln>
              <a:solidFill>
                <a:srgbClr val="C00000"/>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2"/>
          <p:cNvPicPr>
            <a:picLocks noChangeAspect="1" noChangeArrowheads="1"/>
          </p:cNvPicPr>
          <p:nvPr/>
        </p:nvPicPr>
        <p:blipFill>
          <a:blip r:embed="rId3"/>
          <a:srcRect/>
          <a:stretch>
            <a:fillRect/>
          </a:stretch>
        </p:blipFill>
        <p:spPr bwMode="auto">
          <a:xfrm>
            <a:off x="557213" y="260350"/>
            <a:ext cx="4032250" cy="3024188"/>
          </a:xfrm>
          <a:prstGeom prst="rect">
            <a:avLst/>
          </a:prstGeom>
          <a:noFill/>
          <a:ln w="9525">
            <a:noFill/>
            <a:miter lim="800000"/>
            <a:headEnd/>
            <a:tailEnd/>
          </a:ln>
        </p:spPr>
      </p:pic>
      <p:pic>
        <p:nvPicPr>
          <p:cNvPr id="105474" name="Picture 3"/>
          <p:cNvPicPr>
            <a:picLocks noChangeAspect="1" noChangeArrowheads="1"/>
          </p:cNvPicPr>
          <p:nvPr/>
        </p:nvPicPr>
        <p:blipFill>
          <a:blip r:embed="rId4"/>
          <a:srcRect/>
          <a:stretch>
            <a:fillRect/>
          </a:stretch>
        </p:blipFill>
        <p:spPr bwMode="auto">
          <a:xfrm>
            <a:off x="4573588" y="260350"/>
            <a:ext cx="4032250" cy="3024188"/>
          </a:xfrm>
          <a:prstGeom prst="rect">
            <a:avLst/>
          </a:prstGeom>
          <a:noFill/>
          <a:ln w="9525">
            <a:noFill/>
            <a:miter lim="800000"/>
            <a:headEnd/>
            <a:tailEnd/>
          </a:ln>
        </p:spPr>
      </p:pic>
      <p:pic>
        <p:nvPicPr>
          <p:cNvPr id="105475" name="Picture 4"/>
          <p:cNvPicPr>
            <a:picLocks noChangeAspect="1" noChangeArrowheads="1"/>
          </p:cNvPicPr>
          <p:nvPr/>
        </p:nvPicPr>
        <p:blipFill>
          <a:blip r:embed="rId5"/>
          <a:srcRect/>
          <a:stretch>
            <a:fillRect/>
          </a:stretch>
        </p:blipFill>
        <p:spPr bwMode="auto">
          <a:xfrm>
            <a:off x="4573588" y="3286125"/>
            <a:ext cx="4032250" cy="3024188"/>
          </a:xfrm>
          <a:prstGeom prst="rect">
            <a:avLst/>
          </a:prstGeom>
          <a:noFill/>
          <a:ln w="9525">
            <a:noFill/>
            <a:miter lim="800000"/>
            <a:headEnd/>
            <a:tailEnd/>
          </a:ln>
        </p:spPr>
      </p:pic>
      <p:pic>
        <p:nvPicPr>
          <p:cNvPr id="105476" name="Picture 6"/>
          <p:cNvPicPr>
            <a:picLocks noChangeAspect="1" noChangeArrowheads="1"/>
          </p:cNvPicPr>
          <p:nvPr/>
        </p:nvPicPr>
        <p:blipFill>
          <a:blip r:embed="rId6"/>
          <a:srcRect/>
          <a:stretch>
            <a:fillRect/>
          </a:stretch>
        </p:blipFill>
        <p:spPr bwMode="auto">
          <a:xfrm>
            <a:off x="557213" y="3284538"/>
            <a:ext cx="4032250" cy="3024187"/>
          </a:xfrm>
          <a:prstGeom prst="rect">
            <a:avLst/>
          </a:prstGeom>
          <a:noFill/>
          <a:ln w="9525">
            <a:noFill/>
            <a:miter lim="800000"/>
            <a:headEnd/>
            <a:tailEnd/>
          </a:ln>
        </p:spPr>
      </p:pic>
      <p:sp>
        <p:nvSpPr>
          <p:cNvPr id="105477"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105478" name="Dia számának helye 2"/>
          <p:cNvSpPr>
            <a:spLocks noGrp="1"/>
          </p:cNvSpPr>
          <p:nvPr>
            <p:ph type="sldNum" sz="quarter" idx="12"/>
          </p:nvPr>
        </p:nvSpPr>
        <p:spPr bwMode="auto">
          <a:xfrm>
            <a:off x="8712200"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4BDFBFFC-F453-4E82-B18D-4B8D702F20E0}" type="slidenum">
              <a:rPr lang="hu-HU" sz="1600" b="1">
                <a:solidFill>
                  <a:schemeClr val="tx1"/>
                </a:solidFill>
                <a:latin typeface="Courier New" pitchFamily="49" charset="0"/>
                <a:cs typeface="Courier New" pitchFamily="49" charset="0"/>
              </a:rPr>
              <a:pPr fontAlgn="base">
                <a:spcBef>
                  <a:spcPct val="0"/>
                </a:spcBef>
                <a:spcAft>
                  <a:spcPct val="0"/>
                </a:spcAft>
              </a:pPr>
              <a:t>45</a:t>
            </a:fld>
            <a:endParaRPr lang="hu-HU" sz="1600" b="1">
              <a:solidFill>
                <a:schemeClr val="tx1"/>
              </a:solidFill>
              <a:latin typeface="Courier New" pitchFamily="49" charset="0"/>
              <a:cs typeface="Courier New" pitchFamily="49" charset="0"/>
            </a:endParaRPr>
          </a:p>
        </p:txBody>
      </p:sp>
      <p:sp>
        <p:nvSpPr>
          <p:cNvPr id="4" name="Szövegdoboz 3"/>
          <p:cNvSpPr txBox="1"/>
          <p:nvPr/>
        </p:nvSpPr>
        <p:spPr>
          <a:xfrm>
            <a:off x="1403648" y="2900263"/>
            <a:ext cx="6590266" cy="769441"/>
          </a:xfrm>
          <a:prstGeom prst="rect">
            <a:avLst/>
          </a:prstGeom>
          <a:noFill/>
        </p:spPr>
        <p:txBody>
          <a:bodyPr wrap="none">
            <a:spAutoFit/>
          </a:bodyPr>
          <a:lstStyle/>
          <a:p>
            <a:pPr fontAlgn="auto">
              <a:spcBef>
                <a:spcPts val="0"/>
              </a:spcBef>
              <a:spcAft>
                <a:spcPts val="0"/>
              </a:spcAft>
              <a:defRPr/>
            </a:pPr>
            <a:r>
              <a:rPr lang="hu-HU" sz="4400" dirty="0">
                <a:ln>
                  <a:solidFill>
                    <a:schemeClr val="bg1">
                      <a:lumMod val="50000"/>
                    </a:schemeClr>
                  </a:solidFill>
                </a:ln>
                <a:solidFill>
                  <a:srgbClr val="FFFF00"/>
                </a:solidFill>
                <a:latin typeface="+mn-lt"/>
              </a:rPr>
              <a:t>KÖSZÖNÖM A FIGYELMET!</a:t>
            </a:r>
            <a:endParaRPr lang="hu-HU" sz="4400" dirty="0">
              <a:ln>
                <a:solidFill>
                  <a:schemeClr val="bg1">
                    <a:lumMod val="50000"/>
                  </a:schemeClr>
                </a:solidFill>
              </a:ln>
              <a:solidFill>
                <a:srgbClr val="FFFF00"/>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23554" name="Dia számának helye 2"/>
          <p:cNvSpPr>
            <a:spLocks noGrp="1"/>
          </p:cNvSpPr>
          <p:nvPr>
            <p:ph type="sldNum" sz="quarter" idx="12"/>
          </p:nvPr>
        </p:nvSpPr>
        <p:spPr bwMode="auto">
          <a:xfrm>
            <a:off x="8694738" y="6492875"/>
            <a:ext cx="431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282931D1-8D4F-4069-B775-0707589973BF}" type="slidenum">
              <a:rPr lang="hu-HU" sz="1600" b="1">
                <a:solidFill>
                  <a:schemeClr val="tx1"/>
                </a:solidFill>
                <a:latin typeface="Courier New" pitchFamily="49" charset="0"/>
                <a:cs typeface="Courier New" pitchFamily="49" charset="0"/>
              </a:rPr>
              <a:pPr fontAlgn="base">
                <a:spcBef>
                  <a:spcPct val="0"/>
                </a:spcBef>
                <a:spcAft>
                  <a:spcPct val="0"/>
                </a:spcAft>
              </a:pPr>
              <a:t>5</a:t>
            </a:fld>
            <a:endParaRPr lang="hu-HU" sz="1600" b="1">
              <a:solidFill>
                <a:schemeClr val="tx1"/>
              </a:solidFill>
              <a:latin typeface="Courier New" pitchFamily="49" charset="0"/>
              <a:cs typeface="Courier New" pitchFamily="49" charset="0"/>
            </a:endParaRPr>
          </a:p>
        </p:txBody>
      </p:sp>
      <p:sp>
        <p:nvSpPr>
          <p:cNvPr id="23555" name="Élőláb helye 1"/>
          <p:cNvSpPr txBox="1">
            <a:spLocks/>
          </p:cNvSpPr>
          <p:nvPr/>
        </p:nvSpPr>
        <p:spPr bwMode="auto">
          <a:xfrm>
            <a:off x="323850" y="6492875"/>
            <a:ext cx="7596188" cy="365125"/>
          </a:xfrm>
          <a:prstGeom prst="rect">
            <a:avLst/>
          </a:prstGeom>
          <a:noFill/>
          <a:ln w="9525">
            <a:noFill/>
            <a:miter lim="800000"/>
            <a:headEnd/>
            <a:tailEnd/>
          </a:ln>
        </p:spPr>
        <p:txBody>
          <a:bodyPr/>
          <a:lstStyle/>
          <a:p>
            <a:r>
              <a:rPr lang="hu-HU" sz="1600" b="1">
                <a:latin typeface="Courier New" pitchFamily="49" charset="0"/>
                <a:cs typeface="Courier New" pitchFamily="49" charset="0"/>
              </a:rPr>
              <a:t>54. Rátz László Vándorgyűlés Keszthely, 2014. július 8-11.</a:t>
            </a:r>
          </a:p>
        </p:txBody>
      </p:sp>
      <p:sp>
        <p:nvSpPr>
          <p:cNvPr id="23556" name="Dia számának helye 2"/>
          <p:cNvSpPr txBox="1">
            <a:spLocks/>
          </p:cNvSpPr>
          <p:nvPr/>
        </p:nvSpPr>
        <p:spPr bwMode="auto">
          <a:xfrm>
            <a:off x="8675688" y="6492875"/>
            <a:ext cx="288925" cy="365125"/>
          </a:xfrm>
          <a:prstGeom prst="rect">
            <a:avLst/>
          </a:prstGeom>
          <a:noFill/>
          <a:ln w="9525">
            <a:noFill/>
            <a:miter lim="800000"/>
            <a:headEnd/>
            <a:tailEnd/>
          </a:ln>
        </p:spPr>
        <p:txBody>
          <a:bodyPr/>
          <a:lstStyle/>
          <a:p>
            <a:fld id="{0D70FA86-FCED-4D83-802E-60713D9B73E2}" type="slidenum">
              <a:rPr lang="hu-HU" sz="1600" b="1">
                <a:latin typeface="Courier New" pitchFamily="49" charset="0"/>
                <a:cs typeface="Courier New" pitchFamily="49" charset="0"/>
              </a:rPr>
              <a:pPr/>
              <a:t>5</a:t>
            </a:fld>
            <a:endParaRPr lang="hu-HU" sz="1600" b="1">
              <a:latin typeface="Courier New" pitchFamily="49" charset="0"/>
              <a:cs typeface="Courier New" pitchFamily="49" charset="0"/>
            </a:endParaRPr>
          </a:p>
        </p:txBody>
      </p:sp>
      <p:sp>
        <p:nvSpPr>
          <p:cNvPr id="23557" name="Szövegdoboz 5"/>
          <p:cNvSpPr txBox="1">
            <a:spLocks noChangeArrowheads="1"/>
          </p:cNvSpPr>
          <p:nvPr/>
        </p:nvSpPr>
        <p:spPr bwMode="auto">
          <a:xfrm>
            <a:off x="639763" y="549275"/>
            <a:ext cx="7829550" cy="522288"/>
          </a:xfrm>
          <a:prstGeom prst="rect">
            <a:avLst/>
          </a:prstGeom>
          <a:noFill/>
          <a:ln w="9525">
            <a:noFill/>
            <a:miter lim="800000"/>
            <a:headEnd/>
            <a:tailEnd/>
          </a:ln>
        </p:spPr>
        <p:txBody>
          <a:bodyPr wrap="none">
            <a:spAutoFit/>
          </a:bodyPr>
          <a:lstStyle/>
          <a:p>
            <a:r>
              <a:rPr lang="hu-HU" sz="2800" b="1">
                <a:solidFill>
                  <a:srgbClr val="C00000"/>
                </a:solidFill>
                <a:latin typeface="Candara" pitchFamily="34" charset="0"/>
              </a:rPr>
              <a:t>KAPCSOLÓDÁSI PONTOK A MATEMATIKÁN KÍVÜL</a:t>
            </a:r>
          </a:p>
        </p:txBody>
      </p:sp>
      <p:sp>
        <p:nvSpPr>
          <p:cNvPr id="23558" name="Téglalap 6"/>
          <p:cNvSpPr>
            <a:spLocks noChangeArrowheads="1"/>
          </p:cNvSpPr>
          <p:nvPr/>
        </p:nvSpPr>
        <p:spPr bwMode="auto">
          <a:xfrm>
            <a:off x="738188" y="1557338"/>
            <a:ext cx="7632700" cy="3970337"/>
          </a:xfrm>
          <a:prstGeom prst="rect">
            <a:avLst/>
          </a:prstGeom>
          <a:noFill/>
          <a:ln w="9525">
            <a:noFill/>
            <a:miter lim="800000"/>
            <a:headEnd/>
            <a:tailEnd/>
          </a:ln>
        </p:spPr>
        <p:txBody>
          <a:bodyPr>
            <a:spAutoFit/>
          </a:bodyPr>
          <a:lstStyle/>
          <a:p>
            <a:r>
              <a:rPr lang="hu-HU" sz="2800" i="1" u="sng">
                <a:solidFill>
                  <a:srgbClr val="002060"/>
                </a:solidFill>
                <a:latin typeface="Candara" pitchFamily="34" charset="0"/>
              </a:rPr>
              <a:t>Fizika:</a:t>
            </a:r>
            <a:r>
              <a:rPr lang="hu-HU" sz="2800">
                <a:solidFill>
                  <a:srgbClr val="002060"/>
                </a:solidFill>
                <a:latin typeface="Candara" pitchFamily="34" charset="0"/>
              </a:rPr>
              <a:t/>
            </a:r>
            <a:br>
              <a:rPr lang="hu-HU" sz="2800">
                <a:solidFill>
                  <a:srgbClr val="002060"/>
                </a:solidFill>
                <a:latin typeface="Candara" pitchFamily="34" charset="0"/>
              </a:rPr>
            </a:br>
            <a:r>
              <a:rPr lang="hu-HU" sz="2800">
                <a:solidFill>
                  <a:srgbClr val="002060"/>
                </a:solidFill>
                <a:latin typeface="Candara" pitchFamily="34" charset="0"/>
              </a:rPr>
              <a:t>Törtek. Adatok ábrázolása, függvények. Átlag.</a:t>
            </a:r>
          </a:p>
          <a:p>
            <a:endParaRPr lang="hu-HU" sz="2800">
              <a:solidFill>
                <a:srgbClr val="002060"/>
              </a:solidFill>
              <a:latin typeface="Candara" pitchFamily="34" charset="0"/>
            </a:endParaRPr>
          </a:p>
          <a:p>
            <a:r>
              <a:rPr lang="hu-HU" sz="2800" i="1" u="sng">
                <a:solidFill>
                  <a:srgbClr val="002060"/>
                </a:solidFill>
                <a:latin typeface="Candara" pitchFamily="34" charset="0"/>
              </a:rPr>
              <a:t>Kémia:</a:t>
            </a:r>
            <a:r>
              <a:rPr lang="hu-HU" sz="2800">
                <a:solidFill>
                  <a:srgbClr val="002060"/>
                </a:solidFill>
                <a:latin typeface="Candara" pitchFamily="34" charset="0"/>
              </a:rPr>
              <a:t/>
            </a:r>
            <a:br>
              <a:rPr lang="hu-HU" sz="2800">
                <a:solidFill>
                  <a:srgbClr val="002060"/>
                </a:solidFill>
                <a:latin typeface="Candara" pitchFamily="34" charset="0"/>
              </a:rPr>
            </a:br>
            <a:r>
              <a:rPr lang="hu-HU" sz="2800">
                <a:solidFill>
                  <a:srgbClr val="002060"/>
                </a:solidFill>
                <a:latin typeface="Candara" pitchFamily="34" charset="0"/>
              </a:rPr>
              <a:t>Mértékegységek, mértékegység-átváltás, százalékszámítás, arányosság, egyismeretlenes egyenlet.</a:t>
            </a:r>
            <a:br>
              <a:rPr lang="hu-HU" sz="2800">
                <a:solidFill>
                  <a:srgbClr val="002060"/>
                </a:solidFill>
                <a:latin typeface="Candara" pitchFamily="34" charset="0"/>
              </a:rPr>
            </a:br>
            <a:r>
              <a:rPr lang="hu-HU" sz="2800">
                <a:solidFill>
                  <a:srgbClr val="002060"/>
                </a:solidFill>
                <a:latin typeface="Candara" pitchFamily="34" charset="0"/>
              </a:rPr>
              <a:t>Hatványok, nagyságrendek, normál alak.</a:t>
            </a:r>
            <a:br>
              <a:rPr lang="hu-HU" sz="2800">
                <a:solidFill>
                  <a:srgbClr val="002060"/>
                </a:solidFill>
                <a:latin typeface="Candara" pitchFamily="34" charset="0"/>
              </a:rPr>
            </a:br>
            <a:r>
              <a:rPr lang="hu-HU" sz="2800">
                <a:solidFill>
                  <a:srgbClr val="002060"/>
                </a:solidFill>
                <a:latin typeface="Candara" pitchFamily="34" charset="0"/>
              </a:rPr>
              <a:t>Kombinatorika, permutációk.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25602" name="Dia számának helye 2"/>
          <p:cNvSpPr>
            <a:spLocks noGrp="1"/>
          </p:cNvSpPr>
          <p:nvPr>
            <p:ph type="sldNum" sz="quarter" idx="12"/>
          </p:nvPr>
        </p:nvSpPr>
        <p:spPr bwMode="auto">
          <a:xfrm>
            <a:off x="8675688" y="6492875"/>
            <a:ext cx="288925"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CF052C02-E0AF-40A1-84A7-F53ACCFCA011}" type="slidenum">
              <a:rPr lang="hu-HU" sz="1600" b="1">
                <a:solidFill>
                  <a:schemeClr val="tx1"/>
                </a:solidFill>
                <a:latin typeface="Courier New" pitchFamily="49" charset="0"/>
                <a:cs typeface="Courier New" pitchFamily="49" charset="0"/>
              </a:rPr>
              <a:pPr fontAlgn="base">
                <a:spcBef>
                  <a:spcPct val="0"/>
                </a:spcBef>
                <a:spcAft>
                  <a:spcPct val="0"/>
                </a:spcAft>
              </a:pPr>
              <a:t>6</a:t>
            </a:fld>
            <a:endParaRPr lang="hu-HU" sz="1600" b="1">
              <a:solidFill>
                <a:schemeClr val="tx1"/>
              </a:solidFill>
              <a:latin typeface="Courier New" pitchFamily="49" charset="0"/>
              <a:cs typeface="Courier New" pitchFamily="49" charset="0"/>
            </a:endParaRPr>
          </a:p>
        </p:txBody>
      </p:sp>
      <p:sp>
        <p:nvSpPr>
          <p:cNvPr id="25603" name="Téglalap 3"/>
          <p:cNvSpPr>
            <a:spLocks noChangeArrowheads="1"/>
          </p:cNvSpPr>
          <p:nvPr/>
        </p:nvSpPr>
        <p:spPr bwMode="auto">
          <a:xfrm>
            <a:off x="657225" y="1196975"/>
            <a:ext cx="7829550" cy="4832350"/>
          </a:xfrm>
          <a:prstGeom prst="rect">
            <a:avLst/>
          </a:prstGeom>
          <a:noFill/>
          <a:ln w="9525">
            <a:noFill/>
            <a:miter lim="800000"/>
            <a:headEnd/>
            <a:tailEnd/>
          </a:ln>
        </p:spPr>
        <p:txBody>
          <a:bodyPr>
            <a:spAutoFit/>
          </a:bodyPr>
          <a:lstStyle/>
          <a:p>
            <a:r>
              <a:rPr lang="hu-HU" sz="2800" i="1" u="sng">
                <a:solidFill>
                  <a:srgbClr val="002060"/>
                </a:solidFill>
                <a:latin typeface="Candara" pitchFamily="34" charset="0"/>
              </a:rPr>
              <a:t>Biológia:</a:t>
            </a:r>
            <a:br>
              <a:rPr lang="hu-HU" sz="2800" i="1" u="sng">
                <a:solidFill>
                  <a:srgbClr val="002060"/>
                </a:solidFill>
                <a:latin typeface="Candara" pitchFamily="34" charset="0"/>
              </a:rPr>
            </a:br>
            <a:r>
              <a:rPr lang="hu-HU" sz="2800">
                <a:solidFill>
                  <a:srgbClr val="002060"/>
                </a:solidFill>
                <a:latin typeface="Candara" pitchFamily="34" charset="0"/>
              </a:rPr>
              <a:t>Fogalmak egymáshoz való viszonya: alá- és fölérendeltségi viszony; mellérendeltség értelmezése.</a:t>
            </a:r>
          </a:p>
          <a:p>
            <a:r>
              <a:rPr lang="hu-HU" sz="2800">
                <a:solidFill>
                  <a:srgbClr val="002060"/>
                </a:solidFill>
                <a:latin typeface="Candara" pitchFamily="34" charset="0"/>
              </a:rPr>
              <a:t>Tárgyak, jelenségek, összességek összehasonlítása mennyiségi tulajdonságaik (méret) szerint; becslés, nagyságrendek.</a:t>
            </a:r>
          </a:p>
          <a:p>
            <a:r>
              <a:rPr lang="hu-HU" sz="2800">
                <a:solidFill>
                  <a:srgbClr val="002060"/>
                </a:solidFill>
                <a:latin typeface="Candara" pitchFamily="34" charset="0"/>
              </a:rPr>
              <a:t>Adatok rendezése, ábrázolása. </a:t>
            </a:r>
          </a:p>
          <a:p>
            <a:r>
              <a:rPr lang="hu-HU" sz="2800">
                <a:solidFill>
                  <a:srgbClr val="002060"/>
                </a:solidFill>
                <a:latin typeface="Candara" pitchFamily="34" charset="0"/>
              </a:rPr>
              <a:t>Matematikai modellek (pl. függvények, táblázatok, rajzos modellek, diagramok, grafikonok) értelmezése, használata.</a:t>
            </a:r>
          </a:p>
        </p:txBody>
      </p:sp>
      <p:sp>
        <p:nvSpPr>
          <p:cNvPr id="25604" name="Szövegdoboz 4"/>
          <p:cNvSpPr txBox="1">
            <a:spLocks noChangeArrowheads="1"/>
          </p:cNvSpPr>
          <p:nvPr/>
        </p:nvSpPr>
        <p:spPr bwMode="auto">
          <a:xfrm>
            <a:off x="639763" y="549275"/>
            <a:ext cx="7829550" cy="522288"/>
          </a:xfrm>
          <a:prstGeom prst="rect">
            <a:avLst/>
          </a:prstGeom>
          <a:noFill/>
          <a:ln w="9525">
            <a:noFill/>
            <a:miter lim="800000"/>
            <a:headEnd/>
            <a:tailEnd/>
          </a:ln>
        </p:spPr>
        <p:txBody>
          <a:bodyPr wrap="none">
            <a:spAutoFit/>
          </a:bodyPr>
          <a:lstStyle/>
          <a:p>
            <a:r>
              <a:rPr lang="hu-HU" sz="2800" b="1">
                <a:solidFill>
                  <a:srgbClr val="C00000"/>
                </a:solidFill>
                <a:latin typeface="Candara" pitchFamily="34" charset="0"/>
              </a:rPr>
              <a:t>KAPCSOLÓDÁSI PONTOK A MATEMATIKÁN KÍVÜL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27650" name="Dia számának helye 2"/>
          <p:cNvSpPr>
            <a:spLocks noGrp="1"/>
          </p:cNvSpPr>
          <p:nvPr>
            <p:ph type="sldNum" sz="quarter" idx="12"/>
          </p:nvPr>
        </p:nvSpPr>
        <p:spPr bwMode="auto">
          <a:xfrm>
            <a:off x="8675688" y="6492875"/>
            <a:ext cx="288925"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19C1746E-07DA-4699-A035-C7920D0342E7}" type="slidenum">
              <a:rPr lang="hu-HU" sz="1600" b="1">
                <a:solidFill>
                  <a:schemeClr val="tx1"/>
                </a:solidFill>
                <a:latin typeface="Courier New" pitchFamily="49" charset="0"/>
                <a:cs typeface="Courier New" pitchFamily="49" charset="0"/>
              </a:rPr>
              <a:pPr fontAlgn="base">
                <a:spcBef>
                  <a:spcPct val="0"/>
                </a:spcBef>
                <a:spcAft>
                  <a:spcPct val="0"/>
                </a:spcAft>
              </a:pPr>
              <a:t>7</a:t>
            </a:fld>
            <a:endParaRPr lang="hu-HU" sz="1600" b="1">
              <a:solidFill>
                <a:schemeClr val="tx1"/>
              </a:solidFill>
              <a:latin typeface="Courier New" pitchFamily="49" charset="0"/>
              <a:cs typeface="Courier New" pitchFamily="49" charset="0"/>
            </a:endParaRPr>
          </a:p>
        </p:txBody>
      </p:sp>
      <p:sp>
        <p:nvSpPr>
          <p:cNvPr id="27651" name="Szövegdoboz 3"/>
          <p:cNvSpPr txBox="1">
            <a:spLocks noChangeArrowheads="1"/>
          </p:cNvSpPr>
          <p:nvPr/>
        </p:nvSpPr>
        <p:spPr bwMode="auto">
          <a:xfrm>
            <a:off x="639763" y="549275"/>
            <a:ext cx="7829550" cy="522288"/>
          </a:xfrm>
          <a:prstGeom prst="rect">
            <a:avLst/>
          </a:prstGeom>
          <a:noFill/>
          <a:ln w="9525">
            <a:noFill/>
            <a:miter lim="800000"/>
            <a:headEnd/>
            <a:tailEnd/>
          </a:ln>
        </p:spPr>
        <p:txBody>
          <a:bodyPr wrap="none">
            <a:spAutoFit/>
          </a:bodyPr>
          <a:lstStyle/>
          <a:p>
            <a:r>
              <a:rPr lang="hu-HU" sz="2800" b="1">
                <a:solidFill>
                  <a:srgbClr val="C00000"/>
                </a:solidFill>
                <a:latin typeface="Candara" pitchFamily="34" charset="0"/>
              </a:rPr>
              <a:t>KAPCSOLÓDÁSI PONTOK A MATEMATIKÁN KÍVÜL</a:t>
            </a:r>
          </a:p>
        </p:txBody>
      </p:sp>
      <p:sp>
        <p:nvSpPr>
          <p:cNvPr id="27652" name="Téglalap 4"/>
          <p:cNvSpPr>
            <a:spLocks noChangeArrowheads="1"/>
          </p:cNvSpPr>
          <p:nvPr/>
        </p:nvSpPr>
        <p:spPr bwMode="auto">
          <a:xfrm>
            <a:off x="639763" y="1858963"/>
            <a:ext cx="7829550" cy="3540125"/>
          </a:xfrm>
          <a:prstGeom prst="rect">
            <a:avLst/>
          </a:prstGeom>
          <a:noFill/>
          <a:ln w="9525">
            <a:noFill/>
            <a:miter lim="800000"/>
            <a:headEnd/>
            <a:tailEnd/>
          </a:ln>
        </p:spPr>
        <p:txBody>
          <a:bodyPr>
            <a:spAutoFit/>
          </a:bodyPr>
          <a:lstStyle/>
          <a:p>
            <a:r>
              <a:rPr lang="hu-HU" sz="2800" i="1" u="sng">
                <a:solidFill>
                  <a:srgbClr val="002060"/>
                </a:solidFill>
                <a:latin typeface="Candara" pitchFamily="34" charset="0"/>
              </a:rPr>
              <a:t>Földrajz:</a:t>
            </a:r>
            <a:r>
              <a:rPr lang="hu-HU" sz="2800">
                <a:solidFill>
                  <a:srgbClr val="002060"/>
                </a:solidFill>
                <a:latin typeface="Candara" pitchFamily="34" charset="0"/>
              </a:rPr>
              <a:t/>
            </a:r>
            <a:br>
              <a:rPr lang="hu-HU" sz="2800">
                <a:solidFill>
                  <a:srgbClr val="002060"/>
                </a:solidFill>
                <a:latin typeface="Candara" pitchFamily="34" charset="0"/>
              </a:rPr>
            </a:br>
            <a:r>
              <a:rPr lang="hu-HU" sz="2800">
                <a:solidFill>
                  <a:srgbClr val="002060"/>
                </a:solidFill>
                <a:latin typeface="Candara" pitchFamily="34" charset="0"/>
              </a:rPr>
              <a:t>Képzeleti mozgatás, szétvágások. Időegységek, időtartammérés, számok a számegyenesen.</a:t>
            </a:r>
            <a:br>
              <a:rPr lang="hu-HU" sz="2800">
                <a:solidFill>
                  <a:srgbClr val="002060"/>
                </a:solidFill>
                <a:latin typeface="Candara" pitchFamily="34" charset="0"/>
              </a:rPr>
            </a:br>
            <a:r>
              <a:rPr lang="hu-HU" sz="2800">
                <a:solidFill>
                  <a:srgbClr val="002060"/>
                </a:solidFill>
                <a:latin typeface="Candara" pitchFamily="34" charset="0"/>
              </a:rPr>
              <a:t>Modellek és diagramok megértése, adatleolvasás.</a:t>
            </a:r>
            <a:br>
              <a:rPr lang="hu-HU" sz="2800">
                <a:solidFill>
                  <a:srgbClr val="002060"/>
                </a:solidFill>
                <a:latin typeface="Candara" pitchFamily="34" charset="0"/>
              </a:rPr>
            </a:br>
            <a:r>
              <a:rPr lang="hu-HU" sz="2800">
                <a:solidFill>
                  <a:srgbClr val="002060"/>
                </a:solidFill>
                <a:latin typeface="Candara" pitchFamily="34" charset="0"/>
              </a:rPr>
              <a:t>Mennyiségek összehasonlítása, százalékszámítás, egyenes arányosság.</a:t>
            </a:r>
            <a:br>
              <a:rPr lang="hu-HU" sz="2800">
                <a:solidFill>
                  <a:srgbClr val="002060"/>
                </a:solidFill>
                <a:latin typeface="Candara" pitchFamily="34" charset="0"/>
              </a:rPr>
            </a:br>
            <a:r>
              <a:rPr lang="hu-HU" sz="2800">
                <a:solidFill>
                  <a:srgbClr val="002060"/>
                </a:solidFill>
                <a:latin typeface="Candara" pitchFamily="34" charset="0"/>
              </a:rPr>
              <a:t>Ok-okozati gondolkodás, modellezés, modellek megértése. Adatok jegyzése, ábrázolása.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29698" name="Dia számának helye 2"/>
          <p:cNvSpPr>
            <a:spLocks noGrp="1"/>
          </p:cNvSpPr>
          <p:nvPr>
            <p:ph type="sldNum" sz="quarter" idx="12"/>
          </p:nvPr>
        </p:nvSpPr>
        <p:spPr bwMode="auto">
          <a:xfrm>
            <a:off x="8675688" y="6492875"/>
            <a:ext cx="288925"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CCC1D9D-0260-409B-ADAB-38D9C3F99CE8}" type="slidenum">
              <a:rPr lang="hu-HU" sz="1600" b="1">
                <a:solidFill>
                  <a:schemeClr val="tx1"/>
                </a:solidFill>
                <a:latin typeface="Courier New" pitchFamily="49" charset="0"/>
                <a:cs typeface="Courier New" pitchFamily="49" charset="0"/>
              </a:rPr>
              <a:pPr fontAlgn="base">
                <a:spcBef>
                  <a:spcPct val="0"/>
                </a:spcBef>
                <a:spcAft>
                  <a:spcPct val="0"/>
                </a:spcAft>
              </a:pPr>
              <a:t>8</a:t>
            </a:fld>
            <a:endParaRPr lang="hu-HU" sz="1600" b="1">
              <a:solidFill>
                <a:schemeClr val="tx1"/>
              </a:solidFill>
              <a:latin typeface="Courier New" pitchFamily="49" charset="0"/>
              <a:cs typeface="Courier New" pitchFamily="49" charset="0"/>
            </a:endParaRPr>
          </a:p>
        </p:txBody>
      </p:sp>
      <p:sp>
        <p:nvSpPr>
          <p:cNvPr id="29699" name="Szövegdoboz 3"/>
          <p:cNvSpPr txBox="1">
            <a:spLocks noChangeArrowheads="1"/>
          </p:cNvSpPr>
          <p:nvPr/>
        </p:nvSpPr>
        <p:spPr bwMode="auto">
          <a:xfrm>
            <a:off x="477838" y="404813"/>
            <a:ext cx="8208962" cy="6000750"/>
          </a:xfrm>
          <a:prstGeom prst="rect">
            <a:avLst/>
          </a:prstGeom>
          <a:noFill/>
          <a:ln w="9525">
            <a:noFill/>
            <a:miter lim="800000"/>
            <a:headEnd/>
            <a:tailEnd/>
          </a:ln>
        </p:spPr>
        <p:txBody>
          <a:bodyPr>
            <a:spAutoFit/>
          </a:bodyPr>
          <a:lstStyle/>
          <a:p>
            <a:pPr algn="ctr"/>
            <a:r>
              <a:rPr lang="hu-HU" sz="6600">
                <a:solidFill>
                  <a:srgbClr val="FFFF00"/>
                </a:solidFill>
                <a:latin typeface="Comic Sans MS" pitchFamily="66" charset="0"/>
              </a:rPr>
              <a:t>HOGYAN LEHET ENNYI ELVÁRÁSNAK MEGFELELNI</a:t>
            </a:r>
          </a:p>
          <a:p>
            <a:pPr algn="ctr"/>
            <a:r>
              <a:rPr lang="hu-HU" sz="12000">
                <a:solidFill>
                  <a:srgbClr val="FF0000"/>
                </a:solidFill>
                <a:latin typeface="Comic Sans MS" pitchFamily="66"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Élőláb helye 1"/>
          <p:cNvSpPr>
            <a:spLocks noGrp="1"/>
          </p:cNvSpPr>
          <p:nvPr>
            <p:ph type="ftr" sz="quarter" idx="11"/>
          </p:nvPr>
        </p:nvSpPr>
        <p:spPr bwMode="auto">
          <a:xfrm>
            <a:off x="323850" y="6492875"/>
            <a:ext cx="7596188"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hu-HU" sz="1600" b="1">
                <a:latin typeface="Courier New" pitchFamily="49" charset="0"/>
                <a:cs typeface="Courier New" pitchFamily="49" charset="0"/>
              </a:rPr>
              <a:t>54. Rátz László Vándorgyűlés Keszthely, 2014. július 8-11.</a:t>
            </a:r>
          </a:p>
        </p:txBody>
      </p:sp>
      <p:sp>
        <p:nvSpPr>
          <p:cNvPr id="31746" name="Dia számának helye 2"/>
          <p:cNvSpPr>
            <a:spLocks noGrp="1"/>
          </p:cNvSpPr>
          <p:nvPr>
            <p:ph type="sldNum" sz="quarter" idx="12"/>
          </p:nvPr>
        </p:nvSpPr>
        <p:spPr bwMode="auto">
          <a:xfrm>
            <a:off x="8675688" y="6492875"/>
            <a:ext cx="288925"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C80A83CE-360B-4C0F-8D07-30CB93673270}" type="slidenum">
              <a:rPr lang="hu-HU" sz="1600" b="1">
                <a:solidFill>
                  <a:schemeClr val="tx1"/>
                </a:solidFill>
                <a:latin typeface="Courier New" pitchFamily="49" charset="0"/>
                <a:cs typeface="Courier New" pitchFamily="49" charset="0"/>
              </a:rPr>
              <a:pPr fontAlgn="base">
                <a:spcBef>
                  <a:spcPct val="0"/>
                </a:spcBef>
                <a:spcAft>
                  <a:spcPct val="0"/>
                </a:spcAft>
              </a:pPr>
              <a:t>9</a:t>
            </a:fld>
            <a:endParaRPr lang="hu-HU" sz="1600" b="1">
              <a:solidFill>
                <a:schemeClr val="tx1"/>
              </a:solidFill>
              <a:latin typeface="Courier New" pitchFamily="49" charset="0"/>
              <a:cs typeface="Courier New" pitchFamily="49" charset="0"/>
            </a:endParaRPr>
          </a:p>
        </p:txBody>
      </p:sp>
      <p:sp>
        <p:nvSpPr>
          <p:cNvPr id="4" name="Szövegdoboz 3"/>
          <p:cNvSpPr txBox="1"/>
          <p:nvPr/>
        </p:nvSpPr>
        <p:spPr>
          <a:xfrm>
            <a:off x="719532" y="332656"/>
            <a:ext cx="7687007" cy="5909310"/>
          </a:xfrm>
          <a:prstGeom prst="rect">
            <a:avLst/>
          </a:prstGeom>
          <a:ln w="28575">
            <a:solidFill>
              <a:srgbClr val="C00000"/>
            </a:solidFill>
          </a:ln>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endParaRPr lang="hu-HU" sz="3600" b="1" dirty="0">
              <a:solidFill>
                <a:srgbClr val="C00000"/>
              </a:solidFill>
              <a:latin typeface="Comic Sans MS" panose="030F0702030302020204" pitchFamily="66" charset="0"/>
            </a:endParaRPr>
          </a:p>
          <a:p>
            <a:pPr fontAlgn="auto">
              <a:spcBef>
                <a:spcPts val="0"/>
              </a:spcBef>
              <a:spcAft>
                <a:spcPts val="0"/>
              </a:spcAft>
              <a:defRPr/>
            </a:pPr>
            <a:r>
              <a:rPr lang="hu-HU" sz="3600" b="1" dirty="0">
                <a:solidFill>
                  <a:srgbClr val="C00000"/>
                </a:solidFill>
                <a:latin typeface="Comic Sans MS" panose="030F0702030302020204" pitchFamily="66" charset="0"/>
              </a:rPr>
              <a:t>	TALÁN ÚGY, HA:</a:t>
            </a:r>
            <a:br>
              <a:rPr lang="hu-HU" sz="3600" b="1" dirty="0">
                <a:solidFill>
                  <a:srgbClr val="C00000"/>
                </a:solidFill>
                <a:latin typeface="Comic Sans MS" panose="030F0702030302020204" pitchFamily="66" charset="0"/>
              </a:rPr>
            </a:br>
            <a:endParaRPr lang="hu-HU" b="1" dirty="0">
              <a:solidFill>
                <a:srgbClr val="C00000"/>
              </a:solidFill>
              <a:latin typeface="Comic Sans MS" panose="030F0702030302020204" pitchFamily="66" charset="0"/>
            </a:endParaRPr>
          </a:p>
          <a:p>
            <a:pPr marL="285750" indent="-285750" fontAlgn="auto">
              <a:spcBef>
                <a:spcPts val="0"/>
              </a:spcBef>
              <a:spcAft>
                <a:spcPts val="0"/>
              </a:spcAft>
              <a:buFont typeface="Arial" panose="020B0604020202020204" pitchFamily="34" charset="0"/>
              <a:buChar char="•"/>
              <a:defRPr/>
            </a:pPr>
            <a:r>
              <a:rPr lang="hu-HU" sz="3600" b="1" dirty="0">
                <a:solidFill>
                  <a:srgbClr val="C00000"/>
                </a:solidFill>
                <a:latin typeface="Comic Sans MS" panose="030F0702030302020204" pitchFamily="66" charset="0"/>
              </a:rPr>
              <a:t>játszani engedünk,</a:t>
            </a:r>
          </a:p>
          <a:p>
            <a:pPr marL="285750" indent="-285750" fontAlgn="auto">
              <a:spcBef>
                <a:spcPts val="0"/>
              </a:spcBef>
              <a:spcAft>
                <a:spcPts val="0"/>
              </a:spcAft>
              <a:buFont typeface="Arial" panose="020B0604020202020204" pitchFamily="34" charset="0"/>
              <a:buChar char="•"/>
              <a:defRPr/>
            </a:pPr>
            <a:r>
              <a:rPr lang="hu-HU" sz="3600" b="1" dirty="0">
                <a:solidFill>
                  <a:srgbClr val="C00000"/>
                </a:solidFill>
                <a:latin typeface="Comic Sans MS" panose="030F0702030302020204" pitchFamily="66" charset="0"/>
              </a:rPr>
              <a:t>szórakoztatunk,</a:t>
            </a:r>
          </a:p>
          <a:p>
            <a:pPr marL="285750" indent="-285750" fontAlgn="auto">
              <a:spcBef>
                <a:spcPts val="0"/>
              </a:spcBef>
              <a:spcAft>
                <a:spcPts val="0"/>
              </a:spcAft>
              <a:buFont typeface="Arial" panose="020B0604020202020204" pitchFamily="34" charset="0"/>
              <a:buChar char="•"/>
              <a:defRPr/>
            </a:pPr>
            <a:r>
              <a:rPr lang="hu-HU" sz="3600" b="1" dirty="0">
                <a:solidFill>
                  <a:srgbClr val="C00000"/>
                </a:solidFill>
                <a:latin typeface="Comic Sans MS" panose="030F0702030302020204" pitchFamily="66" charset="0"/>
              </a:rPr>
              <a:t>foglalkoztatunk,</a:t>
            </a:r>
          </a:p>
          <a:p>
            <a:pPr marL="285750" indent="-285750" fontAlgn="auto">
              <a:spcBef>
                <a:spcPts val="0"/>
              </a:spcBef>
              <a:spcAft>
                <a:spcPts val="0"/>
              </a:spcAft>
              <a:buFont typeface="Arial" panose="020B0604020202020204" pitchFamily="34" charset="0"/>
              <a:buChar char="•"/>
              <a:defRPr/>
            </a:pPr>
            <a:r>
              <a:rPr lang="hu-HU" sz="3600" b="1" dirty="0">
                <a:solidFill>
                  <a:srgbClr val="C00000"/>
                </a:solidFill>
                <a:latin typeface="Comic Sans MS" panose="030F0702030302020204" pitchFamily="66" charset="0"/>
              </a:rPr>
              <a:t>megtanítunk (fejben) számolni,</a:t>
            </a:r>
          </a:p>
          <a:p>
            <a:pPr marL="285750" indent="-285750" fontAlgn="auto">
              <a:spcBef>
                <a:spcPts val="0"/>
              </a:spcBef>
              <a:spcAft>
                <a:spcPts val="0"/>
              </a:spcAft>
              <a:buFont typeface="Arial" panose="020B0604020202020204" pitchFamily="34" charset="0"/>
              <a:buChar char="•"/>
              <a:defRPr/>
            </a:pPr>
            <a:r>
              <a:rPr lang="hu-HU" sz="3600" b="1" dirty="0">
                <a:solidFill>
                  <a:srgbClr val="C00000"/>
                </a:solidFill>
                <a:latin typeface="Comic Sans MS" panose="030F0702030302020204" pitchFamily="66" charset="0"/>
              </a:rPr>
              <a:t>alapvető dolgokat kellő gyakorisággal számon kérünk,</a:t>
            </a:r>
          </a:p>
          <a:p>
            <a:pPr marL="285750" indent="-285750" fontAlgn="auto">
              <a:spcBef>
                <a:spcPts val="0"/>
              </a:spcBef>
              <a:spcAft>
                <a:spcPts val="0"/>
              </a:spcAft>
              <a:buFont typeface="Arial" panose="020B0604020202020204" pitchFamily="34" charset="0"/>
              <a:buChar char="•"/>
              <a:defRPr/>
            </a:pPr>
            <a:r>
              <a:rPr lang="hu-HU" sz="3600" b="1" dirty="0">
                <a:solidFill>
                  <a:srgbClr val="C00000"/>
                </a:solidFill>
                <a:latin typeface="Comic Sans MS" panose="030F0702030302020204" pitchFamily="66" charset="0"/>
              </a:rPr>
              <a:t>versenyzésre motiválunk.</a:t>
            </a:r>
          </a:p>
          <a:p>
            <a:pPr fontAlgn="auto">
              <a:spcBef>
                <a:spcPts val="0"/>
              </a:spcBef>
              <a:spcAft>
                <a:spcPts val="0"/>
              </a:spcAft>
              <a:defRPr/>
            </a:pPr>
            <a:endParaRPr lang="hu-HU" sz="3600" b="1" dirty="0">
              <a:solidFill>
                <a:srgbClr val="C00000"/>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TC101859861[[fn=Szakmai bemutató]]</Template>
  <TotalTime>1577</TotalTime>
  <Words>2520</Words>
  <Application>Microsoft Office PowerPoint</Application>
  <PresentationFormat>Diavetítés a képernyőre (4:3 oldalarány)</PresentationFormat>
  <Paragraphs>436</Paragraphs>
  <Slides>45</Slides>
  <Notes>45</Notes>
  <HiddenSlides>0</HiddenSlides>
  <MMClips>0</MMClips>
  <ScaleCrop>false</ScaleCrop>
  <HeadingPairs>
    <vt:vector size="6" baseType="variant">
      <vt:variant>
        <vt:lpstr>Használt betűtípusok</vt:lpstr>
      </vt:variant>
      <vt:variant>
        <vt:i4>6</vt:i4>
      </vt:variant>
      <vt:variant>
        <vt:lpstr>Tervezősablon</vt:lpstr>
      </vt:variant>
      <vt:variant>
        <vt:i4>6</vt:i4>
      </vt:variant>
      <vt:variant>
        <vt:lpstr>Diacímek</vt:lpstr>
      </vt:variant>
      <vt:variant>
        <vt:i4>45</vt:i4>
      </vt:variant>
    </vt:vector>
  </HeadingPairs>
  <TitlesOfParts>
    <vt:vector size="57" baseType="lpstr">
      <vt:lpstr>Candara</vt:lpstr>
      <vt:lpstr>Arial</vt:lpstr>
      <vt:lpstr>Arial Black</vt:lpstr>
      <vt:lpstr>Calibri</vt:lpstr>
      <vt:lpstr>Courier New</vt:lpstr>
      <vt:lpstr>Comic Sans MS</vt:lpstr>
      <vt:lpstr>Tradeshow</vt:lpstr>
      <vt:lpstr>Tradeshow</vt:lpstr>
      <vt:lpstr>Tradeshow</vt:lpstr>
      <vt:lpstr>Tradeshow</vt:lpstr>
      <vt:lpstr>Tradeshow</vt:lpstr>
      <vt:lpstr>Tradeshow</vt:lpstr>
      <vt:lpstr>AZ ALGEBRAI FOGALMAK FEJLESZTÉSE A FELSŐ TAGOZATON</vt:lpstr>
      <vt:lpstr>2. dia</vt:lpstr>
      <vt:lpstr>3. dia</vt:lpstr>
      <vt:lpstr>4. dia</vt:lpstr>
      <vt:lpstr>5. dia</vt:lpstr>
      <vt:lpstr>6. dia</vt:lpstr>
      <vt:lpstr>7. dia</vt:lpstr>
      <vt:lpstr>8. dia</vt:lpstr>
      <vt:lpstr>9. dia</vt:lpstr>
      <vt:lpstr>10. dia</vt:lpstr>
      <vt:lpstr>11. dia</vt:lpstr>
      <vt:lpstr>12. dia</vt:lpstr>
      <vt:lpstr>13. dia</vt:lpstr>
      <vt:lpstr>14. dia</vt:lpstr>
      <vt:lpstr>15. dia</vt:lpstr>
      <vt:lpstr>16. dia</vt:lpstr>
      <vt:lpstr>17. dia</vt:lpstr>
      <vt:lpstr>18. dia</vt:lpstr>
      <vt:lpstr>19. dia</vt:lpstr>
      <vt:lpstr>20. dia</vt:lpstr>
      <vt:lpstr>21. dia</vt:lpstr>
      <vt:lpstr>22. dia</vt:lpstr>
      <vt:lpstr>23. dia</vt:lpstr>
      <vt:lpstr>24. dia</vt:lpstr>
      <vt:lpstr>25. dia</vt:lpstr>
      <vt:lpstr>26. dia</vt:lpstr>
      <vt:lpstr>27. dia</vt:lpstr>
      <vt:lpstr>28. dia</vt:lpstr>
      <vt:lpstr>29. dia</vt:lpstr>
      <vt:lpstr>30. dia</vt:lpstr>
      <vt:lpstr>31. dia</vt:lpstr>
      <vt:lpstr>32. dia</vt:lpstr>
      <vt:lpstr>33. dia</vt:lpstr>
      <vt:lpstr>34. dia</vt:lpstr>
      <vt:lpstr>35. dia</vt:lpstr>
      <vt:lpstr>36. dia</vt:lpstr>
      <vt:lpstr>37. dia</vt:lpstr>
      <vt:lpstr>38. dia</vt:lpstr>
      <vt:lpstr>39. dia</vt:lpstr>
      <vt:lpstr>40. dia</vt:lpstr>
      <vt:lpstr>41. dia</vt:lpstr>
      <vt:lpstr>42. dia</vt:lpstr>
      <vt:lpstr>43. dia</vt:lpstr>
      <vt:lpstr>44. dia</vt:lpstr>
      <vt:lpstr>45. dia</vt:lpstr>
    </vt:vector>
  </TitlesOfParts>
  <Company>ELTE Radnóti Miklós Gyakorló Gimnázium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Hegyi Györgyné</dc:creator>
  <cp:lastModifiedBy>IRODA</cp:lastModifiedBy>
  <cp:revision>116</cp:revision>
  <dcterms:created xsi:type="dcterms:W3CDTF">2014-07-05T20:11:24Z</dcterms:created>
  <dcterms:modified xsi:type="dcterms:W3CDTF">2017-11-16T09:00:13Z</dcterms:modified>
</cp:coreProperties>
</file>