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theme/themeOverride4.xml" ContentType="application/vnd.openxmlformats-officedocument.themeOverride+xml"/>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7" r:id="rId1"/>
    <p:sldMasterId id="2147483712" r:id="rId2"/>
  </p:sldMasterIdLst>
  <p:notesMasterIdLst>
    <p:notesMasterId r:id="rId29"/>
  </p:notesMasterIdLst>
  <p:sldIdLst>
    <p:sldId id="256" r:id="rId3"/>
    <p:sldId id="335" r:id="rId4"/>
    <p:sldId id="388" r:id="rId5"/>
    <p:sldId id="374" r:id="rId6"/>
    <p:sldId id="370" r:id="rId7"/>
    <p:sldId id="375" r:id="rId8"/>
    <p:sldId id="368" r:id="rId9"/>
    <p:sldId id="371" r:id="rId10"/>
    <p:sldId id="373" r:id="rId11"/>
    <p:sldId id="378" r:id="rId12"/>
    <p:sldId id="379" r:id="rId13"/>
    <p:sldId id="380" r:id="rId14"/>
    <p:sldId id="381" r:id="rId15"/>
    <p:sldId id="382" r:id="rId16"/>
    <p:sldId id="383" r:id="rId17"/>
    <p:sldId id="384" r:id="rId18"/>
    <p:sldId id="385" r:id="rId19"/>
    <p:sldId id="386" r:id="rId20"/>
    <p:sldId id="387" r:id="rId21"/>
    <p:sldId id="350" r:id="rId22"/>
    <p:sldId id="377" r:id="rId23"/>
    <p:sldId id="351" r:id="rId24"/>
    <p:sldId id="363" r:id="rId25"/>
    <p:sldId id="364" r:id="rId26"/>
    <p:sldId id="277" r:id="rId27"/>
    <p:sldId id="298" r:id="rId28"/>
  </p:sldIdLst>
  <p:sldSz cx="9144000" cy="6858000" type="screen4x3"/>
  <p:notesSz cx="6858000" cy="9144000"/>
  <p:defaultTextStyle>
    <a:defPPr>
      <a:defRPr lang="hu-H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5A5E5"/>
    <a:srgbClr val="FEF8A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513" autoAdjust="0"/>
    <p:restoredTop sz="91799" autoAdjust="0"/>
  </p:normalViewPr>
  <p:slideViewPr>
    <p:cSldViewPr>
      <p:cViewPr>
        <p:scale>
          <a:sx n="87" d="100"/>
          <a:sy n="87" d="100"/>
        </p:scale>
        <p:origin x="-2292" y="-6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DBA1E3-4F10-465A-87AD-242996583451}" type="doc">
      <dgm:prSet loTypeId="urn:microsoft.com/office/officeart/2005/8/layout/pyramid2" loCatId="pyramid" qsTypeId="urn:microsoft.com/office/officeart/2005/8/quickstyle/3d3" qsCatId="3D" csTypeId="urn:microsoft.com/office/officeart/2005/8/colors/accent1_2#1" csCatId="accent1" phldr="1"/>
      <dgm:spPr/>
      <dgm:t>
        <a:bodyPr/>
        <a:lstStyle/>
        <a:p>
          <a:endParaRPr lang="hu-HU"/>
        </a:p>
      </dgm:t>
    </dgm:pt>
    <dgm:pt modelId="{BE62538E-BCCF-43D4-9DAB-4FBC86E64E02}">
      <dgm:prSet custT="1"/>
      <dgm:spPr/>
      <dgm:t>
        <a:bodyPr/>
        <a:lstStyle/>
        <a:p>
          <a:pPr algn="l" rtl="0"/>
          <a:r>
            <a:rPr lang="hu-HU" sz="2400" dirty="0" smtClean="0">
              <a:latin typeface="+mj-lt"/>
            </a:rPr>
            <a:t>4.szint:  Matematikai analízis</a:t>
          </a:r>
          <a:endParaRPr lang="hu-HU" sz="2400" dirty="0">
            <a:latin typeface="+mj-lt"/>
          </a:endParaRPr>
        </a:p>
      </dgm:t>
    </dgm:pt>
    <dgm:pt modelId="{18095EA9-BF45-43B5-8847-2E94B8A9FE71}" type="parTrans" cxnId="{E45F33ED-3EB8-453A-9722-630DA34649FD}">
      <dgm:prSet/>
      <dgm:spPr/>
      <dgm:t>
        <a:bodyPr/>
        <a:lstStyle/>
        <a:p>
          <a:endParaRPr lang="hu-HU"/>
        </a:p>
      </dgm:t>
    </dgm:pt>
    <dgm:pt modelId="{1A6882DA-D14E-4A93-8FCB-DAB018A75327}" type="sibTrans" cxnId="{E45F33ED-3EB8-453A-9722-630DA34649FD}">
      <dgm:prSet/>
      <dgm:spPr/>
      <dgm:t>
        <a:bodyPr/>
        <a:lstStyle/>
        <a:p>
          <a:endParaRPr lang="hu-HU"/>
        </a:p>
      </dgm:t>
    </dgm:pt>
    <dgm:pt modelId="{56735450-22B9-4E2C-A905-0C673D3355B0}">
      <dgm:prSet custT="1"/>
      <dgm:spPr/>
      <dgm:t>
        <a:bodyPr/>
        <a:lstStyle/>
        <a:p>
          <a:pPr algn="l" rtl="0"/>
          <a:r>
            <a:rPr lang="hu-HU" sz="2400" dirty="0" smtClean="0">
              <a:latin typeface="+mj-lt"/>
            </a:rPr>
            <a:t>3.szint:  A függvények </a:t>
          </a:r>
          <a:r>
            <a:rPr lang="hu-HU" sz="2400" i="1" dirty="0" smtClean="0">
              <a:latin typeface="+mj-lt"/>
            </a:rPr>
            <a:t>elemi vizsgálata</a:t>
          </a:r>
          <a:endParaRPr lang="hu-HU" sz="2400" dirty="0">
            <a:latin typeface="+mj-lt"/>
          </a:endParaRPr>
        </a:p>
      </dgm:t>
    </dgm:pt>
    <dgm:pt modelId="{97FB2CBC-EFAA-4BA2-B7C2-17796171C169}" type="parTrans" cxnId="{9DEDD645-1D03-4A15-AADE-8881F15E2F46}">
      <dgm:prSet/>
      <dgm:spPr/>
      <dgm:t>
        <a:bodyPr/>
        <a:lstStyle/>
        <a:p>
          <a:endParaRPr lang="hu-HU"/>
        </a:p>
      </dgm:t>
    </dgm:pt>
    <dgm:pt modelId="{021D93AA-09F1-4218-B9C5-8793174ADEFF}" type="sibTrans" cxnId="{9DEDD645-1D03-4A15-AADE-8881F15E2F46}">
      <dgm:prSet/>
      <dgm:spPr/>
      <dgm:t>
        <a:bodyPr/>
        <a:lstStyle/>
        <a:p>
          <a:endParaRPr lang="hu-HU"/>
        </a:p>
      </dgm:t>
    </dgm:pt>
    <dgm:pt modelId="{7F287883-B15D-4BB0-AEA2-BDF043950F98}">
      <dgm:prSet custT="1"/>
      <dgm:spPr/>
      <dgm:t>
        <a:bodyPr/>
        <a:lstStyle/>
        <a:p>
          <a:pPr marL="890588" indent="-890588" algn="l" rtl="0"/>
          <a:r>
            <a:rPr lang="hu-HU" sz="2400" dirty="0" smtClean="0">
              <a:latin typeface="+mj-lt"/>
            </a:rPr>
            <a:t>2.szint:  A mozgások, mennyiségi	 kapcsolatok </a:t>
          </a:r>
          <a:r>
            <a:rPr lang="hu-HU" sz="2400" i="1" dirty="0" smtClean="0">
              <a:latin typeface="+mj-lt"/>
            </a:rPr>
            <a:t>matematikai leírása</a:t>
          </a:r>
          <a:endParaRPr lang="hu-HU" sz="2400" dirty="0">
            <a:latin typeface="+mj-lt"/>
          </a:endParaRPr>
        </a:p>
      </dgm:t>
    </dgm:pt>
    <dgm:pt modelId="{3C24EE6C-60E8-4F94-9E80-9D9ACED7053A}" type="parTrans" cxnId="{71EACD84-997C-410C-8B9A-6741C7AD336C}">
      <dgm:prSet/>
      <dgm:spPr/>
      <dgm:t>
        <a:bodyPr/>
        <a:lstStyle/>
        <a:p>
          <a:endParaRPr lang="hu-HU"/>
        </a:p>
      </dgm:t>
    </dgm:pt>
    <dgm:pt modelId="{58A1113F-E940-48CB-A626-9724154E8CB6}" type="sibTrans" cxnId="{71EACD84-997C-410C-8B9A-6741C7AD336C}">
      <dgm:prSet/>
      <dgm:spPr/>
      <dgm:t>
        <a:bodyPr/>
        <a:lstStyle/>
        <a:p>
          <a:endParaRPr lang="hu-HU"/>
        </a:p>
      </dgm:t>
    </dgm:pt>
    <dgm:pt modelId="{9D0C735C-6895-446A-863A-7F981688DA0D}">
      <dgm:prSet custT="1"/>
      <dgm:spPr/>
      <dgm:t>
        <a:bodyPr/>
        <a:lstStyle/>
        <a:p>
          <a:pPr marL="809625" indent="-809625" algn="l" rtl="0"/>
          <a:r>
            <a:rPr lang="hu-HU" sz="2400" dirty="0" smtClean="0">
              <a:latin typeface="+mj-lt"/>
            </a:rPr>
            <a:t>1.szint:  A mozgások, mennyiségi kapcsolatok </a:t>
          </a:r>
          <a:r>
            <a:rPr lang="hu-HU" sz="2400" i="1" dirty="0" smtClean="0">
              <a:latin typeface="+mj-lt"/>
            </a:rPr>
            <a:t>közvetlen</a:t>
          </a:r>
          <a:r>
            <a:rPr lang="hu-HU" sz="2400" dirty="0" smtClean="0">
              <a:latin typeface="+mj-lt"/>
            </a:rPr>
            <a:t> </a:t>
          </a:r>
          <a:r>
            <a:rPr lang="hu-HU" sz="2400" i="1" dirty="0" smtClean="0">
              <a:latin typeface="+mj-lt"/>
            </a:rPr>
            <a:t>vizsgálata</a:t>
          </a:r>
          <a:endParaRPr lang="hu-HU" sz="2400" dirty="0">
            <a:latin typeface="+mj-lt"/>
          </a:endParaRPr>
        </a:p>
      </dgm:t>
    </dgm:pt>
    <dgm:pt modelId="{43010E44-2E08-483E-B853-31806C86526F}" type="parTrans" cxnId="{E4B8F8DA-2C97-416E-BDAC-4E1E29D8F055}">
      <dgm:prSet/>
      <dgm:spPr/>
      <dgm:t>
        <a:bodyPr/>
        <a:lstStyle/>
        <a:p>
          <a:endParaRPr lang="hu-HU"/>
        </a:p>
      </dgm:t>
    </dgm:pt>
    <dgm:pt modelId="{FDB997FF-D20C-4DAB-A5D3-D290B95A33CB}" type="sibTrans" cxnId="{E4B8F8DA-2C97-416E-BDAC-4E1E29D8F055}">
      <dgm:prSet/>
      <dgm:spPr/>
      <dgm:t>
        <a:bodyPr/>
        <a:lstStyle/>
        <a:p>
          <a:endParaRPr lang="hu-HU"/>
        </a:p>
      </dgm:t>
    </dgm:pt>
    <dgm:pt modelId="{55B9F85D-2FA2-49AD-A413-FAA10EDF93E6}" type="pres">
      <dgm:prSet presAssocID="{CADBA1E3-4F10-465A-87AD-242996583451}" presName="compositeShape" presStyleCnt="0">
        <dgm:presLayoutVars>
          <dgm:dir/>
          <dgm:resizeHandles/>
        </dgm:presLayoutVars>
      </dgm:prSet>
      <dgm:spPr/>
      <dgm:t>
        <a:bodyPr/>
        <a:lstStyle/>
        <a:p>
          <a:endParaRPr lang="hu-HU"/>
        </a:p>
      </dgm:t>
    </dgm:pt>
    <dgm:pt modelId="{A8BF20EB-3AFC-4774-963E-3D02EB8C0DD2}" type="pres">
      <dgm:prSet presAssocID="{CADBA1E3-4F10-465A-87AD-242996583451}" presName="pyramid" presStyleLbl="node1" presStyleIdx="0" presStyleCnt="1" custLinFactNeighborX="-18305"/>
      <dgm:spPr/>
      <dgm:t>
        <a:bodyPr/>
        <a:lstStyle/>
        <a:p>
          <a:endParaRPr lang="hu-HU"/>
        </a:p>
      </dgm:t>
    </dgm:pt>
    <dgm:pt modelId="{5CA74B0E-4823-4D09-9431-1924FF25C41C}" type="pres">
      <dgm:prSet presAssocID="{CADBA1E3-4F10-465A-87AD-242996583451}" presName="theList" presStyleCnt="0"/>
      <dgm:spPr/>
      <dgm:t>
        <a:bodyPr/>
        <a:lstStyle/>
        <a:p>
          <a:endParaRPr lang="hu-HU"/>
        </a:p>
      </dgm:t>
    </dgm:pt>
    <dgm:pt modelId="{FC99CAFB-C5FA-4F3C-9451-81EE8A08D143}" type="pres">
      <dgm:prSet presAssocID="{BE62538E-BCCF-43D4-9DAB-4FBC86E64E02}" presName="aNode" presStyleLbl="fgAcc1" presStyleIdx="0" presStyleCnt="4" custScaleX="186782" custScaleY="1044296" custLinFactY="-113676" custLinFactNeighborX="20723" custLinFactNeighborY="-200000">
        <dgm:presLayoutVars>
          <dgm:bulletEnabled val="1"/>
        </dgm:presLayoutVars>
      </dgm:prSet>
      <dgm:spPr/>
      <dgm:t>
        <a:bodyPr/>
        <a:lstStyle/>
        <a:p>
          <a:endParaRPr lang="hu-HU"/>
        </a:p>
      </dgm:t>
    </dgm:pt>
    <dgm:pt modelId="{DC661B77-92D6-4B4B-89C4-71DAD40E4A42}" type="pres">
      <dgm:prSet presAssocID="{BE62538E-BCCF-43D4-9DAB-4FBC86E64E02}" presName="aSpace" presStyleCnt="0"/>
      <dgm:spPr/>
      <dgm:t>
        <a:bodyPr/>
        <a:lstStyle/>
        <a:p>
          <a:endParaRPr lang="hu-HU"/>
        </a:p>
      </dgm:t>
    </dgm:pt>
    <dgm:pt modelId="{2BBEB999-A343-4B7D-9851-1E4D07CB80C3}" type="pres">
      <dgm:prSet presAssocID="{56735450-22B9-4E2C-A905-0C673D3355B0}" presName="aNode" presStyleLbl="fgAcc1" presStyleIdx="1" presStyleCnt="4" custScaleX="186782" custScaleY="1140631" custLinFactY="-70613" custLinFactNeighborX="20723" custLinFactNeighborY="-100000">
        <dgm:presLayoutVars>
          <dgm:bulletEnabled val="1"/>
        </dgm:presLayoutVars>
      </dgm:prSet>
      <dgm:spPr/>
      <dgm:t>
        <a:bodyPr/>
        <a:lstStyle/>
        <a:p>
          <a:endParaRPr lang="hu-HU"/>
        </a:p>
      </dgm:t>
    </dgm:pt>
    <dgm:pt modelId="{F859213F-93B6-48E2-82B8-D278C0F2E075}" type="pres">
      <dgm:prSet presAssocID="{56735450-22B9-4E2C-A905-0C673D3355B0}" presName="aSpace" presStyleCnt="0"/>
      <dgm:spPr/>
      <dgm:t>
        <a:bodyPr/>
        <a:lstStyle/>
        <a:p>
          <a:endParaRPr lang="hu-HU"/>
        </a:p>
      </dgm:t>
    </dgm:pt>
    <dgm:pt modelId="{6CE4989C-F99D-46EA-87D5-65EC9251B7F0}" type="pres">
      <dgm:prSet presAssocID="{7F287883-B15D-4BB0-AEA2-BDF043950F98}" presName="aNode" presStyleLbl="fgAcc1" presStyleIdx="2" presStyleCnt="4" custScaleX="186782" custScaleY="1140631" custLinFactY="465" custLinFactNeighborX="20723" custLinFactNeighborY="100000">
        <dgm:presLayoutVars>
          <dgm:bulletEnabled val="1"/>
        </dgm:presLayoutVars>
      </dgm:prSet>
      <dgm:spPr/>
      <dgm:t>
        <a:bodyPr/>
        <a:lstStyle/>
        <a:p>
          <a:endParaRPr lang="hu-HU"/>
        </a:p>
      </dgm:t>
    </dgm:pt>
    <dgm:pt modelId="{FE30C51A-1DA0-4AF6-A16A-7D0B59286020}" type="pres">
      <dgm:prSet presAssocID="{7F287883-B15D-4BB0-AEA2-BDF043950F98}" presName="aSpace" presStyleCnt="0"/>
      <dgm:spPr/>
      <dgm:t>
        <a:bodyPr/>
        <a:lstStyle/>
        <a:p>
          <a:endParaRPr lang="hu-HU"/>
        </a:p>
      </dgm:t>
    </dgm:pt>
    <dgm:pt modelId="{7F0252C4-C5D7-4A94-A31C-89D05AE94F92}" type="pres">
      <dgm:prSet presAssocID="{9D0C735C-6895-446A-863A-7F981688DA0D}" presName="aNode" presStyleLbl="fgAcc1" presStyleIdx="3" presStyleCnt="4" custScaleX="186782" custScaleY="1140631" custLinFactY="98162" custLinFactNeighborX="20723" custLinFactNeighborY="100000">
        <dgm:presLayoutVars>
          <dgm:bulletEnabled val="1"/>
        </dgm:presLayoutVars>
      </dgm:prSet>
      <dgm:spPr/>
      <dgm:t>
        <a:bodyPr/>
        <a:lstStyle/>
        <a:p>
          <a:endParaRPr lang="hu-HU"/>
        </a:p>
      </dgm:t>
    </dgm:pt>
    <dgm:pt modelId="{5FA5D65C-4B46-46BA-B046-78ECD6F2FE85}" type="pres">
      <dgm:prSet presAssocID="{9D0C735C-6895-446A-863A-7F981688DA0D}" presName="aSpace" presStyleCnt="0"/>
      <dgm:spPr/>
      <dgm:t>
        <a:bodyPr/>
        <a:lstStyle/>
        <a:p>
          <a:endParaRPr lang="hu-HU"/>
        </a:p>
      </dgm:t>
    </dgm:pt>
  </dgm:ptLst>
  <dgm:cxnLst>
    <dgm:cxn modelId="{DDF6BA1C-D2E5-4349-AD66-31C648F6274C}" type="presOf" srcId="{7F287883-B15D-4BB0-AEA2-BDF043950F98}" destId="{6CE4989C-F99D-46EA-87D5-65EC9251B7F0}" srcOrd="0" destOrd="0" presId="urn:microsoft.com/office/officeart/2005/8/layout/pyramid2"/>
    <dgm:cxn modelId="{91FE8003-025D-4CE5-BCA4-3BF57747B290}" type="presOf" srcId="{9D0C735C-6895-446A-863A-7F981688DA0D}" destId="{7F0252C4-C5D7-4A94-A31C-89D05AE94F92}" srcOrd="0" destOrd="0" presId="urn:microsoft.com/office/officeart/2005/8/layout/pyramid2"/>
    <dgm:cxn modelId="{E4B8F8DA-2C97-416E-BDAC-4E1E29D8F055}" srcId="{CADBA1E3-4F10-465A-87AD-242996583451}" destId="{9D0C735C-6895-446A-863A-7F981688DA0D}" srcOrd="3" destOrd="0" parTransId="{43010E44-2E08-483E-B853-31806C86526F}" sibTransId="{FDB997FF-D20C-4DAB-A5D3-D290B95A33CB}"/>
    <dgm:cxn modelId="{4CAD6242-DF03-42DE-9E6C-1114DB12FB6E}" type="presOf" srcId="{BE62538E-BCCF-43D4-9DAB-4FBC86E64E02}" destId="{FC99CAFB-C5FA-4F3C-9451-81EE8A08D143}" srcOrd="0" destOrd="0" presId="urn:microsoft.com/office/officeart/2005/8/layout/pyramid2"/>
    <dgm:cxn modelId="{71EACD84-997C-410C-8B9A-6741C7AD336C}" srcId="{CADBA1E3-4F10-465A-87AD-242996583451}" destId="{7F287883-B15D-4BB0-AEA2-BDF043950F98}" srcOrd="2" destOrd="0" parTransId="{3C24EE6C-60E8-4F94-9E80-9D9ACED7053A}" sibTransId="{58A1113F-E940-48CB-A626-9724154E8CB6}"/>
    <dgm:cxn modelId="{C7DFFF80-CD2C-4006-A123-1A8FE448A160}" type="presOf" srcId="{56735450-22B9-4E2C-A905-0C673D3355B0}" destId="{2BBEB999-A343-4B7D-9851-1E4D07CB80C3}" srcOrd="0" destOrd="0" presId="urn:microsoft.com/office/officeart/2005/8/layout/pyramid2"/>
    <dgm:cxn modelId="{370D7417-7DDB-4A15-BFFD-E1DBA4D0689F}" type="presOf" srcId="{CADBA1E3-4F10-465A-87AD-242996583451}" destId="{55B9F85D-2FA2-49AD-A413-FAA10EDF93E6}" srcOrd="0" destOrd="0" presId="urn:microsoft.com/office/officeart/2005/8/layout/pyramid2"/>
    <dgm:cxn modelId="{E45F33ED-3EB8-453A-9722-630DA34649FD}" srcId="{CADBA1E3-4F10-465A-87AD-242996583451}" destId="{BE62538E-BCCF-43D4-9DAB-4FBC86E64E02}" srcOrd="0" destOrd="0" parTransId="{18095EA9-BF45-43B5-8847-2E94B8A9FE71}" sibTransId="{1A6882DA-D14E-4A93-8FCB-DAB018A75327}"/>
    <dgm:cxn modelId="{9DEDD645-1D03-4A15-AADE-8881F15E2F46}" srcId="{CADBA1E3-4F10-465A-87AD-242996583451}" destId="{56735450-22B9-4E2C-A905-0C673D3355B0}" srcOrd="1" destOrd="0" parTransId="{97FB2CBC-EFAA-4BA2-B7C2-17796171C169}" sibTransId="{021D93AA-09F1-4218-B9C5-8793174ADEFF}"/>
    <dgm:cxn modelId="{0F531FDB-2B1F-4AFA-8788-7473CC526D97}" type="presParOf" srcId="{55B9F85D-2FA2-49AD-A413-FAA10EDF93E6}" destId="{A8BF20EB-3AFC-4774-963E-3D02EB8C0DD2}" srcOrd="0" destOrd="0" presId="urn:microsoft.com/office/officeart/2005/8/layout/pyramid2"/>
    <dgm:cxn modelId="{626221DF-AB24-4697-8958-E85AFB274547}" type="presParOf" srcId="{55B9F85D-2FA2-49AD-A413-FAA10EDF93E6}" destId="{5CA74B0E-4823-4D09-9431-1924FF25C41C}" srcOrd="1" destOrd="0" presId="urn:microsoft.com/office/officeart/2005/8/layout/pyramid2"/>
    <dgm:cxn modelId="{E775C955-EBFA-4C40-8D04-25566F0C7B33}" type="presParOf" srcId="{5CA74B0E-4823-4D09-9431-1924FF25C41C}" destId="{FC99CAFB-C5FA-4F3C-9451-81EE8A08D143}" srcOrd="0" destOrd="0" presId="urn:microsoft.com/office/officeart/2005/8/layout/pyramid2"/>
    <dgm:cxn modelId="{029C0F60-C97E-4C13-BE10-4CD9734917EB}" type="presParOf" srcId="{5CA74B0E-4823-4D09-9431-1924FF25C41C}" destId="{DC661B77-92D6-4B4B-89C4-71DAD40E4A42}" srcOrd="1" destOrd="0" presId="urn:microsoft.com/office/officeart/2005/8/layout/pyramid2"/>
    <dgm:cxn modelId="{A4D549B8-0F5F-4A5E-9F3F-7FB6421D3C27}" type="presParOf" srcId="{5CA74B0E-4823-4D09-9431-1924FF25C41C}" destId="{2BBEB999-A343-4B7D-9851-1E4D07CB80C3}" srcOrd="2" destOrd="0" presId="urn:microsoft.com/office/officeart/2005/8/layout/pyramid2"/>
    <dgm:cxn modelId="{E152CEF6-A303-4E48-AF35-3358F1286C3B}" type="presParOf" srcId="{5CA74B0E-4823-4D09-9431-1924FF25C41C}" destId="{F859213F-93B6-48E2-82B8-D278C0F2E075}" srcOrd="3" destOrd="0" presId="urn:microsoft.com/office/officeart/2005/8/layout/pyramid2"/>
    <dgm:cxn modelId="{C758E5EB-9901-42BF-A00E-F96DB832C62A}" type="presParOf" srcId="{5CA74B0E-4823-4D09-9431-1924FF25C41C}" destId="{6CE4989C-F99D-46EA-87D5-65EC9251B7F0}" srcOrd="4" destOrd="0" presId="urn:microsoft.com/office/officeart/2005/8/layout/pyramid2"/>
    <dgm:cxn modelId="{AC9BB7D5-7F8B-4310-BAFE-068BB904D293}" type="presParOf" srcId="{5CA74B0E-4823-4D09-9431-1924FF25C41C}" destId="{FE30C51A-1DA0-4AF6-A16A-7D0B59286020}" srcOrd="5" destOrd="0" presId="urn:microsoft.com/office/officeart/2005/8/layout/pyramid2"/>
    <dgm:cxn modelId="{FEC5173D-82C7-4E9E-9CA2-D35D7B4562FA}" type="presParOf" srcId="{5CA74B0E-4823-4D09-9431-1924FF25C41C}" destId="{7F0252C4-C5D7-4A94-A31C-89D05AE94F92}" srcOrd="6" destOrd="0" presId="urn:microsoft.com/office/officeart/2005/8/layout/pyramid2"/>
    <dgm:cxn modelId="{962A7BA0-6D8D-490C-8331-596A71298D59}" type="presParOf" srcId="{5CA74B0E-4823-4D09-9431-1924FF25C41C}" destId="{5FA5D65C-4B46-46BA-B046-78ECD6F2FE85}" srcOrd="7" destOrd="0" presId="urn:microsoft.com/office/officeart/2005/8/layout/pyramid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0E9590D-E299-407C-BA93-EDF991E0319D}" type="datetimeFigureOut">
              <a:rPr lang="hu-HU"/>
              <a:pPr>
                <a:defRPr/>
              </a:pPr>
              <a:t>2017.09.26.</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hu-HU" noProof="0"/>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endParaRPr lang="hu-HU" noProof="0"/>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5A56DCF-6F2F-4DDE-9262-5208240B9A98}" type="slidenum">
              <a:rPr lang="hu-HU"/>
              <a:pPr>
                <a:defRPr/>
              </a:pPr>
              <a:t>‹#›</a:t>
            </a:fld>
            <a:endParaRPr lang="hu-H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viewplus.eu/products/software/math/" TargetMode="External"/><Relationship Id="rId2" Type="http://schemas.openxmlformats.org/officeDocument/2006/relationships/slide" Target="../slides/slide25.xml"/><Relationship Id="rId1" Type="http://schemas.openxmlformats.org/officeDocument/2006/relationships/notesMaster" Target="../notesMasters/notesMaster1.xml"/><Relationship Id="rId4" Type="http://schemas.openxmlformats.org/officeDocument/2006/relationships/hyperlink" Target="http://www.viewplus.eu/products/software/hands-on-learnin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viewplus.eu/products/software/math/"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www.viewplus.eu/products/software/hands-on-learning/"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iakép helye 1"/>
          <p:cNvSpPr>
            <a:spLocks noGrp="1" noRot="1" noChangeAspect="1" noTextEdit="1"/>
          </p:cNvSpPr>
          <p:nvPr>
            <p:ph type="sldImg"/>
          </p:nvPr>
        </p:nvSpPr>
        <p:spPr bwMode="auto">
          <a:noFill/>
          <a:ln>
            <a:solidFill>
              <a:srgbClr val="000000"/>
            </a:solidFill>
            <a:miter lim="800000"/>
            <a:headEnd/>
            <a:tailEnd/>
          </a:ln>
        </p:spPr>
      </p:sp>
      <p:sp>
        <p:nvSpPr>
          <p:cNvPr id="45059" name="Jegyzetek hely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u-HU" smtClean="0"/>
              <a:t>Skemp éles határt vont a fizikai megfigyelés és a matematikai modell között, és tisztázta az elsődlegesség kérdését. Ne szabályokat magoltassunk a gyerekekkel.</a:t>
            </a:r>
          </a:p>
        </p:txBody>
      </p:sp>
      <p:sp>
        <p:nvSpPr>
          <p:cNvPr id="45060" name="Dia számának hely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D037D7B-DA9C-4CB3-B3BE-8AF40509E7BA}" type="slidenum">
              <a:rPr lang="hu-HU" smtClean="0"/>
              <a:pPr/>
              <a:t>4</a:t>
            </a:fld>
            <a:endParaRPr lang="hu-H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19A24434-E445-48D4-917E-67490FD45F08}" type="slidenum">
              <a:rPr lang="hu-HU" smtClean="0"/>
              <a:pPr/>
              <a:t>17</a:t>
            </a:fld>
            <a:endParaRPr lang="hu-HU" smtClean="0"/>
          </a:p>
        </p:txBody>
      </p:sp>
      <p:sp>
        <p:nvSpPr>
          <p:cNvPr id="542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u-H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1D943924-1E85-4B7E-BDBA-C9C7890FA0BF}" type="slidenum">
              <a:rPr lang="hu-HU" smtClean="0"/>
              <a:pPr/>
              <a:t>19</a:t>
            </a:fld>
            <a:endParaRPr lang="hu-HU" smtClean="0"/>
          </a:p>
        </p:txBody>
      </p:sp>
      <p:sp>
        <p:nvSpPr>
          <p:cNvPr id="552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53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u-HU"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Diakép helye 1"/>
          <p:cNvSpPr>
            <a:spLocks noGrp="1" noRot="1" noChangeAspect="1" noTextEdit="1"/>
          </p:cNvSpPr>
          <p:nvPr>
            <p:ph type="sldImg"/>
          </p:nvPr>
        </p:nvSpPr>
        <p:spPr bwMode="auto">
          <a:noFill/>
          <a:ln>
            <a:solidFill>
              <a:srgbClr val="000000"/>
            </a:solidFill>
            <a:miter lim="800000"/>
            <a:headEnd/>
            <a:tailEnd/>
          </a:ln>
        </p:spPr>
      </p:sp>
      <p:sp>
        <p:nvSpPr>
          <p:cNvPr id="3" name="Jegyzetek helye 2"/>
          <p:cNvSpPr>
            <a:spLocks noGrp="1"/>
          </p:cNvSpPr>
          <p:nvPr>
            <p:ph type="body" idx="1"/>
          </p:nvPr>
        </p:nvSpPr>
        <p:spPr/>
        <p:txBody>
          <a:bodyPr>
            <a:normAutofit fontScale="92500" lnSpcReduction="10000"/>
          </a:bodyPr>
          <a:lstStyle/>
          <a:p>
            <a:pPr eaLnBrk="1" fontAlgn="auto" hangingPunct="1">
              <a:spcBef>
                <a:spcPts val="0"/>
              </a:spcBef>
              <a:spcAft>
                <a:spcPts val="0"/>
              </a:spcAft>
              <a:defRPr/>
            </a:pPr>
            <a:r>
              <a:rPr lang="en-US" dirty="0" smtClean="0"/>
              <a:t>The </a:t>
            </a:r>
            <a:r>
              <a:rPr lang="en-US" dirty="0" err="1" smtClean="0"/>
              <a:t>ViewPlus</a:t>
            </a:r>
            <a:r>
              <a:rPr lang="en-US" dirty="0" smtClean="0"/>
              <a:t>® Technologies story begins with Dr. John A. Gardner, a world renowned solid-state physicist who went blind at age 48 due to complications from eye surgery. Gardner encountered enormous barriers when he returned to his job as a physics professor and researcher at Oregon State University. </a:t>
            </a:r>
          </a:p>
          <a:p>
            <a:pPr eaLnBrk="1" fontAlgn="auto" hangingPunct="1">
              <a:spcBef>
                <a:spcPts val="0"/>
              </a:spcBef>
              <a:spcAft>
                <a:spcPts val="0"/>
              </a:spcAft>
              <a:defRPr/>
            </a:pPr>
            <a:r>
              <a:rPr lang="en-US" dirty="0" smtClean="0"/>
              <a:t>Gardner found that certain information required to communicate in the field of solid-state physics was difficult if not impossible to access, even with assistance from sighted helpers. In particular, he found there were very few tools available for blind people to convert visually-oriented information, like diagrams and structured mathematics, to a medium that could be fully comprehended through touch and sound. </a:t>
            </a:r>
          </a:p>
          <a:p>
            <a:pPr eaLnBrk="1" fontAlgn="auto" hangingPunct="1">
              <a:spcBef>
                <a:spcPts val="0"/>
              </a:spcBef>
              <a:spcAft>
                <a:spcPts val="0"/>
              </a:spcAft>
              <a:defRPr/>
            </a:pPr>
            <a:r>
              <a:rPr lang="en-US" dirty="0" smtClean="0"/>
              <a:t>Utilizing his vast expertise in acquiring grant funding at Oregon State University, Gardner applied himself toward researching and developing innovative technologies that could minimize the communication gap between himself and his sighted colleagues. Under the umbrella of the acclaimed Science Access Project (SAP) at Oregon State University, Gardner and his team initiated the first work on Tiger® embossing technology, the </a:t>
            </a:r>
            <a:r>
              <a:rPr lang="en-US" dirty="0" smtClean="0">
                <a:hlinkClick r:id="rId3"/>
              </a:rPr>
              <a:t>Audio Graphing Calculator (AGC)</a:t>
            </a:r>
            <a:r>
              <a:rPr lang="en-US" dirty="0" smtClean="0"/>
              <a:t>, as well as other important developments. </a:t>
            </a:r>
          </a:p>
          <a:p>
            <a:pPr eaLnBrk="1" fontAlgn="auto" hangingPunct="1">
              <a:spcBef>
                <a:spcPts val="0"/>
              </a:spcBef>
              <a:spcAft>
                <a:spcPts val="0"/>
              </a:spcAft>
              <a:defRPr/>
            </a:pPr>
            <a:r>
              <a:rPr lang="en-US" dirty="0" smtClean="0"/>
              <a:t>As SAP received international acclaim for its work, Gardner began to seek commercial applications for their inventions. In 1996 he founded </a:t>
            </a:r>
            <a:r>
              <a:rPr lang="en-US" dirty="0" err="1" smtClean="0"/>
              <a:t>ViewPlus</a:t>
            </a:r>
            <a:r>
              <a:rPr lang="en-US" dirty="0" smtClean="0"/>
              <a:t>® Technologies to bring SAP innovations into the commercial realm and further advance his mission to make science and math more accessible to people with sensory and learning disabilities. </a:t>
            </a:r>
          </a:p>
          <a:p>
            <a:pPr eaLnBrk="1" fontAlgn="auto" hangingPunct="1">
              <a:spcBef>
                <a:spcPts val="0"/>
              </a:spcBef>
              <a:spcAft>
                <a:spcPts val="0"/>
              </a:spcAft>
              <a:defRPr/>
            </a:pPr>
            <a:r>
              <a:rPr lang="en-US" dirty="0" err="1" smtClean="0"/>
              <a:t>ViewPlus</a:t>
            </a:r>
            <a:r>
              <a:rPr lang="en-US" dirty="0" smtClean="0"/>
              <a:t> is now recognized throughout the world as a leading innovator of assistive technology. The company's research and development work is driven mostly by sales revenues from their popular line of Tiger® Braille printers. Generous Small Business Innovative Research (SBIR) grant funding is also provided through the National Science Foundation (NSF) and the National Institute of Health (NIH), forming the base of innovative new products like the </a:t>
            </a:r>
            <a:r>
              <a:rPr lang="en-US" dirty="0" smtClean="0">
                <a:hlinkClick r:id="rId4"/>
              </a:rPr>
              <a:t>IVEO® Tactile-Audio system</a:t>
            </a:r>
            <a:r>
              <a:rPr lang="en-US" dirty="0" smtClean="0"/>
              <a:t>. </a:t>
            </a:r>
          </a:p>
          <a:p>
            <a:pPr eaLnBrk="1" fontAlgn="auto" hangingPunct="1">
              <a:spcBef>
                <a:spcPts val="0"/>
              </a:spcBef>
              <a:spcAft>
                <a:spcPts val="0"/>
              </a:spcAft>
              <a:defRPr/>
            </a:pPr>
            <a:endParaRPr lang="hu-HU" dirty="0"/>
          </a:p>
        </p:txBody>
      </p:sp>
      <p:sp>
        <p:nvSpPr>
          <p:cNvPr id="56324" name="Dia számának hely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BE1D0F-9B35-4B3F-93A9-A7DB135A5D13}" type="slidenum">
              <a:rPr lang="hu-HU" smtClean="0"/>
              <a:pPr/>
              <a:t>25</a:t>
            </a:fld>
            <a:endParaRPr lang="hu-H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iakép helye 1"/>
          <p:cNvSpPr>
            <a:spLocks noGrp="1" noRot="1" noChangeAspect="1" noTextEdit="1"/>
          </p:cNvSpPr>
          <p:nvPr>
            <p:ph type="sldImg"/>
          </p:nvPr>
        </p:nvSpPr>
        <p:spPr bwMode="auto">
          <a:noFill/>
          <a:ln>
            <a:solidFill>
              <a:srgbClr val="000000"/>
            </a:solidFill>
            <a:miter lim="800000"/>
            <a:headEnd/>
            <a:tailEnd/>
          </a:ln>
        </p:spPr>
      </p:sp>
      <p:sp>
        <p:nvSpPr>
          <p:cNvPr id="46083" name="Jegyzetek hely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u-HU" smtClean="0"/>
              <a:t>A mozgás folytonos folyamat, a szemnek hozzáférhető optikai struktúrában folytonos változásokat- folyamatmintákat- hoz létre, specifikáljuk a környezet valóságos elrendeződését. Mozgás által a látott információ alapján képesek vagyunk mind saját helyzetünket, mind saját mozgásunkat, mind pedig a környezet elrendeződését látni. </a:t>
            </a:r>
          </a:p>
        </p:txBody>
      </p:sp>
      <p:sp>
        <p:nvSpPr>
          <p:cNvPr id="46084" name="Dia számának hely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9AAA704-1D46-4372-AB0A-69401B8AEB14}" type="slidenum">
              <a:rPr lang="hu-HU" smtClean="0"/>
              <a:pPr/>
              <a:t>6</a:t>
            </a:fld>
            <a:endParaRPr lang="hu-H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iakép helye 1"/>
          <p:cNvSpPr>
            <a:spLocks noGrp="1" noRot="1" noChangeAspect="1" noTextEdit="1"/>
          </p:cNvSpPr>
          <p:nvPr>
            <p:ph type="sldImg"/>
          </p:nvPr>
        </p:nvSpPr>
        <p:spPr bwMode="auto">
          <a:noFill/>
          <a:ln>
            <a:solidFill>
              <a:srgbClr val="000000"/>
            </a:solidFill>
            <a:miter lim="800000"/>
            <a:headEnd/>
            <a:tailEnd/>
          </a:ln>
        </p:spPr>
      </p:sp>
      <p:sp>
        <p:nvSpPr>
          <p:cNvPr id="47107" name="Jegyzetek hely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u-HU" smtClean="0"/>
              <a:t>Tárgyi sík: az ismeretszerzés egy cél elérésére szolgáló konkrét tárgyi tevékenységek, cselekedetek, manipulációk révén megy végbe.</a:t>
            </a:r>
          </a:p>
          <a:p>
            <a:pPr eaLnBrk="1" hangingPunct="1">
              <a:spcBef>
                <a:spcPct val="0"/>
              </a:spcBef>
            </a:pPr>
            <a:r>
              <a:rPr lang="hu-HU" smtClean="0"/>
              <a:t>Képi sík: az ismeretszerzés szemléletes képek, illetve elképzelt szituációk segítségével történik.</a:t>
            </a:r>
          </a:p>
          <a:p>
            <a:pPr eaLnBrk="1" hangingPunct="1">
              <a:spcBef>
                <a:spcPct val="0"/>
              </a:spcBef>
            </a:pPr>
            <a:r>
              <a:rPr lang="hu-HU" smtClean="0"/>
              <a:t>Szimbolikus sík: Ismeretszerzés matematikai szimbólumok és a nyelv segítségével.</a:t>
            </a:r>
          </a:p>
          <a:p>
            <a:pPr eaLnBrk="1" hangingPunct="1">
              <a:spcBef>
                <a:spcPct val="0"/>
              </a:spcBef>
            </a:pPr>
            <a:r>
              <a:rPr lang="hu-HU" smtClean="0"/>
              <a:t>A képek bizonyos fokú strukturális illetve képi hasonlóságot tartalmaznak az ábrázolt dologgal. A szimbólümoknak nincs ilyen szerepük, a szimbólumoknak jelentése van. </a:t>
            </a:r>
          </a:p>
          <a:p>
            <a:pPr eaLnBrk="1" hangingPunct="1">
              <a:spcBef>
                <a:spcPct val="0"/>
              </a:spcBef>
            </a:pPr>
            <a:r>
              <a:rPr lang="hu-HU" smtClean="0"/>
              <a:t>A három reprezentációs mód az oktatási folyamat minden fázisában szerepet játszik</a:t>
            </a:r>
          </a:p>
          <a:p>
            <a:pPr eaLnBrk="1" hangingPunct="1">
              <a:spcBef>
                <a:spcPct val="0"/>
              </a:spcBef>
            </a:pPr>
            <a:endParaRPr lang="hu-HU" smtClean="0"/>
          </a:p>
        </p:txBody>
      </p:sp>
      <p:sp>
        <p:nvSpPr>
          <p:cNvPr id="47108" name="Dia számának hely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A681E8-82DD-4B73-A4B7-0F9C7EA0C6F7}" type="slidenum">
              <a:rPr lang="hu-HU" smtClean="0"/>
              <a:pPr/>
              <a:t>8</a:t>
            </a:fld>
            <a:endParaRPr lang="hu-H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iakép helye 1"/>
          <p:cNvSpPr>
            <a:spLocks noGrp="1" noRot="1" noChangeAspect="1" noTextEdit="1"/>
          </p:cNvSpPr>
          <p:nvPr>
            <p:ph type="sldImg"/>
          </p:nvPr>
        </p:nvSpPr>
        <p:spPr bwMode="auto">
          <a:noFill/>
          <a:ln>
            <a:solidFill>
              <a:srgbClr val="000000"/>
            </a:solidFill>
            <a:miter lim="800000"/>
            <a:headEnd/>
            <a:tailEnd/>
          </a:ln>
        </p:spPr>
      </p:sp>
      <p:sp>
        <p:nvSpPr>
          <p:cNvPr id="3" name="Jegyzetek helye 2"/>
          <p:cNvSpPr>
            <a:spLocks noGrp="1"/>
          </p:cNvSpPr>
          <p:nvPr>
            <p:ph type="body" idx="1"/>
          </p:nvPr>
        </p:nvSpPr>
        <p:spPr/>
        <p:txBody>
          <a:bodyPr>
            <a:normAutofit fontScale="92500" lnSpcReduction="10000"/>
          </a:bodyPr>
          <a:lstStyle/>
          <a:p>
            <a:pPr eaLnBrk="1" fontAlgn="auto" hangingPunct="1">
              <a:spcBef>
                <a:spcPts val="0"/>
              </a:spcBef>
              <a:spcAft>
                <a:spcPts val="0"/>
              </a:spcAft>
              <a:defRPr/>
            </a:pPr>
            <a:r>
              <a:rPr lang="en-US" dirty="0" smtClean="0"/>
              <a:t>The </a:t>
            </a:r>
            <a:r>
              <a:rPr lang="en-US" dirty="0" err="1" smtClean="0"/>
              <a:t>ViewPlus</a:t>
            </a:r>
            <a:r>
              <a:rPr lang="en-US" dirty="0" smtClean="0"/>
              <a:t>® Technologies story begins with Dr. John A. Gardner, a world renowned solid-state physicist who went blind at age 48 due to complications from eye surgery. Gardner encountered enormous barriers when he returned to his job as a physics professor and researcher at Oregon State University. </a:t>
            </a:r>
          </a:p>
          <a:p>
            <a:pPr eaLnBrk="1" fontAlgn="auto" hangingPunct="1">
              <a:spcBef>
                <a:spcPts val="0"/>
              </a:spcBef>
              <a:spcAft>
                <a:spcPts val="0"/>
              </a:spcAft>
              <a:defRPr/>
            </a:pPr>
            <a:r>
              <a:rPr lang="en-US" dirty="0" smtClean="0"/>
              <a:t>Gardner found that certain information required to communicate in the field of solid-state physics was difficult if not impossible to access, even with assistance from sighted helpers. In particular, he found there were very few tools available for blind people to convert visually-oriented information, like diagrams and structured mathematics, to a medium that could be fully comprehended through touch and sound. </a:t>
            </a:r>
          </a:p>
          <a:p>
            <a:pPr eaLnBrk="1" fontAlgn="auto" hangingPunct="1">
              <a:spcBef>
                <a:spcPts val="0"/>
              </a:spcBef>
              <a:spcAft>
                <a:spcPts val="0"/>
              </a:spcAft>
              <a:defRPr/>
            </a:pPr>
            <a:r>
              <a:rPr lang="en-US" dirty="0" smtClean="0"/>
              <a:t>Utilizing his vast expertise in acquiring grant funding at Oregon State University, Gardner applied himself toward researching and developing innovative technologies that could minimize the communication gap between himself and his sighted colleagues. Under the umbrella of the acclaimed Science Access Project (SAP) at Oregon State University, Gardner and his team initiated the first work on Tiger® embossing technology, the </a:t>
            </a:r>
            <a:r>
              <a:rPr lang="en-US" dirty="0" smtClean="0">
                <a:hlinkClick r:id="rId3"/>
              </a:rPr>
              <a:t>Audio Graphing Calculator (AGC)</a:t>
            </a:r>
            <a:r>
              <a:rPr lang="en-US" dirty="0" smtClean="0"/>
              <a:t>, as well as other important developments. </a:t>
            </a:r>
          </a:p>
          <a:p>
            <a:pPr eaLnBrk="1" fontAlgn="auto" hangingPunct="1">
              <a:spcBef>
                <a:spcPts val="0"/>
              </a:spcBef>
              <a:spcAft>
                <a:spcPts val="0"/>
              </a:spcAft>
              <a:defRPr/>
            </a:pPr>
            <a:r>
              <a:rPr lang="en-US" dirty="0" smtClean="0"/>
              <a:t>As SAP received international acclaim for its work, Gardner began to seek commercial applications for their inventions. In 1996 he founded </a:t>
            </a:r>
            <a:r>
              <a:rPr lang="en-US" dirty="0" err="1" smtClean="0"/>
              <a:t>ViewPlus</a:t>
            </a:r>
            <a:r>
              <a:rPr lang="en-US" dirty="0" smtClean="0"/>
              <a:t>® Technologies to bring SAP innovations into the commercial realm and further advance his mission to make science and math more accessible to people with sensory and learning disabilities. </a:t>
            </a:r>
          </a:p>
          <a:p>
            <a:pPr eaLnBrk="1" fontAlgn="auto" hangingPunct="1">
              <a:spcBef>
                <a:spcPts val="0"/>
              </a:spcBef>
              <a:spcAft>
                <a:spcPts val="0"/>
              </a:spcAft>
              <a:defRPr/>
            </a:pPr>
            <a:r>
              <a:rPr lang="en-US" dirty="0" err="1" smtClean="0"/>
              <a:t>ViewPlus</a:t>
            </a:r>
            <a:r>
              <a:rPr lang="en-US" dirty="0" smtClean="0"/>
              <a:t> is now recognized throughout the world as a leading innovator of assistive technology. The company's research and development work is driven mostly by sales revenues from their popular line of Tiger® Braille printers. Generous Small Business Innovative Research (SBIR) grant funding is also provided through the National Science Foundation (NSF) and the National Institute of Health (NIH), forming the base of innovative new products like the </a:t>
            </a:r>
            <a:r>
              <a:rPr lang="en-US" dirty="0" smtClean="0">
                <a:hlinkClick r:id="rId4"/>
              </a:rPr>
              <a:t>IVEO® Tactile-Audio system</a:t>
            </a:r>
            <a:r>
              <a:rPr lang="en-US" dirty="0" smtClean="0"/>
              <a:t>. </a:t>
            </a:r>
          </a:p>
          <a:p>
            <a:pPr eaLnBrk="1" fontAlgn="auto" hangingPunct="1">
              <a:spcBef>
                <a:spcPts val="0"/>
              </a:spcBef>
              <a:spcAft>
                <a:spcPts val="0"/>
              </a:spcAft>
              <a:defRPr/>
            </a:pPr>
            <a:endParaRPr lang="hu-HU" dirty="0"/>
          </a:p>
        </p:txBody>
      </p:sp>
      <p:sp>
        <p:nvSpPr>
          <p:cNvPr id="48132" name="Dia számának hely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5EF1137-9925-45DF-82D2-8C05EE8769B4}" type="slidenum">
              <a:rPr lang="hu-HU" smtClean="0"/>
              <a:pPr/>
              <a:t>9</a:t>
            </a:fld>
            <a:endParaRPr lang="hu-H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DD4FF823-62C3-4813-A8DF-D9FE2233CEAF}" type="slidenum">
              <a:rPr lang="hu-HU" smtClean="0"/>
              <a:pPr/>
              <a:t>11</a:t>
            </a:fld>
            <a:endParaRPr lang="hu-HU" smtClean="0"/>
          </a:p>
        </p:txBody>
      </p:sp>
      <p:sp>
        <p:nvSpPr>
          <p:cNvPr id="491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u-H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EBD95DE-E96C-450F-9328-2E9C540E28BE}" type="slidenum">
              <a:rPr lang="hu-HU" smtClean="0"/>
              <a:pPr/>
              <a:t>13</a:t>
            </a:fld>
            <a:endParaRPr lang="hu-HU" smtClean="0"/>
          </a:p>
        </p:txBody>
      </p:sp>
      <p:sp>
        <p:nvSpPr>
          <p:cNvPr id="501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u-HU" smtClean="0"/>
              <a:t>Konvex növekvő = gyorsulva növekvő</a:t>
            </a:r>
          </a:p>
          <a:p>
            <a:pPr eaLnBrk="1" hangingPunct="1">
              <a:spcBef>
                <a:spcPct val="0"/>
              </a:spcBef>
            </a:pPr>
            <a:r>
              <a:rPr lang="hu-HU" smtClean="0"/>
              <a:t>Konkáv növekvő = lassulva növekvő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378500D-EADE-439C-8897-8C7A3CDA0DA3}" type="slidenum">
              <a:rPr lang="hu-HU" smtClean="0"/>
              <a:pPr/>
              <a:t>14</a:t>
            </a:fld>
            <a:endParaRPr lang="hu-HU" smtClean="0"/>
          </a:p>
        </p:txBody>
      </p:sp>
      <p:sp>
        <p:nvSpPr>
          <p:cNvPr id="512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u-HU" smtClean="0"/>
              <a:t>Konvex csökkenő = lassulva csökkenő</a:t>
            </a:r>
          </a:p>
          <a:p>
            <a:pPr eaLnBrk="1" hangingPunct="1">
              <a:spcBef>
                <a:spcPct val="0"/>
              </a:spcBef>
            </a:pPr>
            <a:r>
              <a:rPr lang="hu-HU" smtClean="0"/>
              <a:t>Konkáv csökkenő = gyorsulva csökkenő</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4A52DC9-228B-42AC-97EA-43F7E0461A38}" type="slidenum">
              <a:rPr lang="hu-HU" smtClean="0"/>
              <a:pPr/>
              <a:t>15</a:t>
            </a:fld>
            <a:endParaRPr lang="hu-HU" smtClean="0"/>
          </a:p>
        </p:txBody>
      </p:sp>
      <p:sp>
        <p:nvSpPr>
          <p:cNvPr id="522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u-H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B51809C0-83EA-4B7B-9E7D-83C20CF8D7CB}" type="slidenum">
              <a:rPr lang="hu-HU" smtClean="0"/>
              <a:pPr/>
              <a:t>16</a:t>
            </a:fld>
            <a:endParaRPr lang="hu-HU" smtClean="0"/>
          </a:p>
        </p:txBody>
      </p:sp>
      <p:sp>
        <p:nvSpPr>
          <p:cNvPr id="532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32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u-H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ímdia">
    <p:spTree>
      <p:nvGrpSpPr>
        <p:cNvPr id="1" name=""/>
        <p:cNvGrpSpPr/>
        <p:nvPr/>
      </p:nvGrpSpPr>
      <p:grpSpPr>
        <a:xfrm>
          <a:off x="0" y="0"/>
          <a:ext cx="0" cy="0"/>
          <a:chOff x="0" y="0"/>
          <a:chExt cx="0" cy="0"/>
        </a:xfrm>
      </p:grpSpPr>
      <p:sp>
        <p:nvSpPr>
          <p:cNvPr id="8" name="Cím 7"/>
          <p:cNvSpPr>
            <a:spLocks noGrp="1"/>
          </p:cNvSpPr>
          <p:nvPr>
            <p:ph type="ctrTitle"/>
          </p:nvPr>
        </p:nvSpPr>
        <p:spPr>
          <a:xfrm>
            <a:off x="1219200" y="3523110"/>
            <a:ext cx="6858000" cy="1487016"/>
          </a:xfrm>
        </p:spPr>
        <p:txBody>
          <a:bodyPr anchor="t"/>
          <a:lstStyle>
            <a:lvl1pPr algn="r">
              <a:defRPr sz="3200">
                <a:solidFill>
                  <a:schemeClr val="tx1"/>
                </a:solidFill>
              </a:defRPr>
            </a:lvl1pPr>
          </a:lstStyle>
          <a:p>
            <a:r>
              <a:rPr lang="hu-HU" smtClean="0"/>
              <a:t>Mintacím szerkesztése</a:t>
            </a:r>
            <a:endParaRPr lang="en-US"/>
          </a:p>
        </p:txBody>
      </p:sp>
      <p:sp>
        <p:nvSpPr>
          <p:cNvPr id="3" name="Dátum helye 27"/>
          <p:cNvSpPr>
            <a:spLocks noGrp="1"/>
          </p:cNvSpPr>
          <p:nvPr>
            <p:ph type="dt" sz="half" idx="10"/>
          </p:nvPr>
        </p:nvSpPr>
        <p:spPr>
          <a:xfrm>
            <a:off x="6400800" y="6354763"/>
            <a:ext cx="2286000" cy="366712"/>
          </a:xfrm>
        </p:spPr>
        <p:txBody>
          <a:bodyPr/>
          <a:lstStyle>
            <a:lvl1pPr>
              <a:defRPr sz="1400"/>
            </a:lvl1pPr>
          </a:lstStyle>
          <a:p>
            <a:pPr>
              <a:defRPr/>
            </a:pPr>
            <a:endParaRPr lang="hu-HU"/>
          </a:p>
        </p:txBody>
      </p:sp>
      <p:sp>
        <p:nvSpPr>
          <p:cNvPr id="4" name="Élőláb helye 16"/>
          <p:cNvSpPr>
            <a:spLocks noGrp="1"/>
          </p:cNvSpPr>
          <p:nvPr>
            <p:ph type="ftr" sz="quarter" idx="11"/>
          </p:nvPr>
        </p:nvSpPr>
        <p:spPr>
          <a:xfrm>
            <a:off x="2898775" y="6354763"/>
            <a:ext cx="3475038" cy="366712"/>
          </a:xfrm>
        </p:spPr>
        <p:txBody>
          <a:bodyPr/>
          <a:lstStyle>
            <a:lvl1pPr>
              <a:defRPr smtClean="0"/>
            </a:lvl1pPr>
          </a:lstStyle>
          <a:p>
            <a:pPr>
              <a:defRPr/>
            </a:pPr>
            <a:r>
              <a:rPr lang="hu-HU"/>
              <a:t>Rátz László Vándorgyülés, 2013</a:t>
            </a:r>
            <a:endParaRPr lang="hu-HU"/>
          </a:p>
        </p:txBody>
      </p:sp>
      <p:sp>
        <p:nvSpPr>
          <p:cNvPr id="5" name="Dia számának helye 28"/>
          <p:cNvSpPr>
            <a:spLocks noGrp="1"/>
          </p:cNvSpPr>
          <p:nvPr>
            <p:ph type="sldNum" sz="quarter" idx="12"/>
          </p:nvPr>
        </p:nvSpPr>
        <p:spPr>
          <a:xfrm>
            <a:off x="1216025" y="6354763"/>
            <a:ext cx="1219200" cy="366712"/>
          </a:xfrm>
        </p:spPr>
        <p:txBody>
          <a:bodyPr/>
          <a:lstStyle>
            <a:lvl1pPr>
              <a:defRPr/>
            </a:lvl1pPr>
          </a:lstStyle>
          <a:p>
            <a:pPr>
              <a:defRPr/>
            </a:pPr>
            <a:fld id="{DC504AEA-AA1C-44FA-8C46-779728382673}" type="slidenum">
              <a:rPr lang="hu-HU"/>
              <a:pPr>
                <a:defRPr/>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US"/>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átum helye 13"/>
          <p:cNvSpPr>
            <a:spLocks noGrp="1"/>
          </p:cNvSpPr>
          <p:nvPr>
            <p:ph type="dt" sz="half" idx="10"/>
          </p:nvPr>
        </p:nvSpPr>
        <p:spPr/>
        <p:txBody>
          <a:bodyPr/>
          <a:lstStyle>
            <a:lvl1pPr>
              <a:defRPr/>
            </a:lvl1pPr>
          </a:lstStyle>
          <a:p>
            <a:pPr>
              <a:defRPr/>
            </a:pPr>
            <a:endParaRPr lang="hu-HU"/>
          </a:p>
        </p:txBody>
      </p:sp>
      <p:sp>
        <p:nvSpPr>
          <p:cNvPr id="5" name="Élőláb helye 2"/>
          <p:cNvSpPr>
            <a:spLocks noGrp="1"/>
          </p:cNvSpPr>
          <p:nvPr>
            <p:ph type="ftr" sz="quarter" idx="11"/>
          </p:nvPr>
        </p:nvSpPr>
        <p:spPr/>
        <p:txBody>
          <a:bodyPr/>
          <a:lstStyle>
            <a:lvl1pPr>
              <a:defRPr/>
            </a:lvl1pPr>
          </a:lstStyle>
          <a:p>
            <a:pPr>
              <a:defRPr/>
            </a:pPr>
            <a:r>
              <a:rPr lang="hu-HU"/>
              <a:t>Rátz László Vándorgyülés, 2013</a:t>
            </a:r>
            <a:endParaRPr lang="hu-HU" dirty="0"/>
          </a:p>
        </p:txBody>
      </p:sp>
      <p:sp>
        <p:nvSpPr>
          <p:cNvPr id="6" name="Dia számának helye 22"/>
          <p:cNvSpPr>
            <a:spLocks noGrp="1"/>
          </p:cNvSpPr>
          <p:nvPr>
            <p:ph type="sldNum" sz="quarter" idx="12"/>
          </p:nvPr>
        </p:nvSpPr>
        <p:spPr/>
        <p:txBody>
          <a:bodyPr/>
          <a:lstStyle>
            <a:lvl1pPr>
              <a:defRPr/>
            </a:lvl1pPr>
          </a:lstStyle>
          <a:p>
            <a:pPr>
              <a:defRPr/>
            </a:pPr>
            <a:fld id="{19B872CC-8153-4424-8222-2427A333814A}" type="slidenum">
              <a:rPr lang="hu-HU"/>
              <a:pPr>
                <a:defRPr/>
              </a:pPr>
              <a:t>‹#›</a:t>
            </a:fld>
            <a:endParaRPr lang="hu-H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4" name="Egyenes összekötő 7"/>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p:spPr>
        <p:txBody>
          <a:bodyPr/>
          <a:lstStyle/>
          <a:p>
            <a:endParaRPr lang="hu-HU"/>
          </a:p>
        </p:txBody>
      </p:sp>
      <p:sp>
        <p:nvSpPr>
          <p:cNvPr id="5" name="Háromszög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Egyenes összekötő 9"/>
          <p:cNvSpPr>
            <a:spLocks noChangeShapeType="1"/>
          </p:cNvSpPr>
          <p:nvPr/>
        </p:nvSpPr>
        <p:spPr bwMode="auto">
          <a:xfrm rot="5400000">
            <a:off x="3630612" y="3201988"/>
            <a:ext cx="5851525" cy="0"/>
          </a:xfrm>
          <a:prstGeom prst="line">
            <a:avLst/>
          </a:prstGeom>
          <a:noFill/>
          <a:ln w="9525" algn="ctr">
            <a:solidFill>
              <a:schemeClr val="accent2"/>
            </a:solidFill>
            <a:prstDash val="dash"/>
            <a:round/>
            <a:headEnd/>
            <a:tailEnd/>
          </a:ln>
        </p:spPr>
        <p:txBody>
          <a:bodyPr/>
          <a:lstStyle/>
          <a:p>
            <a:endParaRPr lang="hu-HU"/>
          </a:p>
        </p:txBody>
      </p:sp>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en-US"/>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7" name="Dátum helye 3"/>
          <p:cNvSpPr>
            <a:spLocks noGrp="1"/>
          </p:cNvSpPr>
          <p:nvPr>
            <p:ph type="dt" sz="half" idx="10"/>
          </p:nvPr>
        </p:nvSpPr>
        <p:spPr/>
        <p:txBody>
          <a:bodyPr/>
          <a:lstStyle>
            <a:lvl1pPr>
              <a:defRPr/>
            </a:lvl1pPr>
          </a:lstStyle>
          <a:p>
            <a:pPr>
              <a:defRPr/>
            </a:pPr>
            <a:endParaRPr lang="hu-HU"/>
          </a:p>
        </p:txBody>
      </p:sp>
      <p:sp>
        <p:nvSpPr>
          <p:cNvPr id="8" name="Élőláb helye 4"/>
          <p:cNvSpPr>
            <a:spLocks noGrp="1"/>
          </p:cNvSpPr>
          <p:nvPr>
            <p:ph type="ftr" sz="quarter" idx="11"/>
          </p:nvPr>
        </p:nvSpPr>
        <p:spPr/>
        <p:txBody>
          <a:bodyPr/>
          <a:lstStyle>
            <a:lvl1pPr>
              <a:defRPr smtClean="0"/>
            </a:lvl1pPr>
          </a:lstStyle>
          <a:p>
            <a:pPr>
              <a:defRPr/>
            </a:pPr>
            <a:r>
              <a:rPr lang="hu-HU"/>
              <a:t>Rátz László Vándorgyülés, 2013</a:t>
            </a:r>
            <a:endParaRPr lang="hu-HU"/>
          </a:p>
        </p:txBody>
      </p:sp>
      <p:sp>
        <p:nvSpPr>
          <p:cNvPr id="9" name="Dia számának helye 5"/>
          <p:cNvSpPr>
            <a:spLocks noGrp="1"/>
          </p:cNvSpPr>
          <p:nvPr>
            <p:ph type="sldNum" sz="quarter" idx="12"/>
          </p:nvPr>
        </p:nvSpPr>
        <p:spPr/>
        <p:txBody>
          <a:bodyPr/>
          <a:lstStyle>
            <a:lvl1pPr>
              <a:defRPr/>
            </a:lvl1pPr>
          </a:lstStyle>
          <a:p>
            <a:pPr>
              <a:defRPr/>
            </a:pPr>
            <a:fld id="{827A3CBF-F3AD-4ABB-8582-8BE2E64C7CD3}" type="slidenum">
              <a:rPr lang="hu-HU"/>
              <a:pPr>
                <a:defRPr/>
              </a:pPr>
              <a:t>‹#›</a:t>
            </a:fld>
            <a:endParaRPr lang="hu-H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ímdia">
    <p:spTree>
      <p:nvGrpSpPr>
        <p:cNvPr id="1" name=""/>
        <p:cNvGrpSpPr/>
        <p:nvPr/>
      </p:nvGrpSpPr>
      <p:grpSpPr>
        <a:xfrm>
          <a:off x="0" y="0"/>
          <a:ext cx="0" cy="0"/>
          <a:chOff x="0" y="0"/>
          <a:chExt cx="0" cy="0"/>
        </a:xfrm>
      </p:grpSpPr>
      <p:sp>
        <p:nvSpPr>
          <p:cNvPr id="8" name="Cím 7"/>
          <p:cNvSpPr>
            <a:spLocks noGrp="1"/>
          </p:cNvSpPr>
          <p:nvPr>
            <p:ph type="ctrTitle"/>
          </p:nvPr>
        </p:nvSpPr>
        <p:spPr>
          <a:xfrm>
            <a:off x="1219200" y="3523110"/>
            <a:ext cx="6858000" cy="1487016"/>
          </a:xfrm>
        </p:spPr>
        <p:txBody>
          <a:bodyPr anchor="t"/>
          <a:lstStyle>
            <a:lvl1pPr algn="r">
              <a:defRPr sz="3200">
                <a:solidFill>
                  <a:schemeClr val="tx1"/>
                </a:solidFill>
              </a:defRPr>
            </a:lvl1pPr>
          </a:lstStyle>
          <a:p>
            <a:r>
              <a:rPr lang="hu-HU" dirty="0" smtClean="0"/>
              <a:t>Mintacím szerkesztése</a:t>
            </a:r>
            <a:endParaRPr lang="en-US" dirty="0"/>
          </a:p>
        </p:txBody>
      </p:sp>
      <p:sp>
        <p:nvSpPr>
          <p:cNvPr id="3" name="Dátum helye 27"/>
          <p:cNvSpPr>
            <a:spLocks noGrp="1"/>
          </p:cNvSpPr>
          <p:nvPr>
            <p:ph type="dt" sz="half" idx="10"/>
          </p:nvPr>
        </p:nvSpPr>
        <p:spPr>
          <a:xfrm>
            <a:off x="6400800" y="6354763"/>
            <a:ext cx="2286000" cy="366712"/>
          </a:xfrm>
        </p:spPr>
        <p:txBody>
          <a:bodyPr/>
          <a:lstStyle>
            <a:lvl1pPr>
              <a:defRPr sz="1400"/>
            </a:lvl1pPr>
          </a:lstStyle>
          <a:p>
            <a:pPr>
              <a:defRPr/>
            </a:pPr>
            <a:endParaRPr lang="hu-HU"/>
          </a:p>
        </p:txBody>
      </p:sp>
      <p:sp>
        <p:nvSpPr>
          <p:cNvPr id="4" name="Élőláb helye 16"/>
          <p:cNvSpPr>
            <a:spLocks noGrp="1"/>
          </p:cNvSpPr>
          <p:nvPr>
            <p:ph type="ftr" sz="quarter" idx="11"/>
          </p:nvPr>
        </p:nvSpPr>
        <p:spPr>
          <a:xfrm>
            <a:off x="2898775" y="6354763"/>
            <a:ext cx="3475038" cy="366712"/>
          </a:xfrm>
        </p:spPr>
        <p:txBody>
          <a:bodyPr/>
          <a:lstStyle>
            <a:lvl1pPr algn="r">
              <a:defRPr smtClean="0"/>
            </a:lvl1pPr>
          </a:lstStyle>
          <a:p>
            <a:pPr>
              <a:defRPr/>
            </a:pPr>
            <a:r>
              <a:rPr lang="hu-HU"/>
              <a:t>Rátz László Vándorgyülés, 2013</a:t>
            </a:r>
            <a:endParaRPr lang="hu-HU" dirty="0"/>
          </a:p>
        </p:txBody>
      </p:sp>
      <p:sp>
        <p:nvSpPr>
          <p:cNvPr id="5" name="Dia számának helye 28"/>
          <p:cNvSpPr>
            <a:spLocks noGrp="1"/>
          </p:cNvSpPr>
          <p:nvPr>
            <p:ph type="sldNum" sz="quarter" idx="12"/>
          </p:nvPr>
        </p:nvSpPr>
        <p:spPr>
          <a:xfrm>
            <a:off x="8748713" y="6453188"/>
            <a:ext cx="1219200" cy="365125"/>
          </a:xfrm>
        </p:spPr>
        <p:txBody>
          <a:bodyPr/>
          <a:lstStyle>
            <a:lvl1pPr>
              <a:defRPr/>
            </a:lvl1pPr>
          </a:lstStyle>
          <a:p>
            <a:pPr>
              <a:defRPr/>
            </a:pPr>
            <a:fld id="{226E11B7-E442-4721-B0F1-815541B2C545}" type="slidenum">
              <a:rPr lang="hu-HU"/>
              <a:pPr>
                <a:defRPr/>
              </a:pPr>
              <a:t>‹#›</a:t>
            </a:fld>
            <a:endParaRPr lang="hu-HU"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Mintacím szerkesztése</a:t>
            </a:r>
            <a:endParaRPr lang="en-US" dirty="0"/>
          </a:p>
        </p:txBody>
      </p:sp>
      <p:sp>
        <p:nvSpPr>
          <p:cNvPr id="8" name="Tartalom helye 7"/>
          <p:cNvSpPr>
            <a:spLocks noGrp="1"/>
          </p:cNvSpPr>
          <p:nvPr>
            <p:ph sz="quarter" idx="1"/>
          </p:nvPr>
        </p:nvSpPr>
        <p:spPr>
          <a:xfrm>
            <a:off x="914400" y="1268760"/>
            <a:ext cx="8229600" cy="493776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átum helye 13"/>
          <p:cNvSpPr>
            <a:spLocks noGrp="1"/>
          </p:cNvSpPr>
          <p:nvPr>
            <p:ph type="dt" sz="half" idx="10"/>
          </p:nvPr>
        </p:nvSpPr>
        <p:spPr/>
        <p:txBody>
          <a:bodyPr/>
          <a:lstStyle>
            <a:lvl1pPr>
              <a:defRPr/>
            </a:lvl1pPr>
          </a:lstStyle>
          <a:p>
            <a:pPr>
              <a:defRPr/>
            </a:pPr>
            <a:endParaRPr lang="hu-HU"/>
          </a:p>
        </p:txBody>
      </p:sp>
      <p:sp>
        <p:nvSpPr>
          <p:cNvPr id="5" name="Élőláb helye 2"/>
          <p:cNvSpPr>
            <a:spLocks noGrp="1"/>
          </p:cNvSpPr>
          <p:nvPr>
            <p:ph type="ftr" sz="quarter" idx="11"/>
          </p:nvPr>
        </p:nvSpPr>
        <p:spPr/>
        <p:txBody>
          <a:bodyPr/>
          <a:lstStyle>
            <a:lvl1pPr>
              <a:defRPr/>
            </a:lvl1pPr>
          </a:lstStyle>
          <a:p>
            <a:pPr>
              <a:defRPr/>
            </a:pPr>
            <a:r>
              <a:rPr lang="hu-HU"/>
              <a:t>Rátz László Vándorgyülés, 2013</a:t>
            </a:r>
            <a:endParaRPr lang="hu-HU" dirty="0"/>
          </a:p>
        </p:txBody>
      </p:sp>
      <p:sp>
        <p:nvSpPr>
          <p:cNvPr id="6" name="Dia számának helye 22"/>
          <p:cNvSpPr>
            <a:spLocks noGrp="1"/>
          </p:cNvSpPr>
          <p:nvPr>
            <p:ph type="sldNum" sz="quarter" idx="12"/>
          </p:nvPr>
        </p:nvSpPr>
        <p:spPr/>
        <p:txBody>
          <a:bodyPr/>
          <a:lstStyle>
            <a:lvl1pPr>
              <a:defRPr/>
            </a:lvl1pPr>
          </a:lstStyle>
          <a:p>
            <a:pPr>
              <a:defRPr/>
            </a:pPr>
            <a:fld id="{32A716E6-1709-4EC0-8473-6B0B3A32EC59}" type="slidenum">
              <a:rPr lang="hu-HU"/>
              <a:pPr>
                <a:defRPr/>
              </a:pPr>
              <a:t>‹#›</a:t>
            </a:fld>
            <a:endParaRPr lang="hu-H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4" name="Téglalap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Téglalap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Cím 1"/>
          <p:cNvSpPr>
            <a:spLocks noGrp="1"/>
          </p:cNvSpPr>
          <p:nvPr>
            <p:ph type="title"/>
          </p:nvPr>
        </p:nvSpPr>
        <p:spPr>
          <a:xfrm>
            <a:off x="1219200" y="2971800"/>
            <a:ext cx="6858000" cy="1066800"/>
          </a:xfrm>
        </p:spPr>
        <p:txBody>
          <a:bodyPr anchor="t"/>
          <a:lstStyle>
            <a:lvl1pPr algn="r">
              <a:buNone/>
              <a:defRPr sz="3200" b="0" cap="none" baseline="0"/>
            </a:lvl1pPr>
          </a:lstStyle>
          <a:p>
            <a:r>
              <a:rPr lang="hu-HU" smtClean="0"/>
              <a:t>Mintacím szerkesztése</a:t>
            </a:r>
            <a:endParaRPr lang="en-US"/>
          </a:p>
        </p:txBody>
      </p:sp>
      <p:sp>
        <p:nvSpPr>
          <p:cNvPr id="3" name="Szöveg helye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hu-HU" smtClean="0"/>
              <a:t>Mintaszöveg szerkesztése</a:t>
            </a:r>
          </a:p>
        </p:txBody>
      </p:sp>
      <p:sp>
        <p:nvSpPr>
          <p:cNvPr id="6" name="Dátum helye 3"/>
          <p:cNvSpPr>
            <a:spLocks noGrp="1"/>
          </p:cNvSpPr>
          <p:nvPr>
            <p:ph type="dt" sz="half" idx="10"/>
          </p:nvPr>
        </p:nvSpPr>
        <p:spPr>
          <a:xfrm>
            <a:off x="6400800" y="6354763"/>
            <a:ext cx="2286000" cy="366712"/>
          </a:xfrm>
        </p:spPr>
        <p:txBody>
          <a:bodyPr/>
          <a:lstStyle>
            <a:lvl1pPr>
              <a:defRPr/>
            </a:lvl1pPr>
          </a:lstStyle>
          <a:p>
            <a:pPr>
              <a:defRPr/>
            </a:pPr>
            <a:endParaRPr lang="hu-HU"/>
          </a:p>
        </p:txBody>
      </p:sp>
      <p:sp>
        <p:nvSpPr>
          <p:cNvPr id="7" name="Élőláb helye 4"/>
          <p:cNvSpPr>
            <a:spLocks noGrp="1"/>
          </p:cNvSpPr>
          <p:nvPr>
            <p:ph type="ftr" sz="quarter" idx="11"/>
          </p:nvPr>
        </p:nvSpPr>
        <p:spPr>
          <a:xfrm>
            <a:off x="2898775" y="6354763"/>
            <a:ext cx="3475038" cy="366712"/>
          </a:xfrm>
        </p:spPr>
        <p:txBody>
          <a:bodyPr/>
          <a:lstStyle>
            <a:lvl1pPr algn="r">
              <a:defRPr smtClean="0"/>
            </a:lvl1pPr>
          </a:lstStyle>
          <a:p>
            <a:pPr>
              <a:defRPr/>
            </a:pPr>
            <a:r>
              <a:rPr lang="hu-HU"/>
              <a:t>Rátz László Vándorgyülés, 2013</a:t>
            </a:r>
            <a:endParaRPr lang="hu-HU"/>
          </a:p>
        </p:txBody>
      </p:sp>
      <p:sp>
        <p:nvSpPr>
          <p:cNvPr id="8" name="Dia számának helye 5"/>
          <p:cNvSpPr>
            <a:spLocks noGrp="1"/>
          </p:cNvSpPr>
          <p:nvPr>
            <p:ph type="sldNum" sz="quarter" idx="12"/>
          </p:nvPr>
        </p:nvSpPr>
        <p:spPr>
          <a:xfrm>
            <a:off x="1069975" y="6354763"/>
            <a:ext cx="1520825" cy="366712"/>
          </a:xfrm>
        </p:spPr>
        <p:txBody>
          <a:bodyPr/>
          <a:lstStyle>
            <a:lvl1pPr>
              <a:defRPr/>
            </a:lvl1pPr>
          </a:lstStyle>
          <a:p>
            <a:pPr>
              <a:defRPr/>
            </a:pPr>
            <a:fld id="{4658249B-DA8A-45C3-ACDE-994BA29154FF}" type="slidenum">
              <a:rPr lang="hu-HU"/>
              <a:pPr>
                <a:defRPr/>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tartalomrész">
    <p:spTree>
      <p:nvGrpSpPr>
        <p:cNvPr id="1" name=""/>
        <p:cNvGrpSpPr/>
        <p:nvPr/>
      </p:nvGrpSpPr>
      <p:grpSpPr>
        <a:xfrm>
          <a:off x="0" y="0"/>
          <a:ext cx="0" cy="0"/>
          <a:chOff x="0" y="0"/>
          <a:chExt cx="0" cy="0"/>
        </a:xfrm>
      </p:grpSpPr>
      <p:sp>
        <p:nvSpPr>
          <p:cNvPr id="9" name="Tartalom helye 8"/>
          <p:cNvSpPr>
            <a:spLocks noGrp="1"/>
          </p:cNvSpPr>
          <p:nvPr>
            <p:ph sz="quarter" idx="1"/>
          </p:nvPr>
        </p:nvSpPr>
        <p:spPr>
          <a:xfrm>
            <a:off x="611560" y="1268760"/>
            <a:ext cx="4041648" cy="493776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11" name="Tartalom helye 10"/>
          <p:cNvSpPr>
            <a:spLocks noGrp="1"/>
          </p:cNvSpPr>
          <p:nvPr>
            <p:ph sz="quarter" idx="2"/>
          </p:nvPr>
        </p:nvSpPr>
        <p:spPr>
          <a:xfrm>
            <a:off x="4716016" y="1268760"/>
            <a:ext cx="4041648" cy="493776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8" name="Cím helye 21"/>
          <p:cNvSpPr>
            <a:spLocks noGrp="1"/>
          </p:cNvSpPr>
          <p:nvPr>
            <p:ph type="title"/>
          </p:nvPr>
        </p:nvSpPr>
        <p:spPr>
          <a:xfrm>
            <a:off x="1043608" y="188640"/>
            <a:ext cx="8229600" cy="990600"/>
          </a:xfrm>
          <a:prstGeom prst="rect">
            <a:avLst/>
          </a:prstGeom>
        </p:spPr>
        <p:txBody>
          <a:bodyPr>
            <a:normAutofit/>
          </a:bodyPr>
          <a:lstStyle/>
          <a:p>
            <a:r>
              <a:rPr lang="hu-HU" smtClean="0"/>
              <a:t>Mintacím szerkesztése</a:t>
            </a:r>
            <a:endParaRPr lang="en-US"/>
          </a:p>
        </p:txBody>
      </p:sp>
      <p:sp>
        <p:nvSpPr>
          <p:cNvPr id="5" name="Dátum helye 13"/>
          <p:cNvSpPr>
            <a:spLocks noGrp="1"/>
          </p:cNvSpPr>
          <p:nvPr>
            <p:ph type="dt" sz="half" idx="10"/>
          </p:nvPr>
        </p:nvSpPr>
        <p:spPr/>
        <p:txBody>
          <a:bodyPr/>
          <a:lstStyle>
            <a:lvl1pPr>
              <a:defRPr/>
            </a:lvl1pPr>
          </a:lstStyle>
          <a:p>
            <a:pPr>
              <a:defRPr/>
            </a:pPr>
            <a:endParaRPr lang="hu-HU"/>
          </a:p>
        </p:txBody>
      </p:sp>
      <p:sp>
        <p:nvSpPr>
          <p:cNvPr id="6" name="Élőláb helye 2"/>
          <p:cNvSpPr>
            <a:spLocks noGrp="1"/>
          </p:cNvSpPr>
          <p:nvPr>
            <p:ph type="ftr" sz="quarter" idx="11"/>
          </p:nvPr>
        </p:nvSpPr>
        <p:spPr/>
        <p:txBody>
          <a:bodyPr/>
          <a:lstStyle>
            <a:lvl1pPr>
              <a:defRPr/>
            </a:lvl1pPr>
          </a:lstStyle>
          <a:p>
            <a:pPr>
              <a:defRPr/>
            </a:pPr>
            <a:r>
              <a:rPr lang="hu-HU"/>
              <a:t>Rátz László Vándorgyülés, 2013</a:t>
            </a:r>
            <a:endParaRPr lang="hu-HU" dirty="0"/>
          </a:p>
        </p:txBody>
      </p:sp>
      <p:sp>
        <p:nvSpPr>
          <p:cNvPr id="7" name="Dia számának helye 22"/>
          <p:cNvSpPr>
            <a:spLocks noGrp="1"/>
          </p:cNvSpPr>
          <p:nvPr>
            <p:ph type="sldNum" sz="quarter" idx="12"/>
          </p:nvPr>
        </p:nvSpPr>
        <p:spPr/>
        <p:txBody>
          <a:bodyPr/>
          <a:lstStyle>
            <a:lvl1pPr>
              <a:defRPr/>
            </a:lvl1pPr>
          </a:lstStyle>
          <a:p>
            <a:pPr>
              <a:defRPr/>
            </a:pPr>
            <a:fld id="{8446EE8F-C515-4AD2-A36B-6EA4C59F8825}" type="slidenum">
              <a:rPr lang="hu-HU"/>
              <a:pPr>
                <a:defRPr/>
              </a:pPr>
              <a:t>‹#›</a:t>
            </a:fld>
            <a:endParaRPr lang="hu-HU"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Összehasonlítás">
    <p:spTree>
      <p:nvGrpSpPr>
        <p:cNvPr id="1" name=""/>
        <p:cNvGrpSpPr/>
        <p:nvPr/>
      </p:nvGrpSpPr>
      <p:grpSpPr>
        <a:xfrm>
          <a:off x="0" y="0"/>
          <a:ext cx="0" cy="0"/>
          <a:chOff x="0" y="0"/>
          <a:chExt cx="0" cy="0"/>
        </a:xfrm>
      </p:grpSpPr>
      <p:sp>
        <p:nvSpPr>
          <p:cNvPr id="3" name="Szöveg helye 2"/>
          <p:cNvSpPr>
            <a:spLocks noGrp="1"/>
          </p:cNvSpPr>
          <p:nvPr>
            <p:ph type="body" idx="1"/>
          </p:nvPr>
        </p:nvSpPr>
        <p:spPr>
          <a:xfrm>
            <a:off x="755576" y="1268760"/>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hu-HU" smtClean="0"/>
              <a:t>Mintaszöveg szerkesztése</a:t>
            </a:r>
          </a:p>
        </p:txBody>
      </p:sp>
      <p:sp>
        <p:nvSpPr>
          <p:cNvPr id="4" name="Szöveg helye 3"/>
          <p:cNvSpPr>
            <a:spLocks noGrp="1"/>
          </p:cNvSpPr>
          <p:nvPr>
            <p:ph type="body" sz="half" idx="3"/>
          </p:nvPr>
        </p:nvSpPr>
        <p:spPr>
          <a:xfrm>
            <a:off x="5102225" y="126876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hu-HU" smtClean="0"/>
              <a:t>Mintaszöveg szerkesztése</a:t>
            </a:r>
          </a:p>
        </p:txBody>
      </p:sp>
      <p:sp>
        <p:nvSpPr>
          <p:cNvPr id="11" name="Tartalom helye 10"/>
          <p:cNvSpPr>
            <a:spLocks noGrp="1"/>
          </p:cNvSpPr>
          <p:nvPr>
            <p:ph sz="quarter" idx="2"/>
          </p:nvPr>
        </p:nvSpPr>
        <p:spPr>
          <a:xfrm>
            <a:off x="755576" y="2132856"/>
            <a:ext cx="4038600" cy="403860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13" name="Tartalom helye 12"/>
          <p:cNvSpPr>
            <a:spLocks noGrp="1"/>
          </p:cNvSpPr>
          <p:nvPr>
            <p:ph sz="quarter" idx="4"/>
          </p:nvPr>
        </p:nvSpPr>
        <p:spPr>
          <a:xfrm>
            <a:off x="5105400" y="2132856"/>
            <a:ext cx="4038600" cy="403860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10" name="Cím helye 21"/>
          <p:cNvSpPr>
            <a:spLocks noGrp="1"/>
          </p:cNvSpPr>
          <p:nvPr>
            <p:ph type="title"/>
          </p:nvPr>
        </p:nvSpPr>
        <p:spPr>
          <a:xfrm>
            <a:off x="1043608" y="188640"/>
            <a:ext cx="8229600" cy="990600"/>
          </a:xfrm>
          <a:prstGeom prst="rect">
            <a:avLst/>
          </a:prstGeom>
        </p:spPr>
        <p:txBody>
          <a:bodyPr>
            <a:normAutofit/>
          </a:bodyPr>
          <a:lstStyle/>
          <a:p>
            <a:r>
              <a:rPr lang="hu-HU" smtClean="0"/>
              <a:t>Mintacím szerkesztése</a:t>
            </a:r>
            <a:endParaRPr lang="en-US"/>
          </a:p>
        </p:txBody>
      </p:sp>
      <p:sp>
        <p:nvSpPr>
          <p:cNvPr id="7" name="Dátum helye 13"/>
          <p:cNvSpPr>
            <a:spLocks noGrp="1"/>
          </p:cNvSpPr>
          <p:nvPr>
            <p:ph type="dt" sz="half" idx="10"/>
          </p:nvPr>
        </p:nvSpPr>
        <p:spPr/>
        <p:txBody>
          <a:bodyPr/>
          <a:lstStyle>
            <a:lvl1pPr>
              <a:defRPr/>
            </a:lvl1pPr>
          </a:lstStyle>
          <a:p>
            <a:pPr>
              <a:defRPr/>
            </a:pPr>
            <a:endParaRPr lang="hu-HU"/>
          </a:p>
        </p:txBody>
      </p:sp>
      <p:sp>
        <p:nvSpPr>
          <p:cNvPr id="8" name="Élőláb helye 2"/>
          <p:cNvSpPr>
            <a:spLocks noGrp="1"/>
          </p:cNvSpPr>
          <p:nvPr>
            <p:ph type="ftr" sz="quarter" idx="11"/>
          </p:nvPr>
        </p:nvSpPr>
        <p:spPr/>
        <p:txBody>
          <a:bodyPr/>
          <a:lstStyle>
            <a:lvl1pPr>
              <a:defRPr/>
            </a:lvl1pPr>
          </a:lstStyle>
          <a:p>
            <a:pPr>
              <a:defRPr/>
            </a:pPr>
            <a:r>
              <a:rPr lang="hu-HU"/>
              <a:t>Rátz László Vándorgyülés, 2013</a:t>
            </a:r>
            <a:endParaRPr lang="hu-HU" dirty="0"/>
          </a:p>
        </p:txBody>
      </p:sp>
      <p:sp>
        <p:nvSpPr>
          <p:cNvPr id="9" name="Dia számának helye 22"/>
          <p:cNvSpPr>
            <a:spLocks noGrp="1"/>
          </p:cNvSpPr>
          <p:nvPr>
            <p:ph type="sldNum" sz="quarter" idx="12"/>
          </p:nvPr>
        </p:nvSpPr>
        <p:spPr/>
        <p:txBody>
          <a:bodyPr/>
          <a:lstStyle>
            <a:lvl1pPr>
              <a:defRPr/>
            </a:lvl1pPr>
          </a:lstStyle>
          <a:p>
            <a:pPr>
              <a:defRPr/>
            </a:pPr>
            <a:fld id="{42E35333-148C-4A46-AD9F-ADDDBDA91B78}" type="slidenum">
              <a:rPr lang="hu-HU"/>
              <a:pPr>
                <a:defRPr/>
              </a:pPr>
              <a:t>‹#›</a:t>
            </a:fld>
            <a:endParaRPr lang="hu-HU"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sak cím">
    <p:spTree>
      <p:nvGrpSpPr>
        <p:cNvPr id="1" name=""/>
        <p:cNvGrpSpPr/>
        <p:nvPr/>
      </p:nvGrpSpPr>
      <p:grpSpPr>
        <a:xfrm>
          <a:off x="0" y="0"/>
          <a:ext cx="0" cy="0"/>
          <a:chOff x="0" y="0"/>
          <a:chExt cx="0" cy="0"/>
        </a:xfrm>
      </p:grpSpPr>
      <p:sp>
        <p:nvSpPr>
          <p:cNvPr id="3" name="Háromszög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Cím helye 21"/>
          <p:cNvSpPr>
            <a:spLocks noGrp="1"/>
          </p:cNvSpPr>
          <p:nvPr>
            <p:ph type="title"/>
          </p:nvPr>
        </p:nvSpPr>
        <p:spPr>
          <a:xfrm>
            <a:off x="1043608" y="188640"/>
            <a:ext cx="8229600" cy="990600"/>
          </a:xfrm>
          <a:prstGeom prst="rect">
            <a:avLst/>
          </a:prstGeom>
        </p:spPr>
        <p:txBody>
          <a:bodyPr>
            <a:normAutofit/>
          </a:bodyPr>
          <a:lstStyle/>
          <a:p>
            <a:r>
              <a:rPr lang="hu-HU" smtClean="0"/>
              <a:t>Mintacím szerkesztése</a:t>
            </a:r>
            <a:endParaRPr lang="en-US"/>
          </a:p>
        </p:txBody>
      </p:sp>
      <p:sp>
        <p:nvSpPr>
          <p:cNvPr id="4" name="Dátum helye 2"/>
          <p:cNvSpPr>
            <a:spLocks noGrp="1"/>
          </p:cNvSpPr>
          <p:nvPr>
            <p:ph type="dt" sz="half" idx="10"/>
          </p:nvPr>
        </p:nvSpPr>
        <p:spPr/>
        <p:txBody>
          <a:bodyPr/>
          <a:lstStyle>
            <a:lvl1pPr>
              <a:defRPr/>
            </a:lvl1pPr>
          </a:lstStyle>
          <a:p>
            <a:pPr>
              <a:defRPr/>
            </a:pPr>
            <a:endParaRPr lang="hu-HU"/>
          </a:p>
        </p:txBody>
      </p:sp>
      <p:sp>
        <p:nvSpPr>
          <p:cNvPr id="5" name="Élőláb helye 3"/>
          <p:cNvSpPr>
            <a:spLocks noGrp="1"/>
          </p:cNvSpPr>
          <p:nvPr>
            <p:ph type="ftr" sz="quarter" idx="11"/>
          </p:nvPr>
        </p:nvSpPr>
        <p:spPr/>
        <p:txBody>
          <a:bodyPr/>
          <a:lstStyle>
            <a:lvl1pPr>
              <a:defRPr smtClean="0"/>
            </a:lvl1pPr>
          </a:lstStyle>
          <a:p>
            <a:pPr>
              <a:defRPr/>
            </a:pPr>
            <a:r>
              <a:rPr lang="hu-HU"/>
              <a:t>Rátz László Vándorgyülés, 2013</a:t>
            </a:r>
            <a:endParaRPr lang="hu-HU" dirty="0"/>
          </a:p>
        </p:txBody>
      </p:sp>
      <p:sp>
        <p:nvSpPr>
          <p:cNvPr id="6" name="Dia számának helye 4"/>
          <p:cNvSpPr>
            <a:spLocks noGrp="1"/>
          </p:cNvSpPr>
          <p:nvPr>
            <p:ph type="sldNum" sz="quarter" idx="12"/>
          </p:nvPr>
        </p:nvSpPr>
        <p:spPr/>
        <p:txBody>
          <a:bodyPr/>
          <a:lstStyle>
            <a:lvl1pPr>
              <a:defRPr/>
            </a:lvl1pPr>
          </a:lstStyle>
          <a:p>
            <a:pPr>
              <a:defRPr/>
            </a:pPr>
            <a:fld id="{DA7EEE59-A40C-4380-8C8A-11B48F57767C}" type="slidenum">
              <a:rPr lang="hu-HU"/>
              <a:pPr>
                <a:defRPr/>
              </a:pPr>
              <a:t>‹#›</a:t>
            </a:fld>
            <a:endParaRPr lang="hu-HU"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Egyenes összekötő 6"/>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p:spPr>
        <p:txBody>
          <a:bodyPr/>
          <a:lstStyle/>
          <a:p>
            <a:endParaRPr lang="hu-HU"/>
          </a:p>
        </p:txBody>
      </p:sp>
      <p:sp>
        <p:nvSpPr>
          <p:cNvPr id="3" name="Háromszög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Dátum helye 1"/>
          <p:cNvSpPr>
            <a:spLocks noGrp="1"/>
          </p:cNvSpPr>
          <p:nvPr>
            <p:ph type="dt" sz="half" idx="10"/>
          </p:nvPr>
        </p:nvSpPr>
        <p:spPr/>
        <p:txBody>
          <a:bodyPr/>
          <a:lstStyle>
            <a:lvl1pPr>
              <a:defRPr/>
            </a:lvl1pPr>
          </a:lstStyle>
          <a:p>
            <a:pPr>
              <a:defRPr/>
            </a:pPr>
            <a:endParaRPr lang="hu-HU"/>
          </a:p>
        </p:txBody>
      </p:sp>
      <p:sp>
        <p:nvSpPr>
          <p:cNvPr id="5" name="Élőláb helye 2"/>
          <p:cNvSpPr>
            <a:spLocks noGrp="1"/>
          </p:cNvSpPr>
          <p:nvPr>
            <p:ph type="ftr" sz="quarter" idx="11"/>
          </p:nvPr>
        </p:nvSpPr>
        <p:spPr/>
        <p:txBody>
          <a:bodyPr/>
          <a:lstStyle>
            <a:lvl1pPr algn="r">
              <a:defRPr smtClean="0"/>
            </a:lvl1pPr>
          </a:lstStyle>
          <a:p>
            <a:pPr>
              <a:defRPr/>
            </a:pPr>
            <a:r>
              <a:rPr lang="hu-HU"/>
              <a:t>Rátz László Vándorgyülés, 2013</a:t>
            </a:r>
            <a:endParaRPr lang="hu-HU"/>
          </a:p>
        </p:txBody>
      </p:sp>
      <p:sp>
        <p:nvSpPr>
          <p:cNvPr id="6" name="Dia számának helye 3"/>
          <p:cNvSpPr>
            <a:spLocks noGrp="1"/>
          </p:cNvSpPr>
          <p:nvPr>
            <p:ph type="sldNum" sz="quarter" idx="12"/>
          </p:nvPr>
        </p:nvSpPr>
        <p:spPr/>
        <p:txBody>
          <a:bodyPr/>
          <a:lstStyle>
            <a:lvl1pPr algn="ctr">
              <a:defRPr/>
            </a:lvl1pPr>
          </a:lstStyle>
          <a:p>
            <a:pPr>
              <a:defRPr/>
            </a:pPr>
            <a:fld id="{83CA7EDC-CC44-4AA8-B263-E6F2C12671F7}" type="slidenum">
              <a:rPr lang="hu-HU"/>
              <a:pPr>
                <a:defRPr/>
              </a:pPr>
              <a:t>‹#›</a:t>
            </a:fld>
            <a:endParaRPr lang="hu-HU"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5" name="Egyenes összekötő 6"/>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p:spPr>
        <p:txBody>
          <a:bodyPr/>
          <a:lstStyle/>
          <a:p>
            <a:endParaRPr lang="hu-HU"/>
          </a:p>
        </p:txBody>
      </p:sp>
      <p:sp>
        <p:nvSpPr>
          <p:cNvPr id="6" name="Egyenes összekötő 7"/>
          <p:cNvSpPr>
            <a:spLocks noChangeShapeType="1"/>
          </p:cNvSpPr>
          <p:nvPr/>
        </p:nvSpPr>
        <p:spPr bwMode="auto">
          <a:xfrm rot="5400000">
            <a:off x="3160712" y="3324226"/>
            <a:ext cx="6035675" cy="0"/>
          </a:xfrm>
          <a:prstGeom prst="line">
            <a:avLst/>
          </a:prstGeom>
          <a:noFill/>
          <a:ln w="9525" algn="ctr">
            <a:solidFill>
              <a:schemeClr val="accent2"/>
            </a:solidFill>
            <a:prstDash val="dash"/>
            <a:round/>
            <a:headEnd/>
            <a:tailEnd/>
          </a:ln>
        </p:spPr>
        <p:txBody>
          <a:bodyPr/>
          <a:lstStyle/>
          <a:p>
            <a:endParaRPr lang="hu-HU"/>
          </a:p>
        </p:txBody>
      </p:sp>
      <p:sp>
        <p:nvSpPr>
          <p:cNvPr id="7" name="Háromszög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Cím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hu-HU" smtClean="0"/>
              <a:t>Mintacím szerkesztése</a:t>
            </a:r>
            <a:endParaRPr lang="en-US"/>
          </a:p>
        </p:txBody>
      </p:sp>
      <p:sp>
        <p:nvSpPr>
          <p:cNvPr id="3" name="Szöveg hely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hu-HU" smtClean="0"/>
              <a:t>Mintaszöveg szerkesztése</a:t>
            </a:r>
          </a:p>
        </p:txBody>
      </p:sp>
      <p:sp>
        <p:nvSpPr>
          <p:cNvPr id="12" name="Tartalom helye 11"/>
          <p:cNvSpPr>
            <a:spLocks noGrp="1"/>
          </p:cNvSpPr>
          <p:nvPr>
            <p:ph sz="quarter" idx="1"/>
          </p:nvPr>
        </p:nvSpPr>
        <p:spPr>
          <a:xfrm>
            <a:off x="304800" y="304800"/>
            <a:ext cx="5715000" cy="571500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8" name="Dátum helye 4"/>
          <p:cNvSpPr>
            <a:spLocks noGrp="1"/>
          </p:cNvSpPr>
          <p:nvPr>
            <p:ph type="dt" sz="half" idx="10"/>
          </p:nvPr>
        </p:nvSpPr>
        <p:spPr/>
        <p:txBody>
          <a:bodyPr/>
          <a:lstStyle>
            <a:lvl1pPr>
              <a:defRPr/>
            </a:lvl1pPr>
          </a:lstStyle>
          <a:p>
            <a:pPr>
              <a:defRPr/>
            </a:pPr>
            <a:endParaRPr lang="hu-HU"/>
          </a:p>
        </p:txBody>
      </p:sp>
      <p:sp>
        <p:nvSpPr>
          <p:cNvPr id="9" name="Élőláb helye 5"/>
          <p:cNvSpPr>
            <a:spLocks noGrp="1"/>
          </p:cNvSpPr>
          <p:nvPr>
            <p:ph type="ftr" sz="quarter" idx="11"/>
          </p:nvPr>
        </p:nvSpPr>
        <p:spPr/>
        <p:txBody>
          <a:bodyPr/>
          <a:lstStyle>
            <a:lvl1pPr>
              <a:defRPr smtClean="0"/>
            </a:lvl1pPr>
          </a:lstStyle>
          <a:p>
            <a:pPr>
              <a:defRPr/>
            </a:pPr>
            <a:r>
              <a:rPr lang="hu-HU"/>
              <a:t>Rátz László Vándorgyülés, 2013</a:t>
            </a:r>
            <a:endParaRPr lang="hu-HU" dirty="0"/>
          </a:p>
        </p:txBody>
      </p:sp>
      <p:sp>
        <p:nvSpPr>
          <p:cNvPr id="10" name="Dia számának helye 6"/>
          <p:cNvSpPr>
            <a:spLocks noGrp="1"/>
          </p:cNvSpPr>
          <p:nvPr>
            <p:ph type="sldNum" sz="quarter" idx="12"/>
          </p:nvPr>
        </p:nvSpPr>
        <p:spPr/>
        <p:txBody>
          <a:bodyPr/>
          <a:lstStyle>
            <a:lvl1pPr algn="ctr">
              <a:defRPr/>
            </a:lvl1pPr>
          </a:lstStyle>
          <a:p>
            <a:pPr>
              <a:defRPr/>
            </a:pPr>
            <a:fld id="{BC30E72B-BE7A-48B6-B38B-B9C75B8109B9}" type="slidenum">
              <a:rPr lang="hu-HU"/>
              <a:pPr>
                <a:defRPr/>
              </a:pPr>
              <a:t>‹#›</a:t>
            </a:fld>
            <a:endParaRPr lang="hu-H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Mintacím szerkesztése</a:t>
            </a:r>
            <a:endParaRPr lang="en-US" dirty="0"/>
          </a:p>
        </p:txBody>
      </p:sp>
      <p:sp>
        <p:nvSpPr>
          <p:cNvPr id="8" name="Tartalom helye 7"/>
          <p:cNvSpPr>
            <a:spLocks noGrp="1"/>
          </p:cNvSpPr>
          <p:nvPr>
            <p:ph sz="quarter" idx="1"/>
          </p:nvPr>
        </p:nvSpPr>
        <p:spPr>
          <a:xfrm>
            <a:off x="914400" y="1268760"/>
            <a:ext cx="8229600" cy="493776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átum helye 3"/>
          <p:cNvSpPr>
            <a:spLocks noGrp="1"/>
          </p:cNvSpPr>
          <p:nvPr>
            <p:ph type="dt" sz="half" idx="10"/>
          </p:nvPr>
        </p:nvSpPr>
        <p:spPr/>
        <p:txBody>
          <a:bodyPr/>
          <a:lstStyle>
            <a:lvl1pPr>
              <a:defRPr/>
            </a:lvl1pPr>
          </a:lstStyle>
          <a:p>
            <a:pPr>
              <a:defRPr/>
            </a:pPr>
            <a:endParaRPr lang="hu-HU"/>
          </a:p>
        </p:txBody>
      </p:sp>
      <p:sp>
        <p:nvSpPr>
          <p:cNvPr id="5" name="Élőláb helye 4"/>
          <p:cNvSpPr>
            <a:spLocks noGrp="1"/>
          </p:cNvSpPr>
          <p:nvPr>
            <p:ph type="ftr" sz="quarter" idx="11"/>
          </p:nvPr>
        </p:nvSpPr>
        <p:spPr/>
        <p:txBody>
          <a:bodyPr/>
          <a:lstStyle>
            <a:lvl1pPr>
              <a:defRPr smtClean="0"/>
            </a:lvl1pPr>
          </a:lstStyle>
          <a:p>
            <a:pPr>
              <a:defRPr/>
            </a:pPr>
            <a:r>
              <a:rPr lang="hu-HU"/>
              <a:t>Rátz László Vándorgyülés, 2013</a:t>
            </a:r>
            <a:endParaRPr lang="hu-HU"/>
          </a:p>
        </p:txBody>
      </p:sp>
      <p:sp>
        <p:nvSpPr>
          <p:cNvPr id="6" name="Dia számának helye 5"/>
          <p:cNvSpPr>
            <a:spLocks noGrp="1"/>
          </p:cNvSpPr>
          <p:nvPr>
            <p:ph type="sldNum" sz="quarter" idx="12"/>
          </p:nvPr>
        </p:nvSpPr>
        <p:spPr>
          <a:xfrm>
            <a:off x="8675688" y="6453188"/>
            <a:ext cx="433387" cy="365125"/>
          </a:xfrm>
        </p:spPr>
        <p:txBody>
          <a:bodyPr/>
          <a:lstStyle>
            <a:lvl1pPr algn="ctr">
              <a:defRPr/>
            </a:lvl1pPr>
          </a:lstStyle>
          <a:p>
            <a:pPr>
              <a:defRPr/>
            </a:pPr>
            <a:fld id="{CBD2CC92-70B4-46CF-83DD-8934E73CACC8}" type="slidenum">
              <a:rPr lang="hu-HU"/>
              <a:pPr>
                <a:defRPr/>
              </a:pPr>
              <a:t>‹#›</a:t>
            </a:fld>
            <a:endParaRPr lang="hu-H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Kép képaláírással">
    <p:spTree>
      <p:nvGrpSpPr>
        <p:cNvPr id="1" name=""/>
        <p:cNvGrpSpPr/>
        <p:nvPr/>
      </p:nvGrpSpPr>
      <p:grpSpPr>
        <a:xfrm>
          <a:off x="0" y="0"/>
          <a:ext cx="0" cy="0"/>
          <a:chOff x="0" y="0"/>
          <a:chExt cx="0" cy="0"/>
        </a:xfrm>
      </p:grpSpPr>
      <p:sp>
        <p:nvSpPr>
          <p:cNvPr id="5" name="Egyenes összekötő 6"/>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p:spPr>
        <p:txBody>
          <a:bodyPr/>
          <a:lstStyle/>
          <a:p>
            <a:endParaRPr lang="hu-HU"/>
          </a:p>
        </p:txBody>
      </p:sp>
      <p:sp>
        <p:nvSpPr>
          <p:cNvPr id="6" name="Háromszög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Kép helye 2"/>
          <p:cNvSpPr>
            <a:spLocks noGrp="1"/>
          </p:cNvSpPr>
          <p:nvPr>
            <p:ph type="pic" idx="1"/>
          </p:nvPr>
        </p:nvSpPr>
        <p:spPr>
          <a:xfrm>
            <a:off x="899592" y="1916832"/>
            <a:ext cx="7920880" cy="4104456"/>
          </a:xfrm>
          <a:solidFill>
            <a:schemeClr val="tx1">
              <a:shade val="50000"/>
            </a:schemeClr>
          </a:solidFill>
          <a:ln>
            <a:noFill/>
          </a:ln>
          <a:effectLst/>
        </p:spPr>
        <p:txBody>
          <a:bodyPr>
            <a:normAutofit/>
          </a:bodyPr>
          <a:lstStyle>
            <a:lvl1pPr marL="0" indent="0">
              <a:spcBef>
                <a:spcPts val="600"/>
              </a:spcBef>
              <a:buNone/>
              <a:defRPr sz="3200"/>
            </a:lvl1pPr>
          </a:lstStyle>
          <a:p>
            <a:pPr lvl="0"/>
            <a:r>
              <a:rPr lang="hu-HU" noProof="0" dirty="0" smtClean="0"/>
              <a:t>Kép beszúrásához kattintson az ikonra</a:t>
            </a:r>
            <a:endParaRPr lang="en-US" noProof="0" dirty="0"/>
          </a:p>
        </p:txBody>
      </p:sp>
      <p:sp>
        <p:nvSpPr>
          <p:cNvPr id="4" name="Szöveg helye 3"/>
          <p:cNvSpPr>
            <a:spLocks noGrp="1"/>
          </p:cNvSpPr>
          <p:nvPr>
            <p:ph type="body" sz="half" idx="2"/>
          </p:nvPr>
        </p:nvSpPr>
        <p:spPr>
          <a:xfrm>
            <a:off x="1043608" y="1239416"/>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hu-HU" smtClean="0"/>
              <a:t>Mintaszöveg szerkesztése</a:t>
            </a:r>
          </a:p>
        </p:txBody>
      </p:sp>
      <p:sp>
        <p:nvSpPr>
          <p:cNvPr id="11" name="Cím helye 21"/>
          <p:cNvSpPr>
            <a:spLocks noGrp="1"/>
          </p:cNvSpPr>
          <p:nvPr>
            <p:ph type="title"/>
          </p:nvPr>
        </p:nvSpPr>
        <p:spPr>
          <a:xfrm>
            <a:off x="1043608" y="188640"/>
            <a:ext cx="8229600" cy="990600"/>
          </a:xfrm>
          <a:prstGeom prst="rect">
            <a:avLst/>
          </a:prstGeom>
        </p:spPr>
        <p:txBody>
          <a:bodyPr>
            <a:normAutofit/>
          </a:bodyPr>
          <a:lstStyle/>
          <a:p>
            <a:r>
              <a:rPr lang="hu-HU" smtClean="0"/>
              <a:t>Mintacím szerkesztése</a:t>
            </a:r>
            <a:endParaRPr lang="en-US"/>
          </a:p>
        </p:txBody>
      </p:sp>
      <p:sp>
        <p:nvSpPr>
          <p:cNvPr id="7" name="Dátum helye 4"/>
          <p:cNvSpPr>
            <a:spLocks noGrp="1"/>
          </p:cNvSpPr>
          <p:nvPr>
            <p:ph type="dt" sz="half" idx="10"/>
          </p:nvPr>
        </p:nvSpPr>
        <p:spPr/>
        <p:txBody>
          <a:bodyPr/>
          <a:lstStyle>
            <a:lvl1pPr>
              <a:defRPr/>
            </a:lvl1pPr>
          </a:lstStyle>
          <a:p>
            <a:pPr>
              <a:defRPr/>
            </a:pPr>
            <a:endParaRPr lang="hu-HU"/>
          </a:p>
        </p:txBody>
      </p:sp>
      <p:sp>
        <p:nvSpPr>
          <p:cNvPr id="8" name="Élőláb helye 5"/>
          <p:cNvSpPr>
            <a:spLocks noGrp="1"/>
          </p:cNvSpPr>
          <p:nvPr>
            <p:ph type="ftr" sz="quarter" idx="11"/>
          </p:nvPr>
        </p:nvSpPr>
        <p:spPr/>
        <p:txBody>
          <a:bodyPr/>
          <a:lstStyle>
            <a:lvl1pPr>
              <a:defRPr smtClean="0"/>
            </a:lvl1pPr>
          </a:lstStyle>
          <a:p>
            <a:pPr>
              <a:defRPr/>
            </a:pPr>
            <a:r>
              <a:rPr lang="hu-HU"/>
              <a:t>Rátz László Vándorgyülés, 2013</a:t>
            </a:r>
            <a:endParaRPr lang="hu-HU" dirty="0"/>
          </a:p>
        </p:txBody>
      </p:sp>
      <p:sp>
        <p:nvSpPr>
          <p:cNvPr id="9" name="Dia számának helye 6"/>
          <p:cNvSpPr>
            <a:spLocks noGrp="1"/>
          </p:cNvSpPr>
          <p:nvPr>
            <p:ph type="sldNum" sz="quarter" idx="12"/>
          </p:nvPr>
        </p:nvSpPr>
        <p:spPr/>
        <p:txBody>
          <a:bodyPr/>
          <a:lstStyle>
            <a:lvl1pPr>
              <a:defRPr/>
            </a:lvl1pPr>
          </a:lstStyle>
          <a:p>
            <a:pPr>
              <a:defRPr/>
            </a:pPr>
            <a:fld id="{8BCE6DA7-8B2A-49BD-A075-B1AA5FAFD3D8}" type="slidenum">
              <a:rPr lang="hu-HU"/>
              <a:pPr>
                <a:defRPr/>
              </a:pPr>
              <a:t>‹#›</a:t>
            </a:fld>
            <a:endParaRPr lang="hu-HU" dirty="0"/>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US"/>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átum helye 13"/>
          <p:cNvSpPr>
            <a:spLocks noGrp="1"/>
          </p:cNvSpPr>
          <p:nvPr>
            <p:ph type="dt" sz="half" idx="10"/>
          </p:nvPr>
        </p:nvSpPr>
        <p:spPr/>
        <p:txBody>
          <a:bodyPr/>
          <a:lstStyle>
            <a:lvl1pPr>
              <a:defRPr/>
            </a:lvl1pPr>
          </a:lstStyle>
          <a:p>
            <a:pPr>
              <a:defRPr/>
            </a:pPr>
            <a:endParaRPr lang="hu-HU"/>
          </a:p>
        </p:txBody>
      </p:sp>
      <p:sp>
        <p:nvSpPr>
          <p:cNvPr id="5" name="Élőláb helye 2"/>
          <p:cNvSpPr>
            <a:spLocks noGrp="1"/>
          </p:cNvSpPr>
          <p:nvPr>
            <p:ph type="ftr" sz="quarter" idx="11"/>
          </p:nvPr>
        </p:nvSpPr>
        <p:spPr/>
        <p:txBody>
          <a:bodyPr/>
          <a:lstStyle>
            <a:lvl1pPr>
              <a:defRPr/>
            </a:lvl1pPr>
          </a:lstStyle>
          <a:p>
            <a:pPr>
              <a:defRPr/>
            </a:pPr>
            <a:r>
              <a:rPr lang="hu-HU"/>
              <a:t>Rátz László Vándorgyülés, 2013</a:t>
            </a:r>
            <a:endParaRPr lang="hu-HU" dirty="0"/>
          </a:p>
        </p:txBody>
      </p:sp>
      <p:sp>
        <p:nvSpPr>
          <p:cNvPr id="6" name="Dia számának helye 22"/>
          <p:cNvSpPr>
            <a:spLocks noGrp="1"/>
          </p:cNvSpPr>
          <p:nvPr>
            <p:ph type="sldNum" sz="quarter" idx="12"/>
          </p:nvPr>
        </p:nvSpPr>
        <p:spPr/>
        <p:txBody>
          <a:bodyPr/>
          <a:lstStyle>
            <a:lvl1pPr>
              <a:defRPr/>
            </a:lvl1pPr>
          </a:lstStyle>
          <a:p>
            <a:pPr>
              <a:defRPr/>
            </a:pPr>
            <a:fld id="{AA558A34-CCF8-440C-9449-A49CD54E118F}" type="slidenum">
              <a:rPr lang="hu-HU"/>
              <a:pPr>
                <a:defRPr/>
              </a:pPr>
              <a:t>‹#›</a:t>
            </a:fld>
            <a:endParaRPr lang="hu-HU"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4" name="Egyenes összekötő 6"/>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p:spPr>
        <p:txBody>
          <a:bodyPr/>
          <a:lstStyle/>
          <a:p>
            <a:endParaRPr lang="hu-HU"/>
          </a:p>
        </p:txBody>
      </p:sp>
      <p:sp>
        <p:nvSpPr>
          <p:cNvPr id="5" name="Háromszög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Egyenes összekötő 8"/>
          <p:cNvSpPr>
            <a:spLocks noChangeShapeType="1"/>
          </p:cNvSpPr>
          <p:nvPr/>
        </p:nvSpPr>
        <p:spPr bwMode="auto">
          <a:xfrm rot="5400000">
            <a:off x="3630612" y="3201988"/>
            <a:ext cx="5851525" cy="0"/>
          </a:xfrm>
          <a:prstGeom prst="line">
            <a:avLst/>
          </a:prstGeom>
          <a:noFill/>
          <a:ln w="9525" algn="ctr">
            <a:solidFill>
              <a:schemeClr val="accent2"/>
            </a:solidFill>
            <a:prstDash val="dash"/>
            <a:round/>
            <a:headEnd/>
            <a:tailEnd/>
          </a:ln>
        </p:spPr>
        <p:txBody>
          <a:bodyPr/>
          <a:lstStyle/>
          <a:p>
            <a:endParaRPr lang="hu-HU"/>
          </a:p>
        </p:txBody>
      </p:sp>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en-US"/>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7" name="Dátum helye 3"/>
          <p:cNvSpPr>
            <a:spLocks noGrp="1"/>
          </p:cNvSpPr>
          <p:nvPr>
            <p:ph type="dt" sz="half" idx="10"/>
          </p:nvPr>
        </p:nvSpPr>
        <p:spPr/>
        <p:txBody>
          <a:bodyPr/>
          <a:lstStyle>
            <a:lvl1pPr>
              <a:defRPr/>
            </a:lvl1pPr>
          </a:lstStyle>
          <a:p>
            <a:pPr>
              <a:defRPr/>
            </a:pPr>
            <a:endParaRPr lang="hu-HU"/>
          </a:p>
        </p:txBody>
      </p:sp>
      <p:sp>
        <p:nvSpPr>
          <p:cNvPr id="8" name="Élőláb helye 4"/>
          <p:cNvSpPr>
            <a:spLocks noGrp="1"/>
          </p:cNvSpPr>
          <p:nvPr>
            <p:ph type="ftr" sz="quarter" idx="11"/>
          </p:nvPr>
        </p:nvSpPr>
        <p:spPr/>
        <p:txBody>
          <a:bodyPr/>
          <a:lstStyle>
            <a:lvl1pPr>
              <a:defRPr smtClean="0"/>
            </a:lvl1pPr>
          </a:lstStyle>
          <a:p>
            <a:pPr>
              <a:defRPr/>
            </a:pPr>
            <a:r>
              <a:rPr lang="hu-HU"/>
              <a:t>Rátz László Vándorgyülés, 2013</a:t>
            </a:r>
            <a:endParaRPr lang="hu-HU" dirty="0"/>
          </a:p>
        </p:txBody>
      </p:sp>
      <p:sp>
        <p:nvSpPr>
          <p:cNvPr id="9" name="Dia számának helye 5"/>
          <p:cNvSpPr>
            <a:spLocks noGrp="1"/>
          </p:cNvSpPr>
          <p:nvPr>
            <p:ph type="sldNum" sz="quarter" idx="12"/>
          </p:nvPr>
        </p:nvSpPr>
        <p:spPr/>
        <p:txBody>
          <a:bodyPr/>
          <a:lstStyle>
            <a:lvl1pPr algn="ctr">
              <a:defRPr/>
            </a:lvl1pPr>
          </a:lstStyle>
          <a:p>
            <a:pPr>
              <a:defRPr/>
            </a:pPr>
            <a:fld id="{713399C9-93AA-4088-8440-9F29F306058C}" type="slidenum">
              <a:rPr lang="hu-HU"/>
              <a:pPr>
                <a:defRPr/>
              </a:pPr>
              <a:t>‹#›</a:t>
            </a:fld>
            <a:endParaRPr lang="hu-HU"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ím, szöveg és tartalom">
    <p:spTree>
      <p:nvGrpSpPr>
        <p:cNvPr id="1" name=""/>
        <p:cNvGrpSpPr/>
        <p:nvPr/>
      </p:nvGrpSpPr>
      <p:grpSpPr>
        <a:xfrm>
          <a:off x="0" y="0"/>
          <a:ext cx="0" cy="0"/>
          <a:chOff x="0" y="0"/>
          <a:chExt cx="0" cy="0"/>
        </a:xfrm>
      </p:grpSpPr>
      <p:sp>
        <p:nvSpPr>
          <p:cNvPr id="3" name="Szöveg helye 2"/>
          <p:cNvSpPr>
            <a:spLocks noGrp="1"/>
          </p:cNvSpPr>
          <p:nvPr>
            <p:ph type="body" sz="half" idx="1"/>
          </p:nvPr>
        </p:nvSpPr>
        <p:spPr>
          <a:xfrm>
            <a:off x="1182688" y="2017713"/>
            <a:ext cx="3810000" cy="411480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5145088" y="2017713"/>
            <a:ext cx="3810000" cy="411480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8" name="Cím helye 21"/>
          <p:cNvSpPr>
            <a:spLocks noGrp="1"/>
          </p:cNvSpPr>
          <p:nvPr>
            <p:ph type="title"/>
          </p:nvPr>
        </p:nvSpPr>
        <p:spPr>
          <a:xfrm>
            <a:off x="1043608" y="188640"/>
            <a:ext cx="8229600" cy="990600"/>
          </a:xfrm>
          <a:prstGeom prst="rect">
            <a:avLst/>
          </a:prstGeom>
        </p:spPr>
        <p:txBody>
          <a:bodyPr>
            <a:normAutofit/>
          </a:bodyPr>
          <a:lstStyle/>
          <a:p>
            <a:r>
              <a:rPr lang="hu-HU" smtClean="0"/>
              <a:t>Mintacím szerkesztése</a:t>
            </a:r>
            <a:endParaRPr lang="en-US"/>
          </a:p>
        </p:txBody>
      </p:sp>
      <p:sp>
        <p:nvSpPr>
          <p:cNvPr id="5" name="Dátum helye 13"/>
          <p:cNvSpPr>
            <a:spLocks noGrp="1"/>
          </p:cNvSpPr>
          <p:nvPr>
            <p:ph type="dt" sz="half" idx="10"/>
          </p:nvPr>
        </p:nvSpPr>
        <p:spPr/>
        <p:txBody>
          <a:bodyPr/>
          <a:lstStyle>
            <a:lvl1pPr>
              <a:defRPr/>
            </a:lvl1pPr>
          </a:lstStyle>
          <a:p>
            <a:pPr>
              <a:defRPr/>
            </a:pPr>
            <a:endParaRPr lang="hu-HU"/>
          </a:p>
        </p:txBody>
      </p:sp>
      <p:sp>
        <p:nvSpPr>
          <p:cNvPr id="6" name="Élőláb helye 2"/>
          <p:cNvSpPr>
            <a:spLocks noGrp="1"/>
          </p:cNvSpPr>
          <p:nvPr>
            <p:ph type="ftr" sz="quarter" idx="11"/>
          </p:nvPr>
        </p:nvSpPr>
        <p:spPr/>
        <p:txBody>
          <a:bodyPr/>
          <a:lstStyle>
            <a:lvl1pPr>
              <a:defRPr/>
            </a:lvl1pPr>
          </a:lstStyle>
          <a:p>
            <a:pPr>
              <a:defRPr/>
            </a:pPr>
            <a:r>
              <a:rPr lang="hu-HU"/>
              <a:t>Rátz László Vándorgyülés, 2013</a:t>
            </a:r>
            <a:endParaRPr lang="hu-HU" dirty="0"/>
          </a:p>
        </p:txBody>
      </p:sp>
      <p:sp>
        <p:nvSpPr>
          <p:cNvPr id="7" name="Dia számának helye 22"/>
          <p:cNvSpPr>
            <a:spLocks noGrp="1"/>
          </p:cNvSpPr>
          <p:nvPr>
            <p:ph type="sldNum" sz="quarter" idx="12"/>
          </p:nvPr>
        </p:nvSpPr>
        <p:spPr/>
        <p:txBody>
          <a:bodyPr/>
          <a:lstStyle>
            <a:lvl1pPr>
              <a:defRPr/>
            </a:lvl1pPr>
          </a:lstStyle>
          <a:p>
            <a:pPr>
              <a:defRPr/>
            </a:pPr>
            <a:fld id="{8A04BFCA-8864-41BC-BBC4-C9D6AA79874E}" type="slidenum">
              <a:rPr lang="hu-HU"/>
              <a:pPr>
                <a:defRPr/>
              </a:pPr>
              <a:t>‹#›</a:t>
            </a:fld>
            <a:endParaRPr lang="hu-H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4" name="Téglalap 7"/>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Téglalap 8"/>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Cím 1"/>
          <p:cNvSpPr>
            <a:spLocks noGrp="1"/>
          </p:cNvSpPr>
          <p:nvPr>
            <p:ph type="title"/>
          </p:nvPr>
        </p:nvSpPr>
        <p:spPr>
          <a:xfrm>
            <a:off x="1219200" y="2971800"/>
            <a:ext cx="6858000" cy="1066800"/>
          </a:xfrm>
        </p:spPr>
        <p:txBody>
          <a:bodyPr anchor="t"/>
          <a:lstStyle>
            <a:lvl1pPr algn="r">
              <a:buNone/>
              <a:defRPr sz="3200" b="0" cap="none" baseline="0"/>
            </a:lvl1pPr>
          </a:lstStyle>
          <a:p>
            <a:r>
              <a:rPr lang="hu-HU" smtClean="0"/>
              <a:t>Mintacím szerkesztése</a:t>
            </a:r>
            <a:endParaRPr lang="en-US"/>
          </a:p>
        </p:txBody>
      </p:sp>
      <p:sp>
        <p:nvSpPr>
          <p:cNvPr id="3" name="Szöveg helye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hu-HU" smtClean="0"/>
              <a:t>Mintaszöveg szerkesztése</a:t>
            </a:r>
          </a:p>
        </p:txBody>
      </p:sp>
      <p:sp>
        <p:nvSpPr>
          <p:cNvPr id="6" name="Dátum helye 3"/>
          <p:cNvSpPr>
            <a:spLocks noGrp="1"/>
          </p:cNvSpPr>
          <p:nvPr>
            <p:ph type="dt" sz="half" idx="10"/>
          </p:nvPr>
        </p:nvSpPr>
        <p:spPr>
          <a:xfrm>
            <a:off x="6400800" y="6354763"/>
            <a:ext cx="2286000" cy="366712"/>
          </a:xfrm>
        </p:spPr>
        <p:txBody>
          <a:bodyPr/>
          <a:lstStyle>
            <a:lvl1pPr>
              <a:defRPr/>
            </a:lvl1pPr>
          </a:lstStyle>
          <a:p>
            <a:pPr>
              <a:defRPr/>
            </a:pPr>
            <a:endParaRPr lang="hu-HU"/>
          </a:p>
        </p:txBody>
      </p:sp>
      <p:sp>
        <p:nvSpPr>
          <p:cNvPr id="7" name="Élőláb helye 4"/>
          <p:cNvSpPr>
            <a:spLocks noGrp="1"/>
          </p:cNvSpPr>
          <p:nvPr>
            <p:ph type="ftr" sz="quarter" idx="11"/>
          </p:nvPr>
        </p:nvSpPr>
        <p:spPr>
          <a:xfrm>
            <a:off x="2898775" y="6354763"/>
            <a:ext cx="3475038" cy="366712"/>
          </a:xfrm>
        </p:spPr>
        <p:txBody>
          <a:bodyPr/>
          <a:lstStyle>
            <a:lvl1pPr>
              <a:defRPr smtClean="0"/>
            </a:lvl1pPr>
          </a:lstStyle>
          <a:p>
            <a:pPr>
              <a:defRPr/>
            </a:pPr>
            <a:r>
              <a:rPr lang="hu-HU"/>
              <a:t>Rátz László Vándorgyülés, 2013</a:t>
            </a:r>
            <a:endParaRPr lang="hu-HU"/>
          </a:p>
        </p:txBody>
      </p:sp>
      <p:sp>
        <p:nvSpPr>
          <p:cNvPr id="8" name="Dia számának helye 5"/>
          <p:cNvSpPr>
            <a:spLocks noGrp="1"/>
          </p:cNvSpPr>
          <p:nvPr>
            <p:ph type="sldNum" sz="quarter" idx="12"/>
          </p:nvPr>
        </p:nvSpPr>
        <p:spPr>
          <a:xfrm>
            <a:off x="1069975" y="6354763"/>
            <a:ext cx="1520825" cy="366712"/>
          </a:xfrm>
        </p:spPr>
        <p:txBody>
          <a:bodyPr/>
          <a:lstStyle>
            <a:lvl1pPr>
              <a:defRPr/>
            </a:lvl1pPr>
          </a:lstStyle>
          <a:p>
            <a:pPr>
              <a:defRPr/>
            </a:pPr>
            <a:fld id="{3CF725BC-EB33-4432-89E3-9D83C9182EA5}" type="slidenum">
              <a:rPr lang="hu-HU"/>
              <a:pPr>
                <a:defRPr/>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tartalomrész">
    <p:spTree>
      <p:nvGrpSpPr>
        <p:cNvPr id="1" name=""/>
        <p:cNvGrpSpPr/>
        <p:nvPr/>
      </p:nvGrpSpPr>
      <p:grpSpPr>
        <a:xfrm>
          <a:off x="0" y="0"/>
          <a:ext cx="0" cy="0"/>
          <a:chOff x="0" y="0"/>
          <a:chExt cx="0" cy="0"/>
        </a:xfrm>
      </p:grpSpPr>
      <p:sp>
        <p:nvSpPr>
          <p:cNvPr id="9" name="Tartalom helye 8"/>
          <p:cNvSpPr>
            <a:spLocks noGrp="1"/>
          </p:cNvSpPr>
          <p:nvPr>
            <p:ph sz="quarter" idx="1"/>
          </p:nvPr>
        </p:nvSpPr>
        <p:spPr>
          <a:xfrm>
            <a:off x="611560" y="1268760"/>
            <a:ext cx="4041648" cy="493776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11" name="Tartalom helye 10"/>
          <p:cNvSpPr>
            <a:spLocks noGrp="1"/>
          </p:cNvSpPr>
          <p:nvPr>
            <p:ph sz="quarter" idx="2"/>
          </p:nvPr>
        </p:nvSpPr>
        <p:spPr>
          <a:xfrm>
            <a:off x="4716016" y="1268760"/>
            <a:ext cx="4041648" cy="493776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8" name="Cím helye 21"/>
          <p:cNvSpPr>
            <a:spLocks noGrp="1"/>
          </p:cNvSpPr>
          <p:nvPr>
            <p:ph type="title"/>
          </p:nvPr>
        </p:nvSpPr>
        <p:spPr>
          <a:xfrm>
            <a:off x="1043608" y="188640"/>
            <a:ext cx="8229600" cy="990600"/>
          </a:xfrm>
          <a:prstGeom prst="rect">
            <a:avLst/>
          </a:prstGeom>
        </p:spPr>
        <p:txBody>
          <a:bodyPr>
            <a:normAutofit/>
          </a:bodyPr>
          <a:lstStyle/>
          <a:p>
            <a:r>
              <a:rPr lang="hu-HU" smtClean="0"/>
              <a:t>Mintacím szerkesztése</a:t>
            </a:r>
            <a:endParaRPr lang="en-US"/>
          </a:p>
        </p:txBody>
      </p:sp>
      <p:sp>
        <p:nvSpPr>
          <p:cNvPr id="5" name="Dátum helye 13"/>
          <p:cNvSpPr>
            <a:spLocks noGrp="1"/>
          </p:cNvSpPr>
          <p:nvPr>
            <p:ph type="dt" sz="half" idx="10"/>
          </p:nvPr>
        </p:nvSpPr>
        <p:spPr/>
        <p:txBody>
          <a:bodyPr/>
          <a:lstStyle>
            <a:lvl1pPr>
              <a:defRPr/>
            </a:lvl1pPr>
          </a:lstStyle>
          <a:p>
            <a:pPr>
              <a:defRPr/>
            </a:pPr>
            <a:endParaRPr lang="hu-HU"/>
          </a:p>
        </p:txBody>
      </p:sp>
      <p:sp>
        <p:nvSpPr>
          <p:cNvPr id="6" name="Élőláb helye 2"/>
          <p:cNvSpPr>
            <a:spLocks noGrp="1"/>
          </p:cNvSpPr>
          <p:nvPr>
            <p:ph type="ftr" sz="quarter" idx="11"/>
          </p:nvPr>
        </p:nvSpPr>
        <p:spPr/>
        <p:txBody>
          <a:bodyPr/>
          <a:lstStyle>
            <a:lvl1pPr>
              <a:defRPr/>
            </a:lvl1pPr>
          </a:lstStyle>
          <a:p>
            <a:pPr>
              <a:defRPr/>
            </a:pPr>
            <a:r>
              <a:rPr lang="hu-HU"/>
              <a:t>Rátz László Vándorgyülés, 2013</a:t>
            </a:r>
            <a:endParaRPr lang="hu-HU" dirty="0"/>
          </a:p>
        </p:txBody>
      </p:sp>
      <p:sp>
        <p:nvSpPr>
          <p:cNvPr id="7" name="Dia számának helye 22"/>
          <p:cNvSpPr>
            <a:spLocks noGrp="1"/>
          </p:cNvSpPr>
          <p:nvPr>
            <p:ph type="sldNum" sz="quarter" idx="12"/>
          </p:nvPr>
        </p:nvSpPr>
        <p:spPr/>
        <p:txBody>
          <a:bodyPr/>
          <a:lstStyle>
            <a:lvl1pPr>
              <a:defRPr/>
            </a:lvl1pPr>
          </a:lstStyle>
          <a:p>
            <a:pPr>
              <a:defRPr/>
            </a:pPr>
            <a:fld id="{73016DEE-B070-4C6E-891C-A203BCE0DACF}" type="slidenum">
              <a:rPr lang="hu-HU"/>
              <a:pPr>
                <a:defRPr/>
              </a:pPr>
              <a:t>‹#›</a:t>
            </a:fld>
            <a:endParaRPr lang="hu-H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Összehasonlítás">
    <p:spTree>
      <p:nvGrpSpPr>
        <p:cNvPr id="1" name=""/>
        <p:cNvGrpSpPr/>
        <p:nvPr/>
      </p:nvGrpSpPr>
      <p:grpSpPr>
        <a:xfrm>
          <a:off x="0" y="0"/>
          <a:ext cx="0" cy="0"/>
          <a:chOff x="0" y="0"/>
          <a:chExt cx="0" cy="0"/>
        </a:xfrm>
      </p:grpSpPr>
      <p:sp>
        <p:nvSpPr>
          <p:cNvPr id="3" name="Szöveg helye 2"/>
          <p:cNvSpPr>
            <a:spLocks noGrp="1"/>
          </p:cNvSpPr>
          <p:nvPr>
            <p:ph type="body" idx="1"/>
          </p:nvPr>
        </p:nvSpPr>
        <p:spPr>
          <a:xfrm>
            <a:off x="755576" y="1268760"/>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hu-HU" smtClean="0"/>
              <a:t>Mintaszöveg szerkesztése</a:t>
            </a:r>
          </a:p>
        </p:txBody>
      </p:sp>
      <p:sp>
        <p:nvSpPr>
          <p:cNvPr id="4" name="Szöveg helye 3"/>
          <p:cNvSpPr>
            <a:spLocks noGrp="1"/>
          </p:cNvSpPr>
          <p:nvPr>
            <p:ph type="body" sz="half" idx="3"/>
          </p:nvPr>
        </p:nvSpPr>
        <p:spPr>
          <a:xfrm>
            <a:off x="5102225" y="126876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hu-HU" smtClean="0"/>
              <a:t>Mintaszöveg szerkesztése</a:t>
            </a:r>
          </a:p>
        </p:txBody>
      </p:sp>
      <p:sp>
        <p:nvSpPr>
          <p:cNvPr id="11" name="Tartalom helye 10"/>
          <p:cNvSpPr>
            <a:spLocks noGrp="1"/>
          </p:cNvSpPr>
          <p:nvPr>
            <p:ph sz="quarter" idx="2"/>
          </p:nvPr>
        </p:nvSpPr>
        <p:spPr>
          <a:xfrm>
            <a:off x="755576" y="2132856"/>
            <a:ext cx="4038600" cy="403860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13" name="Tartalom helye 12"/>
          <p:cNvSpPr>
            <a:spLocks noGrp="1"/>
          </p:cNvSpPr>
          <p:nvPr>
            <p:ph sz="quarter" idx="4"/>
          </p:nvPr>
        </p:nvSpPr>
        <p:spPr>
          <a:xfrm>
            <a:off x="5105400" y="2132856"/>
            <a:ext cx="4038600" cy="403860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10" name="Cím helye 21"/>
          <p:cNvSpPr>
            <a:spLocks noGrp="1"/>
          </p:cNvSpPr>
          <p:nvPr>
            <p:ph type="title"/>
          </p:nvPr>
        </p:nvSpPr>
        <p:spPr>
          <a:xfrm>
            <a:off x="1043608" y="188640"/>
            <a:ext cx="8229600" cy="990600"/>
          </a:xfrm>
          <a:prstGeom prst="rect">
            <a:avLst/>
          </a:prstGeom>
        </p:spPr>
        <p:txBody>
          <a:bodyPr>
            <a:normAutofit/>
          </a:bodyPr>
          <a:lstStyle/>
          <a:p>
            <a:r>
              <a:rPr lang="hu-HU" smtClean="0"/>
              <a:t>Mintacím szerkesztése</a:t>
            </a:r>
            <a:endParaRPr lang="en-US"/>
          </a:p>
        </p:txBody>
      </p:sp>
      <p:sp>
        <p:nvSpPr>
          <p:cNvPr id="7" name="Dátum helye 13"/>
          <p:cNvSpPr>
            <a:spLocks noGrp="1"/>
          </p:cNvSpPr>
          <p:nvPr>
            <p:ph type="dt" sz="half" idx="10"/>
          </p:nvPr>
        </p:nvSpPr>
        <p:spPr/>
        <p:txBody>
          <a:bodyPr/>
          <a:lstStyle>
            <a:lvl1pPr>
              <a:defRPr/>
            </a:lvl1pPr>
          </a:lstStyle>
          <a:p>
            <a:pPr>
              <a:defRPr/>
            </a:pPr>
            <a:endParaRPr lang="hu-HU"/>
          </a:p>
        </p:txBody>
      </p:sp>
      <p:sp>
        <p:nvSpPr>
          <p:cNvPr id="8" name="Élőláb helye 2"/>
          <p:cNvSpPr>
            <a:spLocks noGrp="1"/>
          </p:cNvSpPr>
          <p:nvPr>
            <p:ph type="ftr" sz="quarter" idx="11"/>
          </p:nvPr>
        </p:nvSpPr>
        <p:spPr/>
        <p:txBody>
          <a:bodyPr/>
          <a:lstStyle>
            <a:lvl1pPr>
              <a:defRPr/>
            </a:lvl1pPr>
          </a:lstStyle>
          <a:p>
            <a:pPr>
              <a:defRPr/>
            </a:pPr>
            <a:r>
              <a:rPr lang="hu-HU"/>
              <a:t>Rátz László Vándorgyülés, 2013</a:t>
            </a:r>
            <a:endParaRPr lang="hu-HU" dirty="0"/>
          </a:p>
        </p:txBody>
      </p:sp>
      <p:sp>
        <p:nvSpPr>
          <p:cNvPr id="9" name="Dia számának helye 22"/>
          <p:cNvSpPr>
            <a:spLocks noGrp="1"/>
          </p:cNvSpPr>
          <p:nvPr>
            <p:ph type="sldNum" sz="quarter" idx="12"/>
          </p:nvPr>
        </p:nvSpPr>
        <p:spPr/>
        <p:txBody>
          <a:bodyPr/>
          <a:lstStyle>
            <a:lvl1pPr>
              <a:defRPr/>
            </a:lvl1pPr>
          </a:lstStyle>
          <a:p>
            <a:pPr>
              <a:defRPr/>
            </a:pPr>
            <a:fld id="{53443452-F151-4146-A01C-2AE2601B2A95}" type="slidenum">
              <a:rPr lang="hu-HU"/>
              <a:pPr>
                <a:defRPr/>
              </a:pPr>
              <a:t>‹#›</a:t>
            </a:fld>
            <a:endParaRPr lang="hu-H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sak cím">
    <p:spTree>
      <p:nvGrpSpPr>
        <p:cNvPr id="1" name=""/>
        <p:cNvGrpSpPr/>
        <p:nvPr/>
      </p:nvGrpSpPr>
      <p:grpSpPr>
        <a:xfrm>
          <a:off x="0" y="0"/>
          <a:ext cx="0" cy="0"/>
          <a:chOff x="0" y="0"/>
          <a:chExt cx="0" cy="0"/>
        </a:xfrm>
      </p:grpSpPr>
      <p:sp>
        <p:nvSpPr>
          <p:cNvPr id="7" name="Cím helye 21"/>
          <p:cNvSpPr>
            <a:spLocks noGrp="1"/>
          </p:cNvSpPr>
          <p:nvPr>
            <p:ph type="title"/>
          </p:nvPr>
        </p:nvSpPr>
        <p:spPr>
          <a:xfrm>
            <a:off x="1043608" y="188640"/>
            <a:ext cx="8229600" cy="990600"/>
          </a:xfrm>
          <a:prstGeom prst="rect">
            <a:avLst/>
          </a:prstGeom>
        </p:spPr>
        <p:txBody>
          <a:bodyPr>
            <a:normAutofit/>
          </a:bodyPr>
          <a:lstStyle/>
          <a:p>
            <a:r>
              <a:rPr lang="hu-HU" smtClean="0"/>
              <a:t>Mintacím szerkesztése</a:t>
            </a:r>
            <a:endParaRPr lang="en-US"/>
          </a:p>
        </p:txBody>
      </p:sp>
      <p:sp>
        <p:nvSpPr>
          <p:cNvPr id="3" name="Dátum helye 13"/>
          <p:cNvSpPr>
            <a:spLocks noGrp="1"/>
          </p:cNvSpPr>
          <p:nvPr>
            <p:ph type="dt" sz="half" idx="10"/>
          </p:nvPr>
        </p:nvSpPr>
        <p:spPr/>
        <p:txBody>
          <a:bodyPr/>
          <a:lstStyle>
            <a:lvl1pPr>
              <a:defRPr/>
            </a:lvl1pPr>
          </a:lstStyle>
          <a:p>
            <a:pPr>
              <a:defRPr/>
            </a:pPr>
            <a:endParaRPr lang="hu-HU"/>
          </a:p>
        </p:txBody>
      </p:sp>
      <p:sp>
        <p:nvSpPr>
          <p:cNvPr id="4" name="Élőláb helye 2"/>
          <p:cNvSpPr>
            <a:spLocks noGrp="1"/>
          </p:cNvSpPr>
          <p:nvPr>
            <p:ph type="ftr" sz="quarter" idx="11"/>
          </p:nvPr>
        </p:nvSpPr>
        <p:spPr/>
        <p:txBody>
          <a:bodyPr/>
          <a:lstStyle>
            <a:lvl1pPr>
              <a:defRPr/>
            </a:lvl1pPr>
          </a:lstStyle>
          <a:p>
            <a:pPr>
              <a:defRPr/>
            </a:pPr>
            <a:r>
              <a:rPr lang="hu-HU"/>
              <a:t>Rátz László Vándorgyülés, 2013</a:t>
            </a:r>
            <a:endParaRPr lang="hu-HU" dirty="0"/>
          </a:p>
        </p:txBody>
      </p:sp>
      <p:sp>
        <p:nvSpPr>
          <p:cNvPr id="5" name="Dia számának helye 22"/>
          <p:cNvSpPr>
            <a:spLocks noGrp="1"/>
          </p:cNvSpPr>
          <p:nvPr>
            <p:ph type="sldNum" sz="quarter" idx="12"/>
          </p:nvPr>
        </p:nvSpPr>
        <p:spPr/>
        <p:txBody>
          <a:bodyPr/>
          <a:lstStyle>
            <a:lvl1pPr>
              <a:defRPr/>
            </a:lvl1pPr>
          </a:lstStyle>
          <a:p>
            <a:pPr>
              <a:defRPr/>
            </a:pPr>
            <a:fld id="{49967A1C-87B8-4C23-9F61-7B21F72CA73B}" type="slidenum">
              <a:rPr lang="hu-HU"/>
              <a:pPr>
                <a:defRPr/>
              </a:pPr>
              <a:t>‹#›</a:t>
            </a:fld>
            <a:endParaRPr lang="hu-H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Egyenes összekötő 7"/>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p:spPr>
        <p:txBody>
          <a:bodyPr/>
          <a:lstStyle/>
          <a:p>
            <a:endParaRPr lang="hu-HU"/>
          </a:p>
        </p:txBody>
      </p:sp>
      <p:sp>
        <p:nvSpPr>
          <p:cNvPr id="3" name="Háromszög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Dátum helye 1"/>
          <p:cNvSpPr>
            <a:spLocks noGrp="1"/>
          </p:cNvSpPr>
          <p:nvPr>
            <p:ph type="dt" sz="half" idx="10"/>
          </p:nvPr>
        </p:nvSpPr>
        <p:spPr/>
        <p:txBody>
          <a:bodyPr/>
          <a:lstStyle>
            <a:lvl1pPr>
              <a:defRPr/>
            </a:lvl1pPr>
          </a:lstStyle>
          <a:p>
            <a:pPr>
              <a:defRPr/>
            </a:pPr>
            <a:endParaRPr lang="hu-HU"/>
          </a:p>
        </p:txBody>
      </p:sp>
      <p:sp>
        <p:nvSpPr>
          <p:cNvPr id="5" name="Élőláb helye 2"/>
          <p:cNvSpPr>
            <a:spLocks noGrp="1"/>
          </p:cNvSpPr>
          <p:nvPr>
            <p:ph type="ftr" sz="quarter" idx="11"/>
          </p:nvPr>
        </p:nvSpPr>
        <p:spPr/>
        <p:txBody>
          <a:bodyPr/>
          <a:lstStyle>
            <a:lvl1pPr>
              <a:defRPr smtClean="0"/>
            </a:lvl1pPr>
          </a:lstStyle>
          <a:p>
            <a:pPr>
              <a:defRPr/>
            </a:pPr>
            <a:r>
              <a:rPr lang="hu-HU"/>
              <a:t>Rátz László Vándorgyülés, 2013</a:t>
            </a:r>
            <a:endParaRPr lang="hu-HU"/>
          </a:p>
        </p:txBody>
      </p:sp>
      <p:sp>
        <p:nvSpPr>
          <p:cNvPr id="6" name="Dia számának helye 3"/>
          <p:cNvSpPr>
            <a:spLocks noGrp="1"/>
          </p:cNvSpPr>
          <p:nvPr>
            <p:ph type="sldNum" sz="quarter" idx="12"/>
          </p:nvPr>
        </p:nvSpPr>
        <p:spPr/>
        <p:txBody>
          <a:bodyPr/>
          <a:lstStyle>
            <a:lvl1pPr>
              <a:defRPr/>
            </a:lvl1pPr>
          </a:lstStyle>
          <a:p>
            <a:pPr>
              <a:defRPr/>
            </a:pPr>
            <a:fld id="{6CF11D67-998D-41D4-955B-CE677DA74ED0}" type="slidenum">
              <a:rPr lang="hu-HU"/>
              <a:pPr>
                <a:defRPr/>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5" name="Egyenes összekötő 7"/>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p:spPr>
        <p:txBody>
          <a:bodyPr/>
          <a:lstStyle/>
          <a:p>
            <a:endParaRPr lang="hu-HU"/>
          </a:p>
        </p:txBody>
      </p:sp>
      <p:sp>
        <p:nvSpPr>
          <p:cNvPr id="6" name="Egyenes összekötő 8"/>
          <p:cNvSpPr>
            <a:spLocks noChangeShapeType="1"/>
          </p:cNvSpPr>
          <p:nvPr/>
        </p:nvSpPr>
        <p:spPr bwMode="auto">
          <a:xfrm rot="5400000">
            <a:off x="3160712" y="3324226"/>
            <a:ext cx="6035675" cy="0"/>
          </a:xfrm>
          <a:prstGeom prst="line">
            <a:avLst/>
          </a:prstGeom>
          <a:noFill/>
          <a:ln w="9525" algn="ctr">
            <a:solidFill>
              <a:schemeClr val="accent2"/>
            </a:solidFill>
            <a:prstDash val="dash"/>
            <a:round/>
            <a:headEnd/>
            <a:tailEnd/>
          </a:ln>
        </p:spPr>
        <p:txBody>
          <a:bodyPr/>
          <a:lstStyle/>
          <a:p>
            <a:endParaRPr lang="hu-HU"/>
          </a:p>
        </p:txBody>
      </p:sp>
      <p:sp>
        <p:nvSpPr>
          <p:cNvPr id="7" name="Háromszög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Cím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hu-HU" smtClean="0"/>
              <a:t>Mintacím szerkesztése</a:t>
            </a:r>
            <a:endParaRPr lang="en-US"/>
          </a:p>
        </p:txBody>
      </p:sp>
      <p:sp>
        <p:nvSpPr>
          <p:cNvPr id="3" name="Szöveg hely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hu-HU" smtClean="0"/>
              <a:t>Mintaszöveg szerkesztése</a:t>
            </a:r>
          </a:p>
        </p:txBody>
      </p:sp>
      <p:sp>
        <p:nvSpPr>
          <p:cNvPr id="12" name="Tartalom helye 11"/>
          <p:cNvSpPr>
            <a:spLocks noGrp="1"/>
          </p:cNvSpPr>
          <p:nvPr>
            <p:ph sz="quarter" idx="1"/>
          </p:nvPr>
        </p:nvSpPr>
        <p:spPr>
          <a:xfrm>
            <a:off x="304800" y="304800"/>
            <a:ext cx="5715000" cy="571500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8" name="Dátum helye 4"/>
          <p:cNvSpPr>
            <a:spLocks noGrp="1"/>
          </p:cNvSpPr>
          <p:nvPr>
            <p:ph type="dt" sz="half" idx="10"/>
          </p:nvPr>
        </p:nvSpPr>
        <p:spPr/>
        <p:txBody>
          <a:bodyPr/>
          <a:lstStyle>
            <a:lvl1pPr>
              <a:defRPr/>
            </a:lvl1pPr>
          </a:lstStyle>
          <a:p>
            <a:pPr>
              <a:defRPr/>
            </a:pPr>
            <a:endParaRPr lang="hu-HU"/>
          </a:p>
        </p:txBody>
      </p:sp>
      <p:sp>
        <p:nvSpPr>
          <p:cNvPr id="9" name="Élőláb helye 5"/>
          <p:cNvSpPr>
            <a:spLocks noGrp="1"/>
          </p:cNvSpPr>
          <p:nvPr>
            <p:ph type="ftr" sz="quarter" idx="11"/>
          </p:nvPr>
        </p:nvSpPr>
        <p:spPr/>
        <p:txBody>
          <a:bodyPr/>
          <a:lstStyle>
            <a:lvl1pPr>
              <a:defRPr smtClean="0"/>
            </a:lvl1pPr>
          </a:lstStyle>
          <a:p>
            <a:pPr>
              <a:defRPr/>
            </a:pPr>
            <a:r>
              <a:rPr lang="hu-HU"/>
              <a:t>Rátz László Vándorgyülés, 2013</a:t>
            </a:r>
            <a:endParaRPr lang="hu-HU"/>
          </a:p>
        </p:txBody>
      </p:sp>
      <p:sp>
        <p:nvSpPr>
          <p:cNvPr id="10" name="Dia számának helye 6"/>
          <p:cNvSpPr>
            <a:spLocks noGrp="1"/>
          </p:cNvSpPr>
          <p:nvPr>
            <p:ph type="sldNum" sz="quarter" idx="12"/>
          </p:nvPr>
        </p:nvSpPr>
        <p:spPr/>
        <p:txBody>
          <a:bodyPr/>
          <a:lstStyle>
            <a:lvl1pPr>
              <a:defRPr/>
            </a:lvl1pPr>
          </a:lstStyle>
          <a:p>
            <a:pPr>
              <a:defRPr/>
            </a:pPr>
            <a:fld id="{52FA7E09-4EB4-4F8F-A3EB-AF75C89B4E14}" type="slidenum">
              <a:rPr lang="hu-HU"/>
              <a:pPr>
                <a:defRPr/>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ép képaláírással">
    <p:spTree>
      <p:nvGrpSpPr>
        <p:cNvPr id="1" name=""/>
        <p:cNvGrpSpPr/>
        <p:nvPr/>
      </p:nvGrpSpPr>
      <p:grpSpPr>
        <a:xfrm>
          <a:off x="0" y="0"/>
          <a:ext cx="0" cy="0"/>
          <a:chOff x="0" y="0"/>
          <a:chExt cx="0" cy="0"/>
        </a:xfrm>
      </p:grpSpPr>
      <p:sp>
        <p:nvSpPr>
          <p:cNvPr id="5" name="Egyenes összekötő 7"/>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p:spPr>
        <p:txBody>
          <a:bodyPr/>
          <a:lstStyle/>
          <a:p>
            <a:endParaRPr lang="hu-HU"/>
          </a:p>
        </p:txBody>
      </p:sp>
      <p:sp>
        <p:nvSpPr>
          <p:cNvPr id="6" name="Háromszög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Kép helye 2"/>
          <p:cNvSpPr>
            <a:spLocks noGrp="1"/>
          </p:cNvSpPr>
          <p:nvPr>
            <p:ph type="pic" idx="1"/>
          </p:nvPr>
        </p:nvSpPr>
        <p:spPr>
          <a:xfrm>
            <a:off x="899592" y="1916832"/>
            <a:ext cx="7920880" cy="4104456"/>
          </a:xfrm>
          <a:solidFill>
            <a:schemeClr val="tx1">
              <a:shade val="50000"/>
            </a:schemeClr>
          </a:solidFill>
          <a:ln>
            <a:noFill/>
          </a:ln>
          <a:effectLst/>
        </p:spPr>
        <p:txBody>
          <a:bodyPr>
            <a:normAutofit/>
          </a:bodyPr>
          <a:lstStyle>
            <a:lvl1pPr marL="0" indent="0">
              <a:spcBef>
                <a:spcPts val="600"/>
              </a:spcBef>
              <a:buNone/>
              <a:defRPr sz="3200"/>
            </a:lvl1pPr>
          </a:lstStyle>
          <a:p>
            <a:pPr lvl="0"/>
            <a:r>
              <a:rPr lang="hu-HU" noProof="0" dirty="0" smtClean="0"/>
              <a:t>Kép beszúrásához kattintson az ikonra</a:t>
            </a:r>
            <a:endParaRPr lang="en-US" noProof="0" dirty="0"/>
          </a:p>
        </p:txBody>
      </p:sp>
      <p:sp>
        <p:nvSpPr>
          <p:cNvPr id="4" name="Szöveg helye 3"/>
          <p:cNvSpPr>
            <a:spLocks noGrp="1"/>
          </p:cNvSpPr>
          <p:nvPr>
            <p:ph type="body" sz="half" idx="2"/>
          </p:nvPr>
        </p:nvSpPr>
        <p:spPr>
          <a:xfrm>
            <a:off x="1043608" y="1239416"/>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hu-HU" smtClean="0"/>
              <a:t>Mintaszöveg szerkesztése</a:t>
            </a:r>
          </a:p>
        </p:txBody>
      </p:sp>
      <p:sp>
        <p:nvSpPr>
          <p:cNvPr id="11" name="Cím helye 21"/>
          <p:cNvSpPr>
            <a:spLocks noGrp="1"/>
          </p:cNvSpPr>
          <p:nvPr>
            <p:ph type="title"/>
          </p:nvPr>
        </p:nvSpPr>
        <p:spPr>
          <a:xfrm>
            <a:off x="1043608" y="188640"/>
            <a:ext cx="8229600" cy="990600"/>
          </a:xfrm>
          <a:prstGeom prst="rect">
            <a:avLst/>
          </a:prstGeom>
        </p:spPr>
        <p:txBody>
          <a:bodyPr>
            <a:normAutofit/>
          </a:bodyPr>
          <a:lstStyle/>
          <a:p>
            <a:r>
              <a:rPr lang="hu-HU" smtClean="0"/>
              <a:t>Mintacím szerkesztése</a:t>
            </a:r>
            <a:endParaRPr lang="en-US"/>
          </a:p>
        </p:txBody>
      </p:sp>
      <p:sp>
        <p:nvSpPr>
          <p:cNvPr id="7" name="Dátum helye 4"/>
          <p:cNvSpPr>
            <a:spLocks noGrp="1"/>
          </p:cNvSpPr>
          <p:nvPr>
            <p:ph type="dt" sz="half" idx="10"/>
          </p:nvPr>
        </p:nvSpPr>
        <p:spPr/>
        <p:txBody>
          <a:bodyPr/>
          <a:lstStyle>
            <a:lvl1pPr>
              <a:defRPr/>
            </a:lvl1pPr>
          </a:lstStyle>
          <a:p>
            <a:pPr>
              <a:defRPr/>
            </a:pPr>
            <a:endParaRPr lang="hu-HU"/>
          </a:p>
        </p:txBody>
      </p:sp>
      <p:sp>
        <p:nvSpPr>
          <p:cNvPr id="8" name="Élőláb helye 5"/>
          <p:cNvSpPr>
            <a:spLocks noGrp="1"/>
          </p:cNvSpPr>
          <p:nvPr>
            <p:ph type="ftr" sz="quarter" idx="11"/>
          </p:nvPr>
        </p:nvSpPr>
        <p:spPr/>
        <p:txBody>
          <a:bodyPr/>
          <a:lstStyle>
            <a:lvl1pPr>
              <a:defRPr smtClean="0"/>
            </a:lvl1pPr>
          </a:lstStyle>
          <a:p>
            <a:pPr>
              <a:defRPr/>
            </a:pPr>
            <a:r>
              <a:rPr lang="hu-HU"/>
              <a:t>Rátz László Vándorgyülés, 2013</a:t>
            </a:r>
            <a:endParaRPr lang="hu-HU"/>
          </a:p>
        </p:txBody>
      </p:sp>
      <p:sp>
        <p:nvSpPr>
          <p:cNvPr id="9" name="Dia számának helye 6"/>
          <p:cNvSpPr>
            <a:spLocks noGrp="1"/>
          </p:cNvSpPr>
          <p:nvPr>
            <p:ph type="sldNum" sz="quarter" idx="12"/>
          </p:nvPr>
        </p:nvSpPr>
        <p:spPr/>
        <p:txBody>
          <a:bodyPr/>
          <a:lstStyle>
            <a:lvl1pPr>
              <a:defRPr/>
            </a:lvl1pPr>
          </a:lstStyle>
          <a:p>
            <a:pPr>
              <a:defRPr/>
            </a:pPr>
            <a:fld id="{BE7B75DE-D72F-42F1-9AB8-7FE24660D1DF}" type="slidenum">
              <a:rPr lang="hu-HU"/>
              <a:pPr>
                <a:defRPr/>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Cím helye 21"/>
          <p:cNvSpPr>
            <a:spLocks noGrp="1"/>
          </p:cNvSpPr>
          <p:nvPr>
            <p:ph type="title"/>
          </p:nvPr>
        </p:nvSpPr>
        <p:spPr bwMode="auto">
          <a:xfrm>
            <a:off x="1042988" y="188913"/>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hu-HU" smtClean="0"/>
              <a:t>Mintacím szerkesztése</a:t>
            </a:r>
            <a:endParaRPr lang="en-US" smtClean="0"/>
          </a:p>
        </p:txBody>
      </p:sp>
      <p:sp>
        <p:nvSpPr>
          <p:cNvPr id="1027" name="Szöveg helye 12"/>
          <p:cNvSpPr>
            <a:spLocks noGrp="1"/>
          </p:cNvSpPr>
          <p:nvPr>
            <p:ph type="body" idx="1"/>
          </p:nvPr>
        </p:nvSpPr>
        <p:spPr bwMode="auto">
          <a:xfrm>
            <a:off x="914400" y="1268413"/>
            <a:ext cx="8229600" cy="4910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smtClean="0"/>
          </a:p>
        </p:txBody>
      </p:sp>
      <p:sp>
        <p:nvSpPr>
          <p:cNvPr id="14" name="Dátum helye 13"/>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defRPr>
            </a:lvl1pPr>
          </a:lstStyle>
          <a:p>
            <a:pPr>
              <a:defRPr/>
            </a:pPr>
            <a:endParaRPr lang="hu-HU"/>
          </a:p>
        </p:txBody>
      </p:sp>
      <p:sp>
        <p:nvSpPr>
          <p:cNvPr id="3" name="Élőláb helye 2"/>
          <p:cNvSpPr>
            <a:spLocks noGrp="1"/>
          </p:cNvSpPr>
          <p:nvPr>
            <p:ph type="ftr" sz="quarter" idx="3"/>
          </p:nvPr>
        </p:nvSpPr>
        <p:spPr>
          <a:xfrm>
            <a:off x="323850" y="6308725"/>
            <a:ext cx="3505200" cy="366713"/>
          </a:xfrm>
          <a:prstGeom prst="rect">
            <a:avLst/>
          </a:prstGeom>
        </p:spPr>
        <p:txBody>
          <a:bodyPr vert="horz"/>
          <a:lstStyle>
            <a:lvl1pPr algn="ctr" eaLnBrk="1" latinLnBrk="0" hangingPunct="1">
              <a:defRPr kumimoji="0" sz="1400" smtClean="0">
                <a:solidFill>
                  <a:schemeClr val="tx2"/>
                </a:solidFill>
              </a:defRPr>
            </a:lvl1pPr>
          </a:lstStyle>
          <a:p>
            <a:pPr>
              <a:defRPr/>
            </a:pPr>
            <a:r>
              <a:rPr lang="hu-HU"/>
              <a:t>Rátz László Vándorgyülés, 2013</a:t>
            </a:r>
            <a:endParaRPr lang="hu-HU" dirty="0"/>
          </a:p>
        </p:txBody>
      </p:sp>
      <p:sp>
        <p:nvSpPr>
          <p:cNvPr id="23" name="Dia számának helye 22"/>
          <p:cNvSpPr>
            <a:spLocks noGrp="1"/>
          </p:cNvSpPr>
          <p:nvPr>
            <p:ph type="sldNum" sz="quarter" idx="4"/>
          </p:nvPr>
        </p:nvSpPr>
        <p:spPr>
          <a:xfrm>
            <a:off x="8712200" y="6453188"/>
            <a:ext cx="431800" cy="365125"/>
          </a:xfrm>
          <a:prstGeom prst="rect">
            <a:avLst/>
          </a:prstGeom>
        </p:spPr>
        <p:txBody>
          <a:bodyPr vert="horz"/>
          <a:lstStyle>
            <a:lvl1pPr algn="l" eaLnBrk="1" latinLnBrk="0" hangingPunct="1">
              <a:defRPr kumimoji="0" sz="1400">
                <a:solidFill>
                  <a:schemeClr val="tx2"/>
                </a:solidFill>
              </a:defRPr>
            </a:lvl1pPr>
          </a:lstStyle>
          <a:p>
            <a:pPr>
              <a:defRPr/>
            </a:pPr>
            <a:fld id="{82915F4B-4739-412D-8E30-3106A06A437F}" type="slidenum">
              <a:rPr lang="hu-HU"/>
              <a:pPr>
                <a:defRPr/>
              </a:pPr>
              <a:t>‹#›</a:t>
            </a:fld>
            <a:endParaRPr lang="hu-HU" dirty="0"/>
          </a:p>
        </p:txBody>
      </p:sp>
      <p:sp>
        <p:nvSpPr>
          <p:cNvPr id="1031" name="Egyenes összekötő 28"/>
          <p:cNvSpPr>
            <a:spLocks noChangeShapeType="1"/>
          </p:cNvSpPr>
          <p:nvPr/>
        </p:nvSpPr>
        <p:spPr bwMode="auto">
          <a:xfrm flipV="1">
            <a:off x="1166813" y="1125538"/>
            <a:ext cx="7292975" cy="17462"/>
          </a:xfrm>
          <a:prstGeom prst="line">
            <a:avLst/>
          </a:prstGeom>
          <a:noFill/>
          <a:ln w="9525" algn="ctr">
            <a:solidFill>
              <a:schemeClr val="accent2"/>
            </a:solidFill>
            <a:prstDash val="dash"/>
            <a:round/>
            <a:headEnd/>
            <a:tailEnd/>
          </a:ln>
        </p:spPr>
        <p:txBody>
          <a:bodyPr/>
          <a:lstStyle/>
          <a:p>
            <a:endParaRPr lang="hu-HU"/>
          </a:p>
        </p:txBody>
      </p:sp>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0" r:id="rId4"/>
    <p:sldLayoutId id="2147483779" r:id="rId5"/>
    <p:sldLayoutId id="2147483778" r:id="rId6"/>
    <p:sldLayoutId id="2147483789" r:id="rId7"/>
    <p:sldLayoutId id="2147483790" r:id="rId8"/>
    <p:sldLayoutId id="2147483791" r:id="rId9"/>
    <p:sldLayoutId id="2147483777" r:id="rId10"/>
    <p:sldLayoutId id="2147483792" r:id="rId11"/>
  </p:sldLayoutIdLst>
  <p:hf hdr="0" dt="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j-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j-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j-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j-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j-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50" name="Cím helye 21"/>
          <p:cNvSpPr>
            <a:spLocks noGrp="1"/>
          </p:cNvSpPr>
          <p:nvPr>
            <p:ph type="title"/>
          </p:nvPr>
        </p:nvSpPr>
        <p:spPr bwMode="auto">
          <a:xfrm>
            <a:off x="1042988" y="188913"/>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hu-HU" smtClean="0"/>
              <a:t>Mintacím szerkesztése</a:t>
            </a:r>
            <a:endParaRPr lang="en-US" smtClean="0"/>
          </a:p>
        </p:txBody>
      </p:sp>
      <p:sp>
        <p:nvSpPr>
          <p:cNvPr id="2051" name="Szöveg helye 12"/>
          <p:cNvSpPr>
            <a:spLocks noGrp="1"/>
          </p:cNvSpPr>
          <p:nvPr>
            <p:ph type="body" idx="1"/>
          </p:nvPr>
        </p:nvSpPr>
        <p:spPr bwMode="auto">
          <a:xfrm>
            <a:off x="914400" y="1268413"/>
            <a:ext cx="8229600" cy="4910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smtClean="0"/>
          </a:p>
        </p:txBody>
      </p:sp>
      <p:sp>
        <p:nvSpPr>
          <p:cNvPr id="14" name="Dátum helye 13"/>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defRPr>
            </a:lvl1pPr>
          </a:lstStyle>
          <a:p>
            <a:pPr>
              <a:defRPr/>
            </a:pPr>
            <a:endParaRPr lang="hu-HU"/>
          </a:p>
        </p:txBody>
      </p:sp>
      <p:sp>
        <p:nvSpPr>
          <p:cNvPr id="3" name="Élőláb helye 2"/>
          <p:cNvSpPr>
            <a:spLocks noGrp="1"/>
          </p:cNvSpPr>
          <p:nvPr>
            <p:ph type="ftr" sz="quarter" idx="3"/>
          </p:nvPr>
        </p:nvSpPr>
        <p:spPr>
          <a:xfrm>
            <a:off x="323850" y="6356350"/>
            <a:ext cx="3505200" cy="365125"/>
          </a:xfrm>
          <a:prstGeom prst="rect">
            <a:avLst/>
          </a:prstGeom>
        </p:spPr>
        <p:txBody>
          <a:bodyPr vert="horz"/>
          <a:lstStyle>
            <a:lvl1pPr algn="ctr" eaLnBrk="1" latinLnBrk="0" hangingPunct="1">
              <a:defRPr kumimoji="0" sz="1400" smtClean="0">
                <a:solidFill>
                  <a:schemeClr val="tx2"/>
                </a:solidFill>
              </a:defRPr>
            </a:lvl1pPr>
          </a:lstStyle>
          <a:p>
            <a:pPr>
              <a:defRPr/>
            </a:pPr>
            <a:r>
              <a:rPr lang="hu-HU"/>
              <a:t>Rátz László Vándorgyülés, 2013</a:t>
            </a:r>
            <a:endParaRPr lang="hu-HU" dirty="0"/>
          </a:p>
        </p:txBody>
      </p:sp>
      <p:sp>
        <p:nvSpPr>
          <p:cNvPr id="23" name="Dia számának helye 22"/>
          <p:cNvSpPr>
            <a:spLocks noGrp="1"/>
          </p:cNvSpPr>
          <p:nvPr>
            <p:ph type="sldNum" sz="quarter" idx="4"/>
          </p:nvPr>
        </p:nvSpPr>
        <p:spPr>
          <a:xfrm>
            <a:off x="8675688" y="6453188"/>
            <a:ext cx="433387" cy="365125"/>
          </a:xfrm>
          <a:prstGeom prst="rect">
            <a:avLst/>
          </a:prstGeom>
        </p:spPr>
        <p:txBody>
          <a:bodyPr vert="horz"/>
          <a:lstStyle>
            <a:lvl1pPr algn="ctr" eaLnBrk="1" latinLnBrk="0" hangingPunct="1">
              <a:defRPr kumimoji="0" sz="1400">
                <a:solidFill>
                  <a:schemeClr val="tx2"/>
                </a:solidFill>
              </a:defRPr>
            </a:lvl1pPr>
          </a:lstStyle>
          <a:p>
            <a:pPr>
              <a:defRPr/>
            </a:pPr>
            <a:fld id="{97C81405-6954-4689-AF51-ECFF3BC942A7}" type="slidenum">
              <a:rPr lang="hu-HU"/>
              <a:pPr>
                <a:defRPr/>
              </a:pPr>
              <a:t>‹#›</a:t>
            </a:fld>
            <a:endParaRPr lang="hu-HU" dirty="0"/>
          </a:p>
        </p:txBody>
      </p:sp>
    </p:spTree>
  </p:cSld>
  <p:clrMap bg1="lt1" tx1="dk1" bg2="lt2" tx2="dk2" accent1="accent1" accent2="accent2" accent3="accent3" accent4="accent4" accent5="accent5" accent6="accent6" hlink="hlink" folHlink="folHlink"/>
  <p:sldLayoutIdLst>
    <p:sldLayoutId id="2147483793" r:id="rId1"/>
    <p:sldLayoutId id="2147483785" r:id="rId2"/>
    <p:sldLayoutId id="2147483794" r:id="rId3"/>
    <p:sldLayoutId id="2147483784" r:id="rId4"/>
    <p:sldLayoutId id="2147483783" r:id="rId5"/>
    <p:sldLayoutId id="2147483795" r:id="rId6"/>
    <p:sldLayoutId id="2147483796" r:id="rId7"/>
    <p:sldLayoutId id="2147483797" r:id="rId8"/>
    <p:sldLayoutId id="2147483798" r:id="rId9"/>
    <p:sldLayoutId id="2147483782" r:id="rId10"/>
    <p:sldLayoutId id="2147483799" r:id="rId11"/>
    <p:sldLayoutId id="2147483781" r:id="rId12"/>
  </p:sldLayoutIdLst>
  <p:hf hdr="0" dt="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j-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j-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j-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j-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j-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youtube.com/watch?v=l1JfcOD1qjo"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www.youtube.com/watch?v=GQmHb2cQ_io" TargetMode="External"/><Relationship Id="rId2" Type="http://schemas.openxmlformats.org/officeDocument/2006/relationships/notesSlide" Target="../notesSlides/notesSlide6.xml"/><Relationship Id="rId1" Type="http://schemas.openxmlformats.org/officeDocument/2006/relationships/slideLayout" Target="../slideLayouts/slideLayout15.xml"/><Relationship Id="rId6" Type="http://schemas.openxmlformats.org/officeDocument/2006/relationships/image" Target="../media/image5.jpeg"/><Relationship Id="rId5" Type="http://schemas.openxmlformats.org/officeDocument/2006/relationships/hyperlink" Target="http://www.youtube.com/watch?v=nbVfVFatdYA" TargetMode="Externa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hyperlink" Target="http://www.youtube.com/watch?v=Se6xhYveQSM" TargetMode="External"/><Relationship Id="rId2" Type="http://schemas.openxmlformats.org/officeDocument/2006/relationships/notesSlide" Target="../notesSlides/notesSlide7.xml"/><Relationship Id="rId1" Type="http://schemas.openxmlformats.org/officeDocument/2006/relationships/slideLayout" Target="../slideLayouts/slideLayout15.xml"/><Relationship Id="rId6" Type="http://schemas.openxmlformats.org/officeDocument/2006/relationships/image" Target="../media/image7.jpeg"/><Relationship Id="rId5" Type="http://schemas.openxmlformats.org/officeDocument/2006/relationships/hyperlink" Target="http://www.youtube.com/watch?v=v1-rZnc49ow" TargetMode="Externa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hyperlink" Target="http://www.youtube.com/watch?v=FTU1Qs2bHm8" TargetMode="External"/><Relationship Id="rId2" Type="http://schemas.openxmlformats.org/officeDocument/2006/relationships/notesSlide" Target="../notesSlides/notesSlide8.xml"/><Relationship Id="rId1" Type="http://schemas.openxmlformats.org/officeDocument/2006/relationships/slideLayout" Target="../slideLayouts/slideLayout15.xml"/><Relationship Id="rId6" Type="http://schemas.openxmlformats.org/officeDocument/2006/relationships/image" Target="../media/image9.jpeg"/><Relationship Id="rId5" Type="http://schemas.openxmlformats.org/officeDocument/2006/relationships/hyperlink" Target="http://www.youtube.com/watch?v=Xmyva6Hj2Ro" TargetMode="External"/><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3" Type="http://schemas.openxmlformats.org/officeDocument/2006/relationships/hyperlink" Target="http://www.youtube.com/watch?v=uOzovu7XotQ" TargetMode="External"/><Relationship Id="rId2" Type="http://schemas.openxmlformats.org/officeDocument/2006/relationships/notesSlide" Target="../notesSlides/notesSlide9.xml"/><Relationship Id="rId1" Type="http://schemas.openxmlformats.org/officeDocument/2006/relationships/slideLayout" Target="../slideLayouts/slideLayout15.xml"/><Relationship Id="rId6" Type="http://schemas.openxmlformats.org/officeDocument/2006/relationships/image" Target="../media/image11.jpeg"/><Relationship Id="rId5" Type="http://schemas.openxmlformats.org/officeDocument/2006/relationships/hyperlink" Target="http://www.youtube.com/watch?v=L-o8KV1arbg" TargetMode="External"/><Relationship Id="rId4" Type="http://schemas.openxmlformats.org/officeDocument/2006/relationships/image" Target="../media/image10.jpeg"/></Relationships>
</file>

<file path=ppt/slides/_rels/slide17.xml.rels><?xml version="1.0" encoding="UTF-8" standalone="yes"?>
<Relationships xmlns="http://schemas.openxmlformats.org/package/2006/relationships"><Relationship Id="rId3" Type="http://schemas.openxmlformats.org/officeDocument/2006/relationships/hyperlink" Target="http://www.youtube.com/watch?v=cwcMSYC0oJk" TargetMode="External"/><Relationship Id="rId2" Type="http://schemas.openxmlformats.org/officeDocument/2006/relationships/notesSlide" Target="../notesSlides/notesSlide10.xml"/><Relationship Id="rId1" Type="http://schemas.openxmlformats.org/officeDocument/2006/relationships/slideLayout" Target="../slideLayouts/slideLayout15.xml"/><Relationship Id="rId6" Type="http://schemas.openxmlformats.org/officeDocument/2006/relationships/image" Target="../media/image13.png"/><Relationship Id="rId5" Type="http://schemas.openxmlformats.org/officeDocument/2006/relationships/hyperlink" Target="http://www.youtube.com/watch?v=CloMt-ai1ig" TargetMode="Externa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www.youtube.com/watch?v=n2afuVtrWTg" TargetMode="Externa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hyperlink" Target="http://www.youtube.com/watch?v=0ErSW-rQt5U" TargetMode="External"/><Relationship Id="rId2" Type="http://schemas.openxmlformats.org/officeDocument/2006/relationships/notesSlide" Target="../notesSlides/notesSlide11.xml"/><Relationship Id="rId1" Type="http://schemas.openxmlformats.org/officeDocument/2006/relationships/slideLayout" Target="../slideLayouts/slideLayout23.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hyperlink" Target="http://prime.jsc.nasa.gov/mathtra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gfk.tsf.hu/hallhato-matematika/" TargetMode="External"/><Relationship Id="rId4" Type="http://schemas.openxmlformats.org/officeDocument/2006/relationships/hyperlink" Target="http://www.viewplus.com/"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xml.inf.elte.hu/~mathdid/" TargetMode="External"/><Relationship Id="rId2" Type="http://schemas.openxmlformats.org/officeDocument/2006/relationships/hyperlink" Target="http://www.magyarpedagogia.hu/document/Dohany_MP1103.pdf" TargetMode="External"/><Relationship Id="rId1" Type="http://schemas.openxmlformats.org/officeDocument/2006/relationships/slideLayout" Target="../slideLayouts/slideLayout2.xml"/><Relationship Id="rId4" Type="http://schemas.openxmlformats.org/officeDocument/2006/relationships/hyperlink" Target="http://www.viewplus.e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8" Type="http://schemas.openxmlformats.org/officeDocument/2006/relationships/hyperlink" Target="mailto:szilvi.nagy.sz@citromail.hu" TargetMode="External"/><Relationship Id="rId3" Type="http://schemas.openxmlformats.org/officeDocument/2006/relationships/hyperlink" Target="http://prime.jsc.nasa.gov/mathtrax/download.htm" TargetMode="External"/><Relationship Id="rId7" Type="http://schemas.openxmlformats.org/officeDocument/2006/relationships/hyperlink" Target="mailto:szakacsne.nagy.szilvia@gk.szie.hu"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hyperlink" Target="http://www.youtube.com/watch?v=zBzl4rqnoQs" TargetMode="External"/><Relationship Id="rId5" Type="http://schemas.openxmlformats.org/officeDocument/2006/relationships/hyperlink" Target="http://www.youtube.com/watch?v=lRCAsj6Y6_o" TargetMode="External"/><Relationship Id="rId4" Type="http://schemas.openxmlformats.org/officeDocument/2006/relationships/hyperlink" Target="http://www.youtube.com/watch?v=eOL8jXHvPx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1187450" y="1412875"/>
            <a:ext cx="6858000" cy="1990725"/>
          </a:xfrm>
        </p:spPr>
        <p:txBody>
          <a:bodyPr/>
          <a:lstStyle/>
          <a:p>
            <a:pPr algn="ctr" eaLnBrk="1" hangingPunct="1"/>
            <a:r>
              <a:rPr lang="hu-HU" smtClean="0"/>
              <a:t>Hallható matematika –</a:t>
            </a:r>
            <a:br>
              <a:rPr lang="hu-HU" smtClean="0"/>
            </a:br>
            <a:r>
              <a:rPr lang="hu-HU" smtClean="0"/>
              <a:t>az audio - vizuális prezentációk alkalmazási lehetőségei a függvénytanban</a:t>
            </a:r>
            <a:br>
              <a:rPr lang="hu-HU" smtClean="0"/>
            </a:br>
            <a:endParaRPr lang="hu-HU" smtClean="0"/>
          </a:p>
        </p:txBody>
      </p:sp>
      <p:sp>
        <p:nvSpPr>
          <p:cNvPr id="17411" name="Rectangle 3"/>
          <p:cNvSpPr>
            <a:spLocks noGrp="1" noChangeArrowheads="1"/>
          </p:cNvSpPr>
          <p:nvPr>
            <p:ph type="subTitle" idx="4294967295"/>
          </p:nvPr>
        </p:nvSpPr>
        <p:spPr>
          <a:xfrm>
            <a:off x="1331913" y="4149725"/>
            <a:ext cx="6400800" cy="1752600"/>
          </a:xfrm>
        </p:spPr>
        <p:txBody>
          <a:bodyPr/>
          <a:lstStyle/>
          <a:p>
            <a:pPr algn="ctr" eaLnBrk="1" hangingPunct="1">
              <a:buFont typeface="Wingdings 3" pitchFamily="18" charset="2"/>
              <a:buNone/>
            </a:pPr>
            <a:r>
              <a:rPr lang="hu-HU" sz="2000" smtClean="0"/>
              <a:t>Szakácsné Nagy Szilvia</a:t>
            </a:r>
          </a:p>
          <a:p>
            <a:pPr algn="ctr" eaLnBrk="1" hangingPunct="1">
              <a:buFont typeface="Wingdings 3" pitchFamily="18" charset="2"/>
              <a:buNone/>
            </a:pPr>
            <a:r>
              <a:rPr lang="hu-HU" sz="1600" smtClean="0"/>
              <a:t>Debreceni Egyetem</a:t>
            </a:r>
          </a:p>
          <a:p>
            <a:pPr algn="ctr" eaLnBrk="1" hangingPunct="1">
              <a:buFont typeface="Wingdings 3" pitchFamily="18" charset="2"/>
              <a:buNone/>
            </a:pPr>
            <a:r>
              <a:rPr lang="hu-HU" sz="1600" smtClean="0"/>
              <a:t>Matematika- és Számítástudományok Doktori Iskola</a:t>
            </a:r>
          </a:p>
          <a:p>
            <a:pPr algn="ctr" eaLnBrk="1" hangingPunct="1">
              <a:buFont typeface="Wingdings 3" pitchFamily="18" charset="2"/>
              <a:buNone/>
            </a:pPr>
            <a:r>
              <a:rPr lang="hu-HU" sz="1600" smtClean="0"/>
              <a:t>Didaktika (szakmódszertan) program, doktorjelölt</a:t>
            </a:r>
            <a:endParaRPr lang="hu-HU" sz="2400" smtClean="0"/>
          </a:p>
        </p:txBody>
      </p:sp>
      <p:sp>
        <p:nvSpPr>
          <p:cNvPr id="17412" name="Text Box 4"/>
          <p:cNvSpPr txBox="1">
            <a:spLocks noChangeArrowheads="1"/>
          </p:cNvSpPr>
          <p:nvPr/>
        </p:nvSpPr>
        <p:spPr bwMode="auto">
          <a:xfrm>
            <a:off x="900113" y="6011863"/>
            <a:ext cx="6045200" cy="369887"/>
          </a:xfrm>
          <a:prstGeom prst="rect">
            <a:avLst/>
          </a:prstGeom>
          <a:noFill/>
          <a:ln w="9525">
            <a:noFill/>
            <a:miter lim="800000"/>
            <a:headEnd/>
            <a:tailEnd/>
          </a:ln>
        </p:spPr>
        <p:txBody>
          <a:bodyPr wrap="none">
            <a:spAutoFit/>
          </a:bodyPr>
          <a:lstStyle/>
          <a:p>
            <a:r>
              <a:rPr lang="hu-HU" i="1"/>
              <a:t>Rátz László Vándorgyűlés - Békéscsaba, 2013. július 2-5.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467544" y="2852936"/>
            <a:ext cx="8532440" cy="1487016"/>
          </a:xfrm>
          <a:prstGeom prst="roundRect">
            <a:avLst/>
          </a:prstGeom>
          <a:solidFill>
            <a:schemeClr val="tx2">
              <a:lumMod val="20000"/>
              <a:lumOff val="80000"/>
            </a:schemeClr>
          </a:solidFill>
          <a:ln/>
          <a:scene3d>
            <a:camera prst="orthographicFront"/>
            <a:lightRig rig="threePt" dir="t"/>
          </a:scene3d>
          <a:sp3d>
            <a:bevelT/>
          </a:sp3d>
          <a:extLst>
            <a:ext uri="{91240B29-F687-4F45-9708-019B960494DF}">
              <a14:hiddenLine xmlns:a14="http://schemas.microsoft.com/office/drawing/2010/main" xmlns="" w="9525">
                <a:solidFill>
                  <a:srgbClr val="000000"/>
                </a:solidFill>
                <a:miter lim="800000"/>
                <a:headEnd/>
                <a:tailEnd/>
              </a14:hiddenLine>
            </a:ext>
          </a:extLst>
        </p:spPr>
        <p:txBody>
          <a:bodyPr anchor="ctr">
            <a:normAutofit/>
          </a:bodyPr>
          <a:lstStyle/>
          <a:p>
            <a:pPr marL="571500" indent="-571500" algn="ctr" eaLnBrk="1" fontAlgn="auto" hangingPunct="1">
              <a:spcAft>
                <a:spcPts val="0"/>
              </a:spcAft>
              <a:buFont typeface="+mj-lt"/>
              <a:buAutoNum type="romanUcPeriod" startAt="2"/>
              <a:defRPr/>
            </a:pPr>
            <a:r>
              <a:rPr lang="hu-HU" dirty="0" smtClean="0"/>
              <a:t>Látható és hallható függvénytulajdonságok</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1116013" y="260350"/>
            <a:ext cx="7632700" cy="914400"/>
          </a:xfrm>
        </p:spPr>
        <p:txBody>
          <a:bodyPr>
            <a:normAutofit fontScale="90000"/>
          </a:bodyPr>
          <a:lstStyle/>
          <a:p>
            <a:pPr eaLnBrk="1" fontAlgn="auto" hangingPunct="1">
              <a:spcAft>
                <a:spcPts val="0"/>
              </a:spcAft>
              <a:defRPr/>
            </a:pPr>
            <a:r>
              <a:rPr lang="hu-HU" dirty="0" smtClean="0"/>
              <a:t>Függvénytulajdonságok audiovizuális érzékeltetése:</a:t>
            </a:r>
          </a:p>
        </p:txBody>
      </p:sp>
      <p:sp>
        <p:nvSpPr>
          <p:cNvPr id="27651" name="Dia számának helye 6"/>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374383C2-806E-4FB0-911C-71D387A64C4C}" type="slidenum">
              <a:rPr lang="hu-HU" smtClean="0"/>
              <a:pPr/>
              <a:t>11</a:t>
            </a:fld>
            <a:endParaRPr lang="hu-HU" smtClean="0"/>
          </a:p>
        </p:txBody>
      </p:sp>
      <p:sp>
        <p:nvSpPr>
          <p:cNvPr id="27652" name="Rectangle 3"/>
          <p:cNvSpPr>
            <a:spLocks noGrp="1" noChangeArrowheads="1"/>
          </p:cNvSpPr>
          <p:nvPr>
            <p:ph sz="quarter" idx="1"/>
          </p:nvPr>
        </p:nvSpPr>
        <p:spPr>
          <a:xfrm>
            <a:off x="827088" y="1773238"/>
            <a:ext cx="8135937" cy="4075112"/>
          </a:xfrm>
        </p:spPr>
        <p:txBody>
          <a:bodyPr/>
          <a:lstStyle/>
          <a:p>
            <a:pPr marL="457200" indent="-457200" eaLnBrk="1" hangingPunct="1">
              <a:lnSpc>
                <a:spcPct val="90000"/>
              </a:lnSpc>
              <a:spcBef>
                <a:spcPts val="1200"/>
              </a:spcBef>
              <a:buFont typeface="Bookman Old Style" pitchFamily="18" charset="0"/>
              <a:buAutoNum type="arabicPeriod"/>
            </a:pPr>
            <a:r>
              <a:rPr lang="hu-HU" sz="2400" smtClean="0">
                <a:hlinkClick r:id="rId3" action="ppaction://hlinksldjump"/>
              </a:rPr>
              <a:t>Pozitív és negatív függvényértékek, zérushely</a:t>
            </a:r>
            <a:endParaRPr lang="hu-HU" sz="2400" smtClean="0"/>
          </a:p>
          <a:p>
            <a:pPr marL="457200" indent="-457200" eaLnBrk="1" hangingPunct="1">
              <a:lnSpc>
                <a:spcPct val="90000"/>
              </a:lnSpc>
              <a:spcBef>
                <a:spcPts val="1200"/>
              </a:spcBef>
              <a:buFont typeface="Bookman Old Style" pitchFamily="18" charset="0"/>
              <a:buAutoNum type="arabicPeriod"/>
            </a:pPr>
            <a:r>
              <a:rPr lang="hu-HU" sz="2400" smtClean="0">
                <a:hlinkClick r:id="" action="ppaction://noaction"/>
              </a:rPr>
              <a:t>A növekedés folyamata</a:t>
            </a:r>
            <a:endParaRPr lang="hu-HU" sz="2400" smtClean="0"/>
          </a:p>
          <a:p>
            <a:pPr marL="457200" indent="-457200" eaLnBrk="1" hangingPunct="1">
              <a:lnSpc>
                <a:spcPct val="90000"/>
              </a:lnSpc>
              <a:spcBef>
                <a:spcPts val="1200"/>
              </a:spcBef>
              <a:buFont typeface="Bookman Old Style" pitchFamily="18" charset="0"/>
              <a:buAutoNum type="arabicPeriod"/>
            </a:pPr>
            <a:r>
              <a:rPr lang="hu-HU" sz="2400" smtClean="0">
                <a:hlinkClick r:id="" action="ppaction://noaction"/>
              </a:rPr>
              <a:t>A csökkenés folyamata</a:t>
            </a:r>
            <a:endParaRPr lang="hu-HU" sz="2400" smtClean="0"/>
          </a:p>
          <a:p>
            <a:pPr marL="457200" indent="-457200" eaLnBrk="1" hangingPunct="1">
              <a:lnSpc>
                <a:spcPct val="90000"/>
              </a:lnSpc>
              <a:spcBef>
                <a:spcPts val="1200"/>
              </a:spcBef>
              <a:buFont typeface="Bookman Old Style" pitchFamily="18" charset="0"/>
              <a:buAutoNum type="arabicPeriod"/>
            </a:pPr>
            <a:r>
              <a:rPr lang="hu-HU" sz="2400" smtClean="0">
                <a:hlinkClick r:id="" action="ppaction://noaction"/>
              </a:rPr>
              <a:t>Lokális szélsőértékhely</a:t>
            </a:r>
            <a:endParaRPr lang="hu-HU" sz="2400" smtClean="0"/>
          </a:p>
          <a:p>
            <a:pPr marL="457200" indent="-457200" eaLnBrk="1" hangingPunct="1">
              <a:lnSpc>
                <a:spcPct val="90000"/>
              </a:lnSpc>
              <a:spcBef>
                <a:spcPts val="1200"/>
              </a:spcBef>
              <a:buFont typeface="Bookman Old Style" pitchFamily="18" charset="0"/>
              <a:buAutoNum type="arabicPeriod"/>
            </a:pPr>
            <a:r>
              <a:rPr lang="hu-HU" sz="2400" smtClean="0">
                <a:hlinkClick r:id="" action="ppaction://noaction"/>
              </a:rPr>
              <a:t>Alulról és felülről korlátos függvények</a:t>
            </a:r>
            <a:endParaRPr lang="hu-HU" sz="2400" smtClean="0"/>
          </a:p>
          <a:p>
            <a:pPr marL="457200" indent="-457200" eaLnBrk="1" hangingPunct="1">
              <a:lnSpc>
                <a:spcPct val="90000"/>
              </a:lnSpc>
              <a:spcBef>
                <a:spcPts val="1200"/>
              </a:spcBef>
              <a:buFont typeface="Bookman Old Style" pitchFamily="18" charset="0"/>
              <a:buAutoNum type="arabicPeriod"/>
            </a:pPr>
            <a:r>
              <a:rPr lang="hu-HU" sz="2400" smtClean="0">
                <a:hlinkClick r:id="" action="ppaction://noaction"/>
              </a:rPr>
              <a:t>Páros (és páratlan) függvények</a:t>
            </a:r>
            <a:endParaRPr lang="hu-HU" sz="2400" smtClean="0"/>
          </a:p>
          <a:p>
            <a:pPr marL="457200" indent="-457200" eaLnBrk="1" hangingPunct="1">
              <a:lnSpc>
                <a:spcPct val="90000"/>
              </a:lnSpc>
              <a:spcBef>
                <a:spcPts val="1200"/>
              </a:spcBef>
              <a:buFont typeface="Bookman Old Style" pitchFamily="18" charset="0"/>
              <a:buAutoNum type="arabicPeriod"/>
            </a:pPr>
            <a:r>
              <a:rPr lang="hu-HU" sz="2400" smtClean="0">
                <a:hlinkClick r:id="" action="ppaction://noaction"/>
              </a:rPr>
              <a:t>Periodikus függvények</a:t>
            </a:r>
            <a:endParaRPr lang="hu-HU" sz="2400" smtClean="0"/>
          </a:p>
          <a:p>
            <a:pPr marL="457200" indent="-457200" eaLnBrk="1" hangingPunct="1">
              <a:lnSpc>
                <a:spcPct val="90000"/>
              </a:lnSpc>
              <a:spcBef>
                <a:spcPts val="1200"/>
              </a:spcBef>
              <a:buFont typeface="Bookman Old Style" pitchFamily="18" charset="0"/>
              <a:buAutoNum type="arabicPeriod"/>
            </a:pPr>
            <a:r>
              <a:rPr lang="hu-HU" sz="2400" smtClean="0">
                <a:hlinkClick r:id="" action="ppaction://noaction"/>
              </a:rPr>
              <a:t>Szakadási pontok</a:t>
            </a:r>
            <a:endParaRPr lang="hu-HU" sz="2400" smtClean="0"/>
          </a:p>
        </p:txBody>
      </p:sp>
      <p:sp>
        <p:nvSpPr>
          <p:cNvPr id="6" name="Élőláb helye 5"/>
          <p:cNvSpPr>
            <a:spLocks noGrp="1"/>
          </p:cNvSpPr>
          <p:nvPr>
            <p:ph type="ftr" sz="quarter" idx="11"/>
          </p:nvPr>
        </p:nvSpPr>
        <p:spPr>
          <a:xfrm>
            <a:off x="5292725" y="5661025"/>
            <a:ext cx="3505200" cy="366713"/>
          </a:xfrm>
        </p:spPr>
        <p:txBody>
          <a:bodyPr/>
          <a:lstStyle/>
          <a:p>
            <a:pPr algn="r">
              <a:defRPr/>
            </a:pPr>
            <a:r>
              <a:rPr lang="hu-HU" sz="2000">
                <a:latin typeface="+mj-lt"/>
                <a:hlinkClick r:id="" action="ppaction://noaction"/>
              </a:rPr>
              <a:t>Rátz László Vándorgyülés, 2013</a:t>
            </a:r>
            <a:endParaRPr lang="hu-HU" sz="2000"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normAutofit fontScale="90000"/>
          </a:bodyPr>
          <a:lstStyle/>
          <a:p>
            <a:pPr eaLnBrk="1" fontAlgn="auto" hangingPunct="1">
              <a:spcAft>
                <a:spcPts val="0"/>
              </a:spcAft>
              <a:defRPr/>
            </a:pPr>
            <a:r>
              <a:rPr lang="hu-HU" dirty="0" smtClean="0"/>
              <a:t>Pozitív és negatív függvényértékek, </a:t>
            </a:r>
            <a:r>
              <a:rPr lang="hu-HU" dirty="0" err="1" smtClean="0"/>
              <a:t>zérushely</a:t>
            </a:r>
            <a:endParaRPr lang="hu-HU" dirty="0" smtClean="0">
              <a:sym typeface="Webdings" pitchFamily="18" charset="2"/>
            </a:endParaRPr>
          </a:p>
        </p:txBody>
      </p:sp>
      <p:sp>
        <p:nvSpPr>
          <p:cNvPr id="28675" name="Élőláb helye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algn="r"/>
            <a:r>
              <a:rPr lang="hu-HU"/>
              <a:t>Rátz László Vándorgyülés, 2013</a:t>
            </a:r>
          </a:p>
        </p:txBody>
      </p:sp>
      <p:sp>
        <p:nvSpPr>
          <p:cNvPr id="28676" name="Dia számának helye 5"/>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1CF10206-D709-4CBD-9A4C-94107053F340}" type="slidenum">
              <a:rPr lang="hu-HU" smtClean="0"/>
              <a:pPr/>
              <a:t>12</a:t>
            </a:fld>
            <a:endParaRPr lang="hu-HU" smtClean="0"/>
          </a:p>
        </p:txBody>
      </p:sp>
      <p:sp>
        <p:nvSpPr>
          <p:cNvPr id="28677" name="Rectangle 3"/>
          <p:cNvSpPr>
            <a:spLocks noGrp="1" noChangeArrowheads="1"/>
          </p:cNvSpPr>
          <p:nvPr>
            <p:ph sz="quarter" idx="1"/>
          </p:nvPr>
        </p:nvSpPr>
        <p:spPr>
          <a:xfrm>
            <a:off x="827088" y="1341438"/>
            <a:ext cx="8208962" cy="4937125"/>
          </a:xfrm>
        </p:spPr>
        <p:txBody>
          <a:bodyPr/>
          <a:lstStyle/>
          <a:p>
            <a:pPr eaLnBrk="1" hangingPunct="1">
              <a:spcBef>
                <a:spcPts val="3000"/>
              </a:spcBef>
              <a:buFont typeface="Wingdings" pitchFamily="2" charset="2"/>
              <a:buNone/>
            </a:pPr>
            <a:r>
              <a:rPr lang="hu-HU" smtClean="0">
                <a:sym typeface="Webdings" pitchFamily="18" charset="2"/>
              </a:rPr>
              <a:t>A hangmintán emelkedő, sistergő hanggal (fehér zaj) kísért „negatív értékek” után egy fütty a zérus helyet érzékelteti, majd tiszta emelkedő hangok jelzik a pozitív értékeket.</a:t>
            </a:r>
          </a:p>
          <a:p>
            <a:pPr algn="ctr" eaLnBrk="1" hangingPunct="1">
              <a:buFont typeface="Wingdings" pitchFamily="2" charset="2"/>
              <a:buNone/>
            </a:pPr>
            <a:r>
              <a:rPr lang="hu-HU" smtClean="0">
                <a:sym typeface="Webdings" pitchFamily="18" charset="2"/>
              </a:rPr>
              <a:t> </a:t>
            </a:r>
          </a:p>
        </p:txBody>
      </p:sp>
      <p:pic>
        <p:nvPicPr>
          <p:cNvPr id="28678" name="Kép 5" descr="negativ_pozitiv_zerushely_feher.png">
            <a:hlinkClick r:id="rId2"/>
          </p:cNvPr>
          <p:cNvPicPr>
            <a:picLocks noChangeAspect="1"/>
          </p:cNvPicPr>
          <p:nvPr/>
        </p:nvPicPr>
        <p:blipFill>
          <a:blip r:embed="rId3"/>
          <a:srcRect/>
          <a:stretch>
            <a:fillRect/>
          </a:stretch>
        </p:blipFill>
        <p:spPr bwMode="auto">
          <a:xfrm>
            <a:off x="2916238" y="2997200"/>
            <a:ext cx="2871787" cy="3252788"/>
          </a:xfrm>
          <a:prstGeom prst="rect">
            <a:avLst/>
          </a:prstGeom>
          <a:noFill/>
          <a:ln w="9525">
            <a:solidFill>
              <a:schemeClr val="tx1"/>
            </a:solidFill>
            <a:miter lim="800000"/>
            <a:headEnd/>
            <a:tailEnd/>
          </a:ln>
        </p:spPr>
      </p:pic>
      <p:sp>
        <p:nvSpPr>
          <p:cNvPr id="7" name="Akciógomb: Visszatérés 6">
            <a:hlinkClick r:id="" action="ppaction://noaction" highlightClick="1"/>
          </p:cNvPr>
          <p:cNvSpPr/>
          <p:nvPr/>
        </p:nvSpPr>
        <p:spPr>
          <a:xfrm>
            <a:off x="7885113" y="6092825"/>
            <a:ext cx="503237" cy="360363"/>
          </a:xfrm>
          <a:prstGeom prst="actionButtonReturn">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Élőláb helye 5"/>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algn="r"/>
            <a:r>
              <a:rPr lang="hu-HU"/>
              <a:t>Rátz László Vándorgyülés, 2013</a:t>
            </a:r>
          </a:p>
        </p:txBody>
      </p:sp>
      <p:sp>
        <p:nvSpPr>
          <p:cNvPr id="29699" name="Dia számának helye 6"/>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75D13A68-A640-47F2-85C7-7CD1721D8AA3}" type="slidenum">
              <a:rPr lang="hu-HU" smtClean="0"/>
              <a:pPr/>
              <a:t>13</a:t>
            </a:fld>
            <a:endParaRPr lang="hu-HU" smtClean="0"/>
          </a:p>
        </p:txBody>
      </p:sp>
      <p:sp>
        <p:nvSpPr>
          <p:cNvPr id="29700" name="Rectangle 3"/>
          <p:cNvSpPr>
            <a:spLocks noGrp="1" noChangeArrowheads="1"/>
          </p:cNvSpPr>
          <p:nvPr>
            <p:ph sz="quarter" idx="1"/>
          </p:nvPr>
        </p:nvSpPr>
        <p:spPr>
          <a:xfrm>
            <a:off x="1116013" y="1484313"/>
            <a:ext cx="3671887" cy="4498975"/>
          </a:xfrm>
        </p:spPr>
        <p:txBody>
          <a:bodyPr/>
          <a:lstStyle/>
          <a:p>
            <a:pPr algn="ctr" eaLnBrk="1" hangingPunct="1">
              <a:buFont typeface="Wingdings" pitchFamily="2" charset="2"/>
              <a:buNone/>
            </a:pPr>
            <a:r>
              <a:rPr lang="hu-HU" smtClean="0"/>
              <a:t>Konvex módon</a:t>
            </a:r>
          </a:p>
        </p:txBody>
      </p:sp>
      <p:sp>
        <p:nvSpPr>
          <p:cNvPr id="29701" name="Rectangle 4"/>
          <p:cNvSpPr>
            <a:spLocks noGrp="1" noChangeArrowheads="1"/>
          </p:cNvSpPr>
          <p:nvPr>
            <p:ph sz="quarter" idx="2"/>
          </p:nvPr>
        </p:nvSpPr>
        <p:spPr>
          <a:xfrm>
            <a:off x="5148263" y="1484313"/>
            <a:ext cx="3600450" cy="5008562"/>
          </a:xfrm>
        </p:spPr>
        <p:txBody>
          <a:bodyPr/>
          <a:lstStyle/>
          <a:p>
            <a:pPr algn="ctr" eaLnBrk="1" hangingPunct="1">
              <a:buFont typeface="Wingdings" pitchFamily="2" charset="2"/>
              <a:buNone/>
            </a:pPr>
            <a:r>
              <a:rPr lang="hu-HU" smtClean="0"/>
              <a:t>Konkáv módon</a:t>
            </a:r>
          </a:p>
        </p:txBody>
      </p:sp>
      <p:pic>
        <p:nvPicPr>
          <p:cNvPr id="29702" name="Picture 6" descr="nov_konkav">
            <a:hlinkClick r:id="rId3"/>
          </p:cNvPr>
          <p:cNvPicPr>
            <a:picLocks noChangeAspect="1" noChangeArrowheads="1"/>
          </p:cNvPicPr>
          <p:nvPr/>
        </p:nvPicPr>
        <p:blipFill>
          <a:blip r:embed="rId4"/>
          <a:srcRect/>
          <a:stretch>
            <a:fillRect/>
          </a:stretch>
        </p:blipFill>
        <p:spPr bwMode="auto">
          <a:xfrm>
            <a:off x="5148263" y="2349500"/>
            <a:ext cx="3600450" cy="3446463"/>
          </a:xfrm>
          <a:prstGeom prst="rect">
            <a:avLst/>
          </a:prstGeom>
          <a:noFill/>
          <a:ln w="9525">
            <a:solidFill>
              <a:schemeClr val="tx1"/>
            </a:solidFill>
            <a:miter lim="800000"/>
            <a:headEnd/>
            <a:tailEnd/>
          </a:ln>
        </p:spPr>
      </p:pic>
      <p:pic>
        <p:nvPicPr>
          <p:cNvPr id="29703" name="Picture 7" descr="nov_konvex">
            <a:hlinkClick r:id="rId5"/>
          </p:cNvPr>
          <p:cNvPicPr>
            <a:picLocks noChangeAspect="1" noChangeArrowheads="1"/>
          </p:cNvPicPr>
          <p:nvPr/>
        </p:nvPicPr>
        <p:blipFill>
          <a:blip r:embed="rId6"/>
          <a:srcRect/>
          <a:stretch>
            <a:fillRect/>
          </a:stretch>
        </p:blipFill>
        <p:spPr bwMode="auto">
          <a:xfrm>
            <a:off x="1116013" y="2349500"/>
            <a:ext cx="3673475" cy="3457575"/>
          </a:xfrm>
          <a:prstGeom prst="rect">
            <a:avLst/>
          </a:prstGeom>
          <a:noFill/>
          <a:ln w="9525">
            <a:solidFill>
              <a:schemeClr val="tx1"/>
            </a:solidFill>
            <a:miter lim="800000"/>
            <a:headEnd/>
            <a:tailEnd/>
          </a:ln>
        </p:spPr>
      </p:pic>
      <p:sp>
        <p:nvSpPr>
          <p:cNvPr id="12" name="Rectangle 2"/>
          <p:cNvSpPr>
            <a:spLocks noGrp="1" noChangeArrowheads="1"/>
          </p:cNvSpPr>
          <p:nvPr>
            <p:ph type="title"/>
          </p:nvPr>
        </p:nvSpPr>
        <p:spPr>
          <a:xfrm>
            <a:off x="1042988" y="188913"/>
            <a:ext cx="8229600" cy="990600"/>
          </a:xfrm>
        </p:spPr>
        <p:txBody>
          <a:bodyPr>
            <a:normAutofit fontScale="90000"/>
          </a:bodyPr>
          <a:lstStyle/>
          <a:p>
            <a:pPr eaLnBrk="1" fontAlgn="auto" hangingPunct="1">
              <a:spcAft>
                <a:spcPts val="0"/>
              </a:spcAft>
              <a:defRPr/>
            </a:pPr>
            <a:r>
              <a:rPr lang="hu-HU" dirty="0" smtClean="0">
                <a:sym typeface="Webdings" pitchFamily="18" charset="2"/>
              </a:rPr>
              <a:t>Növekvő függvény</a:t>
            </a:r>
            <a:br>
              <a:rPr lang="hu-HU" dirty="0" smtClean="0">
                <a:sym typeface="Webdings" pitchFamily="18" charset="2"/>
              </a:rPr>
            </a:br>
            <a:endParaRPr lang="hu-HU" dirty="0" smtClean="0">
              <a:sym typeface="Webdings" pitchFamily="18" charset="2"/>
            </a:endParaRPr>
          </a:p>
        </p:txBody>
      </p:sp>
      <p:sp>
        <p:nvSpPr>
          <p:cNvPr id="9" name="Akciógomb: Visszatérés 8">
            <a:hlinkClick r:id="" action="ppaction://noaction" highlightClick="1"/>
          </p:cNvPr>
          <p:cNvSpPr/>
          <p:nvPr/>
        </p:nvSpPr>
        <p:spPr>
          <a:xfrm>
            <a:off x="7956550" y="6165850"/>
            <a:ext cx="503238" cy="358775"/>
          </a:xfrm>
          <a:prstGeom prst="actionButtonReturn">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Élőláb helye 5"/>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algn="r"/>
            <a:r>
              <a:rPr lang="hu-HU"/>
              <a:t>Rátz László Vándorgyülés, 2013</a:t>
            </a:r>
          </a:p>
        </p:txBody>
      </p:sp>
      <p:sp>
        <p:nvSpPr>
          <p:cNvPr id="30723" name="Dia számának helye 6"/>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4ACDF078-ACB1-42E5-96E8-2F62072C9A4E}" type="slidenum">
              <a:rPr lang="hu-HU" smtClean="0"/>
              <a:pPr/>
              <a:t>14</a:t>
            </a:fld>
            <a:endParaRPr lang="hu-HU" smtClean="0"/>
          </a:p>
        </p:txBody>
      </p:sp>
      <p:sp>
        <p:nvSpPr>
          <p:cNvPr id="30724" name="Rectangle 3"/>
          <p:cNvSpPr>
            <a:spLocks noGrp="1" noChangeArrowheads="1"/>
          </p:cNvSpPr>
          <p:nvPr>
            <p:ph sz="quarter" idx="1"/>
          </p:nvPr>
        </p:nvSpPr>
        <p:spPr>
          <a:xfrm>
            <a:off x="1187450" y="1484313"/>
            <a:ext cx="3455988" cy="4537075"/>
          </a:xfrm>
        </p:spPr>
        <p:txBody>
          <a:bodyPr/>
          <a:lstStyle/>
          <a:p>
            <a:pPr algn="ctr" eaLnBrk="1" hangingPunct="1">
              <a:buFont typeface="Wingdings" pitchFamily="2" charset="2"/>
              <a:buNone/>
            </a:pPr>
            <a:r>
              <a:rPr lang="hu-HU" smtClean="0"/>
              <a:t>Konvex módon </a:t>
            </a:r>
          </a:p>
        </p:txBody>
      </p:sp>
      <p:sp>
        <p:nvSpPr>
          <p:cNvPr id="30725" name="Rectangle 4"/>
          <p:cNvSpPr>
            <a:spLocks noGrp="1" noChangeArrowheads="1"/>
          </p:cNvSpPr>
          <p:nvPr>
            <p:ph sz="quarter" idx="2"/>
          </p:nvPr>
        </p:nvSpPr>
        <p:spPr>
          <a:xfrm>
            <a:off x="5148263" y="1484313"/>
            <a:ext cx="3455987" cy="4681537"/>
          </a:xfrm>
        </p:spPr>
        <p:txBody>
          <a:bodyPr/>
          <a:lstStyle/>
          <a:p>
            <a:pPr algn="ctr" eaLnBrk="1" hangingPunct="1">
              <a:buFont typeface="Wingdings" pitchFamily="2" charset="2"/>
              <a:buNone/>
            </a:pPr>
            <a:r>
              <a:rPr lang="hu-HU" smtClean="0"/>
              <a:t>Konkáv módon</a:t>
            </a:r>
          </a:p>
        </p:txBody>
      </p:sp>
      <p:pic>
        <p:nvPicPr>
          <p:cNvPr id="30726" name="Picture 6" descr="csokkeno_konvex">
            <a:hlinkClick r:id="rId3"/>
          </p:cNvPr>
          <p:cNvPicPr>
            <a:picLocks noChangeAspect="1" noChangeArrowheads="1"/>
          </p:cNvPicPr>
          <p:nvPr/>
        </p:nvPicPr>
        <p:blipFill>
          <a:blip r:embed="rId4"/>
          <a:srcRect/>
          <a:stretch>
            <a:fillRect/>
          </a:stretch>
        </p:blipFill>
        <p:spPr bwMode="auto">
          <a:xfrm>
            <a:off x="1150938" y="2373313"/>
            <a:ext cx="3527425" cy="3397250"/>
          </a:xfrm>
          <a:prstGeom prst="rect">
            <a:avLst/>
          </a:prstGeom>
          <a:noFill/>
          <a:ln w="9525">
            <a:noFill/>
            <a:miter lim="800000"/>
            <a:headEnd/>
            <a:tailEnd/>
          </a:ln>
        </p:spPr>
      </p:pic>
      <p:pic>
        <p:nvPicPr>
          <p:cNvPr id="30727" name="Picture 7" descr="csokkeno_konkav">
            <a:hlinkClick r:id="rId5"/>
          </p:cNvPr>
          <p:cNvPicPr>
            <a:picLocks noChangeAspect="1" noChangeArrowheads="1"/>
          </p:cNvPicPr>
          <p:nvPr/>
        </p:nvPicPr>
        <p:blipFill>
          <a:blip r:embed="rId6"/>
          <a:srcRect/>
          <a:stretch>
            <a:fillRect/>
          </a:stretch>
        </p:blipFill>
        <p:spPr bwMode="auto">
          <a:xfrm>
            <a:off x="5148263" y="2349500"/>
            <a:ext cx="3529012" cy="3421063"/>
          </a:xfrm>
          <a:prstGeom prst="rect">
            <a:avLst/>
          </a:prstGeom>
          <a:noFill/>
          <a:ln w="9525">
            <a:noFill/>
            <a:miter lim="800000"/>
            <a:headEnd/>
            <a:tailEnd/>
          </a:ln>
        </p:spPr>
      </p:pic>
      <p:sp>
        <p:nvSpPr>
          <p:cNvPr id="9" name="Rectangle 2"/>
          <p:cNvSpPr>
            <a:spLocks noGrp="1" noChangeArrowheads="1"/>
          </p:cNvSpPr>
          <p:nvPr>
            <p:ph type="title"/>
          </p:nvPr>
        </p:nvSpPr>
        <p:spPr>
          <a:xfrm>
            <a:off x="1042988" y="188913"/>
            <a:ext cx="8229600" cy="990600"/>
          </a:xfrm>
        </p:spPr>
        <p:txBody>
          <a:bodyPr>
            <a:normAutofit fontScale="90000"/>
          </a:bodyPr>
          <a:lstStyle/>
          <a:p>
            <a:pPr eaLnBrk="1" fontAlgn="auto" hangingPunct="1">
              <a:spcAft>
                <a:spcPts val="0"/>
              </a:spcAft>
              <a:defRPr/>
            </a:pPr>
            <a:r>
              <a:rPr lang="hu-HU" dirty="0" smtClean="0">
                <a:sym typeface="Webdings" pitchFamily="18" charset="2"/>
              </a:rPr>
              <a:t>Csökkenő függvény</a:t>
            </a:r>
            <a:br>
              <a:rPr lang="hu-HU" dirty="0" smtClean="0">
                <a:sym typeface="Webdings" pitchFamily="18" charset="2"/>
              </a:rPr>
            </a:br>
            <a:endParaRPr lang="hu-HU" dirty="0" smtClean="0">
              <a:sym typeface="Webdings" pitchFamily="18" charset="2"/>
            </a:endParaRPr>
          </a:p>
        </p:txBody>
      </p:sp>
      <p:sp>
        <p:nvSpPr>
          <p:cNvPr id="10" name="Akciógomb: Visszatérés 9">
            <a:hlinkClick r:id="" action="ppaction://noaction" highlightClick="1"/>
          </p:cNvPr>
          <p:cNvSpPr/>
          <p:nvPr/>
        </p:nvSpPr>
        <p:spPr>
          <a:xfrm>
            <a:off x="7885113" y="6308725"/>
            <a:ext cx="503237" cy="360363"/>
          </a:xfrm>
          <a:prstGeom prst="actionButtonReturn">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Élőláb helye 5"/>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algn="r"/>
            <a:r>
              <a:rPr lang="hu-HU"/>
              <a:t>Rátz László Vándorgyülés, 2013</a:t>
            </a:r>
          </a:p>
        </p:txBody>
      </p:sp>
      <p:sp>
        <p:nvSpPr>
          <p:cNvPr id="31747" name="Dia számának helye 6"/>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4075EAA7-415B-499B-8167-D57B9901A958}" type="slidenum">
              <a:rPr lang="hu-HU" smtClean="0"/>
              <a:pPr/>
              <a:t>15</a:t>
            </a:fld>
            <a:endParaRPr lang="hu-HU" smtClean="0"/>
          </a:p>
        </p:txBody>
      </p:sp>
      <p:sp>
        <p:nvSpPr>
          <p:cNvPr id="31748" name="Rectangle 3"/>
          <p:cNvSpPr>
            <a:spLocks noGrp="1" noChangeArrowheads="1"/>
          </p:cNvSpPr>
          <p:nvPr>
            <p:ph sz="quarter" idx="1"/>
          </p:nvPr>
        </p:nvSpPr>
        <p:spPr>
          <a:xfrm>
            <a:off x="971550" y="1412875"/>
            <a:ext cx="3671888" cy="4570413"/>
          </a:xfrm>
        </p:spPr>
        <p:txBody>
          <a:bodyPr/>
          <a:lstStyle/>
          <a:p>
            <a:pPr algn="ctr" eaLnBrk="1" hangingPunct="1">
              <a:buFont typeface="Wingdings" pitchFamily="2" charset="2"/>
              <a:buNone/>
            </a:pPr>
            <a:r>
              <a:rPr lang="hu-HU" smtClean="0"/>
              <a:t>Lokális minimumpont </a:t>
            </a:r>
          </a:p>
        </p:txBody>
      </p:sp>
      <p:sp>
        <p:nvSpPr>
          <p:cNvPr id="31749" name="Rectangle 4"/>
          <p:cNvSpPr>
            <a:spLocks noGrp="1" noChangeArrowheads="1"/>
          </p:cNvSpPr>
          <p:nvPr>
            <p:ph sz="quarter" idx="2"/>
          </p:nvPr>
        </p:nvSpPr>
        <p:spPr>
          <a:xfrm>
            <a:off x="5076825" y="1412875"/>
            <a:ext cx="3671888" cy="4719638"/>
          </a:xfrm>
        </p:spPr>
        <p:txBody>
          <a:bodyPr/>
          <a:lstStyle/>
          <a:p>
            <a:pPr algn="ctr" eaLnBrk="1" hangingPunct="1">
              <a:buFont typeface="Wingdings" pitchFamily="2" charset="2"/>
              <a:buNone/>
            </a:pPr>
            <a:r>
              <a:rPr lang="hu-HU" smtClean="0"/>
              <a:t>Lokális maximumpont</a:t>
            </a:r>
          </a:p>
        </p:txBody>
      </p:sp>
      <p:pic>
        <p:nvPicPr>
          <p:cNvPr id="31750" name="Picture 6" descr="lok_max">
            <a:hlinkClick r:id="rId3"/>
          </p:cNvPr>
          <p:cNvPicPr>
            <a:picLocks noChangeAspect="1" noChangeArrowheads="1"/>
          </p:cNvPicPr>
          <p:nvPr/>
        </p:nvPicPr>
        <p:blipFill>
          <a:blip r:embed="rId4"/>
          <a:srcRect/>
          <a:stretch>
            <a:fillRect/>
          </a:stretch>
        </p:blipFill>
        <p:spPr bwMode="auto">
          <a:xfrm>
            <a:off x="5076825" y="2276475"/>
            <a:ext cx="3671888" cy="3543300"/>
          </a:xfrm>
          <a:prstGeom prst="rect">
            <a:avLst/>
          </a:prstGeom>
          <a:noFill/>
          <a:ln w="9525">
            <a:noFill/>
            <a:miter lim="800000"/>
            <a:headEnd/>
            <a:tailEnd/>
          </a:ln>
        </p:spPr>
      </p:pic>
      <p:pic>
        <p:nvPicPr>
          <p:cNvPr id="31751" name="Picture 7" descr="lok_min">
            <a:hlinkClick r:id="rId5"/>
          </p:cNvPr>
          <p:cNvPicPr>
            <a:picLocks noChangeAspect="1" noChangeArrowheads="1"/>
          </p:cNvPicPr>
          <p:nvPr/>
        </p:nvPicPr>
        <p:blipFill>
          <a:blip r:embed="rId6"/>
          <a:srcRect/>
          <a:stretch>
            <a:fillRect/>
          </a:stretch>
        </p:blipFill>
        <p:spPr bwMode="auto">
          <a:xfrm>
            <a:off x="971550" y="2276475"/>
            <a:ext cx="3671888" cy="3543300"/>
          </a:xfrm>
          <a:prstGeom prst="rect">
            <a:avLst/>
          </a:prstGeom>
          <a:noFill/>
          <a:ln w="9525">
            <a:noFill/>
            <a:miter lim="800000"/>
            <a:headEnd/>
            <a:tailEnd/>
          </a:ln>
        </p:spPr>
      </p:pic>
      <p:sp>
        <p:nvSpPr>
          <p:cNvPr id="9" name="Rectangle 2"/>
          <p:cNvSpPr>
            <a:spLocks noGrp="1" noChangeArrowheads="1"/>
          </p:cNvSpPr>
          <p:nvPr>
            <p:ph type="title"/>
          </p:nvPr>
        </p:nvSpPr>
        <p:spPr>
          <a:xfrm>
            <a:off x="1042988" y="188913"/>
            <a:ext cx="8229600" cy="990600"/>
          </a:xfrm>
        </p:spPr>
        <p:txBody>
          <a:bodyPr>
            <a:normAutofit fontScale="90000"/>
          </a:bodyPr>
          <a:lstStyle/>
          <a:p>
            <a:pPr eaLnBrk="1" fontAlgn="auto" hangingPunct="1">
              <a:spcAft>
                <a:spcPts val="0"/>
              </a:spcAft>
              <a:defRPr/>
            </a:pPr>
            <a:r>
              <a:rPr lang="hu-HU" dirty="0" smtClean="0">
                <a:sym typeface="Webdings" pitchFamily="18" charset="2"/>
              </a:rPr>
              <a:t>Lokális szélsőértékhely</a:t>
            </a:r>
            <a:br>
              <a:rPr lang="hu-HU" dirty="0" smtClean="0">
                <a:sym typeface="Webdings" pitchFamily="18" charset="2"/>
              </a:rPr>
            </a:br>
            <a:endParaRPr lang="hu-HU" dirty="0" smtClean="0">
              <a:sym typeface="Webdings" pitchFamily="18" charset="2"/>
            </a:endParaRPr>
          </a:p>
        </p:txBody>
      </p:sp>
      <p:sp>
        <p:nvSpPr>
          <p:cNvPr id="10" name="Akciógomb: Visszatérés 9">
            <a:hlinkClick r:id="" action="ppaction://noaction" highlightClick="1"/>
          </p:cNvPr>
          <p:cNvSpPr/>
          <p:nvPr/>
        </p:nvSpPr>
        <p:spPr>
          <a:xfrm>
            <a:off x="7885113" y="6308725"/>
            <a:ext cx="503237" cy="360363"/>
          </a:xfrm>
          <a:prstGeom prst="actionButtonReturn">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Élőláb helye 5"/>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algn="r"/>
            <a:r>
              <a:rPr lang="hu-HU"/>
              <a:t>Rátz László Vándorgyülés, 2013</a:t>
            </a:r>
          </a:p>
        </p:txBody>
      </p:sp>
      <p:sp>
        <p:nvSpPr>
          <p:cNvPr id="32771" name="Dia számának helye 6"/>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E2E9D7FA-A6AE-4B7E-9002-D8780F2471B5}" type="slidenum">
              <a:rPr lang="hu-HU" smtClean="0"/>
              <a:pPr/>
              <a:t>16</a:t>
            </a:fld>
            <a:endParaRPr lang="hu-HU" smtClean="0"/>
          </a:p>
        </p:txBody>
      </p:sp>
      <p:sp>
        <p:nvSpPr>
          <p:cNvPr id="32772" name="Rectangle 3"/>
          <p:cNvSpPr>
            <a:spLocks noGrp="1" noChangeArrowheads="1"/>
          </p:cNvSpPr>
          <p:nvPr>
            <p:ph sz="quarter" idx="1"/>
          </p:nvPr>
        </p:nvSpPr>
        <p:spPr>
          <a:xfrm>
            <a:off x="971550" y="1557338"/>
            <a:ext cx="3744913" cy="4425950"/>
          </a:xfrm>
        </p:spPr>
        <p:txBody>
          <a:bodyPr/>
          <a:lstStyle/>
          <a:p>
            <a:pPr algn="ctr" eaLnBrk="1" hangingPunct="1">
              <a:buFont typeface="Wingdings" pitchFamily="2" charset="2"/>
              <a:buNone/>
            </a:pPr>
            <a:r>
              <a:rPr lang="hu-HU" smtClean="0"/>
              <a:t>Alulról korlátos </a:t>
            </a:r>
          </a:p>
        </p:txBody>
      </p:sp>
      <p:sp>
        <p:nvSpPr>
          <p:cNvPr id="32773" name="Rectangle 4"/>
          <p:cNvSpPr>
            <a:spLocks noGrp="1" noChangeArrowheads="1"/>
          </p:cNvSpPr>
          <p:nvPr>
            <p:ph sz="quarter" idx="2"/>
          </p:nvPr>
        </p:nvSpPr>
        <p:spPr>
          <a:xfrm>
            <a:off x="4932363" y="1557338"/>
            <a:ext cx="3743325" cy="4464050"/>
          </a:xfrm>
        </p:spPr>
        <p:txBody>
          <a:bodyPr/>
          <a:lstStyle/>
          <a:p>
            <a:pPr algn="ctr" eaLnBrk="1" hangingPunct="1">
              <a:buFont typeface="Wingdings" pitchFamily="2" charset="2"/>
              <a:buNone/>
            </a:pPr>
            <a:r>
              <a:rPr lang="hu-HU" smtClean="0"/>
              <a:t>Felülről korlátos</a:t>
            </a:r>
          </a:p>
        </p:txBody>
      </p:sp>
      <p:pic>
        <p:nvPicPr>
          <p:cNvPr id="32774" name="Picture 6" descr="korlatos_alulrol">
            <a:hlinkClick r:id="rId3"/>
          </p:cNvPr>
          <p:cNvPicPr>
            <a:picLocks noChangeAspect="1" noChangeArrowheads="1"/>
          </p:cNvPicPr>
          <p:nvPr/>
        </p:nvPicPr>
        <p:blipFill>
          <a:blip r:embed="rId4"/>
          <a:srcRect/>
          <a:stretch>
            <a:fillRect/>
          </a:stretch>
        </p:blipFill>
        <p:spPr bwMode="auto">
          <a:xfrm>
            <a:off x="755650" y="2565400"/>
            <a:ext cx="3744913" cy="2876550"/>
          </a:xfrm>
          <a:prstGeom prst="rect">
            <a:avLst/>
          </a:prstGeom>
          <a:noFill/>
          <a:ln w="9525">
            <a:solidFill>
              <a:schemeClr val="tx1"/>
            </a:solidFill>
            <a:miter lim="800000"/>
            <a:headEnd/>
            <a:tailEnd/>
          </a:ln>
        </p:spPr>
      </p:pic>
      <p:pic>
        <p:nvPicPr>
          <p:cNvPr id="32775" name="Picture 7" descr="korlatos_felulrol">
            <a:hlinkClick r:id="rId5"/>
          </p:cNvPr>
          <p:cNvPicPr>
            <a:picLocks noChangeAspect="1" noChangeArrowheads="1"/>
          </p:cNvPicPr>
          <p:nvPr/>
        </p:nvPicPr>
        <p:blipFill>
          <a:blip r:embed="rId6"/>
          <a:srcRect/>
          <a:stretch>
            <a:fillRect/>
          </a:stretch>
        </p:blipFill>
        <p:spPr bwMode="auto">
          <a:xfrm>
            <a:off x="4932363" y="2565400"/>
            <a:ext cx="3744912" cy="2879725"/>
          </a:xfrm>
          <a:prstGeom prst="rect">
            <a:avLst/>
          </a:prstGeom>
          <a:noFill/>
          <a:ln w="9525">
            <a:solidFill>
              <a:schemeClr val="tx1"/>
            </a:solidFill>
            <a:miter lim="800000"/>
            <a:headEnd/>
            <a:tailEnd/>
          </a:ln>
        </p:spPr>
      </p:pic>
      <p:sp>
        <p:nvSpPr>
          <p:cNvPr id="10" name="Rectangle 2"/>
          <p:cNvSpPr>
            <a:spLocks noGrp="1" noChangeArrowheads="1"/>
          </p:cNvSpPr>
          <p:nvPr>
            <p:ph type="title"/>
          </p:nvPr>
        </p:nvSpPr>
        <p:spPr>
          <a:xfrm>
            <a:off x="1042988" y="188913"/>
            <a:ext cx="8229600" cy="990600"/>
          </a:xfrm>
        </p:spPr>
        <p:txBody>
          <a:bodyPr>
            <a:normAutofit fontScale="90000"/>
          </a:bodyPr>
          <a:lstStyle/>
          <a:p>
            <a:pPr eaLnBrk="1" fontAlgn="auto" hangingPunct="1">
              <a:spcAft>
                <a:spcPts val="0"/>
              </a:spcAft>
              <a:defRPr/>
            </a:pPr>
            <a:r>
              <a:rPr lang="hu-HU" dirty="0" smtClean="0">
                <a:sym typeface="Webdings" pitchFamily="18" charset="2"/>
              </a:rPr>
              <a:t>Korlátos függvények</a:t>
            </a:r>
            <a:br>
              <a:rPr lang="hu-HU" dirty="0" smtClean="0">
                <a:sym typeface="Webdings" pitchFamily="18" charset="2"/>
              </a:rPr>
            </a:br>
            <a:endParaRPr lang="hu-HU" dirty="0" smtClean="0">
              <a:sym typeface="Webdings" pitchFamily="18" charset="2"/>
            </a:endParaRPr>
          </a:p>
        </p:txBody>
      </p:sp>
      <p:sp>
        <p:nvSpPr>
          <p:cNvPr id="9" name="Akciógomb: Visszatérés 8">
            <a:hlinkClick r:id="" action="ppaction://noaction" highlightClick="1"/>
          </p:cNvPr>
          <p:cNvSpPr/>
          <p:nvPr/>
        </p:nvSpPr>
        <p:spPr>
          <a:xfrm>
            <a:off x="7885113" y="6308725"/>
            <a:ext cx="503237" cy="360363"/>
          </a:xfrm>
          <a:prstGeom prst="actionButtonReturn">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Élőláb helye 5"/>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algn="r"/>
            <a:r>
              <a:rPr lang="hu-HU"/>
              <a:t>Rátz László Vándorgyülés, 2013</a:t>
            </a:r>
          </a:p>
        </p:txBody>
      </p:sp>
      <p:sp>
        <p:nvSpPr>
          <p:cNvPr id="33795" name="Dia számának helye 6"/>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014585D-5D48-4708-8260-333B2E2A89B2}" type="slidenum">
              <a:rPr lang="hu-HU" smtClean="0"/>
              <a:pPr/>
              <a:t>17</a:t>
            </a:fld>
            <a:endParaRPr lang="hu-HU" smtClean="0"/>
          </a:p>
        </p:txBody>
      </p:sp>
      <p:sp>
        <p:nvSpPr>
          <p:cNvPr id="7" name="Rectangle 2"/>
          <p:cNvSpPr>
            <a:spLocks noGrp="1" noChangeArrowheads="1"/>
          </p:cNvSpPr>
          <p:nvPr>
            <p:ph type="title"/>
          </p:nvPr>
        </p:nvSpPr>
        <p:spPr>
          <a:xfrm>
            <a:off x="1042988" y="188913"/>
            <a:ext cx="8229600" cy="990600"/>
          </a:xfrm>
        </p:spPr>
        <p:txBody>
          <a:bodyPr>
            <a:normAutofit fontScale="90000"/>
          </a:bodyPr>
          <a:lstStyle/>
          <a:p>
            <a:pPr eaLnBrk="1" fontAlgn="auto" hangingPunct="1">
              <a:spcAft>
                <a:spcPts val="0"/>
              </a:spcAft>
              <a:defRPr/>
            </a:pPr>
            <a:r>
              <a:rPr lang="hu-HU" dirty="0" smtClean="0">
                <a:sym typeface="Webdings" pitchFamily="18" charset="2"/>
              </a:rPr>
              <a:t>Páros és páratlan függvények</a:t>
            </a:r>
            <a:br>
              <a:rPr lang="hu-HU" dirty="0" smtClean="0">
                <a:sym typeface="Webdings" pitchFamily="18" charset="2"/>
              </a:rPr>
            </a:br>
            <a:endParaRPr lang="hu-HU" dirty="0" smtClean="0">
              <a:sym typeface="Webdings" pitchFamily="18" charset="2"/>
            </a:endParaRPr>
          </a:p>
        </p:txBody>
      </p:sp>
      <p:sp>
        <p:nvSpPr>
          <p:cNvPr id="8" name="Rectangle 3"/>
          <p:cNvSpPr txBox="1">
            <a:spLocks noChangeArrowheads="1"/>
          </p:cNvSpPr>
          <p:nvPr/>
        </p:nvSpPr>
        <p:spPr>
          <a:xfrm>
            <a:off x="971550" y="1268413"/>
            <a:ext cx="3744913" cy="4498975"/>
          </a:xfrm>
          <a:prstGeom prst="rect">
            <a:avLst/>
          </a:prstGeom>
        </p:spPr>
        <p:txBody>
          <a:bodyPr>
            <a:normAutofit/>
          </a:bodyPr>
          <a:lstStyle/>
          <a:p>
            <a:pPr marL="274320" indent="-274320" algn="ctr" fontAlgn="auto">
              <a:spcBef>
                <a:spcPts val="600"/>
              </a:spcBef>
              <a:spcAft>
                <a:spcPts val="0"/>
              </a:spcAft>
              <a:buClr>
                <a:schemeClr val="accent1"/>
              </a:buClr>
              <a:buSzPct val="76000"/>
              <a:buFont typeface="Wingdings" pitchFamily="2" charset="2"/>
              <a:buNone/>
              <a:defRPr/>
            </a:pPr>
            <a:r>
              <a:rPr lang="hu-HU" sz="2600" dirty="0">
                <a:latin typeface="+mj-lt"/>
                <a:cs typeface="+mn-cs"/>
              </a:rPr>
              <a:t>Páros</a:t>
            </a:r>
          </a:p>
          <a:p>
            <a:pPr marL="274320" indent="-274320" algn="ctr" fontAlgn="auto">
              <a:spcBef>
                <a:spcPts val="600"/>
              </a:spcBef>
              <a:spcAft>
                <a:spcPts val="0"/>
              </a:spcAft>
              <a:buClr>
                <a:schemeClr val="accent1"/>
              </a:buClr>
              <a:buSzPct val="76000"/>
              <a:buFont typeface="Wingdings" pitchFamily="2" charset="2"/>
              <a:buNone/>
              <a:defRPr/>
            </a:pPr>
            <a:endParaRPr lang="hu-HU" sz="2600" dirty="0">
              <a:latin typeface="+mj-lt"/>
              <a:cs typeface="+mn-cs"/>
            </a:endParaRPr>
          </a:p>
        </p:txBody>
      </p:sp>
      <p:sp>
        <p:nvSpPr>
          <p:cNvPr id="9" name="Rectangle 3"/>
          <p:cNvSpPr txBox="1">
            <a:spLocks noChangeArrowheads="1"/>
          </p:cNvSpPr>
          <p:nvPr/>
        </p:nvSpPr>
        <p:spPr>
          <a:xfrm>
            <a:off x="5003800" y="1268413"/>
            <a:ext cx="3600450" cy="4498975"/>
          </a:xfrm>
          <a:prstGeom prst="rect">
            <a:avLst/>
          </a:prstGeom>
        </p:spPr>
        <p:txBody>
          <a:bodyPr>
            <a:normAutofit/>
          </a:bodyPr>
          <a:lstStyle/>
          <a:p>
            <a:pPr marL="274320" indent="-274320" algn="ctr" fontAlgn="auto">
              <a:spcBef>
                <a:spcPts val="600"/>
              </a:spcBef>
              <a:spcAft>
                <a:spcPts val="0"/>
              </a:spcAft>
              <a:buClr>
                <a:schemeClr val="accent1"/>
              </a:buClr>
              <a:buSzPct val="76000"/>
              <a:buFont typeface="Wingdings" pitchFamily="2" charset="2"/>
              <a:buNone/>
              <a:defRPr/>
            </a:pPr>
            <a:r>
              <a:rPr lang="hu-HU" sz="2600" dirty="0">
                <a:latin typeface="+mj-lt"/>
                <a:cs typeface="+mn-cs"/>
              </a:rPr>
              <a:t>Páratlan</a:t>
            </a:r>
          </a:p>
          <a:p>
            <a:pPr marL="274320" indent="-274320" algn="ctr" fontAlgn="auto">
              <a:spcBef>
                <a:spcPts val="600"/>
              </a:spcBef>
              <a:spcAft>
                <a:spcPts val="0"/>
              </a:spcAft>
              <a:buClr>
                <a:schemeClr val="accent1"/>
              </a:buClr>
              <a:buSzPct val="76000"/>
              <a:buFont typeface="Wingdings" pitchFamily="2" charset="2"/>
              <a:buNone/>
              <a:defRPr/>
            </a:pPr>
            <a:endParaRPr lang="hu-HU" sz="2600" dirty="0">
              <a:latin typeface="+mj-lt"/>
              <a:cs typeface="+mn-cs"/>
            </a:endParaRPr>
          </a:p>
          <a:p>
            <a:pPr marL="274320" indent="-274320" algn="ctr" fontAlgn="auto">
              <a:spcBef>
                <a:spcPts val="600"/>
              </a:spcBef>
              <a:spcAft>
                <a:spcPts val="0"/>
              </a:spcAft>
              <a:buClr>
                <a:schemeClr val="accent1"/>
              </a:buClr>
              <a:buSzPct val="76000"/>
              <a:buFont typeface="Wingdings" pitchFamily="2" charset="2"/>
              <a:buNone/>
              <a:defRPr/>
            </a:pPr>
            <a:endParaRPr lang="hu-HU" sz="2600" dirty="0">
              <a:latin typeface="+mj-lt"/>
              <a:cs typeface="+mn-cs"/>
            </a:endParaRPr>
          </a:p>
        </p:txBody>
      </p:sp>
      <p:pic>
        <p:nvPicPr>
          <p:cNvPr id="33799" name="Tartalom helye 10" descr="paros.png">
            <a:hlinkClick r:id="rId3"/>
          </p:cNvPr>
          <p:cNvPicPr>
            <a:picLocks noGrp="1" noChangeAspect="1"/>
          </p:cNvPicPr>
          <p:nvPr>
            <p:ph sz="quarter" idx="1"/>
          </p:nvPr>
        </p:nvPicPr>
        <p:blipFill>
          <a:blip r:embed="rId4"/>
          <a:srcRect/>
          <a:stretch>
            <a:fillRect/>
          </a:stretch>
        </p:blipFill>
        <p:spPr>
          <a:xfrm>
            <a:off x="1258888" y="2090738"/>
            <a:ext cx="3457575" cy="3425825"/>
          </a:xfrm>
          <a:ln>
            <a:solidFill>
              <a:schemeClr val="tx1"/>
            </a:solidFill>
          </a:ln>
        </p:spPr>
      </p:pic>
      <p:pic>
        <p:nvPicPr>
          <p:cNvPr id="33800" name="Tartalom helye 12" descr="paratlan.PNG">
            <a:hlinkClick r:id="rId5"/>
          </p:cNvPr>
          <p:cNvPicPr>
            <a:picLocks noGrp="1" noChangeAspect="1"/>
          </p:cNvPicPr>
          <p:nvPr>
            <p:ph sz="quarter" idx="2"/>
          </p:nvPr>
        </p:nvPicPr>
        <p:blipFill>
          <a:blip r:embed="rId6"/>
          <a:srcRect/>
          <a:stretch>
            <a:fillRect/>
          </a:stretch>
        </p:blipFill>
        <p:spPr>
          <a:xfrm>
            <a:off x="5076825" y="2133600"/>
            <a:ext cx="3470275" cy="3382963"/>
          </a:xfrm>
          <a:ln>
            <a:solidFill>
              <a:schemeClr val="tx1"/>
            </a:solidFill>
          </a:ln>
        </p:spPr>
      </p:pic>
      <p:sp>
        <p:nvSpPr>
          <p:cNvPr id="10" name="Akciógomb: Visszatérés 9">
            <a:hlinkClick r:id="" action="ppaction://noaction" highlightClick="1"/>
          </p:cNvPr>
          <p:cNvSpPr/>
          <p:nvPr/>
        </p:nvSpPr>
        <p:spPr>
          <a:xfrm>
            <a:off x="7885113" y="6308725"/>
            <a:ext cx="503237" cy="360363"/>
          </a:xfrm>
          <a:prstGeom prst="actionButtonReturn">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normAutofit fontScale="90000"/>
          </a:bodyPr>
          <a:lstStyle/>
          <a:p>
            <a:pPr eaLnBrk="1" fontAlgn="auto" hangingPunct="1">
              <a:spcAft>
                <a:spcPts val="0"/>
              </a:spcAft>
              <a:defRPr/>
            </a:pPr>
            <a:r>
              <a:rPr lang="hu-HU" dirty="0" smtClean="0"/>
              <a:t>Periodikus függvények</a:t>
            </a:r>
            <a:br>
              <a:rPr lang="hu-HU" dirty="0" smtClean="0"/>
            </a:br>
            <a:endParaRPr lang="hu-HU" dirty="0" smtClean="0"/>
          </a:p>
        </p:txBody>
      </p:sp>
      <p:sp>
        <p:nvSpPr>
          <p:cNvPr id="34819" name="Élőláb helye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algn="r"/>
            <a:r>
              <a:rPr lang="hu-HU"/>
              <a:t>Rátz László Vándorgyülés, 2013</a:t>
            </a:r>
          </a:p>
        </p:txBody>
      </p:sp>
      <p:sp>
        <p:nvSpPr>
          <p:cNvPr id="34820" name="Dia számának helye 5"/>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7FE78633-9ECC-4586-9B93-C5612EA73EED}" type="slidenum">
              <a:rPr lang="hu-HU" smtClean="0"/>
              <a:pPr/>
              <a:t>18</a:t>
            </a:fld>
            <a:endParaRPr lang="hu-HU" smtClean="0"/>
          </a:p>
        </p:txBody>
      </p:sp>
      <p:pic>
        <p:nvPicPr>
          <p:cNvPr id="34821" name="Kép 6" descr="szinusz.PNG">
            <a:hlinkClick r:id="rId2"/>
          </p:cNvPr>
          <p:cNvPicPr>
            <a:picLocks noChangeAspect="1"/>
          </p:cNvPicPr>
          <p:nvPr/>
        </p:nvPicPr>
        <p:blipFill>
          <a:blip r:embed="rId3"/>
          <a:srcRect/>
          <a:stretch>
            <a:fillRect/>
          </a:stretch>
        </p:blipFill>
        <p:spPr bwMode="auto">
          <a:xfrm>
            <a:off x="2843213" y="1725613"/>
            <a:ext cx="4005262" cy="3946525"/>
          </a:xfrm>
          <a:prstGeom prst="rect">
            <a:avLst/>
          </a:prstGeom>
          <a:noFill/>
          <a:ln w="9525">
            <a:solidFill>
              <a:schemeClr val="tx1"/>
            </a:solidFill>
            <a:miter lim="800000"/>
            <a:headEnd/>
            <a:tailEnd/>
          </a:ln>
        </p:spPr>
      </p:pic>
      <p:sp>
        <p:nvSpPr>
          <p:cNvPr id="6" name="Akciógomb: Visszatérés 5">
            <a:hlinkClick r:id="" action="ppaction://noaction" highlightClick="1"/>
          </p:cNvPr>
          <p:cNvSpPr/>
          <p:nvPr/>
        </p:nvSpPr>
        <p:spPr>
          <a:xfrm>
            <a:off x="7885113" y="6308725"/>
            <a:ext cx="503237" cy="360363"/>
          </a:xfrm>
          <a:prstGeom prst="actionButtonReturn">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Élőláb helye 5"/>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algn="r"/>
            <a:r>
              <a:rPr lang="hu-HU"/>
              <a:t>Rátz László Vándorgyülés, 2013</a:t>
            </a:r>
          </a:p>
        </p:txBody>
      </p:sp>
      <p:sp>
        <p:nvSpPr>
          <p:cNvPr id="35843" name="Dia számának helye 6"/>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BBCF8A88-C4FC-4B82-BF74-17172EB964EA}" type="slidenum">
              <a:rPr lang="hu-HU" smtClean="0"/>
              <a:pPr/>
              <a:t>19</a:t>
            </a:fld>
            <a:endParaRPr lang="hu-HU" smtClean="0"/>
          </a:p>
        </p:txBody>
      </p:sp>
      <p:pic>
        <p:nvPicPr>
          <p:cNvPr id="35844" name="Kép 7" descr="szakadasi_pont.PNG">
            <a:hlinkClick r:id="rId3"/>
          </p:cNvPr>
          <p:cNvPicPr>
            <a:picLocks noChangeAspect="1"/>
          </p:cNvPicPr>
          <p:nvPr/>
        </p:nvPicPr>
        <p:blipFill>
          <a:blip r:embed="rId4"/>
          <a:srcRect/>
          <a:stretch>
            <a:fillRect/>
          </a:stretch>
        </p:blipFill>
        <p:spPr bwMode="auto">
          <a:xfrm>
            <a:off x="2700338" y="1989138"/>
            <a:ext cx="3652837" cy="3668712"/>
          </a:xfrm>
          <a:prstGeom prst="rect">
            <a:avLst/>
          </a:prstGeom>
          <a:noFill/>
          <a:ln w="9525">
            <a:solidFill>
              <a:schemeClr val="tx1"/>
            </a:solidFill>
            <a:miter lim="800000"/>
            <a:headEnd/>
            <a:tailEnd/>
          </a:ln>
        </p:spPr>
      </p:pic>
      <p:sp>
        <p:nvSpPr>
          <p:cNvPr id="6" name="Akciógomb: Visszatérés 5">
            <a:hlinkClick r:id="" action="ppaction://noaction" highlightClick="1"/>
          </p:cNvPr>
          <p:cNvSpPr/>
          <p:nvPr/>
        </p:nvSpPr>
        <p:spPr>
          <a:xfrm>
            <a:off x="7885113" y="6308725"/>
            <a:ext cx="503237" cy="360363"/>
          </a:xfrm>
          <a:prstGeom prst="actionButtonReturn">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u-HU"/>
          </a:p>
        </p:txBody>
      </p:sp>
      <p:sp>
        <p:nvSpPr>
          <p:cNvPr id="10" name="Rectangle 2"/>
          <p:cNvSpPr>
            <a:spLocks noGrp="1" noChangeArrowheads="1"/>
          </p:cNvSpPr>
          <p:nvPr>
            <p:ph type="title"/>
          </p:nvPr>
        </p:nvSpPr>
        <p:spPr>
          <a:xfrm>
            <a:off x="1042988" y="188913"/>
            <a:ext cx="8229600" cy="990600"/>
          </a:xfrm>
        </p:spPr>
        <p:txBody>
          <a:bodyPr>
            <a:normAutofit fontScale="90000"/>
          </a:bodyPr>
          <a:lstStyle/>
          <a:p>
            <a:pPr eaLnBrk="1" fontAlgn="auto" hangingPunct="1">
              <a:spcAft>
                <a:spcPts val="0"/>
              </a:spcAft>
              <a:defRPr/>
            </a:pPr>
            <a:r>
              <a:rPr lang="hu-HU" dirty="0" smtClean="0"/>
              <a:t>Szakadási pontok</a:t>
            </a:r>
            <a:br>
              <a:rPr lang="hu-HU" dirty="0" smtClean="0"/>
            </a:br>
            <a:endParaRPr lang="hu-HU"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pPr eaLnBrk="1" fontAlgn="auto" hangingPunct="1">
              <a:spcAft>
                <a:spcPts val="0"/>
              </a:spcAft>
              <a:defRPr/>
            </a:pPr>
            <a:r>
              <a:rPr lang="hu-HU" dirty="0" smtClean="0"/>
              <a:t>Röviden a tartalomból</a:t>
            </a:r>
            <a:br>
              <a:rPr lang="hu-HU" dirty="0" smtClean="0"/>
            </a:br>
            <a:endParaRPr lang="hu-HU" dirty="0"/>
          </a:p>
        </p:txBody>
      </p:sp>
      <p:sp>
        <p:nvSpPr>
          <p:cNvPr id="18435" name="Dia számának hely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E785968A-BD34-424A-9F33-ACA23E7B7994}" type="slidenum">
              <a:rPr lang="hu-HU" smtClean="0"/>
              <a:pPr/>
              <a:t>2</a:t>
            </a:fld>
            <a:endParaRPr lang="hu-HU" smtClean="0"/>
          </a:p>
        </p:txBody>
      </p:sp>
      <p:sp>
        <p:nvSpPr>
          <p:cNvPr id="18436" name="Tartalom helye 4"/>
          <p:cNvSpPr>
            <a:spLocks noGrp="1"/>
          </p:cNvSpPr>
          <p:nvPr>
            <p:ph sz="quarter" idx="1"/>
          </p:nvPr>
        </p:nvSpPr>
        <p:spPr>
          <a:xfrm>
            <a:off x="914400" y="1268413"/>
            <a:ext cx="8229600" cy="4752975"/>
          </a:xfrm>
        </p:spPr>
        <p:txBody>
          <a:bodyPr/>
          <a:lstStyle/>
          <a:p>
            <a:pPr marL="571500" indent="-571500" eaLnBrk="1" hangingPunct="1">
              <a:spcAft>
                <a:spcPts val="2400"/>
              </a:spcAft>
              <a:buFont typeface="Bookman Old Style" pitchFamily="18" charset="0"/>
              <a:buAutoNum type="romanUcPeriod"/>
            </a:pPr>
            <a:endParaRPr lang="hu-HU" smtClean="0"/>
          </a:p>
          <a:p>
            <a:pPr marL="571500" indent="-571500" eaLnBrk="1" hangingPunct="1">
              <a:spcAft>
                <a:spcPts val="2400"/>
              </a:spcAft>
              <a:buFont typeface="Bookman Old Style" pitchFamily="18" charset="0"/>
              <a:buAutoNum type="romanUcPeriod"/>
            </a:pPr>
            <a:r>
              <a:rPr lang="hu-HU" smtClean="0"/>
              <a:t>Célkitűzés</a:t>
            </a:r>
          </a:p>
          <a:p>
            <a:pPr marL="571500" indent="-571500" eaLnBrk="1" hangingPunct="1">
              <a:spcAft>
                <a:spcPts val="2400"/>
              </a:spcAft>
              <a:buFont typeface="Bookman Old Style" pitchFamily="18" charset="0"/>
              <a:buAutoNum type="romanUcPeriod"/>
            </a:pPr>
            <a:r>
              <a:rPr lang="hu-HU" smtClean="0"/>
              <a:t>Látható és hallható függvénytulajdonságok </a:t>
            </a:r>
          </a:p>
          <a:p>
            <a:pPr marL="571500" indent="-571500" eaLnBrk="1" hangingPunct="1">
              <a:spcAft>
                <a:spcPts val="2400"/>
              </a:spcAft>
              <a:buFont typeface="Bookman Old Style" pitchFamily="18" charset="0"/>
              <a:buAutoNum type="romanUcPeriod"/>
            </a:pPr>
            <a:r>
              <a:rPr lang="hu-HU" smtClean="0"/>
              <a:t>Az audio-vizuális ábrázolás előnyei a függvénytanban</a:t>
            </a:r>
          </a:p>
          <a:p>
            <a:pPr lvl="1" eaLnBrk="1" hangingPunct="1"/>
            <a:endParaRPr lang="hu-HU" smtClean="0"/>
          </a:p>
        </p:txBody>
      </p:sp>
      <p:sp>
        <p:nvSpPr>
          <p:cNvPr id="18437" name="Élőláb helye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hu-HU"/>
              <a:t>Rátz László Vándorgyülés, 2013</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683568" y="2780928"/>
            <a:ext cx="8280920" cy="1487016"/>
          </a:xfrm>
          <a:prstGeom prst="roundRect">
            <a:avLst/>
          </a:prstGeom>
          <a:solidFill>
            <a:schemeClr val="tx2">
              <a:lumMod val="20000"/>
              <a:lumOff val="80000"/>
            </a:schemeClr>
          </a:solidFill>
          <a:ln/>
          <a:scene3d>
            <a:camera prst="orthographicFront"/>
            <a:lightRig rig="threePt" dir="t"/>
          </a:scene3d>
          <a:sp3d>
            <a:bevelT/>
          </a:sp3d>
          <a:extLst>
            <a:ext uri="{91240B29-F687-4F45-9708-019B960494DF}">
              <a14:hiddenLine xmlns:a14="http://schemas.microsoft.com/office/drawing/2010/main" xmlns="" w="9525">
                <a:solidFill>
                  <a:srgbClr val="000000"/>
                </a:solidFill>
                <a:miter lim="800000"/>
                <a:headEnd/>
                <a:tailEnd/>
              </a14:hiddenLine>
            </a:ext>
          </a:extLst>
        </p:spPr>
        <p:txBody>
          <a:bodyPr anchor="ctr">
            <a:normAutofit/>
          </a:bodyPr>
          <a:lstStyle/>
          <a:p>
            <a:pPr marL="571500" indent="-571500" algn="ctr" eaLnBrk="1" fontAlgn="auto" hangingPunct="1">
              <a:spcAft>
                <a:spcPts val="0"/>
              </a:spcAft>
              <a:buFont typeface="+mj-lt"/>
              <a:buAutoNum type="romanUcPeriod" startAt="3"/>
              <a:defRPr/>
            </a:pPr>
            <a:r>
              <a:rPr lang="hu-HU" dirty="0" smtClean="0"/>
              <a:t>Az </a:t>
            </a:r>
            <a:r>
              <a:rPr lang="hu-HU" dirty="0" err="1" smtClean="0"/>
              <a:t>audio-vizuális</a:t>
            </a:r>
            <a:r>
              <a:rPr lang="hu-HU" dirty="0" smtClean="0"/>
              <a:t> ábrázolás előnyei a függvénytanban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Élőláb helye 1"/>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hu-HU"/>
              <a:t>Rátz László Vándorgyülés, 2013</a:t>
            </a:r>
          </a:p>
        </p:txBody>
      </p:sp>
      <p:sp>
        <p:nvSpPr>
          <p:cNvPr id="37891" name="Dia számának helye 2"/>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80D492D7-637C-456C-9EEF-5A6A768E7722}" type="slidenum">
              <a:rPr lang="hu-HU" smtClean="0"/>
              <a:pPr/>
              <a:t>21</a:t>
            </a:fld>
            <a:endParaRPr lang="hu-HU" smtClean="0"/>
          </a:p>
        </p:txBody>
      </p:sp>
      <p:sp>
        <p:nvSpPr>
          <p:cNvPr id="4" name="Cím 3"/>
          <p:cNvSpPr>
            <a:spLocks noGrp="1"/>
          </p:cNvSpPr>
          <p:nvPr>
            <p:ph type="title"/>
          </p:nvPr>
        </p:nvSpPr>
        <p:spPr>
          <a:xfrm>
            <a:off x="914400" y="1000125"/>
            <a:ext cx="8229600" cy="1492250"/>
          </a:xfrm>
        </p:spPr>
        <p:txBody>
          <a:bodyPr>
            <a:normAutofit fontScale="90000"/>
          </a:bodyPr>
          <a:lstStyle/>
          <a:p>
            <a:pPr eaLnBrk="1" fontAlgn="auto" hangingPunct="1">
              <a:spcAft>
                <a:spcPts val="0"/>
              </a:spcAft>
              <a:defRPr/>
            </a:pPr>
            <a:r>
              <a:rPr lang="hu-HU" dirty="0" smtClean="0"/>
              <a:t>Az érzékszervek között direkt kapcsolatot feltételezünk, közvetítő leképezési rendszer nélkül. </a:t>
            </a:r>
            <a:r>
              <a:rPr lang="hu-HU" sz="2200" dirty="0"/>
              <a:t>M</a:t>
            </a:r>
            <a:r>
              <a:rPr lang="hu-HU" sz="2200" dirty="0" smtClean="0"/>
              <a:t>ásodlagos forrás (Kovács 2010).</a:t>
            </a:r>
            <a:endParaRPr lang="hu-HU" sz="2200" dirty="0"/>
          </a:p>
        </p:txBody>
      </p:sp>
      <p:pic>
        <p:nvPicPr>
          <p:cNvPr id="37893" name="Picture 2"/>
          <p:cNvPicPr>
            <a:picLocks noChangeAspect="1" noChangeArrowheads="1"/>
          </p:cNvPicPr>
          <p:nvPr/>
        </p:nvPicPr>
        <p:blipFill>
          <a:blip r:embed="rId2"/>
          <a:srcRect/>
          <a:stretch>
            <a:fillRect/>
          </a:stretch>
        </p:blipFill>
        <p:spPr bwMode="auto">
          <a:xfrm>
            <a:off x="2886075" y="3429000"/>
            <a:ext cx="3343275" cy="286067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ím 1"/>
          <p:cNvSpPr>
            <a:spLocks noGrp="1"/>
          </p:cNvSpPr>
          <p:nvPr>
            <p:ph type="title"/>
          </p:nvPr>
        </p:nvSpPr>
        <p:spPr/>
        <p:txBody>
          <a:bodyPr/>
          <a:lstStyle/>
          <a:p>
            <a:pPr eaLnBrk="1" hangingPunct="1"/>
            <a:r>
              <a:rPr lang="hu-HU" smtClean="0"/>
              <a:t>Az auditív ábrázolás elmélete </a:t>
            </a:r>
          </a:p>
        </p:txBody>
      </p:sp>
      <p:sp>
        <p:nvSpPr>
          <p:cNvPr id="38915" name="Élőláb helye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hu-HU"/>
              <a:t>Rátz László Vándorgyülés, 2013</a:t>
            </a:r>
          </a:p>
        </p:txBody>
      </p:sp>
      <p:sp>
        <p:nvSpPr>
          <p:cNvPr id="38916" name="Dia számának hely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0F8AE18F-ECD7-44D4-B096-17D52E065B19}" type="slidenum">
              <a:rPr lang="hu-HU" smtClean="0"/>
              <a:pPr/>
              <a:t>22</a:t>
            </a:fld>
            <a:endParaRPr lang="hu-HU" smtClean="0"/>
          </a:p>
        </p:txBody>
      </p:sp>
      <p:sp>
        <p:nvSpPr>
          <p:cNvPr id="38917" name="Tartalom helye 4"/>
          <p:cNvSpPr>
            <a:spLocks noGrp="1"/>
          </p:cNvSpPr>
          <p:nvPr>
            <p:ph sz="quarter" idx="1"/>
          </p:nvPr>
        </p:nvSpPr>
        <p:spPr>
          <a:xfrm>
            <a:off x="684213" y="1268413"/>
            <a:ext cx="8459787" cy="4938712"/>
          </a:xfrm>
        </p:spPr>
        <p:txBody>
          <a:bodyPr/>
          <a:lstStyle/>
          <a:p>
            <a:pPr eaLnBrk="1" hangingPunct="1">
              <a:buFont typeface="Wingdings 3" pitchFamily="18" charset="2"/>
              <a:buNone/>
            </a:pPr>
            <a:endParaRPr lang="hu-HU" smtClean="0"/>
          </a:p>
          <a:p>
            <a:pPr algn="just" eaLnBrk="1" hangingPunct="1">
              <a:buFont typeface="Wingdings 3" pitchFamily="18" charset="2"/>
              <a:buNone/>
            </a:pPr>
            <a:r>
              <a:rPr lang="hu-HU" smtClean="0"/>
              <a:t>Az auditív ábrázolás: az információk nem verbális megszólaltatása </a:t>
            </a:r>
            <a:r>
              <a:rPr lang="hu-HU" sz="2400" smtClean="0"/>
              <a:t>(analóg és szimbolikus leképezés).</a:t>
            </a:r>
            <a:endParaRPr lang="hu-HU" smtClean="0"/>
          </a:p>
          <a:p>
            <a:pPr algn="just" eaLnBrk="1" hangingPunct="1">
              <a:buFont typeface="Wingdings 3" pitchFamily="18" charset="2"/>
              <a:buNone/>
            </a:pPr>
            <a:endParaRPr lang="hu-HU" smtClean="0"/>
          </a:p>
          <a:p>
            <a:pPr algn="just" eaLnBrk="1" hangingPunct="1">
              <a:buFont typeface="Wingdings 3" pitchFamily="18" charset="2"/>
              <a:buNone/>
            </a:pPr>
            <a:r>
              <a:rPr lang="hu-HU" smtClean="0"/>
              <a:t>Célja az, hogy a mindennapi élet számára megnyissa az informatív háttérhangok, statisztikai, interfész- és státuszüzenetek (earcon, vagyis az ikon auditív megfelelője) és figyelmeztetések (auditory warnings) dimenzióját. </a:t>
            </a:r>
          </a:p>
          <a:p>
            <a:pPr algn="r" eaLnBrk="1" hangingPunct="1">
              <a:buFont typeface="Wingdings 3" pitchFamily="18" charset="2"/>
              <a:buNone/>
            </a:pPr>
            <a:endParaRPr lang="hu-HU" sz="2000" smtClean="0"/>
          </a:p>
          <a:p>
            <a:pPr algn="r" eaLnBrk="1" hangingPunct="1">
              <a:buFont typeface="Wingdings 3" pitchFamily="18" charset="2"/>
              <a:buNone/>
            </a:pPr>
            <a:r>
              <a:rPr lang="hu-HU" sz="2000" smtClean="0"/>
              <a:t>Másodlagos forrás: Kovács (2010)</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pPr eaLnBrk="1" fontAlgn="auto" hangingPunct="1">
              <a:spcAft>
                <a:spcPts val="0"/>
              </a:spcAft>
              <a:defRPr/>
            </a:pPr>
            <a:r>
              <a:rPr lang="hu-HU" dirty="0" smtClean="0"/>
              <a:t>Az </a:t>
            </a:r>
            <a:r>
              <a:rPr lang="hu-HU" dirty="0" err="1" smtClean="0"/>
              <a:t>audio</a:t>
            </a:r>
            <a:r>
              <a:rPr lang="hu-HU" dirty="0" smtClean="0"/>
              <a:t> - vizuális ábrázolás a függvénytanban </a:t>
            </a:r>
            <a:r>
              <a:rPr lang="hu-HU" dirty="0" err="1" smtClean="0"/>
              <a:t>MathTrax</a:t>
            </a:r>
            <a:r>
              <a:rPr lang="hu-HU" dirty="0" smtClean="0"/>
              <a:t> </a:t>
            </a:r>
            <a:r>
              <a:rPr lang="hu-HU" dirty="0" err="1" smtClean="0"/>
              <a:t>segitségével</a:t>
            </a:r>
            <a:r>
              <a:rPr lang="hu-HU" dirty="0" smtClean="0"/>
              <a:t> (1)</a:t>
            </a:r>
            <a:endParaRPr lang="hu-HU" dirty="0"/>
          </a:p>
        </p:txBody>
      </p:sp>
      <p:sp>
        <p:nvSpPr>
          <p:cNvPr id="39939" name="Dia számának hely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8902B6D8-E60F-4F49-835E-B80852328759}" type="slidenum">
              <a:rPr lang="hu-HU" smtClean="0"/>
              <a:pPr/>
              <a:t>23</a:t>
            </a:fld>
            <a:endParaRPr lang="hu-HU" smtClean="0"/>
          </a:p>
        </p:txBody>
      </p:sp>
      <p:sp>
        <p:nvSpPr>
          <p:cNvPr id="39940" name="Tartalom helye 4"/>
          <p:cNvSpPr>
            <a:spLocks noGrp="1"/>
          </p:cNvSpPr>
          <p:nvPr>
            <p:ph sz="quarter" idx="1"/>
          </p:nvPr>
        </p:nvSpPr>
        <p:spPr>
          <a:xfrm>
            <a:off x="539750" y="1268413"/>
            <a:ext cx="8604250" cy="5589587"/>
          </a:xfrm>
        </p:spPr>
        <p:txBody>
          <a:bodyPr/>
          <a:lstStyle/>
          <a:p>
            <a:pPr eaLnBrk="1" hangingPunct="1"/>
            <a:r>
              <a:rPr lang="hu-HU" sz="2200" smtClean="0"/>
              <a:t>A hangfeldolgozás intuitív jellege miatt szinte gyakorlás nélkül beilleszthető a tanulási folyamatba </a:t>
            </a:r>
            <a:r>
              <a:rPr lang="hu-HU" sz="2200" smtClean="0">
                <a:solidFill>
                  <a:srgbClr val="FF0000"/>
                </a:solidFill>
              </a:rPr>
              <a:t>(de nem mindenki számára!)</a:t>
            </a:r>
            <a:r>
              <a:rPr lang="hu-HU" sz="2200" smtClean="0">
                <a:solidFill>
                  <a:srgbClr val="000000"/>
                </a:solidFill>
              </a:rPr>
              <a:t>.</a:t>
            </a:r>
          </a:p>
          <a:p>
            <a:pPr eaLnBrk="1" hangingPunct="1"/>
            <a:r>
              <a:rPr lang="hu-HU" sz="2200" smtClean="0"/>
              <a:t>A hangminták könnyen analizálhatóak a fül érzékenységének és a Gestalt-elvek szerinti hatékony alakfelismerő képességének köszönhetően.</a:t>
            </a:r>
          </a:p>
          <a:p>
            <a:pPr eaLnBrk="1" hangingPunct="1"/>
            <a:r>
              <a:rPr lang="hu-HU" sz="2200" smtClean="0"/>
              <a:t>A vizuális ábrázolás kiegészítése audio információval  drasztikusan megnöveli az információszerzés időbeli felbontását, segít koncentrálni és figyelni.</a:t>
            </a:r>
          </a:p>
          <a:p>
            <a:pPr eaLnBrk="1" hangingPunct="1"/>
            <a:r>
              <a:rPr lang="hu-HU" sz="2200" smtClean="0"/>
              <a:t>Segíthet meglátni a grafikon egyes tulajdonságait (irányítani a figyelmet)  a diák számára esetleg bonyolult  ábrákon is, ha nehézséget jelent a részek kiemelése.</a:t>
            </a:r>
          </a:p>
          <a:p>
            <a:pPr eaLnBrk="1" hangingPunct="1"/>
            <a:r>
              <a:rPr lang="hu-HU" sz="2200" smtClean="0"/>
              <a:t>Lehetőség van fokozatosan emelni a grafikon bonyolultságát (beállítható a negatív értékek, a tengelyek metszése, az origón való „áthaladás” hallható jelzése).</a:t>
            </a:r>
          </a:p>
          <a:p>
            <a:pPr eaLnBrk="1" hangingPunct="1"/>
            <a:endParaRPr lang="hu-HU"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pPr eaLnBrk="1" fontAlgn="auto" hangingPunct="1">
              <a:spcAft>
                <a:spcPts val="0"/>
              </a:spcAft>
              <a:defRPr/>
            </a:pPr>
            <a:r>
              <a:rPr lang="hu-HU" dirty="0" smtClean="0"/>
              <a:t>Az </a:t>
            </a:r>
            <a:r>
              <a:rPr lang="hu-HU" dirty="0" err="1" smtClean="0"/>
              <a:t>audio</a:t>
            </a:r>
            <a:r>
              <a:rPr lang="hu-HU" dirty="0" smtClean="0"/>
              <a:t> - vizuális ábrázolás a függvénytanban </a:t>
            </a:r>
            <a:r>
              <a:rPr lang="hu-HU" dirty="0" err="1" smtClean="0"/>
              <a:t>MathTrax</a:t>
            </a:r>
            <a:r>
              <a:rPr lang="hu-HU" dirty="0" smtClean="0"/>
              <a:t> </a:t>
            </a:r>
            <a:r>
              <a:rPr lang="hu-HU" dirty="0" err="1" smtClean="0"/>
              <a:t>segitségével</a:t>
            </a:r>
            <a:r>
              <a:rPr lang="hu-HU" dirty="0" smtClean="0"/>
              <a:t> (2)</a:t>
            </a:r>
            <a:endParaRPr lang="hu-HU" dirty="0"/>
          </a:p>
        </p:txBody>
      </p:sp>
      <p:sp>
        <p:nvSpPr>
          <p:cNvPr id="40963" name="Élőláb helye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hu-HU"/>
              <a:t>Rátz László Vándorgyülés, 2013</a:t>
            </a:r>
          </a:p>
        </p:txBody>
      </p:sp>
      <p:sp>
        <p:nvSpPr>
          <p:cNvPr id="40964" name="Dia számának hely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AD0BFAA8-974C-42C1-97F8-74DF79D794C7}" type="slidenum">
              <a:rPr lang="hu-HU" smtClean="0"/>
              <a:pPr/>
              <a:t>24</a:t>
            </a:fld>
            <a:endParaRPr lang="hu-HU" smtClean="0"/>
          </a:p>
        </p:txBody>
      </p:sp>
      <p:sp>
        <p:nvSpPr>
          <p:cNvPr id="5" name="Tartalom helye 4"/>
          <p:cNvSpPr>
            <a:spLocks noGrp="1"/>
          </p:cNvSpPr>
          <p:nvPr>
            <p:ph sz="quarter" idx="1"/>
          </p:nvPr>
        </p:nvSpPr>
        <p:spPr>
          <a:xfrm>
            <a:off x="755650" y="1196975"/>
            <a:ext cx="8388350" cy="5256213"/>
          </a:xfrm>
        </p:spPr>
        <p:txBody>
          <a:bodyPr>
            <a:normAutofit fontScale="85000" lnSpcReduction="20000"/>
          </a:bodyPr>
          <a:lstStyle/>
          <a:p>
            <a:pPr marL="274320" indent="-274320" eaLnBrk="1" fontAlgn="auto" hangingPunct="1">
              <a:spcAft>
                <a:spcPts val="0"/>
              </a:spcAft>
              <a:buFont typeface="Wingdings 3"/>
              <a:buChar char=""/>
              <a:defRPr/>
            </a:pPr>
            <a:endParaRPr lang="hu-HU" dirty="0" smtClean="0"/>
          </a:p>
          <a:p>
            <a:pPr marL="274320" indent="-274320" eaLnBrk="1" fontAlgn="auto" hangingPunct="1">
              <a:spcAft>
                <a:spcPts val="0"/>
              </a:spcAft>
              <a:buFont typeface="Wingdings 3"/>
              <a:buChar char=""/>
              <a:defRPr/>
            </a:pPr>
            <a:r>
              <a:rPr lang="hu-HU" dirty="0" smtClean="0"/>
              <a:t>A vizuális és az auditív megjelenítés tartalma azonos, mivel egyazon hozzárendelési szabály alapján történik, a két modalitás erősíti egymást (a redundancia pozitív hatással van az információszerzési folyamatra).</a:t>
            </a:r>
          </a:p>
          <a:p>
            <a:pPr marL="274320" indent="-274320" eaLnBrk="1" fontAlgn="auto" hangingPunct="1">
              <a:spcAft>
                <a:spcPts val="0"/>
              </a:spcAft>
              <a:buFont typeface="Wingdings 3"/>
              <a:buChar char=""/>
              <a:defRPr/>
            </a:pPr>
            <a:r>
              <a:rPr lang="hu-HU" dirty="0" smtClean="0"/>
              <a:t>Lehetőség van egy függőleges vonal vagy „piros pont” mozgásának megfigyelésére lejátszás során, segít az állókép „olvasásának” irányításában. Hidat képez a grafikon szerkesztése és jellemzése között, segít a grafikon mentális térképének kialakulásban.</a:t>
            </a:r>
          </a:p>
          <a:p>
            <a:pPr marL="274320" indent="-274320" eaLnBrk="1" fontAlgn="auto" hangingPunct="1">
              <a:spcAft>
                <a:spcPts val="0"/>
              </a:spcAft>
              <a:buFont typeface="Wingdings 3"/>
              <a:buChar char=""/>
              <a:defRPr/>
            </a:pPr>
            <a:r>
              <a:rPr lang="hu-HU" dirty="0" smtClean="0"/>
              <a:t>A hang felhívja a figyelmet a rendezett elempárok közötti összefüggésekre </a:t>
            </a:r>
            <a:r>
              <a:rPr lang="hu-HU" sz="2100" dirty="0" smtClean="0"/>
              <a:t>(a függvény dinamikus szemléletének erősítése: nagyobb </a:t>
            </a:r>
            <a:r>
              <a:rPr lang="hu-HU" sz="2100" i="1" dirty="0" smtClean="0"/>
              <a:t>x</a:t>
            </a:r>
            <a:r>
              <a:rPr lang="hu-HU" sz="2100" dirty="0" smtClean="0"/>
              <a:t> értékhez nagyobb, azonos vagy esetleg kisebb érték van hozzárendelve? Fontos alapkő a differenciálhányados fogalmának megalapozása szempontjából).</a:t>
            </a:r>
            <a:endParaRPr lang="hu-HU" dirty="0" smtClean="0"/>
          </a:p>
          <a:p>
            <a:pPr marL="274320" indent="-274320" eaLnBrk="1" fontAlgn="auto" hangingPunct="1">
              <a:spcAft>
                <a:spcPts val="0"/>
              </a:spcAft>
              <a:buFont typeface="Wingdings 3"/>
              <a:buChar char=""/>
              <a:defRPr/>
            </a:pPr>
            <a:r>
              <a:rPr lang="hu-HU" dirty="0" smtClean="0"/>
              <a:t>Bármelyik pillanatban megállítva a prezentációt, külön leolvasható a rendezett elempárok adatai (intuitív halmazelméleti szemlélet alátámasztása).</a:t>
            </a:r>
          </a:p>
          <a:p>
            <a:pPr marL="274320" indent="-274320" eaLnBrk="1" fontAlgn="auto" hangingPunct="1">
              <a:spcAft>
                <a:spcPts val="0"/>
              </a:spcAft>
              <a:buFont typeface="Wingdings 3"/>
              <a:buChar char=""/>
              <a:defRPr/>
            </a:pPr>
            <a:endParaRPr lang="hu-HU"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title"/>
          </p:nvPr>
        </p:nvSpPr>
        <p:spPr/>
        <p:txBody>
          <a:bodyPr>
            <a:normAutofit fontScale="90000"/>
          </a:bodyPr>
          <a:lstStyle/>
          <a:p>
            <a:pPr eaLnBrk="1" fontAlgn="auto" hangingPunct="1">
              <a:spcAft>
                <a:spcPts val="0"/>
              </a:spcAft>
              <a:defRPr/>
            </a:pPr>
            <a:r>
              <a:rPr lang="hu-HU" dirty="0" err="1" smtClean="0"/>
              <a:t>Audio-vizuális</a:t>
            </a:r>
            <a:r>
              <a:rPr lang="hu-HU" dirty="0" smtClean="0"/>
              <a:t> eszközök a matematika oktatásban </a:t>
            </a:r>
            <a:endParaRPr lang="hu-HU" dirty="0"/>
          </a:p>
        </p:txBody>
      </p:sp>
      <p:sp>
        <p:nvSpPr>
          <p:cNvPr id="41987" name="Élőláb helye 1"/>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hu-HU"/>
              <a:t>Rátz László Vándorgyülés, 2013</a:t>
            </a:r>
          </a:p>
        </p:txBody>
      </p:sp>
      <p:sp>
        <p:nvSpPr>
          <p:cNvPr id="41988" name="Dia számának helye 2"/>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B31E560F-2C13-4839-A263-BB9840FFC98C}" type="slidenum">
              <a:rPr lang="hu-HU" smtClean="0"/>
              <a:pPr/>
              <a:t>25</a:t>
            </a:fld>
            <a:endParaRPr lang="hu-HU" smtClean="0"/>
          </a:p>
        </p:txBody>
      </p:sp>
      <p:sp>
        <p:nvSpPr>
          <p:cNvPr id="41989" name="Tartalom helye 5"/>
          <p:cNvSpPr>
            <a:spLocks noGrp="1"/>
          </p:cNvSpPr>
          <p:nvPr>
            <p:ph sz="quarter" idx="1"/>
          </p:nvPr>
        </p:nvSpPr>
        <p:spPr>
          <a:xfrm>
            <a:off x="914400" y="1268413"/>
            <a:ext cx="8229600" cy="4938712"/>
          </a:xfrm>
        </p:spPr>
        <p:txBody>
          <a:bodyPr/>
          <a:lstStyle/>
          <a:p>
            <a:pPr eaLnBrk="1" hangingPunct="1"/>
            <a:endParaRPr lang="hu-HU" smtClean="0"/>
          </a:p>
          <a:p>
            <a:pPr eaLnBrk="1" hangingPunct="1"/>
            <a:r>
              <a:rPr lang="hu-HU" smtClean="0"/>
              <a:t>NASA MathTrax  Homepage</a:t>
            </a:r>
          </a:p>
          <a:p>
            <a:pPr eaLnBrk="1" hangingPunct="1">
              <a:buFont typeface="Wingdings 3" pitchFamily="18" charset="2"/>
              <a:buNone/>
            </a:pPr>
            <a:r>
              <a:rPr lang="hu-HU" smtClean="0">
                <a:hlinkClick r:id="rId3"/>
              </a:rPr>
              <a:t>http://prime.jsc.nasa.gov/mathtrax/</a:t>
            </a:r>
            <a:r>
              <a:rPr lang="hu-HU" smtClean="0"/>
              <a:t> </a:t>
            </a:r>
          </a:p>
          <a:p>
            <a:pPr eaLnBrk="1" hangingPunct="1">
              <a:buFont typeface="Wingdings 3" pitchFamily="18" charset="2"/>
              <a:buNone/>
            </a:pPr>
            <a:endParaRPr lang="hu-HU" smtClean="0"/>
          </a:p>
          <a:p>
            <a:pPr eaLnBrk="1" hangingPunct="1"/>
            <a:r>
              <a:rPr lang="hu-HU" smtClean="0"/>
              <a:t>Accessible Graphing Calculator (AGC) </a:t>
            </a:r>
            <a:r>
              <a:rPr lang="hu-HU" smtClean="0">
                <a:hlinkClick r:id="rId4"/>
              </a:rPr>
              <a:t>www.viewplus.com</a:t>
            </a:r>
            <a:r>
              <a:rPr lang="hu-HU" smtClean="0"/>
              <a:t>  </a:t>
            </a:r>
          </a:p>
          <a:p>
            <a:pPr eaLnBrk="1" hangingPunct="1"/>
            <a:endParaRPr lang="hu-HU" smtClean="0"/>
          </a:p>
          <a:p>
            <a:pPr eaLnBrk="1" hangingPunct="1"/>
            <a:r>
              <a:rPr lang="hu-HU" smtClean="0"/>
              <a:t>Hallható matematika weboldala </a:t>
            </a:r>
            <a:r>
              <a:rPr lang="hu-HU" smtClean="0">
                <a:hlinkClick r:id="rId5"/>
              </a:rPr>
              <a:t>http://gfk.tsf.hu/hallhato-matematika/</a:t>
            </a:r>
            <a:r>
              <a:rPr lang="hu-HU" smtClean="0"/>
              <a:t> </a:t>
            </a:r>
          </a:p>
          <a:p>
            <a:pPr eaLnBrk="1" hangingPunct="1"/>
            <a:endParaRPr lang="hu-HU"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pPr eaLnBrk="1" fontAlgn="auto" hangingPunct="1">
              <a:spcAft>
                <a:spcPts val="0"/>
              </a:spcAft>
              <a:defRPr/>
            </a:pPr>
            <a:r>
              <a:rPr lang="hu-HU" dirty="0" smtClean="0"/>
              <a:t>Felhasznált irodalom</a:t>
            </a:r>
            <a:br>
              <a:rPr lang="hu-HU" dirty="0" smtClean="0"/>
            </a:br>
            <a:endParaRPr lang="hu-HU" dirty="0"/>
          </a:p>
        </p:txBody>
      </p:sp>
      <p:sp>
        <p:nvSpPr>
          <p:cNvPr id="43011" name="Élőláb helye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hu-HU"/>
              <a:t>Rátz László Vándorgyülés, 2013</a:t>
            </a:r>
          </a:p>
        </p:txBody>
      </p:sp>
      <p:sp>
        <p:nvSpPr>
          <p:cNvPr id="43012" name="Dia számának hely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3289306C-A938-4A6E-92D7-A8C6A0AE1A4B}" type="slidenum">
              <a:rPr lang="hu-HU" smtClean="0"/>
              <a:pPr/>
              <a:t>26</a:t>
            </a:fld>
            <a:endParaRPr lang="hu-HU" smtClean="0"/>
          </a:p>
        </p:txBody>
      </p:sp>
      <p:sp>
        <p:nvSpPr>
          <p:cNvPr id="5" name="Tartalom helye 4"/>
          <p:cNvSpPr>
            <a:spLocks noGrp="1"/>
          </p:cNvSpPr>
          <p:nvPr>
            <p:ph sz="quarter" idx="1"/>
          </p:nvPr>
        </p:nvSpPr>
        <p:spPr>
          <a:xfrm>
            <a:off x="914400" y="1268413"/>
            <a:ext cx="8229600" cy="5329237"/>
          </a:xfrm>
        </p:spPr>
        <p:txBody>
          <a:bodyPr>
            <a:normAutofit fontScale="92500" lnSpcReduction="10000"/>
          </a:bodyPr>
          <a:lstStyle/>
          <a:p>
            <a:pPr marL="274320" indent="-274320" eaLnBrk="1" fontAlgn="auto" hangingPunct="1">
              <a:spcAft>
                <a:spcPts val="0"/>
              </a:spcAft>
              <a:buFont typeface="Wingdings 3"/>
              <a:buChar char=""/>
              <a:defRPr/>
            </a:pPr>
            <a:r>
              <a:rPr lang="hu-HU" sz="1800" dirty="0" smtClean="0"/>
              <a:t>Pléh Csaba (1998). Bevezetés a </a:t>
            </a:r>
            <a:r>
              <a:rPr lang="hu-HU" sz="1800" dirty="0" err="1" smtClean="0"/>
              <a:t>megismeréstudományba</a:t>
            </a:r>
            <a:r>
              <a:rPr lang="hu-HU" sz="1800" dirty="0" smtClean="0"/>
              <a:t>. </a:t>
            </a:r>
            <a:r>
              <a:rPr lang="hu-HU" sz="1800" dirty="0" err="1" smtClean="0"/>
              <a:t>Typotex</a:t>
            </a:r>
            <a:r>
              <a:rPr lang="hu-HU" sz="1800" dirty="0" smtClean="0"/>
              <a:t> Kiadó, Budapest.</a:t>
            </a:r>
          </a:p>
          <a:p>
            <a:pPr marL="274320" indent="-274320" eaLnBrk="1" fontAlgn="auto" hangingPunct="1">
              <a:spcAft>
                <a:spcPts val="0"/>
              </a:spcAft>
              <a:buFont typeface="Wingdings 3"/>
              <a:buChar char=""/>
              <a:defRPr/>
            </a:pPr>
            <a:r>
              <a:rPr lang="hu-HU" sz="1800" dirty="0" err="1" smtClean="0"/>
              <a:t>Ulric</a:t>
            </a:r>
            <a:r>
              <a:rPr lang="hu-HU" sz="1800" dirty="0" smtClean="0"/>
              <a:t> </a:t>
            </a:r>
            <a:r>
              <a:rPr lang="hu-HU" sz="1800" dirty="0" err="1" smtClean="0"/>
              <a:t>Neisser</a:t>
            </a:r>
            <a:r>
              <a:rPr lang="hu-HU" sz="1800" dirty="0" smtClean="0"/>
              <a:t> (1984). Megismerés és valóság. Gondolat Kiadó, Budapest.</a:t>
            </a:r>
          </a:p>
          <a:p>
            <a:pPr marL="274320" indent="-274320" eaLnBrk="1" fontAlgn="auto" hangingPunct="1">
              <a:spcAft>
                <a:spcPts val="0"/>
              </a:spcAft>
              <a:buFont typeface="Wingdings 3"/>
              <a:buChar char=""/>
              <a:defRPr/>
            </a:pPr>
            <a:r>
              <a:rPr lang="hu-HU" sz="1800" dirty="0" smtClean="0"/>
              <a:t>Dohány Gabriella (2010). A zenei műveltség értelmezésének lehetőségei. </a:t>
            </a:r>
            <a:r>
              <a:rPr lang="hu-HU" sz="1800" dirty="0" smtClean="0">
                <a:hlinkClick r:id="rId2"/>
              </a:rPr>
              <a:t>Magyar Pedagógia 110. évf. 3. szám 185–210.</a:t>
            </a:r>
            <a:endParaRPr lang="hu-HU" sz="1800" dirty="0" smtClean="0"/>
          </a:p>
          <a:p>
            <a:pPr marL="274320" indent="-274320" eaLnBrk="1" fontAlgn="auto" hangingPunct="1">
              <a:spcAft>
                <a:spcPts val="0"/>
              </a:spcAft>
              <a:buFont typeface="Wingdings 3"/>
              <a:buChar char=""/>
              <a:defRPr/>
            </a:pPr>
            <a:r>
              <a:rPr lang="hu-HU" sz="1800" dirty="0" smtClean="0"/>
              <a:t>Csépe Valéria – Győri Miklós – Ragó Anett szerkesztésében (2007). Általános pszichológia 1. – Észlelés és figyelem. Osiris Kiadó, Budapest.</a:t>
            </a:r>
          </a:p>
          <a:p>
            <a:pPr marL="274320" indent="-274320" eaLnBrk="1" fontAlgn="auto" hangingPunct="1">
              <a:spcAft>
                <a:spcPts val="0"/>
              </a:spcAft>
              <a:buFont typeface="Wingdings 3"/>
              <a:buChar char=""/>
              <a:defRPr/>
            </a:pPr>
            <a:r>
              <a:rPr lang="hu-HU" sz="1800" dirty="0" smtClean="0"/>
              <a:t>Ambrus András (2003). Feladatok osztályozása az oktatási folyamatban játszott funkciójuk alapján.</a:t>
            </a:r>
            <a:br>
              <a:rPr lang="hu-HU" sz="1800" dirty="0" smtClean="0"/>
            </a:br>
            <a:r>
              <a:rPr lang="hu-HU" sz="1800" dirty="0" smtClean="0">
                <a:hlinkClick r:id="rId3"/>
              </a:rPr>
              <a:t>http://xml.inf.elte.hu/~mathdid/</a:t>
            </a:r>
            <a:endParaRPr lang="hu-HU" sz="1800" dirty="0" smtClean="0"/>
          </a:p>
          <a:p>
            <a:pPr marL="274320" indent="-274320" eaLnBrk="1" fontAlgn="auto" hangingPunct="1">
              <a:spcAft>
                <a:spcPts val="0"/>
              </a:spcAft>
              <a:buFont typeface="Wingdings 3"/>
              <a:buChar char=""/>
              <a:defRPr/>
            </a:pPr>
            <a:r>
              <a:rPr lang="hu-HU" sz="1800" dirty="0" smtClean="0"/>
              <a:t>Peller József  (2003). A matematikai ismeretszerzés folyamatáról. Eötvös Kiadó – Budapest. </a:t>
            </a:r>
          </a:p>
          <a:p>
            <a:pPr marL="274320" indent="-274320" eaLnBrk="1" fontAlgn="auto" hangingPunct="1">
              <a:spcAft>
                <a:spcPts val="0"/>
              </a:spcAft>
              <a:buFont typeface="Wingdings 3"/>
              <a:buChar char=""/>
              <a:defRPr/>
            </a:pPr>
            <a:r>
              <a:rPr lang="hu-HU" sz="1800" dirty="0" smtClean="0"/>
              <a:t>Kovács Balázs(2010). Érzékszervek párbeszéde – Az interaktív szonifikáció esztétikuma. Budapest, ELTE, Doktori disszertáció.</a:t>
            </a:r>
          </a:p>
          <a:p>
            <a:pPr marL="274320" indent="-274320" eaLnBrk="1" fontAlgn="auto" hangingPunct="1">
              <a:spcAft>
                <a:spcPts val="0"/>
              </a:spcAft>
              <a:buFont typeface="Wingdings 3"/>
              <a:buChar char=""/>
              <a:defRPr/>
            </a:pPr>
            <a:r>
              <a:rPr lang="hu-HU" sz="1800" dirty="0" err="1" smtClean="0"/>
              <a:t>R.Skemp</a:t>
            </a:r>
            <a:r>
              <a:rPr lang="hu-HU" sz="1800" dirty="0" smtClean="0"/>
              <a:t>: A matematikai tanulás pszichológiája, Budapest, 1975. </a:t>
            </a:r>
          </a:p>
          <a:p>
            <a:pPr marL="274320" indent="-274320" eaLnBrk="1" fontAlgn="auto" hangingPunct="1">
              <a:spcAft>
                <a:spcPts val="0"/>
              </a:spcAft>
              <a:buFont typeface="Wingdings 3"/>
              <a:buChar char=""/>
              <a:defRPr/>
            </a:pPr>
            <a:r>
              <a:rPr lang="hu-HU" sz="1800" dirty="0" smtClean="0"/>
              <a:t>http://</a:t>
            </a:r>
            <a:r>
              <a:rPr lang="hu-HU" sz="1800" dirty="0" smtClean="0">
                <a:hlinkClick r:id="rId4"/>
              </a:rPr>
              <a:t>www.viewplus.eu</a:t>
            </a:r>
            <a:endParaRPr lang="hu-HU" sz="1800" dirty="0" smtClean="0"/>
          </a:p>
          <a:p>
            <a:pPr marL="274320" indent="-274320" eaLnBrk="1" fontAlgn="auto" hangingPunct="1">
              <a:spcAft>
                <a:spcPts val="0"/>
              </a:spcAft>
              <a:buFont typeface="Wingdings 3"/>
              <a:buChar char=""/>
              <a:defRPr/>
            </a:pPr>
            <a:r>
              <a:rPr lang="hu-HU" sz="1800" dirty="0" smtClean="0"/>
              <a:t>Vásárhelyi Éva (2003). Fogalomalkotás és reprezentációk. </a:t>
            </a:r>
            <a:r>
              <a:rPr lang="hu-HU" sz="1800" dirty="0" smtClean="0">
                <a:hlinkClick r:id="rId3"/>
              </a:rPr>
              <a:t>http://xml.inf.elte.hu/~mathdid/</a:t>
            </a:r>
            <a:endParaRPr lang="hu-HU"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42988" y="188913"/>
            <a:ext cx="8229600" cy="1511300"/>
          </a:xfrm>
        </p:spPr>
        <p:txBody>
          <a:bodyPr>
            <a:normAutofit fontScale="90000"/>
          </a:bodyPr>
          <a:lstStyle/>
          <a:p>
            <a:pPr eaLnBrk="1" fontAlgn="auto" hangingPunct="1">
              <a:spcAft>
                <a:spcPts val="0"/>
              </a:spcAft>
              <a:defRPr/>
            </a:pPr>
            <a:r>
              <a:rPr lang="hu-HU" dirty="0" smtClean="0"/>
              <a:t>Köszönetnyilvánítás a kutatás bázisát biztosító két intézménynek</a:t>
            </a:r>
            <a:br>
              <a:rPr lang="hu-HU" dirty="0" smtClean="0"/>
            </a:br>
            <a:endParaRPr lang="hu-HU" dirty="0"/>
          </a:p>
        </p:txBody>
      </p:sp>
      <p:sp>
        <p:nvSpPr>
          <p:cNvPr id="19459" name="Élőláb helye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algn="r"/>
            <a:r>
              <a:rPr lang="hu-HU"/>
              <a:t>Rátz László Vándorgyülés, 2013</a:t>
            </a:r>
          </a:p>
        </p:txBody>
      </p:sp>
      <p:sp>
        <p:nvSpPr>
          <p:cNvPr id="19460" name="Dia számának hely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7DC04D7C-EF84-4BD1-90A9-72FF5C25FDBD}" type="slidenum">
              <a:rPr lang="hu-HU" smtClean="0"/>
              <a:pPr/>
              <a:t>3</a:t>
            </a:fld>
            <a:endParaRPr lang="hu-HU" smtClean="0"/>
          </a:p>
        </p:txBody>
      </p:sp>
      <p:sp>
        <p:nvSpPr>
          <p:cNvPr id="19461" name="Tartalom helye 4"/>
          <p:cNvSpPr>
            <a:spLocks noGrp="1"/>
          </p:cNvSpPr>
          <p:nvPr>
            <p:ph sz="quarter" idx="1"/>
          </p:nvPr>
        </p:nvSpPr>
        <p:spPr>
          <a:xfrm>
            <a:off x="914400" y="1268413"/>
            <a:ext cx="8229600" cy="4938712"/>
          </a:xfrm>
        </p:spPr>
        <p:txBody>
          <a:bodyPr/>
          <a:lstStyle/>
          <a:p>
            <a:pPr eaLnBrk="1" hangingPunct="1">
              <a:spcBef>
                <a:spcPts val="6000"/>
              </a:spcBef>
              <a:buFont typeface="Wingdings 3" pitchFamily="18" charset="2"/>
              <a:buNone/>
            </a:pPr>
            <a:endParaRPr lang="hu-HU" i="1" smtClean="0"/>
          </a:p>
          <a:p>
            <a:pPr eaLnBrk="1" hangingPunct="1">
              <a:spcBef>
                <a:spcPts val="6000"/>
              </a:spcBef>
              <a:buFont typeface="Wingdings 3" pitchFamily="18" charset="2"/>
              <a:buNone/>
            </a:pPr>
            <a:r>
              <a:rPr lang="hu-HU" smtClean="0"/>
              <a:t>Vakok Óvodája, Általános Iskolája, Speciális Szakiskolája, Módszertani Intézményének (2006-2009)</a:t>
            </a:r>
          </a:p>
          <a:p>
            <a:pPr eaLnBrk="1" hangingPunct="1">
              <a:spcBef>
                <a:spcPts val="6000"/>
              </a:spcBef>
              <a:buFont typeface="Wingdings 3" pitchFamily="18" charset="2"/>
              <a:buNone/>
            </a:pPr>
            <a:r>
              <a:rPr lang="hu-HU" smtClean="0"/>
              <a:t>Széchenyi István Két Tanítási Nyelvű Közgazdasági Szakközépiskolának (2012/13)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Élőláb helye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hu-HU"/>
              <a:t>Rátz László Vándorgyülés, 2013</a:t>
            </a:r>
          </a:p>
        </p:txBody>
      </p:sp>
      <p:sp>
        <p:nvSpPr>
          <p:cNvPr id="20483" name="Dia számának hely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34B21F84-2ECF-484F-865D-A3FEE5318CA3}" type="slidenum">
              <a:rPr lang="hu-HU" smtClean="0"/>
              <a:pPr/>
              <a:t>4</a:t>
            </a:fld>
            <a:endParaRPr lang="hu-HU" smtClean="0"/>
          </a:p>
        </p:txBody>
      </p:sp>
      <p:sp>
        <p:nvSpPr>
          <p:cNvPr id="20484" name="Tartalom helye 4"/>
          <p:cNvSpPr>
            <a:spLocks noGrp="1"/>
          </p:cNvSpPr>
          <p:nvPr>
            <p:ph sz="quarter" idx="1"/>
          </p:nvPr>
        </p:nvSpPr>
        <p:spPr>
          <a:xfrm>
            <a:off x="323850" y="1268413"/>
            <a:ext cx="7704138" cy="4938712"/>
          </a:xfrm>
        </p:spPr>
        <p:txBody>
          <a:bodyPr/>
          <a:lstStyle/>
          <a:p>
            <a:pPr eaLnBrk="1" hangingPunct="1">
              <a:buFont typeface="Wingdings 3" pitchFamily="18" charset="2"/>
              <a:buNone/>
            </a:pPr>
            <a:endParaRPr lang="hu-HU" smtClean="0"/>
          </a:p>
          <a:p>
            <a:pPr eaLnBrk="1" hangingPunct="1">
              <a:buFont typeface="Wingdings 3" pitchFamily="18" charset="2"/>
              <a:buNone/>
            </a:pPr>
            <a:endParaRPr lang="hu-HU" smtClean="0"/>
          </a:p>
          <a:p>
            <a:pPr eaLnBrk="1" hangingPunct="1">
              <a:buFont typeface="Wingdings 3" pitchFamily="18" charset="2"/>
              <a:buNone/>
            </a:pPr>
            <a:r>
              <a:rPr lang="hu-HU" smtClean="0"/>
              <a:t>„A tanulás és a tanítás problémái pszichológiai problémák…”</a:t>
            </a:r>
          </a:p>
          <a:p>
            <a:pPr eaLnBrk="1" hangingPunct="1">
              <a:buFont typeface="Wingdings 3" pitchFamily="18" charset="2"/>
              <a:buNone/>
            </a:pPr>
            <a:r>
              <a:rPr lang="hu-HU" smtClean="0"/>
              <a:t>„A tapasztalati megfigyelések általánosítása vezet el a matematikai modellhez…”</a:t>
            </a:r>
          </a:p>
          <a:p>
            <a:pPr algn="r" eaLnBrk="1" hangingPunct="1">
              <a:buFont typeface="Wingdings 3" pitchFamily="18" charset="2"/>
              <a:buNone/>
            </a:pPr>
            <a:r>
              <a:rPr lang="hu-HU" smtClean="0"/>
              <a:t>Skemp</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ím 1"/>
          <p:cNvSpPr>
            <a:spLocks noGrp="1"/>
          </p:cNvSpPr>
          <p:nvPr>
            <p:ph type="title"/>
          </p:nvPr>
        </p:nvSpPr>
        <p:spPr/>
        <p:txBody>
          <a:bodyPr/>
          <a:lstStyle/>
          <a:p>
            <a:pPr eaLnBrk="1" hangingPunct="1"/>
            <a:r>
              <a:rPr lang="hu-HU" smtClean="0"/>
              <a:t>Célkitűzés</a:t>
            </a:r>
          </a:p>
        </p:txBody>
      </p:sp>
      <p:sp>
        <p:nvSpPr>
          <p:cNvPr id="21507" name="Élőláb helye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hu-HU"/>
              <a:t>Rátz László Vándorgyülés, 2013</a:t>
            </a:r>
          </a:p>
        </p:txBody>
      </p:sp>
      <p:sp>
        <p:nvSpPr>
          <p:cNvPr id="21508" name="Dia számának hely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463BFF8C-51D2-450E-99BC-2E0EFB7A0A4F}" type="slidenum">
              <a:rPr lang="hu-HU" smtClean="0"/>
              <a:pPr/>
              <a:t>5</a:t>
            </a:fld>
            <a:endParaRPr lang="hu-HU" smtClean="0"/>
          </a:p>
        </p:txBody>
      </p:sp>
      <p:sp>
        <p:nvSpPr>
          <p:cNvPr id="5" name="Tartalom helye 4"/>
          <p:cNvSpPr>
            <a:spLocks noGrp="1"/>
          </p:cNvSpPr>
          <p:nvPr>
            <p:ph sz="quarter" idx="1"/>
          </p:nvPr>
        </p:nvSpPr>
        <p:spPr>
          <a:xfrm>
            <a:off x="914400" y="1268413"/>
            <a:ext cx="8229600" cy="4938712"/>
          </a:xfrm>
        </p:spPr>
        <p:txBody>
          <a:bodyPr>
            <a:normAutofit fontScale="77500" lnSpcReduction="20000"/>
          </a:bodyPr>
          <a:lstStyle/>
          <a:p>
            <a:pPr marL="0" indent="0" eaLnBrk="1" fontAlgn="auto" hangingPunct="1">
              <a:spcAft>
                <a:spcPts val="0"/>
              </a:spcAft>
              <a:buFont typeface="Wingdings 3"/>
              <a:buNone/>
              <a:defRPr/>
            </a:pPr>
            <a:r>
              <a:rPr lang="hu-HU" dirty="0" smtClean="0"/>
              <a:t>          A gazdasági, mérnöki stb. területeken lévő folyamatokat leíró „szabályrendszerek” sokkal bonyolultabb képletekkel modellezhetőek és többnyire nem is  ábrázolhatóak. </a:t>
            </a:r>
          </a:p>
          <a:p>
            <a:pPr marL="0" indent="0" eaLnBrk="1" fontAlgn="auto" hangingPunct="1">
              <a:spcAft>
                <a:spcPts val="0"/>
              </a:spcAft>
              <a:buFont typeface="Wingdings 3"/>
              <a:buNone/>
              <a:defRPr/>
            </a:pPr>
            <a:r>
              <a:rPr lang="hu-HU" i="1" dirty="0" smtClean="0"/>
              <a:t>          Számos esetben nélkülözhetetlen a valóság és a függvény szimbolikus síkon </a:t>
            </a:r>
            <a:r>
              <a:rPr lang="hu-HU" sz="1800" i="1" dirty="0" smtClean="0"/>
              <a:t>(matematikai szimbólumok) </a:t>
            </a:r>
            <a:r>
              <a:rPr lang="hu-HU" i="1" dirty="0" smtClean="0"/>
              <a:t>való prezentálás közötti kapcsolat megértése és alkalmazási képesség fejlesztése</a:t>
            </a:r>
            <a:r>
              <a:rPr lang="hu-HU" dirty="0" smtClean="0"/>
              <a:t>. A precíz megvalósítás a felsőoktatásra hárul, de mire is figyeljünk az iskolai képzés során?</a:t>
            </a:r>
          </a:p>
          <a:p>
            <a:pPr marL="0" indent="0" eaLnBrk="1" fontAlgn="auto" hangingPunct="1">
              <a:spcAft>
                <a:spcPts val="0"/>
              </a:spcAft>
              <a:buFont typeface="Wingdings 3"/>
              <a:buNone/>
              <a:defRPr/>
            </a:pPr>
            <a:r>
              <a:rPr lang="hu-HU" dirty="0" smtClean="0"/>
              <a:t>A teljesség igénye nélkül szeretném megosztani és vitára bocsátani néhány, kutatásom során megfogalmazódott módszertani megjegyzésemet.</a:t>
            </a:r>
          </a:p>
          <a:p>
            <a:pPr marL="0" indent="0" eaLnBrk="1" fontAlgn="auto" hangingPunct="1">
              <a:spcAft>
                <a:spcPts val="0"/>
              </a:spcAft>
              <a:buFont typeface="Wingdings 3"/>
              <a:buNone/>
              <a:defRPr/>
            </a:pPr>
            <a:endParaRPr lang="hu-HU" dirty="0"/>
          </a:p>
          <a:p>
            <a:pPr marL="274320" indent="-274320" eaLnBrk="1" fontAlgn="auto" hangingPunct="1">
              <a:spcAft>
                <a:spcPts val="0"/>
              </a:spcAft>
              <a:buFont typeface="Wingdings 3"/>
              <a:buChar char=""/>
              <a:defRPr/>
            </a:pPr>
            <a:r>
              <a:rPr lang="hu-HU" dirty="0" smtClean="0"/>
              <a:t>Mi a grafikonábrázolás és </a:t>
            </a:r>
            <a:r>
              <a:rPr lang="hu-HU" dirty="0" err="1" smtClean="0"/>
              <a:t>-jellemzés</a:t>
            </a:r>
            <a:r>
              <a:rPr lang="hu-HU" dirty="0" smtClean="0"/>
              <a:t> célja a függvényfogalom alakulása szempontjából?</a:t>
            </a:r>
          </a:p>
          <a:p>
            <a:pPr marL="274320" indent="-274320" eaLnBrk="1" fontAlgn="auto" hangingPunct="1">
              <a:spcAft>
                <a:spcPts val="0"/>
              </a:spcAft>
              <a:buFont typeface="Wingdings 3"/>
              <a:buChar char=""/>
              <a:defRPr/>
            </a:pPr>
            <a:endParaRPr lang="hu-HU" dirty="0"/>
          </a:p>
          <a:p>
            <a:pPr marL="274320" indent="-274320" eaLnBrk="1" fontAlgn="auto" hangingPunct="1">
              <a:spcAft>
                <a:spcPts val="0"/>
              </a:spcAft>
              <a:buFont typeface="Wingdings 3"/>
              <a:buChar char=""/>
              <a:defRPr/>
            </a:pPr>
            <a:r>
              <a:rPr lang="hu-HU" dirty="0"/>
              <a:t>M</a:t>
            </a:r>
            <a:r>
              <a:rPr lang="hu-HU" dirty="0" smtClean="0"/>
              <a:t>iként segíthet a haladásban  a függvény  </a:t>
            </a:r>
            <a:r>
              <a:rPr lang="hu-HU" dirty="0" err="1" smtClean="0"/>
              <a:t>audio-vizuális</a:t>
            </a:r>
            <a:r>
              <a:rPr lang="hu-HU" dirty="0" smtClean="0"/>
              <a:t>  reprezentáció alkalmazása?</a:t>
            </a:r>
          </a:p>
          <a:p>
            <a:pPr marL="0" indent="0" eaLnBrk="1" fontAlgn="auto" hangingPunct="1">
              <a:spcAft>
                <a:spcPts val="0"/>
              </a:spcAft>
              <a:buFont typeface="Wingdings 3"/>
              <a:buNone/>
              <a:defRPr/>
            </a:pPr>
            <a:endParaRPr lang="hu-HU"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Élőláb helye 4"/>
          <p:cNvSpPr>
            <a:spLocks noGrp="1"/>
          </p:cNvSpPr>
          <p:nvPr>
            <p:ph type="ftr" sz="quarter" idx="11"/>
          </p:nvPr>
        </p:nvSpPr>
        <p:spPr bwMode="auto">
          <a:xfrm>
            <a:off x="323850" y="6303963"/>
            <a:ext cx="3505200" cy="365125"/>
          </a:xfrm>
          <a:noFill/>
          <a:ln>
            <a:miter lim="800000"/>
            <a:headEnd/>
            <a:tailEnd/>
          </a:ln>
        </p:spPr>
        <p:txBody>
          <a:bodyPr wrap="square" lIns="91440" tIns="45720" rIns="91440" bIns="45720" numCol="1" anchor="t" anchorCtr="0" compatLnSpc="1">
            <a:prstTxWarp prst="textNoShape">
              <a:avLst/>
            </a:prstTxWarp>
          </a:bodyPr>
          <a:lstStyle/>
          <a:p>
            <a:r>
              <a:rPr lang="hu-HU"/>
              <a:t>Rátz László Vándorgyülés, 2013</a:t>
            </a:r>
          </a:p>
        </p:txBody>
      </p:sp>
      <p:sp>
        <p:nvSpPr>
          <p:cNvPr id="22531" name="Dia számának helye 5"/>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F3095C7-DBEA-4B79-85F5-0E78FA128093}" type="slidenum">
              <a:rPr lang="hu-HU" smtClean="0"/>
              <a:pPr/>
              <a:t>6</a:t>
            </a:fld>
            <a:endParaRPr lang="hu-HU" smtClean="0"/>
          </a:p>
        </p:txBody>
      </p:sp>
      <p:graphicFrame>
        <p:nvGraphicFramePr>
          <p:cNvPr id="7" name="Tartalom helye 6"/>
          <p:cNvGraphicFramePr>
            <a:graphicFrameLocks noGrp="1"/>
          </p:cNvGraphicFramePr>
          <p:nvPr>
            <p:ph sz="quarter" idx="1"/>
          </p:nvPr>
        </p:nvGraphicFramePr>
        <p:xfrm>
          <a:off x="0" y="1196752"/>
          <a:ext cx="9324528" cy="504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533" name="Cím 5"/>
          <p:cNvSpPr>
            <a:spLocks noGrp="1"/>
          </p:cNvSpPr>
          <p:nvPr>
            <p:ph type="title"/>
          </p:nvPr>
        </p:nvSpPr>
        <p:spPr/>
        <p:txBody>
          <a:bodyPr/>
          <a:lstStyle/>
          <a:p>
            <a:pPr marL="5649913" indent="-5649913" eaLnBrk="1" hangingPunct="1"/>
            <a:r>
              <a:rPr lang="hu-HU" sz="2900" smtClean="0"/>
              <a:t>A függvénytanítás szintjei </a:t>
            </a:r>
            <a:r>
              <a:rPr lang="hu-HU" sz="2200" smtClean="0"/>
              <a:t>(Peller 1998)</a:t>
            </a:r>
            <a:br>
              <a:rPr lang="hu-HU" sz="2200" smtClean="0"/>
            </a:br>
            <a:endParaRPr lang="hu-HU" sz="22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ím 1"/>
          <p:cNvSpPr>
            <a:spLocks noGrp="1"/>
          </p:cNvSpPr>
          <p:nvPr>
            <p:ph type="title"/>
          </p:nvPr>
        </p:nvSpPr>
        <p:spPr/>
        <p:txBody>
          <a:bodyPr/>
          <a:lstStyle/>
          <a:p>
            <a:pPr eaLnBrk="1" hangingPunct="1"/>
            <a:r>
              <a:rPr lang="hu-HU" smtClean="0"/>
              <a:t>Grafikon kapcsolatteremtő szerepe</a:t>
            </a:r>
          </a:p>
        </p:txBody>
      </p:sp>
      <p:sp>
        <p:nvSpPr>
          <p:cNvPr id="23555" name="Élőláb helye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hu-HU"/>
              <a:t>Rátz László Vándorgyülés, 2013</a:t>
            </a:r>
          </a:p>
        </p:txBody>
      </p:sp>
      <p:sp>
        <p:nvSpPr>
          <p:cNvPr id="23556" name="Dia számának hely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452E64A0-546F-4BFE-BE2D-1259DA145F24}" type="slidenum">
              <a:rPr lang="hu-HU" smtClean="0"/>
              <a:pPr/>
              <a:t>7</a:t>
            </a:fld>
            <a:endParaRPr lang="hu-HU" smtClean="0"/>
          </a:p>
        </p:txBody>
      </p:sp>
      <p:sp>
        <p:nvSpPr>
          <p:cNvPr id="23557" name="Tartalom helye 4"/>
          <p:cNvSpPr>
            <a:spLocks noGrp="1"/>
          </p:cNvSpPr>
          <p:nvPr>
            <p:ph sz="quarter" idx="1"/>
          </p:nvPr>
        </p:nvSpPr>
        <p:spPr>
          <a:xfrm>
            <a:off x="914400" y="1268413"/>
            <a:ext cx="8229600" cy="4938712"/>
          </a:xfrm>
        </p:spPr>
        <p:txBody>
          <a:bodyPr/>
          <a:lstStyle/>
          <a:p>
            <a:pPr marL="0" indent="0" eaLnBrk="1" hangingPunct="1">
              <a:buFont typeface="Wingdings 3" pitchFamily="18" charset="2"/>
              <a:buNone/>
            </a:pPr>
            <a:r>
              <a:rPr lang="hu-HU" sz="2400" smtClean="0"/>
              <a:t>         A tankönyvekben szereplő valós függvények többsége  prezentálható grafikonnal is (közkedvelt az origó környéki ábrázolás). </a:t>
            </a:r>
          </a:p>
          <a:p>
            <a:pPr marL="0" indent="0" eaLnBrk="1" hangingPunct="1">
              <a:buFont typeface="Wingdings 3" pitchFamily="18" charset="2"/>
              <a:buNone/>
            </a:pPr>
            <a:r>
              <a:rPr lang="hu-HU" sz="2400" smtClean="0"/>
              <a:t>        Az ikonikus kommunikációs síkon megfigyelhető növekedési viszonyok, egymástól függetlenül elvégezhető több szempontú megfigyelések </a:t>
            </a:r>
            <a:r>
              <a:rPr lang="hu-HU" sz="1700" smtClean="0"/>
              <a:t>(metszi-e a grafikon az X tengelyt, origó illeszkedik-e a görbére, konkrét intervallummal megadott értelmezési tartomány keretein belül eléri-e a függvényérték egy konkréttan megadott határt stb.) </a:t>
            </a:r>
            <a:r>
              <a:rPr lang="hu-HU" smtClean="0"/>
              <a:t>célja </a:t>
            </a:r>
            <a:r>
              <a:rPr lang="hu-HU" sz="2400" smtClean="0"/>
              <a:t>kapcsolatot teremteni a valóságban megfigyelhető folyamatok és a folyamatokat leíró matematikai struktúra között.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pPr eaLnBrk="1" fontAlgn="auto" hangingPunct="1">
              <a:spcAft>
                <a:spcPts val="0"/>
              </a:spcAft>
              <a:defRPr/>
            </a:pPr>
            <a:r>
              <a:rPr lang="hu-HU" dirty="0"/>
              <a:t>G</a:t>
            </a:r>
            <a:r>
              <a:rPr lang="hu-HU" dirty="0" smtClean="0"/>
              <a:t>rafikon „kapcsolatteremtő” szerepe a tárgyi és szimbolikus kommunikációs sík között</a:t>
            </a:r>
            <a:endParaRPr lang="hu-HU" dirty="0"/>
          </a:p>
        </p:txBody>
      </p:sp>
      <p:sp>
        <p:nvSpPr>
          <p:cNvPr id="24579" name="Élőláb helye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hu-HU"/>
              <a:t>Rátz László Vándorgyülés, 2013</a:t>
            </a:r>
          </a:p>
        </p:txBody>
      </p:sp>
      <p:sp>
        <p:nvSpPr>
          <p:cNvPr id="24580" name="Dia számának hely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473C0B3E-F5E4-43ED-AD67-FDDF4E5153FE}" type="slidenum">
              <a:rPr lang="hu-HU" smtClean="0"/>
              <a:pPr/>
              <a:t>8</a:t>
            </a:fld>
            <a:endParaRPr lang="hu-HU" smtClean="0"/>
          </a:p>
        </p:txBody>
      </p:sp>
      <p:sp>
        <p:nvSpPr>
          <p:cNvPr id="5" name="Tartalom helye 4"/>
          <p:cNvSpPr>
            <a:spLocks noGrp="1"/>
          </p:cNvSpPr>
          <p:nvPr>
            <p:ph sz="quarter" idx="1"/>
          </p:nvPr>
        </p:nvSpPr>
        <p:spPr>
          <a:xfrm>
            <a:off x="914400" y="1268413"/>
            <a:ext cx="8229600" cy="4938712"/>
          </a:xfrm>
        </p:spPr>
        <p:txBody>
          <a:bodyPr>
            <a:normAutofit fontScale="77500" lnSpcReduction="20000"/>
          </a:bodyPr>
          <a:lstStyle/>
          <a:p>
            <a:pPr marL="0" indent="0" eaLnBrk="1" fontAlgn="auto" hangingPunct="1">
              <a:spcAft>
                <a:spcPts val="0"/>
              </a:spcAft>
              <a:buFont typeface="Wingdings 3"/>
              <a:buNone/>
              <a:defRPr/>
            </a:pPr>
            <a:r>
              <a:rPr lang="hu-HU" dirty="0" smtClean="0"/>
              <a:t>         A matematika-didaktika területén közismert és a kollégák által gyakran használt tárgyi, ikonikus és szimbolikus kommunikációs síkok mindegyike használt a függvénytan témakörnél.</a:t>
            </a:r>
          </a:p>
          <a:p>
            <a:pPr marL="0" indent="0" eaLnBrk="1" fontAlgn="auto" hangingPunct="1">
              <a:spcAft>
                <a:spcPts val="0"/>
              </a:spcAft>
              <a:buFont typeface="Wingdings 3"/>
              <a:buNone/>
              <a:defRPr/>
            </a:pPr>
            <a:r>
              <a:rPr lang="hu-HU" dirty="0" smtClean="0"/>
              <a:t>         Míg a szimbólumot mi ruházzuk fel tartalommal (meg kell állapodnunk  mit értünk </a:t>
            </a:r>
            <a:r>
              <a:rPr lang="hu-HU" i="1" dirty="0" smtClean="0"/>
              <a:t>x</a:t>
            </a:r>
            <a:r>
              <a:rPr lang="hu-HU" dirty="0" smtClean="0"/>
              <a:t> alatt) addig az ikonikus síkon látható és hallható prezentáció képes számos, a folyamatra jellemző, tulajdonság megőrzésre. </a:t>
            </a:r>
          </a:p>
          <a:p>
            <a:pPr marL="0" indent="0" eaLnBrk="1" fontAlgn="auto" hangingPunct="1">
              <a:spcAft>
                <a:spcPts val="0"/>
              </a:spcAft>
              <a:buFont typeface="Wingdings 3"/>
              <a:buNone/>
              <a:defRPr/>
            </a:pPr>
            <a:r>
              <a:rPr lang="hu-HU" dirty="0" smtClean="0"/>
              <a:t>         Ha sikerül „meggyőzni” a tanulót, hogy a grafikon a szimbolikus síkon megadott hozzárendelési szabály, értelmezési tartomány és értékkészlet együttese által meghatározott modellnek az ábrája, akkor a függvénygrafikon tényleg betölti a neki szánt szerepét. </a:t>
            </a:r>
          </a:p>
          <a:p>
            <a:pPr marL="0" indent="0" eaLnBrk="1" fontAlgn="auto" hangingPunct="1">
              <a:spcAft>
                <a:spcPts val="0"/>
              </a:spcAft>
              <a:buFont typeface="Wingdings 3"/>
              <a:buNone/>
              <a:defRPr/>
            </a:pPr>
            <a:r>
              <a:rPr lang="hu-HU" dirty="0" smtClean="0"/>
              <a:t>Sajnos néhány tanuló körében:</a:t>
            </a:r>
          </a:p>
          <a:p>
            <a:pPr marL="274320" indent="-274320" eaLnBrk="1" fontAlgn="auto" hangingPunct="1">
              <a:spcAft>
                <a:spcPts val="0"/>
              </a:spcAft>
              <a:buFont typeface="Arial" pitchFamily="34" charset="0"/>
              <a:buChar char="•"/>
              <a:defRPr/>
            </a:pPr>
            <a:r>
              <a:rPr lang="hu-HU" dirty="0" smtClean="0"/>
              <a:t>a függvény helyét valahol menetközben „átveszi” a grafikon;</a:t>
            </a:r>
          </a:p>
          <a:p>
            <a:pPr marL="274320" indent="-274320" eaLnBrk="1" fontAlgn="auto" hangingPunct="1">
              <a:spcAft>
                <a:spcPts val="0"/>
              </a:spcAft>
              <a:buFont typeface="Arial" pitchFamily="34" charset="0"/>
              <a:buChar char="•"/>
              <a:defRPr/>
            </a:pPr>
            <a:r>
              <a:rPr lang="hu-HU" dirty="0" smtClean="0"/>
              <a:t>a derékszögű koordinátarendszerben prezentált rendezett elempárok halmaza valamilyen alakot vesz fel (pl. hasonlít a W betűre vagy egy tálra stb.).  </a:t>
            </a:r>
          </a:p>
          <a:p>
            <a:pPr marL="0" indent="0" eaLnBrk="1" fontAlgn="auto" hangingPunct="1">
              <a:spcAft>
                <a:spcPts val="0"/>
              </a:spcAft>
              <a:buFont typeface="Wingdings 3"/>
              <a:buNone/>
              <a:defRPr/>
            </a:pPr>
            <a:endParaRPr lang="hu-HU" dirty="0" smtClean="0"/>
          </a:p>
          <a:p>
            <a:pPr marL="274320" indent="-274320" eaLnBrk="1" fontAlgn="auto" hangingPunct="1">
              <a:spcAft>
                <a:spcPts val="0"/>
              </a:spcAft>
              <a:buFont typeface="Wingdings 3"/>
              <a:buChar char=""/>
              <a:defRPr/>
            </a:pPr>
            <a:endParaRPr lang="hu-H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ím 1"/>
          <p:cNvSpPr>
            <a:spLocks noGrp="1"/>
          </p:cNvSpPr>
          <p:nvPr>
            <p:ph type="title"/>
          </p:nvPr>
        </p:nvSpPr>
        <p:spPr/>
        <p:txBody>
          <a:bodyPr/>
          <a:lstStyle/>
          <a:p>
            <a:pPr eaLnBrk="1" hangingPunct="1"/>
            <a:r>
              <a:rPr lang="hu-HU" smtClean="0"/>
              <a:t>Eszközök</a:t>
            </a:r>
          </a:p>
        </p:txBody>
      </p:sp>
      <p:sp>
        <p:nvSpPr>
          <p:cNvPr id="25603" name="Élőláb helye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hu-HU"/>
              <a:t>Rátz László Vándorgyülés, 2013</a:t>
            </a:r>
          </a:p>
        </p:txBody>
      </p:sp>
      <p:sp>
        <p:nvSpPr>
          <p:cNvPr id="25604" name="Dia számának helye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2060CCD-B5A1-4E74-B396-6DA076CD7348}" type="slidenum">
              <a:rPr lang="hu-HU" smtClean="0"/>
              <a:pPr/>
              <a:t>9</a:t>
            </a:fld>
            <a:endParaRPr lang="hu-HU" smtClean="0"/>
          </a:p>
        </p:txBody>
      </p:sp>
      <p:sp>
        <p:nvSpPr>
          <p:cNvPr id="25605" name="Tartalom helye 4"/>
          <p:cNvSpPr>
            <a:spLocks noGrp="1"/>
          </p:cNvSpPr>
          <p:nvPr>
            <p:ph sz="quarter" idx="1"/>
          </p:nvPr>
        </p:nvSpPr>
        <p:spPr>
          <a:xfrm>
            <a:off x="914400" y="1268413"/>
            <a:ext cx="8229600" cy="5184775"/>
          </a:xfrm>
        </p:spPr>
        <p:txBody>
          <a:bodyPr/>
          <a:lstStyle/>
          <a:p>
            <a:pPr marL="0" indent="0" eaLnBrk="1" hangingPunct="1">
              <a:buFont typeface="Wingdings 3" pitchFamily="18" charset="2"/>
              <a:buNone/>
            </a:pPr>
            <a:r>
              <a:rPr lang="hu-HU" smtClean="0"/>
              <a:t>      </a:t>
            </a:r>
            <a:r>
              <a:rPr lang="hu-HU" sz="2000" smtClean="0"/>
              <a:t>A függvényábrázoláshoz a NASA (2006.) által fejlesztett  ingyenesen letölthető és szabadon felhasználható MathTrax szoftver letölthető a következő weboldalról: </a:t>
            </a:r>
          </a:p>
          <a:p>
            <a:pPr marL="0" indent="0" algn="ctr" eaLnBrk="1" hangingPunct="1">
              <a:buFont typeface="Wingdings 3" pitchFamily="18" charset="2"/>
              <a:buNone/>
            </a:pPr>
            <a:r>
              <a:rPr lang="hu-HU" sz="1800" b="1" smtClean="0">
                <a:hlinkClick r:id="rId3"/>
              </a:rPr>
              <a:t>http://prime.jsc.nasa.gov/mathtrax/download.htm</a:t>
            </a:r>
            <a:r>
              <a:rPr lang="hu-HU" sz="1800" b="1" smtClean="0"/>
              <a:t> </a:t>
            </a:r>
            <a:endParaRPr lang="hu-HU" sz="2000" b="1" smtClean="0"/>
          </a:p>
          <a:p>
            <a:pPr marL="0" indent="0" eaLnBrk="1" hangingPunct="1">
              <a:buFont typeface="Wingdings 3" pitchFamily="18" charset="2"/>
              <a:buNone/>
            </a:pPr>
            <a:r>
              <a:rPr lang="hu-HU" sz="2000" smtClean="0"/>
              <a:t>        A kísérlet során a tanulók számítógépteremben tartott 4 óra során használt szoftver használatát  önállóan sajátították el a következő, a YouTube csatornán (</a:t>
            </a:r>
            <a:r>
              <a:rPr lang="hu-HU" sz="1400" smtClean="0"/>
              <a:t>szintén szabadon felhasználható általam készített)</a:t>
            </a:r>
            <a:r>
              <a:rPr lang="hu-HU" sz="2000" smtClean="0"/>
              <a:t> megtalálható videók segítségével:</a:t>
            </a:r>
          </a:p>
          <a:p>
            <a:pPr marL="0" indent="0" eaLnBrk="1" hangingPunct="1">
              <a:buFont typeface="Wingdings 3" pitchFamily="18" charset="2"/>
              <a:buNone/>
            </a:pPr>
            <a:r>
              <a:rPr lang="hu-HU" sz="1800" b="1" smtClean="0">
                <a:hlinkClick r:id="rId4"/>
              </a:rPr>
              <a:t>Hallható matematika - Függvénytranszformáció: lineáris függvény</a:t>
            </a:r>
            <a:endParaRPr lang="hu-HU" sz="1800" b="1" smtClean="0"/>
          </a:p>
          <a:p>
            <a:pPr marL="0" indent="0" eaLnBrk="1" hangingPunct="1">
              <a:buFont typeface="Wingdings 3" pitchFamily="18" charset="2"/>
              <a:buNone/>
            </a:pPr>
            <a:r>
              <a:rPr lang="hu-HU" sz="1800" b="1" smtClean="0">
                <a:hlinkClick r:id="rId5"/>
              </a:rPr>
              <a:t>Hallható matematika - Függvénytranszformáció: parabola</a:t>
            </a:r>
            <a:endParaRPr lang="hu-HU" sz="1800" b="1" smtClean="0"/>
          </a:p>
          <a:p>
            <a:pPr marL="0" indent="0" eaLnBrk="1" hangingPunct="1">
              <a:buFont typeface="Wingdings 3" pitchFamily="18" charset="2"/>
              <a:buNone/>
            </a:pPr>
            <a:r>
              <a:rPr lang="hu-HU" sz="1800" b="1" smtClean="0">
                <a:hlinkClick r:id="rId6"/>
              </a:rPr>
              <a:t>Hallható Matematika - Idősorok meghangosítása: éghajlat</a:t>
            </a:r>
            <a:endParaRPr lang="hu-HU" sz="1800" b="1" smtClean="0"/>
          </a:p>
          <a:p>
            <a:pPr marL="0" indent="0" eaLnBrk="1" hangingPunct="1">
              <a:buFont typeface="Wingdings 3" pitchFamily="18" charset="2"/>
              <a:buNone/>
            </a:pPr>
            <a:r>
              <a:rPr lang="hu-HU" sz="1800" smtClean="0"/>
              <a:t>          Szükség esetén egyéni igényeknek megfelelő feladatsor kérhető a következő címen:</a:t>
            </a:r>
          </a:p>
          <a:p>
            <a:pPr marL="0" indent="0" algn="ctr" eaLnBrk="1" hangingPunct="1">
              <a:buFont typeface="Wingdings 3" pitchFamily="18" charset="2"/>
              <a:buNone/>
            </a:pPr>
            <a:r>
              <a:rPr lang="hu-HU" sz="1800" smtClean="0">
                <a:hlinkClick r:id="rId7"/>
              </a:rPr>
              <a:t>szakacsne.nagy.szilvia@gk.szie.hu</a:t>
            </a:r>
            <a:r>
              <a:rPr lang="hu-HU" sz="1800" smtClean="0"/>
              <a:t>  vagy</a:t>
            </a:r>
          </a:p>
          <a:p>
            <a:pPr marL="0" indent="0" algn="ctr" eaLnBrk="1" hangingPunct="1">
              <a:buFont typeface="Wingdings 3" pitchFamily="18" charset="2"/>
              <a:buNone/>
            </a:pPr>
            <a:r>
              <a:rPr lang="hu-HU" sz="1800" smtClean="0">
                <a:hlinkClick r:id="rId8"/>
              </a:rPr>
              <a:t>szilvi.nagy.sz@citromail.hu</a:t>
            </a:r>
            <a:endParaRPr lang="hu-HU" sz="1800" smtClean="0"/>
          </a:p>
          <a:p>
            <a:pPr marL="0" indent="0" eaLnBrk="1" hangingPunct="1">
              <a:buFont typeface="Wingdings 3" pitchFamily="18" charset="2"/>
              <a:buNone/>
            </a:pPr>
            <a:endParaRPr lang="hu-HU"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ó">
  <a:themeElements>
    <a:clrScheme name="Egyéni 4. séma">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352145"/>
      </a:hlink>
      <a:folHlink>
        <a:srgbClr val="8959AF"/>
      </a:folHlink>
    </a:clrScheme>
    <a:fontScheme name="Origó">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ó">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1_Origó">
  <a:themeElements>
    <a:clrScheme name="Egyéni 5. séma">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5B3875"/>
      </a:hlink>
      <a:folHlink>
        <a:srgbClr val="7D8524"/>
      </a:folHlink>
    </a:clrScheme>
    <a:fontScheme name="Origó">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ó">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gyéni 4. séma">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352145"/>
    </a:hlink>
    <a:folHlink>
      <a:srgbClr val="8959AF"/>
    </a:folHlink>
  </a:clrScheme>
</a:themeOverride>
</file>

<file path=ppt/theme/themeOverride2.xml><?xml version="1.0" encoding="utf-8"?>
<a:themeOverride xmlns:a="http://schemas.openxmlformats.org/drawingml/2006/main">
  <a:clrScheme name="Egyéni 4. séma">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352145"/>
    </a:hlink>
    <a:folHlink>
      <a:srgbClr val="8959AF"/>
    </a:folHlink>
  </a:clrScheme>
</a:themeOverride>
</file>

<file path=ppt/theme/themeOverride3.xml><?xml version="1.0" encoding="utf-8"?>
<a:themeOverride xmlns:a="http://schemas.openxmlformats.org/drawingml/2006/main">
  <a:clrScheme name="Egyéni 5. séma">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5B3875"/>
    </a:hlink>
    <a:folHlink>
      <a:srgbClr val="7D8524"/>
    </a:folHlink>
  </a:clrScheme>
</a:themeOverride>
</file>

<file path=ppt/theme/themeOverride4.xml><?xml version="1.0" encoding="utf-8"?>
<a:themeOverride xmlns:a="http://schemas.openxmlformats.org/drawingml/2006/main">
  <a:clrScheme name="Egyéni 5. séma">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5B3875"/>
    </a:hlink>
    <a:folHlink>
      <a:srgbClr val="7D8524"/>
    </a:folHlink>
  </a:clrScheme>
</a:themeOverride>
</file>

<file path=docProps/app.xml><?xml version="1.0" encoding="utf-8"?>
<Properties xmlns="http://schemas.openxmlformats.org/officeDocument/2006/extended-properties" xmlns:vt="http://schemas.openxmlformats.org/officeDocument/2006/docPropsVTypes">
  <Template>Origin</Template>
  <TotalTime>3230</TotalTime>
  <Words>1817</Words>
  <Application>Microsoft Office PowerPoint</Application>
  <PresentationFormat>Diavetítés a képernyőre (4:3 oldalarány)</PresentationFormat>
  <Paragraphs>197</Paragraphs>
  <Slides>26</Slides>
  <Notes>12</Notes>
  <HiddenSlides>0</HiddenSlides>
  <MMClips>0</MMClips>
  <ScaleCrop>false</ScaleCrop>
  <HeadingPairs>
    <vt:vector size="6" baseType="variant">
      <vt:variant>
        <vt:lpstr>Használt betűtípusok</vt:lpstr>
      </vt:variant>
      <vt:variant>
        <vt:i4>7</vt:i4>
      </vt:variant>
      <vt:variant>
        <vt:lpstr>Tervezősablon</vt:lpstr>
      </vt:variant>
      <vt:variant>
        <vt:i4>16</vt:i4>
      </vt:variant>
      <vt:variant>
        <vt:lpstr>Diacímek</vt:lpstr>
      </vt:variant>
      <vt:variant>
        <vt:i4>26</vt:i4>
      </vt:variant>
    </vt:vector>
  </HeadingPairs>
  <TitlesOfParts>
    <vt:vector size="49" baseType="lpstr">
      <vt:lpstr>Arial</vt:lpstr>
      <vt:lpstr>Bookman Old Style</vt:lpstr>
      <vt:lpstr>Wingdings 3</vt:lpstr>
      <vt:lpstr>Wingdings</vt:lpstr>
      <vt:lpstr>Calibri</vt:lpstr>
      <vt:lpstr>Gill Sans MT</vt:lpstr>
      <vt:lpstr>Webdings</vt:lpstr>
      <vt:lpstr>Origó</vt:lpstr>
      <vt:lpstr>1_Origó</vt:lpstr>
      <vt:lpstr>2_Origó</vt:lpstr>
      <vt:lpstr>3_Origó</vt:lpstr>
      <vt:lpstr>4_Origó</vt:lpstr>
      <vt:lpstr>5_Origó</vt:lpstr>
      <vt:lpstr>6_Origó</vt:lpstr>
      <vt:lpstr>7_Origó</vt:lpstr>
      <vt:lpstr>8_Origó</vt:lpstr>
      <vt:lpstr>9_Origó</vt:lpstr>
      <vt:lpstr>10_Origó</vt:lpstr>
      <vt:lpstr>11_Origó</vt:lpstr>
      <vt:lpstr>12_Origó</vt:lpstr>
      <vt:lpstr>13_Origó</vt:lpstr>
      <vt:lpstr>14_Origó</vt:lpstr>
      <vt:lpstr>15_Origó</vt:lpstr>
      <vt:lpstr>Hallható matematika – az audio - vizuális prezentációk alkalmazási lehetőségei a függvénytanban </vt:lpstr>
      <vt:lpstr>Röviden a tartalomból </vt:lpstr>
      <vt:lpstr>Köszönetnyilvánítás a kutatás bázisát biztosító két intézménynek </vt:lpstr>
      <vt:lpstr>4. dia</vt:lpstr>
      <vt:lpstr>Célkitűzés</vt:lpstr>
      <vt:lpstr>A függvénytanítás szintjei (Peller 1998) </vt:lpstr>
      <vt:lpstr>Grafikon kapcsolatteremtő szerepe</vt:lpstr>
      <vt:lpstr>Grafikon „kapcsolatteremtő” szerepe a tárgyi és szimbolikus kommunikációs sík között</vt:lpstr>
      <vt:lpstr>Eszközök</vt:lpstr>
      <vt:lpstr>10. dia</vt:lpstr>
      <vt:lpstr>Függvénytulajdonságok audiovizuális érzékeltetése:</vt:lpstr>
      <vt:lpstr>Pozitív és negatív függvényértékek, zérushely</vt:lpstr>
      <vt:lpstr>Növekvő függvény </vt:lpstr>
      <vt:lpstr>Csökkenő függvény </vt:lpstr>
      <vt:lpstr>Lokális szélsőértékhely </vt:lpstr>
      <vt:lpstr>Korlátos függvények </vt:lpstr>
      <vt:lpstr>Páros és páratlan függvények </vt:lpstr>
      <vt:lpstr>Periodikus függvények </vt:lpstr>
      <vt:lpstr>Szakadási pontok </vt:lpstr>
      <vt:lpstr>20. dia</vt:lpstr>
      <vt:lpstr>Az érzékszervek között direkt kapcsolatot feltételezünk, közvetítő leképezési rendszer nélkül. Másodlagos forrás (Kovács 2010).</vt:lpstr>
      <vt:lpstr>Az auditív ábrázolás elmélete </vt:lpstr>
      <vt:lpstr>Az audio - vizuális ábrázolás a függvénytanban MathTrax segitségével (1)</vt:lpstr>
      <vt:lpstr>Az audio - vizuális ábrázolás a függvénytanban MathTrax segitségével (2)</vt:lpstr>
      <vt:lpstr>Audio-vizuális eszközök a matematika oktatásban </vt:lpstr>
      <vt:lpstr>Felhasznált irodalom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Hallható matematika – a XXI. sz.-i Descartes koordinátarendszere</dc:title>
  <dc:subject>Matematika oktatás jelene és jövője</dc:subject>
  <dc:creator>Szakácsné Nagy Szilvia</dc:creator>
  <cp:keywords>függvény "hallható matematika"</cp:keywords>
  <dc:description>Közzététel Közgé és a saját weboldalamon is</dc:description>
  <cp:lastModifiedBy>IRODA</cp:lastModifiedBy>
  <cp:revision>573</cp:revision>
  <dcterms:created xsi:type="dcterms:W3CDTF">2012-10-07T07:10:29Z</dcterms:created>
  <dcterms:modified xsi:type="dcterms:W3CDTF">2013-09-02T11:45:07Z</dcterms:modified>
  <cp:category>előadás anyaga</cp:category>
  <cp:contentStatus>interneten közzétett végleges</cp:contentStatus>
</cp:coreProperties>
</file>