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72" r:id="rId4"/>
    <p:sldId id="273" r:id="rId5"/>
    <p:sldId id="277" r:id="rId6"/>
    <p:sldId id="280" r:id="rId7"/>
    <p:sldId id="287" r:id="rId8"/>
    <p:sldId id="285" r:id="rId9"/>
    <p:sldId id="293" r:id="rId10"/>
    <p:sldId id="279" r:id="rId11"/>
    <p:sldId id="286" r:id="rId12"/>
    <p:sldId id="282" r:id="rId13"/>
    <p:sldId id="288" r:id="rId14"/>
    <p:sldId id="289" r:id="rId15"/>
    <p:sldId id="290" r:id="rId16"/>
    <p:sldId id="291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35" r:id="rId44"/>
    <p:sldId id="320" r:id="rId45"/>
    <p:sldId id="322" r:id="rId46"/>
    <p:sldId id="321" r:id="rId47"/>
    <p:sldId id="323" r:id="rId48"/>
    <p:sldId id="342" r:id="rId49"/>
    <p:sldId id="341" r:id="rId50"/>
    <p:sldId id="274" r:id="rId51"/>
    <p:sldId id="275" r:id="rId52"/>
    <p:sldId id="324" r:id="rId53"/>
    <p:sldId id="325" r:id="rId54"/>
    <p:sldId id="326" r:id="rId55"/>
    <p:sldId id="334" r:id="rId56"/>
    <p:sldId id="328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29" r:id="rId65"/>
    <p:sldId id="330" r:id="rId66"/>
    <p:sldId id="333" r:id="rId67"/>
    <p:sldId id="336" r:id="rId68"/>
    <p:sldId id="337" r:id="rId69"/>
    <p:sldId id="338" r:id="rId70"/>
    <p:sldId id="339" r:id="rId71"/>
    <p:sldId id="340" r:id="rId72"/>
    <p:sldId id="262" r:id="rId7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2" autoAdjust="0"/>
  </p:normalViewPr>
  <p:slideViewPr>
    <p:cSldViewPr>
      <p:cViewPr varScale="1">
        <p:scale>
          <a:sx n="47" d="100"/>
          <a:sy n="47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noti\Documents\KATI\Term&#233;szetismeret%20pedk&#246;nyv\4-6villamos.xls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noti\Documents\KATI\Term&#233;szetismeret%20pedk&#246;nyv\4-6villamos.xls" TargetMode="External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Ranoti\Documents\KATI\Term&#233;szetismeret%20pedk&#246;nyv\4-6villamos.xls" TargetMode="External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noti\Documents\KATI\Term&#233;szetismeret%20pedk&#246;nyv\4-6villamos.xls" TargetMode="External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noti\Documents\KATI\Term&#233;szetismeret%20pedk&#246;nyv\4-6villamos.xls" TargetMode="External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Ranoti\Documents\KATI\Term&#233;szetismeret%20pedk&#246;nyv\Seb_&#250;t_-id&#337;%20diagramok-DRS21.xls" TargetMode="External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noti\Documents\KATI\Term&#233;szetismeret%20pedk&#246;nyv\Seb_&#250;t_-id&#337;%20diagramok-DRS21.xls" TargetMode="External"/><Relationship Id="rId1" Type="http://schemas.openxmlformats.org/officeDocument/2006/relationships/themeOverride" Target="../theme/themeOverrid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Ranoti\Documents\KATI\Term&#233;szetismeret%20pedk&#246;nyv\Seb_&#250;t_-id&#337;%20diagramok-DRS21.xls" TargetMode="External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Partjelző</a:t>
            </a:r>
            <a:r>
              <a:rPr lang="hu-HU" baseline="0"/>
              <a:t> hely - idő grafikonja</a:t>
            </a:r>
            <a:endParaRPr lang="hu-HU"/>
          </a:p>
        </c:rich>
      </c:tx>
    </c:title>
    <c:plotArea>
      <c:layout/>
      <c:scatterChart>
        <c:scatterStyle val="lineMarker"/>
        <c:ser>
          <c:idx val="0"/>
          <c:order val="0"/>
          <c:spPr>
            <a:ln cap="rnd"/>
          </c:spPr>
          <c:xVal>
            <c:numRef>
              <c:f>Munka1!$D$88:$D$100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</c:numCache>
            </c:numRef>
          </c:xVal>
          <c:yVal>
            <c:numRef>
              <c:f>Munka1!$E$88:$E$100</c:f>
              <c:numCache>
                <c:formatCode>General</c:formatCode>
                <c:ptCount val="13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0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30</c:v>
                </c:pt>
                <c:pt idx="10">
                  <c:v>10</c:v>
                </c:pt>
                <c:pt idx="11">
                  <c:v>20</c:v>
                </c:pt>
                <c:pt idx="12">
                  <c:v>10</c:v>
                </c:pt>
              </c:numCache>
            </c:numRef>
          </c:yVal>
        </c:ser>
        <c:dLbls/>
        <c:axId val="40831616"/>
        <c:axId val="40870656"/>
      </c:scatterChart>
      <c:valAx>
        <c:axId val="40831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0870656"/>
        <c:crosses val="autoZero"/>
        <c:crossBetween val="midCat"/>
      </c:valAx>
      <c:valAx>
        <c:axId val="40870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Hely</a:t>
                </a:r>
                <a:r>
                  <a:rPr lang="hu-HU" baseline="0"/>
                  <a:t> (m)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crossAx val="40831616"/>
        <c:crosses val="autoZero"/>
        <c:crossBetween val="midCat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Partjelző</a:t>
            </a:r>
            <a:r>
              <a:rPr lang="hu-HU" baseline="0"/>
              <a:t> út - idő grafikonja</a:t>
            </a:r>
            <a:endParaRPr lang="hu-HU"/>
          </a:p>
        </c:rich>
      </c:tx>
    </c:title>
    <c:plotArea>
      <c:layout/>
      <c:scatterChart>
        <c:scatterStyle val="lineMarker"/>
        <c:ser>
          <c:idx val="0"/>
          <c:order val="0"/>
          <c:xVal>
            <c:numRef>
              <c:f>Munka1!$D$105:$D$117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</c:numCache>
            </c:numRef>
          </c:xVal>
          <c:yVal>
            <c:numRef>
              <c:f>Munka1!$E$105:$E$117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80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</c:numCache>
            </c:numRef>
          </c:yVal>
        </c:ser>
        <c:dLbls/>
        <c:axId val="40960768"/>
        <c:axId val="40962688"/>
      </c:scatterChart>
      <c:valAx>
        <c:axId val="40960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0962688"/>
        <c:crosses val="autoZero"/>
        <c:crossBetween val="midCat"/>
      </c:valAx>
      <c:valAx>
        <c:axId val="409626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Út</a:t>
                </a:r>
                <a:r>
                  <a:rPr lang="hu-HU" baseline="0"/>
                  <a:t> (m)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crossAx val="40960768"/>
        <c:crosses val="autoZero"/>
        <c:crossBetween val="midCat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4</a:t>
            </a:r>
            <a:r>
              <a:rPr lang="hu-HU" baseline="0"/>
              <a:t> villamos út - idő grafikonja</a:t>
            </a:r>
            <a:endParaRPr lang="hu-HU"/>
          </a:p>
        </c:rich>
      </c:tx>
      <c:layout>
        <c:manualLayout>
          <c:xMode val="edge"/>
          <c:yMode val="edge"/>
          <c:x val="0.25683480132617381"/>
          <c:y val="8.0405955105619903E-2"/>
        </c:manualLayout>
      </c:layout>
    </c:title>
    <c:plotArea>
      <c:layout/>
      <c:scatterChart>
        <c:scatterStyle val="lineMarker"/>
        <c:ser>
          <c:idx val="0"/>
          <c:order val="0"/>
          <c:xVal>
            <c:numRef>
              <c:f>Munka1!$C$23:$C$37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numCache>
            </c:numRef>
          </c:xVal>
          <c:yVal>
            <c:numRef>
              <c:f>Munka1!$D$23:$D$37</c:f>
              <c:numCache>
                <c:formatCode>General</c:formatCode>
                <c:ptCount val="15"/>
                <c:pt idx="0">
                  <c:v>0</c:v>
                </c:pt>
                <c:pt idx="1">
                  <c:v>6.25</c:v>
                </c:pt>
                <c:pt idx="2">
                  <c:v>25</c:v>
                </c:pt>
                <c:pt idx="3">
                  <c:v>56.25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250</c:v>
                </c:pt>
                <c:pt idx="8">
                  <c:v>300</c:v>
                </c:pt>
                <c:pt idx="9">
                  <c:v>350</c:v>
                </c:pt>
                <c:pt idx="10">
                  <c:v>400</c:v>
                </c:pt>
                <c:pt idx="11">
                  <c:v>443.75</c:v>
                </c:pt>
                <c:pt idx="12">
                  <c:v>475</c:v>
                </c:pt>
                <c:pt idx="13">
                  <c:v>493.75</c:v>
                </c:pt>
                <c:pt idx="14">
                  <c:v>500</c:v>
                </c:pt>
              </c:numCache>
            </c:numRef>
          </c:yVal>
        </c:ser>
        <c:dLbls/>
        <c:axId val="40978304"/>
        <c:axId val="41104512"/>
      </c:scatterChart>
      <c:valAx>
        <c:axId val="40978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104512"/>
        <c:crosses val="autoZero"/>
        <c:crossBetween val="midCat"/>
      </c:valAx>
      <c:valAx>
        <c:axId val="411045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Út</a:t>
                </a:r>
                <a:r>
                  <a:rPr lang="hu-HU" baseline="0"/>
                  <a:t> (m)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crossAx val="40978304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4 villamos sebesség</a:t>
            </a:r>
            <a:r>
              <a:rPr lang="hu-HU" baseline="0"/>
              <a:t> - idő grafikonja</a:t>
            </a:r>
            <a:endParaRPr lang="hu-HU"/>
          </a:p>
        </c:rich>
      </c:tx>
    </c:title>
    <c:plotArea>
      <c:layout/>
      <c:scatterChart>
        <c:scatterStyle val="lineMarker"/>
        <c:ser>
          <c:idx val="0"/>
          <c:order val="0"/>
          <c:xVal>
            <c:numRef>
              <c:f>Munka1!$C$42:$C$56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</c:numCache>
            </c:numRef>
          </c:xVal>
          <c:yVal>
            <c:numRef>
              <c:f>Munka1!$D$42:$D$56</c:f>
              <c:numCache>
                <c:formatCode>General</c:formatCode>
                <c:ptCount val="15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7.5</c:v>
                </c:pt>
                <c:pt idx="12">
                  <c:v>5</c:v>
                </c:pt>
                <c:pt idx="13">
                  <c:v>2.5</c:v>
                </c:pt>
                <c:pt idx="14">
                  <c:v>0</c:v>
                </c:pt>
              </c:numCache>
            </c:numRef>
          </c:yVal>
        </c:ser>
        <c:dLbls/>
        <c:axId val="41006976"/>
        <c:axId val="41106816"/>
      </c:scatterChart>
      <c:valAx>
        <c:axId val="41006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106816"/>
        <c:crosses val="autoZero"/>
        <c:crossBetween val="midCat"/>
      </c:valAx>
      <c:valAx>
        <c:axId val="411068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Sebesség</a:t>
                </a:r>
                <a:r>
                  <a:rPr lang="hu-HU" baseline="0"/>
                  <a:t> (m/s)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crossAx val="41006976"/>
        <c:crosses val="autoZero"/>
        <c:crossBetween val="midCat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4 villamos gyorsulás</a:t>
            </a:r>
            <a:r>
              <a:rPr lang="hu-HU" baseline="0"/>
              <a:t> - idő grafikonja</a:t>
            </a:r>
            <a:endParaRPr lang="hu-HU"/>
          </a:p>
        </c:rich>
      </c:tx>
    </c:title>
    <c:plotArea>
      <c:layout/>
      <c:scatterChart>
        <c:scatterStyle val="lineMarker"/>
        <c:ser>
          <c:idx val="0"/>
          <c:order val="0"/>
          <c:xVal>
            <c:numRef>
              <c:f>Munka1!$C$60:$C$78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50</c:v>
                </c:pt>
                <c:pt idx="13">
                  <c:v>50</c:v>
                </c:pt>
                <c:pt idx="14">
                  <c:v>55</c:v>
                </c:pt>
                <c:pt idx="15">
                  <c:v>60</c:v>
                </c:pt>
                <c:pt idx="16">
                  <c:v>65</c:v>
                </c:pt>
                <c:pt idx="17">
                  <c:v>70</c:v>
                </c:pt>
                <c:pt idx="18">
                  <c:v>70</c:v>
                </c:pt>
              </c:numCache>
            </c:numRef>
          </c:xVal>
          <c:yVal>
            <c:numRef>
              <c:f>Munka1!$D$60:$D$78</c:f>
              <c:numCache>
                <c:formatCode>General</c:formatCode>
                <c:ptCount val="19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-0.5</c:v>
                </c:pt>
                <c:pt idx="14">
                  <c:v>-0.5</c:v>
                </c:pt>
                <c:pt idx="15">
                  <c:v>-0.5</c:v>
                </c:pt>
                <c:pt idx="16">
                  <c:v>-0.5</c:v>
                </c:pt>
                <c:pt idx="17">
                  <c:v>-0.5</c:v>
                </c:pt>
                <c:pt idx="18">
                  <c:v>0</c:v>
                </c:pt>
              </c:numCache>
            </c:numRef>
          </c:yVal>
        </c:ser>
        <c:dLbls/>
        <c:axId val="41131392"/>
        <c:axId val="41215488"/>
      </c:scatterChart>
      <c:valAx>
        <c:axId val="41131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215488"/>
        <c:crosses val="autoZero"/>
        <c:crossBetween val="midCat"/>
      </c:valAx>
      <c:valAx>
        <c:axId val="41215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Gyorsulás</a:t>
                </a:r>
                <a:r>
                  <a:rPr lang="hu-HU" baseline="0"/>
                  <a:t> (m/s2)</a:t>
                </a:r>
                <a:endParaRPr lang="hu-HU"/>
              </a:p>
            </c:rich>
          </c:tx>
        </c:title>
        <c:numFmt formatCode="General" sourceLinked="1"/>
        <c:majorTickMark val="none"/>
        <c:tickLblPos val="nextTo"/>
        <c:crossAx val="41131392"/>
        <c:crosses val="autoZero"/>
        <c:crossBetween val="midCat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31750"/>
            </c:spPr>
            <c:trendlineType val="linear"/>
          </c:trendline>
          <c:xVal>
            <c:numRef>
              <c:f>'DRS1.27'!$C$29:$C$39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'DRS1.27'!$D$29:$D$39</c:f>
              <c:numCache>
                <c:formatCode>General</c:formatCode>
                <c:ptCount val="11"/>
                <c:pt idx="0">
                  <c:v>50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  <c:pt idx="5">
                  <c:v>0</c:v>
                </c:pt>
                <c:pt idx="6">
                  <c:v>-10</c:v>
                </c:pt>
                <c:pt idx="7">
                  <c:v>-20</c:v>
                </c:pt>
                <c:pt idx="8">
                  <c:v>-30</c:v>
                </c:pt>
                <c:pt idx="9">
                  <c:v>-40</c:v>
                </c:pt>
                <c:pt idx="10">
                  <c:v>-50</c:v>
                </c:pt>
              </c:numCache>
            </c:numRef>
          </c:yVal>
        </c:ser>
        <c:dLbls/>
        <c:axId val="41286272"/>
        <c:axId val="41497728"/>
      </c:scatterChart>
      <c:valAx>
        <c:axId val="4128627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497728"/>
        <c:crosses val="autoZero"/>
        <c:crossBetween val="midCat"/>
      </c:valAx>
      <c:valAx>
        <c:axId val="4149772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Sebesség</a:t>
                </a:r>
                <a:r>
                  <a:rPr lang="hu-HU" baseline="0"/>
                  <a:t> (m/s)</a:t>
                </a:r>
                <a:endParaRPr lang="hu-HU"/>
              </a:p>
            </c:rich>
          </c:tx>
        </c:title>
        <c:numFmt formatCode="General" sourceLinked="1"/>
        <c:tickLblPos val="nextTo"/>
        <c:crossAx val="41286272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 w="31750"/>
            </c:spPr>
            <c:trendlineType val="poly"/>
            <c:order val="2"/>
          </c:trendline>
          <c:xVal>
            <c:numRef>
              <c:f>'DRS1.27'!$C$6:$C$16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'DRS1.27'!$D$6:$D$16</c:f>
              <c:numCache>
                <c:formatCode>General</c:formatCode>
                <c:ptCount val="11"/>
                <c:pt idx="0">
                  <c:v>0</c:v>
                </c:pt>
                <c:pt idx="1">
                  <c:v>45</c:v>
                </c:pt>
                <c:pt idx="2">
                  <c:v>80</c:v>
                </c:pt>
                <c:pt idx="3">
                  <c:v>105</c:v>
                </c:pt>
                <c:pt idx="4">
                  <c:v>120</c:v>
                </c:pt>
                <c:pt idx="5">
                  <c:v>125</c:v>
                </c:pt>
                <c:pt idx="6">
                  <c:v>120</c:v>
                </c:pt>
                <c:pt idx="7">
                  <c:v>105</c:v>
                </c:pt>
                <c:pt idx="8">
                  <c:v>80</c:v>
                </c:pt>
                <c:pt idx="9">
                  <c:v>45</c:v>
                </c:pt>
                <c:pt idx="10">
                  <c:v>0</c:v>
                </c:pt>
              </c:numCache>
            </c:numRef>
          </c:yVal>
        </c:ser>
        <c:dLbls/>
        <c:axId val="41500032"/>
        <c:axId val="41532800"/>
      </c:scatterChart>
      <c:valAx>
        <c:axId val="41500032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532800"/>
        <c:crosses val="autoZero"/>
        <c:crossBetween val="midCat"/>
      </c:valAx>
      <c:valAx>
        <c:axId val="4153280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Hely</a:t>
                </a:r>
                <a:r>
                  <a:rPr lang="hu-HU" baseline="0"/>
                  <a:t> (m)</a:t>
                </a:r>
                <a:endParaRPr lang="hu-HU"/>
              </a:p>
            </c:rich>
          </c:tx>
        </c:title>
        <c:numFmt formatCode="General" sourceLinked="1"/>
        <c:tickLblPos val="nextTo"/>
        <c:crossAx val="41500032"/>
        <c:crosses val="autoZero"/>
        <c:crossBetween val="midCat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spPr>
            <a:ln w="31750">
              <a:solidFill>
                <a:schemeClr val="tx1"/>
              </a:solidFill>
            </a:ln>
          </c:spPr>
          <c:trendline>
            <c:trendlineType val="log"/>
          </c:trendline>
          <c:xVal>
            <c:numRef>
              <c:f>'DRS1.27'!$C$48:$C$58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'DRS1.27'!$D$48:$D$58</c:f>
              <c:numCache>
                <c:formatCode>General</c:formatCode>
                <c:ptCount val="11"/>
                <c:pt idx="0">
                  <c:v>0</c:v>
                </c:pt>
                <c:pt idx="1">
                  <c:v>45</c:v>
                </c:pt>
                <c:pt idx="2">
                  <c:v>80</c:v>
                </c:pt>
                <c:pt idx="3">
                  <c:v>105</c:v>
                </c:pt>
                <c:pt idx="4">
                  <c:v>120</c:v>
                </c:pt>
                <c:pt idx="5">
                  <c:v>125</c:v>
                </c:pt>
                <c:pt idx="6">
                  <c:v>130</c:v>
                </c:pt>
                <c:pt idx="7">
                  <c:v>145</c:v>
                </c:pt>
                <c:pt idx="8">
                  <c:v>170</c:v>
                </c:pt>
                <c:pt idx="9">
                  <c:v>205</c:v>
                </c:pt>
                <c:pt idx="10">
                  <c:v>250</c:v>
                </c:pt>
              </c:numCache>
            </c:numRef>
          </c:yVal>
          <c:smooth val="1"/>
        </c:ser>
        <c:dLbls/>
        <c:axId val="41611264"/>
        <c:axId val="41613184"/>
      </c:scatterChart>
      <c:valAx>
        <c:axId val="41611264"/>
        <c:scaling>
          <c:orientation val="minMax"/>
          <c:min val="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Idő</a:t>
                </a:r>
                <a:r>
                  <a:rPr lang="hu-HU" baseline="0"/>
                  <a:t> (s)</a:t>
                </a:r>
                <a:endParaRPr lang="hu-HU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1613184"/>
        <c:crosses val="autoZero"/>
        <c:crossBetween val="midCat"/>
      </c:valAx>
      <c:valAx>
        <c:axId val="4161318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Út</a:t>
                </a:r>
                <a:r>
                  <a:rPr lang="hu-HU" baseline="0"/>
                  <a:t> (m)</a:t>
                </a:r>
                <a:endParaRPr lang="hu-HU"/>
              </a:p>
            </c:rich>
          </c:tx>
        </c:title>
        <c:numFmt formatCode="General" sourceLinked="1"/>
        <c:tickLblPos val="nextTo"/>
        <c:crossAx val="41611264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0.04224</cdr:x>
      <cdr:y>0.83125</cdr:y>
    </cdr:from>
    <cdr:to>
      <cdr:x>0.22975</cdr:x>
      <cdr:y>0.98264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93675" y="2280285"/>
          <a:ext cx="859790" cy="41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100" dirty="0"/>
            <a:t>Petőfi híd </a:t>
          </a:r>
          <a:br>
            <a:rPr lang="hu-HU" sz="1100" dirty="0"/>
          </a:br>
          <a:r>
            <a:rPr lang="hu-HU" sz="1100" dirty="0"/>
            <a:t>budai hídfő</a:t>
          </a:r>
        </a:p>
      </cdr:txBody>
    </cdr:sp>
  </cdr:relSizeAnchor>
  <cdr:relSizeAnchor xmlns:cdr="http://schemas.openxmlformats.org/drawingml/2006/chartDrawing">
    <cdr:from>
      <cdr:x>0.1461</cdr:x>
      <cdr:y>0.22685</cdr:y>
    </cdr:from>
    <cdr:to>
      <cdr:x>0.33361</cdr:x>
      <cdr:y>0.32199</cdr:y>
    </cdr:to>
    <cdr:sp macro="" textlink="">
      <cdr:nvSpPr>
        <cdr:cNvPr id="3" name="Szövegdoboz 1"/>
        <cdr:cNvSpPr txBox="1"/>
      </cdr:nvSpPr>
      <cdr:spPr>
        <a:xfrm xmlns:a="http://schemas.openxmlformats.org/drawingml/2006/main">
          <a:off x="669925" y="622300"/>
          <a:ext cx="859790" cy="260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100" dirty="0" err="1"/>
            <a:t>Boráros</a:t>
          </a:r>
          <a:r>
            <a:rPr lang="hu-HU" sz="1100" dirty="0"/>
            <a:t> tér</a:t>
          </a:r>
        </a:p>
      </cdr:txBody>
    </cdr:sp>
  </cdr:relSizeAnchor>
  <cdr:relSizeAnchor xmlns:cdr="http://schemas.openxmlformats.org/drawingml/2006/chartDrawing">
    <cdr:from>
      <cdr:x>0.63482</cdr:x>
      <cdr:y>0.23056</cdr:y>
    </cdr:from>
    <cdr:to>
      <cdr:x>0.66988</cdr:x>
      <cdr:y>0.36847</cdr:y>
    </cdr:to>
    <cdr:sp macro="" textlink="">
      <cdr:nvSpPr>
        <cdr:cNvPr id="4" name="Lefelé nyíl 3"/>
        <cdr:cNvSpPr/>
      </cdr:nvSpPr>
      <cdr:spPr>
        <a:xfrm xmlns:a="http://schemas.openxmlformats.org/drawingml/2006/main">
          <a:off x="2910840" y="632460"/>
          <a:ext cx="160781" cy="37833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0.66667</cdr:x>
      <cdr:y>0.54</cdr:y>
    </cdr:from>
    <cdr:to>
      <cdr:x>0.70609</cdr:x>
      <cdr:y>0.64691</cdr:y>
    </cdr:to>
    <cdr:sp macro="" textlink="">
      <cdr:nvSpPr>
        <cdr:cNvPr id="2" name="Lefelé nyíl 1"/>
        <cdr:cNvSpPr/>
      </cdr:nvSpPr>
      <cdr:spPr>
        <a:xfrm xmlns:a="http://schemas.openxmlformats.org/drawingml/2006/main">
          <a:off x="2880320" y="1944216"/>
          <a:ext cx="170308" cy="38493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0.66524</cdr:x>
      <cdr:y>0.21286</cdr:y>
    </cdr:from>
    <cdr:to>
      <cdr:x>0.70691</cdr:x>
      <cdr:y>0.35851</cdr:y>
    </cdr:to>
    <cdr:sp macro="" textlink="">
      <cdr:nvSpPr>
        <cdr:cNvPr id="2" name="Lefelé nyíl 1"/>
        <cdr:cNvSpPr/>
      </cdr:nvSpPr>
      <cdr:spPr>
        <a:xfrm xmlns:a="http://schemas.openxmlformats.org/drawingml/2006/main">
          <a:off x="3044371" y="682172"/>
          <a:ext cx="190719" cy="46678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6495-83FC-4149-8EDE-1D38DD3CEBC9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F0B86-1C20-4026-9B5E-04E59643CE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DBD9-8954-433F-9D59-05073F9EEE41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A0D5-1693-4442-97C9-6D773EF31C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42F1-1897-4C52-8A17-7450326FE6A3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911F-F2F3-4DAB-A1B4-BB58E2DECE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47C9-78E5-46FF-AB82-74C80906187F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62AE-0E96-4AF4-A632-E73903315F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CCDE-4646-4EE6-B46A-352DB5A48B4F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0A57-DFB8-45C3-936D-7F478A5561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BED7-5EE7-4386-A834-1D38A0E3860A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2990-AE6D-4D4D-A0F1-028385676B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3D90-7C93-426A-A27E-90824C57E4C2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331F-0206-470F-A810-AF33168867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2B71-F9D2-401A-923C-8B85BA27B1E8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F474-2160-4F5C-B5ED-D80F943D62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0851-1A17-46AC-862C-CD9641B61F9A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8C1D-A948-4934-87EF-4839860AA3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2181-F4ED-4222-BF4D-B15CB01FD145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C138-4086-4868-A405-4F7FC24A76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6BD5-3F48-435B-9798-57E99FA47D84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F51A-C857-4FFA-8225-50FC70E9B6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66F011-CE85-4CF3-91F5-EF5066F1F6FE}" type="datetimeFigureOut">
              <a:rPr lang="hu-HU"/>
              <a:pPr>
                <a:defRPr/>
              </a:pPr>
              <a:t>2017.09.26.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F2EA81-4EC8-4F25-8D68-94A573C611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0" r:id="rId2"/>
    <p:sldLayoutId id="2147483942" r:id="rId3"/>
    <p:sldLayoutId id="2147483939" r:id="rId4"/>
    <p:sldLayoutId id="2147483938" r:id="rId5"/>
    <p:sldLayoutId id="2147483937" r:id="rId6"/>
    <p:sldLayoutId id="2147483936" r:id="rId7"/>
    <p:sldLayoutId id="2147483935" r:id="rId8"/>
    <p:sldLayoutId id="2147483943" r:id="rId9"/>
    <p:sldLayoutId id="2147483934" r:id="rId10"/>
    <p:sldLayoutId id="21474839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iif.hu/rad8012/" TargetMode="External"/><Relationship Id="rId2" Type="http://schemas.openxmlformats.org/officeDocument/2006/relationships/hyperlink" Target="mailto:rad8012@helka.iif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lgapatika.hu/images/ph%20diagram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hu.wikipedia.org/w/index.php?title=F%C3%A1jl:Galileo.arp.300pix.jpg&amp;filetimestamp=2008102001001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hu.wikipedia.org/w/index.php?title=F%C3%A1jl:Galileo.arp.300pix.jpg&amp;filetimestamp=200810200100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isa.Duomo.dome.Riminaldi0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com/imgres?imgurl=http://plone.org/events/sprints/past-sprints/padova/padova.jpg&amp;imgrefurl=http://plone.org/events/sprints/past-sprints/padova&amp;usg=__vhH2Ux-cL2bkeOwIs6Tn3MWuRrA=&amp;h=267&amp;w=330&amp;sz=24&amp;hl=hu&amp;start=1&amp;um=1&amp;tbnid=O7F0lNszfm_reM:&amp;tbnh=96&amp;tbnw=119&amp;prev=/images%3Fq%3DPADOVA%26um%3D1%26hl%3Dhu%26rls%3Dcom.microsoft:en-US%26rlz%3D1I7GPEA_enHU309%26sa%3D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/index.php?title=F%C3%A1jl:Petersdom_von_Engelsburg_gesehen.jpg&amp;filetimestamp=20080519021731" TargetMode="Externa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hu.wikipedia.org/w/index.php?title=F%C3%A1jl:Swiss_guard_2.jpg&amp;filetimestamp=20060917174957" TargetMode="Externa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en.wikipedia.org/wiki/File:Italia_277.jpg" TargetMode="External"/><Relationship Id="rId7" Type="http://schemas.openxmlformats.org/officeDocument/2006/relationships/hyperlink" Target="http://en.wikipedia.org/wiki/File:Herengracht_(Leiden).JP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en.wikipedia.org/wiki/File:Siena_Duomo.jpg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hyperlink" Target="http://www.panoramio.com/photo/898569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7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chart" Target="../charts/char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emf"/><Relationship Id="rId4" Type="http://schemas.openxmlformats.org/officeDocument/2006/relationships/image" Target="../media/image9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hyperlink" Target="http://hu.wikipedia.org/wiki/V%C3%ADz_(adatt%C3%A1bl%C3%A1zat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44800" y="1700808"/>
            <a:ext cx="6119688" cy="223224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u="sng" dirty="0">
                <a:solidFill>
                  <a:srgbClr val="FF0000"/>
                </a:solidFill>
                <a:effectLst/>
              </a:rPr>
              <a:t>A matematika szerepe a természettudományos képzésben</a:t>
            </a:r>
            <a:r>
              <a:rPr lang="hu-HU" sz="3600" dirty="0">
                <a:effectLst/>
              </a:rPr>
              <a:t/>
            </a:r>
            <a:br>
              <a:rPr lang="hu-HU" sz="3600" dirty="0">
                <a:effectLst/>
              </a:rPr>
            </a:br>
            <a:endParaRPr lang="hu-HU" dirty="0"/>
          </a:p>
        </p:txBody>
      </p:sp>
      <p:sp>
        <p:nvSpPr>
          <p:cNvPr id="5123" name="Alcím 2"/>
          <p:cNvSpPr>
            <a:spLocks noGrp="1"/>
          </p:cNvSpPr>
          <p:nvPr>
            <p:ph type="subTitle" idx="1"/>
          </p:nvPr>
        </p:nvSpPr>
        <p:spPr>
          <a:xfrm>
            <a:off x="533400" y="3573463"/>
            <a:ext cx="7854950" cy="180022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hu-HU" sz="2400" smtClean="0"/>
              <a:t>Radnóti Katalin – Nagy Mária</a:t>
            </a:r>
          </a:p>
          <a:p>
            <a:pPr marR="0" eaLnBrk="1" hangingPunct="1">
              <a:lnSpc>
                <a:spcPct val="90000"/>
              </a:lnSpc>
            </a:pPr>
            <a:r>
              <a:rPr lang="hu-HU" sz="2400" smtClean="0"/>
              <a:t>ELTE TTK Fizikai Intézet</a:t>
            </a:r>
          </a:p>
          <a:p>
            <a:pPr marR="0" eaLnBrk="1" hangingPunct="1">
              <a:lnSpc>
                <a:spcPct val="90000"/>
              </a:lnSpc>
            </a:pPr>
            <a:r>
              <a:rPr lang="hu-HU" sz="2400" smtClean="0">
                <a:hlinkClick r:id="rId2"/>
              </a:rPr>
              <a:t>rad8012@helka.iif.hu</a:t>
            </a:r>
            <a:endParaRPr lang="hu-HU" sz="2400" smtClean="0"/>
          </a:p>
          <a:p>
            <a:pPr marR="0" eaLnBrk="1" hangingPunct="1">
              <a:lnSpc>
                <a:spcPct val="90000"/>
              </a:lnSpc>
            </a:pPr>
            <a:r>
              <a:rPr lang="hu-HU" sz="2400" smtClean="0"/>
              <a:t>Honlap: </a:t>
            </a:r>
            <a:r>
              <a:rPr lang="hu-HU" sz="2400" smtClean="0">
                <a:hlinkClick r:id="rId3"/>
              </a:rPr>
              <a:t>http://members.iif.hu/rad8012/</a:t>
            </a:r>
            <a:endParaRPr lang="hu-HU" sz="2400" smtClean="0"/>
          </a:p>
          <a:p>
            <a:pPr marR="0" eaLnBrk="1" hangingPunct="1">
              <a:lnSpc>
                <a:spcPct val="90000"/>
              </a:lnSpc>
            </a:pPr>
            <a:endParaRPr lang="hu-HU" sz="2400" smtClean="0"/>
          </a:p>
        </p:txBody>
      </p:sp>
      <p:pic>
        <p:nvPicPr>
          <p:cNvPr id="5124" name="Picture 4" descr="C:\Users\Ranoti\AppData\Local\Microsoft\Windows\Temporary Internet Files\Content.IE5\0953515E\MP9004395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2492375"/>
            <a:ext cx="2833687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C:\Users\Ranoti\AppData\Local\Microsoft\Windows\Temporary Internet Files\Content.IE5\0953515E\MP900439407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33375"/>
            <a:ext cx="16462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r>
              <a:rPr lang="hu-HU" smtClean="0"/>
              <a:t>Kémia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457200" y="1717675"/>
            <a:ext cx="8229600" cy="4606925"/>
          </a:xfrm>
        </p:spPr>
        <p:txBody>
          <a:bodyPr/>
          <a:lstStyle/>
          <a:p>
            <a:r>
              <a:rPr lang="hu-HU" smtClean="0">
                <a:solidFill>
                  <a:srgbClr val="002060"/>
                </a:solidFill>
              </a:rPr>
              <a:t>A 18. századra jutott el a kémia olyan fokra, hogy a kémikusok a fizikusokhoz hasonlóan, illetve tőlük kicsit ellesve, elkezdtek kvantitatív összefüggéseket keresni, melyekkel a kémiai folyamatok leírhatók. Ezek birtokában lehetett ténylegesen tisztázni az </a:t>
            </a:r>
            <a:r>
              <a:rPr lang="hu-HU" i="1" smtClean="0">
                <a:solidFill>
                  <a:srgbClr val="002060"/>
                </a:solidFill>
              </a:rPr>
              <a:t>elem – vegyület – keverék</a:t>
            </a:r>
            <a:r>
              <a:rPr lang="hu-HU" smtClean="0">
                <a:solidFill>
                  <a:srgbClr val="002060"/>
                </a:solidFill>
              </a:rPr>
              <a:t> fogalmakat, melyek a kémia alapfogalmai.</a:t>
            </a:r>
          </a:p>
          <a:p>
            <a:r>
              <a:rPr lang="hu-HU" smtClean="0">
                <a:solidFill>
                  <a:srgbClr val="002060"/>
                </a:solidFill>
              </a:rPr>
              <a:t>A leggyakrabban alkalmazott matematikai eljárás az </a:t>
            </a:r>
            <a:r>
              <a:rPr lang="hu-HU" i="1" smtClean="0">
                <a:solidFill>
                  <a:srgbClr val="002060"/>
                </a:solidFill>
              </a:rPr>
              <a:t>egyenes arányosság</a:t>
            </a:r>
            <a:r>
              <a:rPr lang="hu-HU" smtClean="0">
                <a:solidFill>
                  <a:srgbClr val="002060"/>
                </a:solidFill>
              </a:rPr>
              <a:t> használata a számításokban.</a:t>
            </a:r>
          </a:p>
          <a:p>
            <a:r>
              <a:rPr lang="hu-HU" smtClean="0">
                <a:solidFill>
                  <a:srgbClr val="002060"/>
                </a:solidFill>
              </a:rPr>
              <a:t>pH-számításhoz a logaritmus fogalma.</a:t>
            </a:r>
          </a:p>
          <a:p>
            <a:endParaRPr lang="hu-HU" smtClean="0"/>
          </a:p>
        </p:txBody>
      </p:sp>
      <p:pic>
        <p:nvPicPr>
          <p:cNvPr id="14340" name="Picture 3" descr="C:\Users\Ranoti\AppData\Local\Microsoft\Windows\Temporary Internet Files\Content.IE5\I503J4WV\MP90039012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913" y="482600"/>
            <a:ext cx="14017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Ranoti\AppData\Local\Microsoft\Windows\Temporary Internet Files\Content.IE5\195NTL75\MP90038769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247650"/>
            <a:ext cx="10477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Ranoti\AppData\Local\Microsoft\Windows\Temporary Internet Files\Content.IE5\ZS8P32MZ\MC90025164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100" y="482600"/>
            <a:ext cx="11811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/>
            <a:r>
              <a:rPr lang="hu-HU" sz="2800" b="1" smtClean="0">
                <a:solidFill>
                  <a:srgbClr val="002060"/>
                </a:solidFill>
              </a:rPr>
              <a:t>A pH fogalom megértési nehézségei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759450"/>
          </a:xfrm>
        </p:spPr>
        <p:txBody>
          <a:bodyPr/>
          <a:lstStyle/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 skála 0 – 14 – </a:t>
            </a:r>
            <a:r>
              <a:rPr lang="hu-HU" sz="1800" dirty="0" err="1">
                <a:solidFill>
                  <a:srgbClr val="002060"/>
                </a:solidFill>
              </a:rPr>
              <a:t>ig</a:t>
            </a:r>
            <a:r>
              <a:rPr lang="hu-HU" sz="1800" dirty="0">
                <a:solidFill>
                  <a:srgbClr val="002060"/>
                </a:solidFill>
              </a:rPr>
              <a:t> </a:t>
            </a:r>
            <a:r>
              <a:rPr lang="hu-HU" sz="1800" dirty="0" smtClean="0">
                <a:solidFill>
                  <a:srgbClr val="002060"/>
                </a:solidFill>
              </a:rPr>
              <a:t>terjed, </a:t>
            </a:r>
            <a:r>
              <a:rPr lang="hu-HU" sz="1800" dirty="0">
                <a:solidFill>
                  <a:srgbClr val="002060"/>
                </a:solidFill>
              </a:rPr>
              <a:t>melynek a közepe, a 7 jelenti a semlegességet. </a:t>
            </a:r>
            <a:endParaRPr lang="hu-HU" sz="180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Valójában </a:t>
            </a:r>
            <a:r>
              <a:rPr lang="hu-HU" sz="1800" dirty="0">
                <a:solidFill>
                  <a:srgbClr val="002060"/>
                </a:solidFill>
              </a:rPr>
              <a:t>a 7-es pH nem is egy abszolút ételemben vett „0” pont, </a:t>
            </a:r>
            <a:endParaRPr lang="hu-HU" sz="1800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hanem </a:t>
            </a:r>
            <a:r>
              <a:rPr lang="hu-HU" sz="1800" dirty="0">
                <a:solidFill>
                  <a:srgbClr val="002060"/>
                </a:solidFill>
              </a:rPr>
              <a:t>az a pont akol a [H</a:t>
            </a:r>
            <a:r>
              <a:rPr lang="hu-HU" sz="1800" baseline="30000" dirty="0">
                <a:solidFill>
                  <a:srgbClr val="002060"/>
                </a:solidFill>
              </a:rPr>
              <a:t>+</a:t>
            </a:r>
            <a:r>
              <a:rPr lang="hu-HU" sz="1800" dirty="0">
                <a:solidFill>
                  <a:srgbClr val="002060"/>
                </a:solidFill>
              </a:rPr>
              <a:t>] és a [OH</a:t>
            </a:r>
            <a:r>
              <a:rPr lang="hu-HU" sz="1800" baseline="30000" dirty="0">
                <a:solidFill>
                  <a:srgbClr val="002060"/>
                </a:solidFill>
              </a:rPr>
              <a:t>-</a:t>
            </a:r>
            <a:r>
              <a:rPr lang="hu-HU" sz="1800" dirty="0">
                <a:solidFill>
                  <a:srgbClr val="002060"/>
                </a:solidFill>
              </a:rPr>
              <a:t>] ionkoncentráció különbsége nulla</a:t>
            </a:r>
            <a:r>
              <a:rPr lang="hu-H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 </a:t>
            </a:r>
            <a:r>
              <a:rPr lang="hu-HU" sz="1800" b="1" dirty="0">
                <a:solidFill>
                  <a:srgbClr val="002060"/>
                </a:solidFill>
              </a:rPr>
              <a:t>skála logaritmikus</a:t>
            </a:r>
            <a:r>
              <a:rPr lang="hu-HU" sz="1800" dirty="0">
                <a:solidFill>
                  <a:srgbClr val="002060"/>
                </a:solidFill>
              </a:rPr>
              <a:t>, tízes alapú logaritmust alkalmaz, mely esetben az 1 egységnyi különbség valójában 10-szeres változást jelent, azaz ha 10-szeresére hígítjuk a oldatot, akkor a pH csak egy számjeggyel változik, ha 100-szorosára, akkor két </a:t>
            </a:r>
            <a:r>
              <a:rPr lang="hu-HU" sz="1800" dirty="0" smtClean="0">
                <a:solidFill>
                  <a:srgbClr val="002060"/>
                </a:solidFill>
              </a:rPr>
              <a:t>számjeggyel.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 hígítás során a pH értéke a skála </a:t>
            </a:r>
            <a:r>
              <a:rPr lang="hu-HU" sz="1800" b="1" dirty="0">
                <a:solidFill>
                  <a:srgbClr val="002060"/>
                </a:solidFill>
              </a:rPr>
              <a:t>közepe</a:t>
            </a:r>
            <a:r>
              <a:rPr lang="hu-HU" sz="1800" dirty="0">
                <a:solidFill>
                  <a:srgbClr val="002060"/>
                </a:solidFill>
              </a:rPr>
              <a:t> irányában változik. Savas oldat hígításakor nő, míg lúgosnál csökken. </a:t>
            </a:r>
            <a:endParaRPr lang="hu-HU" sz="1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 pH mértékegység nélküli </a:t>
            </a:r>
            <a:r>
              <a:rPr lang="hu-HU" sz="1800" dirty="0" smtClean="0">
                <a:solidFill>
                  <a:srgbClr val="002060"/>
                </a:solidFill>
              </a:rPr>
              <a:t>számérték.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 kémiai szemlélet alapját jelenő </a:t>
            </a:r>
            <a:r>
              <a:rPr lang="hu-HU" sz="1800" b="1" dirty="0">
                <a:solidFill>
                  <a:srgbClr val="002060"/>
                </a:solidFill>
              </a:rPr>
              <a:t>részecskekép magas szintű alkalmazása</a:t>
            </a:r>
            <a:r>
              <a:rPr lang="hu-HU" sz="1800" dirty="0">
                <a:solidFill>
                  <a:srgbClr val="002060"/>
                </a:solidFill>
              </a:rPr>
              <a:t>, a </a:t>
            </a:r>
            <a:r>
              <a:rPr lang="hu-HU" sz="1800" b="1" dirty="0">
                <a:solidFill>
                  <a:srgbClr val="002060"/>
                </a:solidFill>
              </a:rPr>
              <a:t>disszociáció</a:t>
            </a:r>
            <a:r>
              <a:rPr lang="hu-HU" sz="1800" dirty="0">
                <a:solidFill>
                  <a:srgbClr val="002060"/>
                </a:solidFill>
              </a:rPr>
              <a:t> fogalom </a:t>
            </a:r>
            <a:r>
              <a:rPr lang="hu-HU" sz="1800" dirty="0" smtClean="0">
                <a:solidFill>
                  <a:srgbClr val="002060"/>
                </a:solidFill>
              </a:rPr>
              <a:t>lényegét </a:t>
            </a:r>
            <a:r>
              <a:rPr lang="hu-HU" sz="1800" dirty="0">
                <a:solidFill>
                  <a:srgbClr val="002060"/>
                </a:solidFill>
              </a:rPr>
              <a:t>egyszerűen nem ismerik. Ez valószínűleg arra vezethető vissza, hogy a poláris és az apoláris oldatokat nem tudják megkülönbözetni. Mindkét rendszer esetében úgy képzelik el, hogy ott van az anyag az oldószer között „csak kicsiben”, és nem tudják elképzelni, hogy a víz és az oldott anyag között egy (elektrosztatikus) speciális kölcsönhatás eredményeképpen, disszociáció alakul ki. A </a:t>
            </a:r>
            <a:r>
              <a:rPr lang="hu-HU" sz="1800" b="1" dirty="0">
                <a:solidFill>
                  <a:srgbClr val="002060"/>
                </a:solidFill>
              </a:rPr>
              <a:t>protonátadás</a:t>
            </a:r>
            <a:r>
              <a:rPr lang="hu-HU" sz="1800" dirty="0">
                <a:solidFill>
                  <a:srgbClr val="002060"/>
                </a:solidFill>
              </a:rPr>
              <a:t> mechanizmusa pedig még bonyolultabb. </a:t>
            </a:r>
          </a:p>
        </p:txBody>
      </p:sp>
      <p:pic>
        <p:nvPicPr>
          <p:cNvPr id="15364" name="Picture 2" descr="Teljes méretű kép megtekintés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263" y="0"/>
            <a:ext cx="13287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mtClean="0"/>
              <a:t>Földrajz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>
              <a:defRPr/>
            </a:pPr>
            <a:r>
              <a:rPr lang="hu-HU" i="1" dirty="0">
                <a:solidFill>
                  <a:srgbClr val="002060"/>
                </a:solidFill>
              </a:rPr>
              <a:t>T</a:t>
            </a:r>
            <a:r>
              <a:rPr lang="hu-HU" i="1" dirty="0" smtClean="0">
                <a:solidFill>
                  <a:srgbClr val="002060"/>
                </a:solidFill>
              </a:rPr>
              <a:t>érképi méretarány</a:t>
            </a:r>
          </a:p>
          <a:p>
            <a:pPr>
              <a:defRPr/>
            </a:pPr>
            <a:r>
              <a:rPr lang="hu-HU" b="1" dirty="0">
                <a:solidFill>
                  <a:srgbClr val="002060"/>
                </a:solidFill>
              </a:rPr>
              <a:t>A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gömbfelszín és a sík közötti projekció</a:t>
            </a:r>
            <a:r>
              <a:rPr lang="hu-HU" dirty="0">
                <a:solidFill>
                  <a:srgbClr val="002060"/>
                </a:solidFill>
              </a:rPr>
              <a:t> jelenti. Hogyan lesz a gömbfelszínből sík térképlap? Narancsmodellel könnyen megértethető, ha a gyümölcs felszínére rajzolt hálózatot hámozással leválasztjuk a gömbről, és kiterítjük a síkba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I</a:t>
            </a:r>
            <a:r>
              <a:rPr lang="hu-HU" dirty="0" smtClean="0">
                <a:solidFill>
                  <a:srgbClr val="002060"/>
                </a:solidFill>
              </a:rPr>
              <a:t>dőjárási</a:t>
            </a:r>
            <a:r>
              <a:rPr lang="hu-HU" dirty="0">
                <a:solidFill>
                  <a:srgbClr val="002060"/>
                </a:solidFill>
              </a:rPr>
              <a:t>, éghajlati és gazdasági statisztikák.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i="1" dirty="0">
                <a:solidFill>
                  <a:srgbClr val="002060"/>
                </a:solidFill>
              </a:rPr>
              <a:t>Statisztikai adatok</a:t>
            </a:r>
            <a:r>
              <a:rPr lang="hu-HU" dirty="0">
                <a:solidFill>
                  <a:srgbClr val="002060"/>
                </a:solidFill>
              </a:rPr>
              <a:t> gyűjtése, elemzése és ábrázolása.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</a:rPr>
              <a:t>Adatok rendezése, osztályokba sorolása, táblázatba rendezése, ábrázolása.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</a:rPr>
              <a:t>Következtetések levonása.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6388" name="Picture 2" descr="C:\Users\Ranoti\AppData\Local\Microsoft\Windows\Temporary Internet Files\Content.IE5\KDD7FETF\MP90041169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33375"/>
            <a:ext cx="21971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Ranoti\AppData\Local\Microsoft\Windows\Temporary Internet Files\Content.IE5\ZS8P32MZ\MC90043689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463" y="3106738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:\Users\Ranoti\AppData\Local\Microsoft\Windows\Temporary Internet Files\Content.IE5\KDD7FETF\MC90033862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289550"/>
            <a:ext cx="12954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Biológia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Genetika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hu-HU" i="1" dirty="0">
                <a:solidFill>
                  <a:srgbClr val="002060"/>
                </a:solidFill>
              </a:rPr>
              <a:t>Kombinatorika</a:t>
            </a:r>
            <a:endParaRPr lang="hu-H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Permutáció – ismétlés nélkül és ismétléssel.</a:t>
            </a:r>
          </a:p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Variáció – ismétlés nélkül és ismétléssel.</a:t>
            </a:r>
          </a:p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Kombináció – ismétlés nélkül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Exponenciális függvény – vírusok, baktériumok szaporodása, betegségek kialakulása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7412" name="Picture 2" descr="C:\Users\Ranoti\AppData\Local\Microsoft\Windows\Temporary Internet Files\Content.IE5\ZS8P32MZ\MP90032117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4925" y="4222750"/>
            <a:ext cx="14890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Ranoti\AppData\Local\Microsoft\Windows\Temporary Internet Files\Content.IE5\J9EHBBOH\MP90039876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76250"/>
            <a:ext cx="1851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Ranoti\AppData\Local\Microsoft\Windows\Temporary Internet Files\Content.IE5\195NTL75\MC90033227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760413"/>
            <a:ext cx="1603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731962"/>
          </a:xfrm>
        </p:spPr>
        <p:txBody>
          <a:bodyPr/>
          <a:lstStyle/>
          <a:p>
            <a:r>
              <a:rPr lang="hu-HU" sz="3200" b="1" smtClean="0"/>
              <a:t>A matematika és a fizika kapcsolata</a:t>
            </a:r>
            <a:r>
              <a:rPr lang="hu-HU" sz="3200" smtClean="0"/>
              <a:t/>
            </a:r>
            <a:br>
              <a:rPr lang="hu-HU" sz="3200" smtClean="0"/>
            </a:br>
            <a:r>
              <a:rPr lang="hu-HU" sz="3200" u="sng" smtClean="0"/>
              <a:t>Tudománytörténeti háttér</a:t>
            </a:r>
            <a:r>
              <a:rPr lang="hu-HU" smtClean="0"/>
              <a:t/>
            </a:r>
            <a:br>
              <a:rPr lang="hu-HU" smtClean="0"/>
            </a:br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sz="2000" b="1" dirty="0" smtClean="0">
                <a:solidFill>
                  <a:srgbClr val="002060"/>
                </a:solidFill>
              </a:rPr>
              <a:t>Sok </a:t>
            </a:r>
            <a:r>
              <a:rPr lang="hu-HU" sz="2000" b="1" dirty="0">
                <a:solidFill>
                  <a:srgbClr val="002060"/>
                </a:solidFill>
              </a:rPr>
              <a:t>kiváló matematikus volt egyben fizikus </a:t>
            </a:r>
            <a:r>
              <a:rPr lang="hu-HU" sz="2000" b="1" dirty="0" smtClean="0">
                <a:solidFill>
                  <a:srgbClr val="002060"/>
                </a:solidFill>
              </a:rPr>
              <a:t>is! Sok esetben párhuzamos fejlődés figyelhető meg!</a:t>
            </a:r>
          </a:p>
          <a:p>
            <a:pPr>
              <a:defRPr/>
            </a:pPr>
            <a:r>
              <a:rPr lang="hu-HU" sz="2000" b="1" i="1" dirty="0">
                <a:solidFill>
                  <a:srgbClr val="FF0000"/>
                </a:solidFill>
              </a:rPr>
              <a:t>Galileo Galilei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sz="2000" i="1" dirty="0" err="1" smtClean="0">
                <a:solidFill>
                  <a:srgbClr val="002060"/>
                </a:solidFill>
              </a:rPr>
              <a:t>Arkhimédesz</a:t>
            </a:r>
            <a:r>
              <a:rPr lang="hu-HU" sz="2000" dirty="0" smtClean="0">
                <a:solidFill>
                  <a:srgbClr val="002060"/>
                </a:solidFill>
              </a:rPr>
              <a:t> könyvei </a:t>
            </a:r>
            <a:r>
              <a:rPr lang="hu-HU" sz="2000" dirty="0">
                <a:solidFill>
                  <a:srgbClr val="002060"/>
                </a:solidFill>
              </a:rPr>
              <a:t>azonban egy időre elvesztek, csak Galilei idejében kerültek elő, megtermékenyítve az újkori természettudományt.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René Descartes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hu-HU" sz="2000" i="1" dirty="0" err="1">
                <a:solidFill>
                  <a:srgbClr val="002060"/>
                </a:solidFill>
              </a:rPr>
              <a:t>Christiaan</a:t>
            </a:r>
            <a:r>
              <a:rPr lang="hu-HU" sz="2000" i="1" dirty="0">
                <a:solidFill>
                  <a:srgbClr val="002060"/>
                </a:solidFill>
              </a:rPr>
              <a:t> </a:t>
            </a:r>
            <a:r>
              <a:rPr lang="hu-HU" sz="2000" i="1" dirty="0" smtClean="0">
                <a:solidFill>
                  <a:srgbClr val="002060"/>
                </a:solidFill>
              </a:rPr>
              <a:t>Huygens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Isaac Newton</a:t>
            </a:r>
            <a:r>
              <a:rPr lang="hu-HU" sz="2000" dirty="0">
                <a:solidFill>
                  <a:srgbClr val="002060"/>
                </a:solidFill>
              </a:rPr>
              <a:t> és vele párhuzamosan </a:t>
            </a:r>
            <a:r>
              <a:rPr lang="hu-HU" sz="2000" i="1" dirty="0">
                <a:solidFill>
                  <a:srgbClr val="002060"/>
                </a:solidFill>
              </a:rPr>
              <a:t>Gottfried Wilhelm </a:t>
            </a:r>
            <a:r>
              <a:rPr lang="hu-HU" sz="2000" i="1" dirty="0" smtClean="0">
                <a:solidFill>
                  <a:srgbClr val="002060"/>
                </a:solidFill>
              </a:rPr>
              <a:t>Leibniz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Jacob</a:t>
            </a:r>
            <a:r>
              <a:rPr lang="hu-HU" sz="2000" dirty="0">
                <a:solidFill>
                  <a:srgbClr val="002060"/>
                </a:solidFill>
              </a:rPr>
              <a:t> és </a:t>
            </a:r>
            <a:r>
              <a:rPr lang="hu-HU" sz="2000" i="1" dirty="0">
                <a:solidFill>
                  <a:srgbClr val="002060"/>
                </a:solidFill>
              </a:rPr>
              <a:t>Johann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i="1" dirty="0">
                <a:solidFill>
                  <a:srgbClr val="002060"/>
                </a:solidFill>
              </a:rPr>
              <a:t>Bernoulli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endParaRPr lang="hu-H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i="1" dirty="0">
                <a:solidFill>
                  <a:srgbClr val="002060"/>
                </a:solidFill>
              </a:rPr>
              <a:t>Jean Le </a:t>
            </a:r>
            <a:r>
              <a:rPr lang="hu-HU" sz="2000" i="1" dirty="0" err="1">
                <a:solidFill>
                  <a:srgbClr val="002060"/>
                </a:solidFill>
              </a:rPr>
              <a:t>Rond</a:t>
            </a:r>
            <a:r>
              <a:rPr lang="hu-HU" sz="2000" i="1" dirty="0">
                <a:solidFill>
                  <a:srgbClr val="002060"/>
                </a:solidFill>
              </a:rPr>
              <a:t> </a:t>
            </a:r>
            <a:r>
              <a:rPr lang="hu-HU" sz="2000" i="1" dirty="0" smtClean="0">
                <a:solidFill>
                  <a:srgbClr val="002060"/>
                </a:solidFill>
              </a:rPr>
              <a:t>D’</a:t>
            </a:r>
            <a:r>
              <a:rPr lang="hu-HU" sz="2000" i="1" dirty="0" err="1" smtClean="0">
                <a:solidFill>
                  <a:srgbClr val="002060"/>
                </a:solidFill>
              </a:rPr>
              <a:t>Alambert</a:t>
            </a:r>
            <a:endParaRPr lang="hu-HU" sz="2000" i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Jean </a:t>
            </a:r>
            <a:r>
              <a:rPr lang="hu-HU" sz="2000" i="1" dirty="0" err="1">
                <a:solidFill>
                  <a:srgbClr val="002060"/>
                </a:solidFill>
              </a:rPr>
              <a:t>Baptiste</a:t>
            </a:r>
            <a:r>
              <a:rPr lang="hu-HU" sz="2000" i="1" dirty="0">
                <a:solidFill>
                  <a:srgbClr val="002060"/>
                </a:solidFill>
              </a:rPr>
              <a:t> Joseph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i="1" dirty="0" smtClean="0">
                <a:solidFill>
                  <a:srgbClr val="002060"/>
                </a:solidFill>
              </a:rPr>
              <a:t>Fourier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Joseph Louis Lagrange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endParaRPr lang="hu-H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i="1" dirty="0">
                <a:solidFill>
                  <a:srgbClr val="002060"/>
                </a:solidFill>
              </a:rPr>
              <a:t>Pierre Simon </a:t>
            </a:r>
            <a:r>
              <a:rPr lang="hu-HU" sz="2000" i="1" dirty="0" smtClean="0">
                <a:solidFill>
                  <a:srgbClr val="002060"/>
                </a:solidFill>
              </a:rPr>
              <a:t>Laplace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Karl Friedrich </a:t>
            </a:r>
            <a:r>
              <a:rPr lang="hu-HU" sz="2000" i="1" dirty="0" smtClean="0">
                <a:solidFill>
                  <a:srgbClr val="002060"/>
                </a:solidFill>
              </a:rPr>
              <a:t>Gauss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Georg Friedrich Bernhard </a:t>
            </a:r>
            <a:r>
              <a:rPr lang="hu-HU" sz="2000" i="1" dirty="0" err="1">
                <a:solidFill>
                  <a:srgbClr val="002060"/>
                </a:solidFill>
              </a:rPr>
              <a:t>Riemann</a:t>
            </a: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18436" name="Picture 6" descr="http://upload.wikimedia.org/wikipedia/commons/thumb/c/cc/Galileo.arp.300pix.jpg/180px-Galileo.arp.300pix.jpg">
            <a:hlinkClick r:id="rId2" tooltip="Galileo Galilei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4437063"/>
            <a:ext cx="18034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r>
              <a:rPr lang="hu-HU" sz="4000" smtClean="0"/>
              <a:t>A matematika és a fizika kapcsolata az oktatásban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Különböző </a:t>
            </a:r>
            <a:r>
              <a:rPr lang="hu-HU" sz="2000" dirty="0">
                <a:solidFill>
                  <a:srgbClr val="002060"/>
                </a:solidFill>
              </a:rPr>
              <a:t>típusú egyenletek megoldása, első és másodfokú egyenletek, </a:t>
            </a:r>
            <a:r>
              <a:rPr lang="hu-HU" sz="2000" dirty="0" smtClean="0">
                <a:solidFill>
                  <a:srgbClr val="002060"/>
                </a:solidFill>
              </a:rPr>
              <a:t>egyenletrendszerek.</a:t>
            </a:r>
            <a:endParaRPr lang="hu-HU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M</a:t>
            </a:r>
            <a:r>
              <a:rPr lang="hu-HU" sz="2000" dirty="0" smtClean="0">
                <a:solidFill>
                  <a:srgbClr val="002060"/>
                </a:solidFill>
              </a:rPr>
              <a:t>ennyiségek </a:t>
            </a:r>
            <a:r>
              <a:rPr lang="hu-HU" sz="2000" dirty="0">
                <a:solidFill>
                  <a:srgbClr val="002060"/>
                </a:solidFill>
              </a:rPr>
              <a:t>kiszámítása képlet alapján, képletek átrendezése.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dirty="0">
                <a:solidFill>
                  <a:srgbClr val="002060"/>
                </a:solidFill>
              </a:rPr>
              <a:t> </a:t>
            </a:r>
            <a:r>
              <a:rPr lang="hu-HU" sz="2000" dirty="0" smtClean="0">
                <a:solidFill>
                  <a:srgbClr val="002060"/>
                </a:solidFill>
              </a:rPr>
              <a:t>Elsőfokú </a:t>
            </a:r>
            <a:r>
              <a:rPr lang="hu-HU" sz="2000" dirty="0">
                <a:solidFill>
                  <a:srgbClr val="002060"/>
                </a:solidFill>
              </a:rPr>
              <a:t>függvények, lineáris függvények.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Lineáris kapcsolatok felfedezése a hétköznapokban.</a:t>
            </a:r>
            <a:r>
              <a:rPr lang="hu-HU" sz="2000" i="1" dirty="0">
                <a:solidFill>
                  <a:srgbClr val="002060"/>
                </a:solidFill>
              </a:rPr>
              <a:t> Fizika; kémia</a:t>
            </a:r>
            <a:r>
              <a:rPr lang="hu-HU" sz="2000" dirty="0">
                <a:solidFill>
                  <a:srgbClr val="002060"/>
                </a:solidFill>
              </a:rPr>
              <a:t>: </a:t>
            </a:r>
            <a:r>
              <a:rPr lang="hu-HU" sz="2000" dirty="0" smtClean="0">
                <a:solidFill>
                  <a:srgbClr val="002060"/>
                </a:solidFill>
              </a:rPr>
              <a:t>egyenesen és fordítottan </a:t>
            </a:r>
            <a:r>
              <a:rPr lang="hu-HU" sz="2000" dirty="0">
                <a:solidFill>
                  <a:srgbClr val="002060"/>
                </a:solidFill>
              </a:rPr>
              <a:t>arányos mennyiségek</a:t>
            </a:r>
            <a:r>
              <a:rPr lang="hu-H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Például, mitől függ a nyomás? </a:t>
            </a:r>
            <a:r>
              <a:rPr lang="hu-HU" sz="2000" i="1" dirty="0" smtClean="0">
                <a:solidFill>
                  <a:srgbClr val="002060"/>
                </a:solidFill>
              </a:rPr>
              <a:t>P=F/A</a:t>
            </a:r>
          </a:p>
          <a:p>
            <a:pPr lvl="1"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A nyomóerővel egyenesen, míg a nyomott felülettel fordítottan arányos.</a:t>
            </a:r>
          </a:p>
          <a:p>
            <a:pPr lvl="1"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Példák a felület csökkentésére – kés</a:t>
            </a:r>
          </a:p>
          <a:p>
            <a:pPr lvl="1"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Növelésére - síelő</a:t>
            </a:r>
            <a:endParaRPr lang="hu-HU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hu-HU" dirty="0"/>
          </a:p>
        </p:txBody>
      </p:sp>
      <p:pic>
        <p:nvPicPr>
          <p:cNvPr id="19460" name="Picture 2" descr="C:\Users\Ranoti\AppData\Local\Microsoft\Windows\Temporary Internet Files\Content.IE5\0953515E\MC90003034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437063"/>
            <a:ext cx="18272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Ranoti\AppData\Local\Microsoft\Windows\Temporary Internet Files\Content.IE5\XR2J9PK5\MP90038734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157788"/>
            <a:ext cx="21320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A matematika és a fizika kapcsolata az oktatásban II.</a:t>
            </a:r>
            <a:endParaRPr lang="hu-HU" smtClean="0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002060"/>
                </a:solidFill>
              </a:rPr>
              <a:t>Másodfokú egyenlettel megoldható szöveges feladatok.</a:t>
            </a:r>
          </a:p>
          <a:p>
            <a:r>
              <a:rPr lang="hu-HU" smtClean="0">
                <a:solidFill>
                  <a:srgbClr val="002060"/>
                </a:solidFill>
              </a:rPr>
              <a:t>Modellalkotás, megoldási módszerek. Szövegben történő ellenőrzés.</a:t>
            </a:r>
          </a:p>
          <a:p>
            <a:r>
              <a:rPr lang="hu-HU" smtClean="0">
                <a:solidFill>
                  <a:srgbClr val="002060"/>
                </a:solidFill>
              </a:rPr>
              <a:t>Másodfokú függvények vizsgálata.</a:t>
            </a:r>
          </a:p>
          <a:p>
            <a:r>
              <a:rPr lang="hu-HU" i="1" smtClean="0">
                <a:solidFill>
                  <a:srgbClr val="002060"/>
                </a:solidFill>
              </a:rPr>
              <a:t>E</a:t>
            </a:r>
            <a:r>
              <a:rPr lang="hu-HU" smtClean="0">
                <a:solidFill>
                  <a:srgbClr val="002060"/>
                </a:solidFill>
              </a:rPr>
              <a:t>gyenletesen gyorsuló mozgás leírása.</a:t>
            </a:r>
          </a:p>
          <a:p>
            <a:endParaRPr lang="hu-HU" smtClean="0"/>
          </a:p>
          <a:p>
            <a:endParaRPr lang="hu-HU" smtClean="0"/>
          </a:p>
        </p:txBody>
      </p:sp>
      <p:pic>
        <p:nvPicPr>
          <p:cNvPr id="20484" name="Picture 2" descr="C:\Users\Ranoti\AppData\Local\Microsoft\Windows\Temporary Internet Files\Content.IE5\5XECNSYO\MP90040023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638" y="4797425"/>
            <a:ext cx="251936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r>
              <a:rPr lang="hu-HU" sz="3600" smtClean="0"/>
              <a:t>A matematika és a fizika kapcsolata az oktatásban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sz="2000" b="1" dirty="0" smtClean="0">
                <a:solidFill>
                  <a:srgbClr val="002060"/>
                </a:solidFill>
              </a:rPr>
              <a:t>Vektorok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b="1" dirty="0" smtClean="0">
                <a:solidFill>
                  <a:srgbClr val="FF0000"/>
                </a:solidFill>
              </a:rPr>
              <a:t>Alapvető a fizikában. Sok esetben a skalár fogalmakat is vektorokból alkotja meg, mint potenciál, fluxus…. </a:t>
            </a:r>
          </a:p>
          <a:p>
            <a:pPr>
              <a:defRPr/>
            </a:pPr>
            <a:r>
              <a:rPr lang="hu-HU" sz="2000" dirty="0" err="1">
                <a:solidFill>
                  <a:srgbClr val="002060"/>
                </a:solidFill>
              </a:rPr>
              <a:t>Pitagorasz</a:t>
            </a:r>
            <a:r>
              <a:rPr lang="hu-HU" sz="2000" dirty="0">
                <a:solidFill>
                  <a:srgbClr val="002060"/>
                </a:solidFill>
              </a:rPr>
              <a:t> tétel és megfordításának bizonyítása és alkalmazása.</a:t>
            </a:r>
          </a:p>
          <a:p>
            <a:pPr>
              <a:defRPr/>
            </a:pPr>
            <a:r>
              <a:rPr lang="hu-HU" sz="2000" i="1" dirty="0" smtClean="0">
                <a:solidFill>
                  <a:srgbClr val="002060"/>
                </a:solidFill>
              </a:rPr>
              <a:t>Fizika</a:t>
            </a:r>
            <a:r>
              <a:rPr lang="hu-HU" sz="2000" dirty="0">
                <a:solidFill>
                  <a:srgbClr val="002060"/>
                </a:solidFill>
              </a:rPr>
              <a:t>: lejtőn mozgó testre ható erők kiszámítása</a:t>
            </a:r>
            <a:r>
              <a:rPr lang="hu-H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Műveletek vektorokkal:</a:t>
            </a:r>
          </a:p>
          <a:p>
            <a:pPr lvl="1">
              <a:defRPr/>
            </a:pPr>
            <a:r>
              <a:rPr lang="hu-HU" sz="1800" dirty="0">
                <a:solidFill>
                  <a:srgbClr val="002060"/>
                </a:solidFill>
              </a:rPr>
              <a:t>összeadás (paralelogramma-módszer, láncmódszer);</a:t>
            </a:r>
          </a:p>
          <a:p>
            <a:pPr lvl="1">
              <a:defRPr/>
            </a:pPr>
            <a:r>
              <a:rPr lang="hu-HU" sz="1800" dirty="0">
                <a:solidFill>
                  <a:srgbClr val="002060"/>
                </a:solidFill>
              </a:rPr>
              <a:t>kivonás;</a:t>
            </a:r>
          </a:p>
          <a:p>
            <a:pPr lvl="1">
              <a:defRPr/>
            </a:pPr>
            <a:r>
              <a:rPr lang="hu-HU" sz="1800" dirty="0">
                <a:solidFill>
                  <a:srgbClr val="002060"/>
                </a:solidFill>
              </a:rPr>
              <a:t>számmal való szorzás.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Vektor felbontása összetevőkre.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A vektorműveletek tulajdonságai.</a:t>
            </a:r>
          </a:p>
          <a:p>
            <a:pPr>
              <a:defRPr/>
            </a:pPr>
            <a:r>
              <a:rPr lang="hu-HU" sz="2000" i="1" dirty="0" smtClean="0">
                <a:solidFill>
                  <a:srgbClr val="002060"/>
                </a:solidFill>
              </a:rPr>
              <a:t>Fizika</a:t>
            </a:r>
            <a:r>
              <a:rPr lang="hu-HU" sz="2000" dirty="0">
                <a:solidFill>
                  <a:srgbClr val="002060"/>
                </a:solidFill>
              </a:rPr>
              <a:t>: hasonló háromszögek alkalmazása – lejtőmozgás, geometriai optika.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Két vektor skaláris </a:t>
            </a:r>
            <a:r>
              <a:rPr lang="hu-HU" sz="2000" dirty="0" smtClean="0">
                <a:solidFill>
                  <a:srgbClr val="002060"/>
                </a:solidFill>
              </a:rPr>
              <a:t>szorzata. A </a:t>
            </a:r>
            <a:r>
              <a:rPr lang="hu-HU" sz="2000" dirty="0">
                <a:solidFill>
                  <a:srgbClr val="002060"/>
                </a:solidFill>
              </a:rPr>
              <a:t>skaláris szorzat tulajdonságai.</a:t>
            </a:r>
          </a:p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Merőleges </a:t>
            </a:r>
            <a:r>
              <a:rPr lang="hu-HU" sz="2000" dirty="0">
                <a:solidFill>
                  <a:srgbClr val="002060"/>
                </a:solidFill>
              </a:rPr>
              <a:t>vektorok skaláris szorzata.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Fizika</a:t>
            </a:r>
            <a:r>
              <a:rPr lang="hu-HU" sz="2000" dirty="0">
                <a:solidFill>
                  <a:srgbClr val="002060"/>
                </a:solidFill>
              </a:rPr>
              <a:t>: munka, elektromosságtan.</a:t>
            </a:r>
          </a:p>
          <a:p>
            <a:pPr>
              <a:defRPr/>
            </a:pPr>
            <a:endParaRPr lang="hu-HU" sz="2000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pic>
        <p:nvPicPr>
          <p:cNvPr id="21508" name="Picture 2" descr="C:\Users\Ranoti\AppData\Local\Microsoft\Windows\Temporary Internet Files\Content.IE5\J1JKZ7TX\MP90042436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2060575"/>
            <a:ext cx="1125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Ranoti\AppData\Local\Microsoft\Windows\Temporary Internet Files\Content.IE5\XR2J9PK5\MC90021210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357563"/>
            <a:ext cx="94773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A matematika és a fizika kapcsolata az oktatásban IV.</a:t>
            </a:r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sz="2000" dirty="0">
                <a:solidFill>
                  <a:srgbClr val="002060"/>
                </a:solidFill>
              </a:rPr>
              <a:t>Számolás 10 </a:t>
            </a:r>
            <a:r>
              <a:rPr lang="hu-HU" sz="2000" b="1" dirty="0">
                <a:solidFill>
                  <a:srgbClr val="002060"/>
                </a:solidFill>
              </a:rPr>
              <a:t>hatványaival</a:t>
            </a:r>
            <a:r>
              <a:rPr lang="hu-HU" sz="2000" dirty="0">
                <a:solidFill>
                  <a:srgbClr val="002060"/>
                </a:solidFill>
              </a:rPr>
              <a:t>, 2 hatványaival.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hatványokkal való számolás, számok normál alakja, és az ezekkel való számolás, nagyon kicsi és nagyon nagy mennyiségek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hatványozás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törtekkel való műveletek, mértékegységekkel való számolás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b="1" dirty="0" smtClean="0">
                <a:solidFill>
                  <a:srgbClr val="002060"/>
                </a:solidFill>
              </a:rPr>
              <a:t>Trigonometrikus</a:t>
            </a:r>
            <a:r>
              <a:rPr lang="hu-HU" sz="2000" dirty="0">
                <a:solidFill>
                  <a:srgbClr val="002060"/>
                </a:solidFill>
              </a:rPr>
              <a:t>, egyenletek és egyenlőtlenségek.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Fizika</a:t>
            </a:r>
            <a:r>
              <a:rPr lang="hu-HU" sz="2000" dirty="0">
                <a:solidFill>
                  <a:srgbClr val="002060"/>
                </a:solidFill>
              </a:rPr>
              <a:t>: rezgőmozgás, adott kitéréshez, sebességhez, gyorsuláshoz tartozó időpillanatok meghatározása.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b="1" dirty="0" smtClean="0">
                <a:solidFill>
                  <a:srgbClr val="002060"/>
                </a:solidFill>
              </a:rPr>
              <a:t>Exponenciális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>
                <a:solidFill>
                  <a:srgbClr val="002060"/>
                </a:solidFill>
              </a:rPr>
              <a:t>függvény.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Az exponenciális függvény ábrázolása, vizsgálata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Fizika</a:t>
            </a:r>
            <a:r>
              <a:rPr lang="hu-HU" sz="2000" dirty="0">
                <a:solidFill>
                  <a:srgbClr val="002060"/>
                </a:solidFill>
              </a:rPr>
              <a:t>: radioaktivitás számítási feladatai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22532" name="Picture 2" descr="C:\Users\Ranoti\AppData\Local\Microsoft\Windows\Temporary Internet Files\Content.IE5\195NTL75\MC9002339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508500"/>
            <a:ext cx="18256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függvények szerepe a fizikai feladatok megoldásában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</a:rPr>
              <a:t>F</a:t>
            </a:r>
            <a:r>
              <a:rPr lang="hu-HU" dirty="0" smtClean="0">
                <a:solidFill>
                  <a:srgbClr val="002060"/>
                </a:solidFill>
              </a:rPr>
              <a:t>üggvények </a:t>
            </a:r>
            <a:r>
              <a:rPr lang="hu-HU" dirty="0">
                <a:solidFill>
                  <a:srgbClr val="002060"/>
                </a:solidFill>
              </a:rPr>
              <a:t>ábrázolása, függvények menetének vizsgálata, függvénygörbe alatti terület kiszámítása,</a:t>
            </a:r>
          </a:p>
          <a:p>
            <a:pPr>
              <a:defRPr/>
            </a:pPr>
            <a:r>
              <a:rPr lang="hu-HU" i="1" dirty="0" smtClean="0">
                <a:solidFill>
                  <a:srgbClr val="002060"/>
                </a:solidFill>
              </a:rPr>
              <a:t>Például</a:t>
            </a:r>
            <a:r>
              <a:rPr lang="hu-HU" dirty="0">
                <a:solidFill>
                  <a:srgbClr val="002060"/>
                </a:solidFill>
              </a:rPr>
              <a:t>: nem csak </a:t>
            </a:r>
            <a:r>
              <a:rPr lang="hu-HU" i="1" dirty="0">
                <a:solidFill>
                  <a:srgbClr val="002060"/>
                </a:solidFill>
              </a:rPr>
              <a:t>x – y</a:t>
            </a:r>
            <a:r>
              <a:rPr lang="hu-HU" dirty="0">
                <a:solidFill>
                  <a:srgbClr val="002060"/>
                </a:solidFill>
              </a:rPr>
              <a:t> grafikonok ábrázoltatása, hanem </a:t>
            </a:r>
            <a:r>
              <a:rPr lang="hu-HU" i="1" dirty="0">
                <a:solidFill>
                  <a:srgbClr val="002060"/>
                </a:solidFill>
              </a:rPr>
              <a:t>s –t</a:t>
            </a:r>
            <a:r>
              <a:rPr lang="hu-HU" dirty="0">
                <a:solidFill>
                  <a:srgbClr val="002060"/>
                </a:solidFill>
              </a:rPr>
              <a:t>, vagy </a:t>
            </a:r>
            <a:r>
              <a:rPr lang="hu-HU" i="1" dirty="0">
                <a:solidFill>
                  <a:srgbClr val="002060"/>
                </a:solidFill>
              </a:rPr>
              <a:t>v – t</a:t>
            </a:r>
            <a:r>
              <a:rPr lang="hu-HU" dirty="0">
                <a:solidFill>
                  <a:srgbClr val="002060"/>
                </a:solidFill>
              </a:rPr>
              <a:t> grafikonok is. 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Egyenletek </a:t>
            </a:r>
            <a:r>
              <a:rPr lang="hu-HU" dirty="0">
                <a:solidFill>
                  <a:srgbClr val="002060"/>
                </a:solidFill>
              </a:rPr>
              <a:t>nem csak </a:t>
            </a:r>
            <a:r>
              <a:rPr lang="hu-HU" i="1" dirty="0">
                <a:solidFill>
                  <a:srgbClr val="002060"/>
                </a:solidFill>
              </a:rPr>
              <a:t>x – y</a:t>
            </a:r>
            <a:r>
              <a:rPr lang="hu-HU" dirty="0">
                <a:solidFill>
                  <a:srgbClr val="002060"/>
                </a:solidFill>
              </a:rPr>
              <a:t> ismeretlenekkel stb.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matematika és a fizikai jelenségek összekapcsolása </a:t>
            </a:r>
            <a:r>
              <a:rPr lang="hu-HU" b="1" dirty="0">
                <a:solidFill>
                  <a:srgbClr val="002060"/>
                </a:solidFill>
              </a:rPr>
              <a:t>Galilei</a:t>
            </a:r>
            <a:r>
              <a:rPr lang="hu-HU" dirty="0">
                <a:solidFill>
                  <a:srgbClr val="002060"/>
                </a:solidFill>
              </a:rPr>
              <a:t> nevéhez fűződik, aki elsőként használt függvénykapcsolatot két változó között, mely konkrétan az egyenes vonalú egyenletesen gyorsuló mozgás jelenségéhez kapcsolódik. </a:t>
            </a:r>
          </a:p>
        </p:txBody>
      </p:sp>
      <p:pic>
        <p:nvPicPr>
          <p:cNvPr id="23556" name="Picture 6" descr="http://upload.wikimedia.org/wikipedia/commons/thumb/c/cc/Galileo.arp.300pix.jpg/180px-Galileo.arp.300pix.jpg">
            <a:hlinkClick r:id="rId2" tooltip="Galileo Galilei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1313" y="2565400"/>
            <a:ext cx="12255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hangingPunct="1"/>
            <a:r>
              <a:rPr lang="hu-HU" smtClean="0"/>
              <a:t>	Miről lesz szó?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111750"/>
          </a:xfrm>
        </p:spPr>
        <p:txBody>
          <a:bodyPr>
            <a:normAutofit/>
          </a:bodyPr>
          <a:lstStyle/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C00000"/>
                </a:solidFill>
              </a:rPr>
              <a:t>Melyek lehetnek az iskolai tanítási célok? 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C00000"/>
                </a:solidFill>
              </a:rPr>
              <a:t>Az egyes tantárgyak tanítási céljai? 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A matematikatanítás lehetséges céljai?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Mi szerepeljen a tananyagban? Ezt mi határozza meg? (Érettségi </a:t>
            </a:r>
            <a:r>
              <a:rPr lang="hu-HU" b="1" dirty="0" smtClean="0">
                <a:solidFill>
                  <a:srgbClr val="C00000"/>
                </a:solidFill>
                <a:sym typeface="Symbol"/>
              </a:rPr>
              <a:t> </a:t>
            </a:r>
            <a:r>
              <a:rPr lang="hu-HU" b="1" dirty="0">
                <a:solidFill>
                  <a:srgbClr val="C00000"/>
                </a:solidFill>
                <a:sym typeface="Symbol"/>
              </a:rPr>
              <a:t>F</a:t>
            </a:r>
            <a:r>
              <a:rPr lang="hu-HU" b="1" dirty="0" smtClean="0">
                <a:solidFill>
                  <a:srgbClr val="C00000"/>
                </a:solidFill>
                <a:sym typeface="Symbol"/>
              </a:rPr>
              <a:t>elsőoktatás igényei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A matematika megjelenése az egyes természettudományos tantárgyakban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A matematika és a fizika kapcsolata</a:t>
            </a:r>
          </a:p>
          <a:p>
            <a:pPr marL="1010729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C00000"/>
                </a:solidFill>
              </a:rPr>
              <a:t>Tudománytörténeti háttér</a:t>
            </a:r>
          </a:p>
          <a:p>
            <a:pPr marL="1010729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solidFill>
                  <a:srgbClr val="C00000"/>
                </a:solidFill>
              </a:rPr>
              <a:t>A </a:t>
            </a:r>
            <a:r>
              <a:rPr lang="hu-HU" b="1" dirty="0">
                <a:solidFill>
                  <a:srgbClr val="C00000"/>
                </a:solidFill>
              </a:rPr>
              <a:t>függvények szerepe a fizikai feladatok megoldásában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 smtClean="0">
                <a:solidFill>
                  <a:srgbClr val="7030A0"/>
                </a:solidFill>
              </a:rPr>
              <a:t>Mérések </a:t>
            </a:r>
            <a:r>
              <a:rPr lang="hu-HU" b="1" dirty="0">
                <a:solidFill>
                  <a:srgbClr val="7030A0"/>
                </a:solidFill>
              </a:rPr>
              <a:t>kiértékelése és a matematikai </a:t>
            </a:r>
            <a:r>
              <a:rPr lang="hu-HU" b="1" dirty="0" smtClean="0">
                <a:solidFill>
                  <a:srgbClr val="7030A0"/>
                </a:solidFill>
              </a:rPr>
              <a:t>alapok</a:t>
            </a:r>
          </a:p>
          <a:p>
            <a:pPr marL="736092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b="1" i="1" dirty="0">
              <a:solidFill>
                <a:srgbClr val="C00000"/>
              </a:solidFill>
            </a:endParaRPr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b="1" dirty="0" smtClean="0">
              <a:solidFill>
                <a:srgbClr val="C00000"/>
              </a:solidFill>
            </a:endParaRPr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b="1" dirty="0" smtClean="0">
              <a:solidFill>
                <a:srgbClr val="C00000"/>
              </a:solidFill>
            </a:endParaRPr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b="1" dirty="0" smtClean="0">
              <a:solidFill>
                <a:srgbClr val="C00000"/>
              </a:solidFill>
            </a:endParaRPr>
          </a:p>
        </p:txBody>
      </p:sp>
      <p:pic>
        <p:nvPicPr>
          <p:cNvPr id="6148" name="Picture 2" descr="C:\Users\Ranoti\AppData\Local\Microsoft\Windows\Temporary Internet Files\Content.IE5\KDD7FETF\MP90039009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88913"/>
            <a:ext cx="1817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Galileo Galilei élete dióhéjban I.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900113" y="2081213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002060"/>
                </a:solidFill>
              </a:rPr>
              <a:t>1564. február 15-én született Pisában.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mtClean="0">
                <a:solidFill>
                  <a:srgbClr val="002060"/>
                </a:solidFill>
              </a:rPr>
              <a:t>Orvosi tanulmányok, majd 1589-ben a pisai egyetem professzora lett. </a:t>
            </a:r>
          </a:p>
        </p:txBody>
      </p:sp>
      <p:pic>
        <p:nvPicPr>
          <p:cNvPr id="24580" name="Picture 4" descr="http://www.tuscany-italy.co.uk/images/leaning-tower-of-p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786188"/>
            <a:ext cx="3619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upload.wikimedia.org/wikipedia/commons/thumb/7/73/Pisa.Duomo.dome.Riminaldi01.jpg/180px-Pisa.Duomo.dome.Riminaldi01.jpg">
            <a:hlinkClick r:id="rId3" tooltip="Dome of the cathedral of Pisa with the &quot;lamp of Galileo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051300"/>
            <a:ext cx="200025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Galileo Galilei élete dióhéjban II.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400" smtClean="0">
                <a:solidFill>
                  <a:srgbClr val="002060"/>
                </a:solidFill>
              </a:rPr>
              <a:t>1592-ben a padovai egyetemen kapott katedrát, ahol a dinamika kérdéseivel kezdett foglalkozni.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2400" smtClean="0">
                <a:solidFill>
                  <a:srgbClr val="002060"/>
                </a:solidFill>
              </a:rPr>
              <a:t>1595-ben megállapította az ingamozgás törvényszerűségeit, 1600-ban pedig felismerte a tehetetlenség törvényét, és itt végezte lejtős kísérleteit.</a:t>
            </a:r>
          </a:p>
        </p:txBody>
      </p:sp>
      <p:pic>
        <p:nvPicPr>
          <p:cNvPr id="25604" name="Picture 2" descr="http://tbn0.google.com/images?q=tbn:O7F0lNszfm_reM:http://plone.org/events/sprints/past-sprints/padova/padov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357688"/>
            <a:ext cx="27971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Velence part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143375"/>
            <a:ext cx="37861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csillagászat éve 2009.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z="2400" smtClean="0">
                <a:solidFill>
                  <a:srgbClr val="002060"/>
                </a:solidFill>
              </a:rPr>
              <a:t>1609-ben elsőként végzett egy valószínűleg általa átalakított távcső segítségével csillagászati megfigyelést (magát a távcsövet az azt megelőző években holland optikusok alkották meg, s elsősorban a tengeri hajózásnál használták). </a:t>
            </a:r>
          </a:p>
          <a:p>
            <a:pPr eaLnBrk="1" hangingPunct="1"/>
            <a:r>
              <a:rPr lang="hu-HU" sz="2400" smtClean="0">
                <a:solidFill>
                  <a:srgbClr val="002060"/>
                </a:solidFill>
              </a:rPr>
              <a:t>Az 1609-es Galilei-féle csillagászati megfigyelések emlékére a 2009-es évet az ENSZ a Csillagászat Nemzetközi Évének nyilvánította.</a:t>
            </a:r>
          </a:p>
          <a:p>
            <a:pPr eaLnBrk="1" hangingPunct="1"/>
            <a:endParaRPr lang="hu-HU" smtClean="0"/>
          </a:p>
        </p:txBody>
      </p:sp>
      <p:pic>
        <p:nvPicPr>
          <p:cNvPr id="26628" name="Ké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5051425"/>
            <a:ext cx="3587750" cy="1377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Galilei távcsöves megfigyelései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rgbClr val="002060"/>
                </a:solidFill>
              </a:rPr>
              <a:t>A Jupiter négy holdját. 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rgbClr val="002060"/>
                </a:solidFill>
              </a:rPr>
              <a:t>A Szaturnusz gyűrűjét. 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rgbClr val="002060"/>
                </a:solidFill>
              </a:rPr>
              <a:t>Látta a napfoltokat. 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rgbClr val="002060"/>
                </a:solidFill>
              </a:rPr>
              <a:t>Távcsövén keresztül tisztán látta a Hold hegyeit.</a:t>
            </a:r>
            <a:r>
              <a:rPr lang="hu-HU" cap="small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defRPr/>
            </a:pPr>
            <a:r>
              <a:rPr lang="hu-HU" cap="small" dirty="0" smtClean="0">
                <a:solidFill>
                  <a:srgbClr val="002060"/>
                </a:solidFill>
              </a:rPr>
              <a:t>A</a:t>
            </a:r>
            <a:r>
              <a:rPr lang="hu-HU" dirty="0" smtClean="0">
                <a:solidFill>
                  <a:srgbClr val="002060"/>
                </a:solidFill>
              </a:rPr>
              <a:t> bolygók fázisait. 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rgbClr val="002060"/>
                </a:solidFill>
              </a:rPr>
              <a:t>A Tejútrendszer csillagokból áll. </a:t>
            </a:r>
          </a:p>
          <a:p>
            <a:pPr eaLnBrk="1" hangingPunct="1">
              <a:defRPr/>
            </a:pPr>
            <a:r>
              <a:rPr lang="hu-HU" dirty="0" err="1" smtClean="0">
                <a:solidFill>
                  <a:srgbClr val="002060"/>
                </a:solidFill>
              </a:rPr>
              <a:t>Sidereus</a:t>
            </a:r>
            <a:r>
              <a:rPr lang="hu-HU" dirty="0" smtClean="0">
                <a:solidFill>
                  <a:srgbClr val="002060"/>
                </a:solidFill>
              </a:rPr>
              <a:t> Nuncius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7652" name="Picture 2" descr="Galileo_moon_ph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2088" y="4425950"/>
            <a:ext cx="136048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Galilean_satelli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88" y="2133600"/>
            <a:ext cx="31369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/>
              <a:t>A Vénusz fázisai</a:t>
            </a:r>
            <a:br>
              <a:rPr lang="hu-HU" b="1" smtClean="0"/>
            </a:br>
            <a:r>
              <a:rPr lang="hu-HU" sz="3200" smtClean="0">
                <a:solidFill>
                  <a:srgbClr val="002060"/>
                </a:solidFill>
              </a:rPr>
              <a:t>Többféle magyarázat lehet!</a:t>
            </a:r>
          </a:p>
        </p:txBody>
      </p:sp>
      <p:pic>
        <p:nvPicPr>
          <p:cNvPr id="28675" name="Picture 4" descr="Venus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6265"/>
          <a:stretch>
            <a:fillRect/>
          </a:stretch>
        </p:blipFill>
        <p:spPr>
          <a:xfrm>
            <a:off x="2051050" y="2060575"/>
            <a:ext cx="4826000" cy="3816350"/>
          </a:xfrm>
          <a:noFill/>
        </p:spPr>
      </p:pic>
      <p:pic>
        <p:nvPicPr>
          <p:cNvPr id="28676" name="Picture 6" descr="EART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076700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SU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932238"/>
            <a:ext cx="85883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Kopernikus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76250"/>
            <a:ext cx="1835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 descr="ticho_brach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932238"/>
            <a:ext cx="19986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14462"/>
          </a:xfrm>
        </p:spPr>
        <p:txBody>
          <a:bodyPr/>
          <a:lstStyle/>
          <a:p>
            <a:pPr algn="ctr" eaLnBrk="1" hangingPunct="1"/>
            <a:r>
              <a:rPr lang="hu-HU" sz="2400" b="1" smtClean="0"/>
              <a:t>Galilei: Párbeszédek</a:t>
            </a:r>
            <a:r>
              <a:rPr lang="hu-HU" sz="2400" smtClean="0"/>
              <a:t/>
            </a:r>
            <a:br>
              <a:rPr lang="hu-HU" sz="2400" smtClean="0"/>
            </a:br>
            <a:r>
              <a:rPr lang="hu-HU" sz="2400" i="1" smtClean="0"/>
              <a:t>Párbeszéd a két világrendszerről, a ptolemaioszi és a kopernikuszi rendszerről</a:t>
            </a:r>
            <a:r>
              <a:rPr lang="hu-HU" sz="2400" smtClean="0"/>
              <a:t>  1632.</a:t>
            </a:r>
            <a:endParaRPr lang="hu-H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507413" cy="4389437"/>
          </a:xfrm>
        </p:spPr>
        <p:txBody>
          <a:bodyPr/>
          <a:lstStyle/>
          <a:p>
            <a:pPr lvl="4" eaLnBrk="1" hangingPunct="1">
              <a:lnSpc>
                <a:spcPct val="90000"/>
              </a:lnSpc>
            </a:pPr>
            <a:r>
              <a:rPr lang="hu-HU" sz="1800" smtClean="0">
                <a:solidFill>
                  <a:srgbClr val="002060"/>
                </a:solidFill>
              </a:rPr>
              <a:t>1. nap: mozgások leírása, a Föld, mint </a:t>
            </a:r>
            <a:r>
              <a:rPr lang="hu-HU" sz="1800" smtClean="0">
                <a:solidFill>
                  <a:srgbClr val="FF0000"/>
                </a:solidFill>
              </a:rPr>
              <a:t>égitest</a:t>
            </a:r>
            <a:r>
              <a:rPr lang="hu-HU" sz="1800" smtClean="0">
                <a:solidFill>
                  <a:srgbClr val="002060"/>
                </a:solidFill>
              </a:rPr>
              <a:t>.</a:t>
            </a:r>
          </a:p>
          <a:p>
            <a:pPr lvl="4" eaLnBrk="1" hangingPunct="1">
              <a:lnSpc>
                <a:spcPct val="90000"/>
              </a:lnSpc>
            </a:pPr>
            <a:r>
              <a:rPr lang="hu-HU" sz="1800" smtClean="0">
                <a:solidFill>
                  <a:srgbClr val="002060"/>
                </a:solidFill>
              </a:rPr>
              <a:t>2. nap: a Föld </a:t>
            </a:r>
            <a:r>
              <a:rPr lang="hu-HU" sz="1800" smtClean="0">
                <a:solidFill>
                  <a:srgbClr val="FF0000"/>
                </a:solidFill>
              </a:rPr>
              <a:t>forgása</a:t>
            </a:r>
            <a:r>
              <a:rPr lang="hu-HU" sz="1800" smtClean="0">
                <a:solidFill>
                  <a:srgbClr val="002060"/>
                </a:solidFill>
              </a:rPr>
              <a:t>.</a:t>
            </a:r>
          </a:p>
          <a:p>
            <a:pPr lvl="4" eaLnBrk="1" hangingPunct="1">
              <a:lnSpc>
                <a:spcPct val="90000"/>
              </a:lnSpc>
            </a:pPr>
            <a:r>
              <a:rPr lang="hu-HU" sz="1800" smtClean="0">
                <a:solidFill>
                  <a:srgbClr val="002060"/>
                </a:solidFill>
              </a:rPr>
              <a:t>3. nap: a Föld </a:t>
            </a:r>
            <a:r>
              <a:rPr lang="hu-HU" sz="1800" smtClean="0">
                <a:solidFill>
                  <a:srgbClr val="FF0000"/>
                </a:solidFill>
              </a:rPr>
              <a:t>keringése</a:t>
            </a:r>
            <a:r>
              <a:rPr lang="hu-HU" sz="1800" smtClean="0">
                <a:solidFill>
                  <a:srgbClr val="002060"/>
                </a:solidFill>
              </a:rPr>
              <a:t>,a kopernikuszi rendszer.</a:t>
            </a:r>
          </a:p>
          <a:p>
            <a:pPr lvl="4" eaLnBrk="1" hangingPunct="1">
              <a:lnSpc>
                <a:spcPct val="90000"/>
              </a:lnSpc>
            </a:pPr>
            <a:r>
              <a:rPr lang="hu-HU" sz="1800" smtClean="0">
                <a:solidFill>
                  <a:srgbClr val="002060"/>
                </a:solidFill>
              </a:rPr>
              <a:t>4. nap: árapály jelenségek.</a:t>
            </a:r>
          </a:p>
          <a:p>
            <a:pPr lvl="4" eaLnBrk="1" hangingPunct="1">
              <a:lnSpc>
                <a:spcPct val="90000"/>
              </a:lnSpc>
            </a:pPr>
            <a:endParaRPr lang="hu-HU" sz="1800" smtClean="0">
              <a:solidFill>
                <a:srgbClr val="002060"/>
              </a:solidFill>
            </a:endParaRP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1800" smtClean="0">
                <a:solidFill>
                  <a:srgbClr val="002060"/>
                </a:solidFill>
              </a:rPr>
              <a:t>	Három beszélgető partner: 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1800" smtClean="0">
                <a:solidFill>
                  <a:srgbClr val="002060"/>
                </a:solidFill>
              </a:rPr>
              <a:t>	</a:t>
            </a:r>
            <a:r>
              <a:rPr lang="hu-HU" sz="1800" i="1" smtClean="0">
                <a:solidFill>
                  <a:srgbClr val="002060"/>
                </a:solidFill>
              </a:rPr>
              <a:t>Salviati</a:t>
            </a:r>
            <a:r>
              <a:rPr lang="hu-HU" sz="1800" smtClean="0">
                <a:solidFill>
                  <a:srgbClr val="002060"/>
                </a:solidFill>
              </a:rPr>
              <a:t>, aki valójában Galilei érveit, felfedezéseit mondja el.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1800" smtClean="0">
                <a:solidFill>
                  <a:srgbClr val="002060"/>
                </a:solidFill>
              </a:rPr>
              <a:t>	</a:t>
            </a:r>
            <a:r>
              <a:rPr lang="hu-HU" sz="1800" i="1" smtClean="0">
                <a:solidFill>
                  <a:srgbClr val="002060"/>
                </a:solidFill>
              </a:rPr>
              <a:t>Sagredo,</a:t>
            </a:r>
            <a:r>
              <a:rPr lang="hu-HU" sz="1800" smtClean="0">
                <a:solidFill>
                  <a:srgbClr val="002060"/>
                </a:solidFill>
              </a:rPr>
              <a:t> pártatlan beszélgetőpartner.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1800" smtClean="0">
                <a:solidFill>
                  <a:srgbClr val="002060"/>
                </a:solidFill>
              </a:rPr>
              <a:t>	</a:t>
            </a:r>
            <a:r>
              <a:rPr lang="hu-HU" sz="1800" i="1" smtClean="0">
                <a:solidFill>
                  <a:srgbClr val="002060"/>
                </a:solidFill>
              </a:rPr>
              <a:t>Simplicio</a:t>
            </a:r>
            <a:r>
              <a:rPr lang="hu-HU" sz="1800" smtClean="0">
                <a:solidFill>
                  <a:srgbClr val="002060"/>
                </a:solidFill>
              </a:rPr>
              <a:t>, aki az </a:t>
            </a:r>
            <a:r>
              <a:rPr lang="hu-HU" sz="1800" b="1" i="1" smtClean="0">
                <a:solidFill>
                  <a:srgbClr val="002060"/>
                </a:solidFill>
              </a:rPr>
              <a:t>arisztotelészi</a:t>
            </a:r>
            <a:r>
              <a:rPr lang="hu-HU" sz="1800" smtClean="0">
                <a:solidFill>
                  <a:srgbClr val="002060"/>
                </a:solidFill>
              </a:rPr>
              <a:t> nézeteket képviseli. A pápa magára ismer benne.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1800" smtClean="0">
                <a:solidFill>
                  <a:srgbClr val="002060"/>
                </a:solidFill>
              </a:rPr>
              <a:t>	 A szerző vele szerkeszteti meg a kopernikuszi elképzelést. </a:t>
            </a:r>
          </a:p>
        </p:txBody>
      </p:sp>
      <p:pic>
        <p:nvPicPr>
          <p:cNvPr id="29700" name="Picture 7" descr="pageimg&amp;dw=463&amp;dh=9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0588" y="2012950"/>
            <a:ext cx="41052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pageimg&amp;dw=463&amp;dh=9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54238" y="4305300"/>
            <a:ext cx="38877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A sebesség – idő függvény első leírása 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755650" y="1785938"/>
            <a:ext cx="8199438" cy="4643437"/>
          </a:xfrm>
        </p:spPr>
        <p:txBody>
          <a:bodyPr/>
          <a:lstStyle/>
          <a:p>
            <a:r>
              <a:rPr lang="hu-HU" sz="2000" smtClean="0">
                <a:solidFill>
                  <a:srgbClr val="002060"/>
                </a:solidFill>
              </a:rPr>
              <a:t>Sagredo jelensége: egy ágyúgolyót lőnek ki a talajra merőlegesen a magasba, vagyis függőleges hajítás. 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„ A szóban forgó ágyúgolyó, még mielőtt végleg elérné a nyugalom állapotát, átmegy az </a:t>
            </a:r>
            <a:r>
              <a:rPr lang="hu-HU" sz="2000" b="1" u="sng" smtClean="0">
                <a:solidFill>
                  <a:srgbClr val="002060"/>
                </a:solidFill>
              </a:rPr>
              <a:t>egyre nagyobb lassúság </a:t>
            </a:r>
            <a:r>
              <a:rPr lang="hu-HU" sz="2000" smtClean="0">
                <a:solidFill>
                  <a:srgbClr val="002060"/>
                </a:solidFill>
              </a:rPr>
              <a:t>minden fokán, következésképp olyan fokán is, amellyel ezer év alatt sem tudna megtenni egy araszt sem. Ha azonban ez így van – márpedig így van – nem szabad csodálkoznod rajta, ha a lefelé való visszatéréskor ugyanez a golyó a nyugalom állapotából kiindulva, úgy éri el ismét a sebességét, hogy a lassúság fenti fokozatain ismét átmegy, amelyeken felfelé való mozgása során átment, nem pedig úgy, hogy a lassúság minden magasabb fokát, amelyek a nyugalom állapotához közelebb vannak, kihagyja és ugrásszerűen átmegy egy távolabbira.” </a:t>
            </a:r>
          </a:p>
          <a:p>
            <a:endParaRPr lang="hu-HU" sz="2000" smtClean="0"/>
          </a:p>
        </p:txBody>
      </p:sp>
      <p:pic>
        <p:nvPicPr>
          <p:cNvPr id="30724" name="Picture 6" descr="BSKTBAL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7363" y="1196975"/>
            <a:ext cx="517525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11225"/>
          </a:xfrm>
        </p:spPr>
        <p:txBody>
          <a:bodyPr/>
          <a:lstStyle/>
          <a:p>
            <a:pPr eaLnBrk="1" hangingPunct="1"/>
            <a:r>
              <a:rPr lang="hu-HU" b="1" smtClean="0"/>
              <a:t>      A Galilei per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341438"/>
            <a:ext cx="7772400" cy="4791075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 smtClean="0">
                <a:solidFill>
                  <a:srgbClr val="002060"/>
                </a:solidFill>
              </a:rPr>
              <a:t>1616. Galilei első megintése</a:t>
            </a:r>
          </a:p>
          <a:p>
            <a:pPr eaLnBrk="1" hangingPunct="1">
              <a:defRPr/>
            </a:pPr>
            <a:r>
              <a:rPr lang="hu-HU" sz="2800" b="1" dirty="0" smtClean="0">
                <a:solidFill>
                  <a:srgbClr val="002060"/>
                </a:solidFill>
              </a:rPr>
              <a:t>1633. A per, majd házi őrizet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sz="1600" i="1" dirty="0" smtClean="0">
                <a:solidFill>
                  <a:srgbClr val="002060"/>
                </a:solidFill>
              </a:rPr>
              <a:t>	„Izzó vastrónon őt </a:t>
            </a:r>
            <a:r>
              <a:rPr lang="hu-HU" sz="1600" i="1" dirty="0" err="1" smtClean="0">
                <a:solidFill>
                  <a:srgbClr val="002060"/>
                </a:solidFill>
              </a:rPr>
              <a:t>elégetétek</a:t>
            </a:r>
            <a:r>
              <a:rPr lang="hu-HU" sz="1600" i="1" dirty="0" smtClean="0">
                <a:solidFill>
                  <a:srgbClr val="002060"/>
                </a:solidFill>
              </a:rPr>
              <a:t>,</a:t>
            </a:r>
            <a:br>
              <a:rPr lang="hu-HU" sz="1600" i="1" dirty="0" smtClean="0">
                <a:solidFill>
                  <a:srgbClr val="002060"/>
                </a:solidFill>
              </a:rPr>
            </a:br>
            <a:r>
              <a:rPr lang="hu-HU" sz="1600" i="1" dirty="0" smtClean="0">
                <a:solidFill>
                  <a:srgbClr val="002060"/>
                </a:solidFill>
              </a:rPr>
              <a:t>	De szellemét a tűz nem </a:t>
            </a:r>
            <a:r>
              <a:rPr lang="hu-HU" sz="1600" i="1" dirty="0" err="1" smtClean="0">
                <a:solidFill>
                  <a:srgbClr val="002060"/>
                </a:solidFill>
              </a:rPr>
              <a:t>égeté</a:t>
            </a:r>
            <a:r>
              <a:rPr lang="hu-HU" sz="1600" i="1" dirty="0" smtClean="0">
                <a:solidFill>
                  <a:srgbClr val="002060"/>
                </a:solidFill>
              </a:rPr>
              <a:t> meg,”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hu-HU" sz="1600" dirty="0" smtClean="0">
                <a:solidFill>
                  <a:srgbClr val="002060"/>
                </a:solidFill>
              </a:rPr>
              <a:t>Petőfi Sándor: A nép nevében</a:t>
            </a:r>
            <a:endParaRPr lang="hu-HU" sz="1600" b="1" dirty="0" smtClean="0">
              <a:solidFill>
                <a:srgbClr val="002060"/>
              </a:solidFill>
            </a:endParaRPr>
          </a:p>
        </p:txBody>
      </p:sp>
      <p:pic>
        <p:nvPicPr>
          <p:cNvPr id="31748" name="Picture 5" descr="BOOK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75" y="404813"/>
            <a:ext cx="16906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http://upload.wikimedia.org/wikipedia/commons/thumb/1/15/Petersdom_von_Engelsburg_gesehen.jpg/300px-Petersdom_von_Engelsburg_gesehen.jpg">
            <a:hlinkClick r:id="rId3" tooltip="A római Szent Péter-bazilika az Angyalvár tetejérő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813" y="335756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http://upload.wikimedia.org/wikipedia/commons/thumb/c/c6/Swiss_guard_2.jpg/250px-Swiss_guard_2.jpg">
            <a:hlinkClick r:id="rId5" tooltip="A Svájci Gárda adja Vatikán őrségét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0275" y="3371850"/>
            <a:ext cx="3495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>A Discorsi keletkezése 1638.</a:t>
            </a:r>
            <a:br>
              <a:rPr lang="hu-HU" sz="3600" smtClean="0"/>
            </a:br>
            <a:r>
              <a:rPr lang="hu-HU" sz="3600" smtClean="0"/>
              <a:t>Siéna, Arcetri, Leiden 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32772" name="Picture 2" descr="600px-Galileo_Galilei%2C_Discorsi_e_Dimostrazioni_Matematiche_Intorno_a_Due_Nuove_Scienze%2C_1638_%281400x1400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976438"/>
            <a:ext cx="3429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upload.wikimedia.org/wikipedia/en/thumb/3/3d/Italia_277.jpg/250px-Italia_277.jpg">
            <a:hlinkClick r:id="rId3" tooltip="The Piazza Del Campo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000125"/>
            <a:ext cx="24288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upload.wikimedia.org/wikipedia/en/thumb/8/8f/Siena_Duomo.jpg/250px-Siena_Duomo.jpg">
            <a:hlinkClick r:id="rId5" tooltip="Panorama of The Cathedral of Sien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000375"/>
            <a:ext cx="2428875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http://upload.wikimedia.org/wikipedia/commons/thumb/0/0b/Herengracht_%28Leiden%29.JPG/300px-Herengracht_%28Leiden%29.JPG">
            <a:hlinkClick r:id="rId7" tooltip="17th century houses along the Herengracht.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8" y="2071688"/>
            <a:ext cx="2857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http://www.panoramio.com/photos/small/8985693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4143375"/>
            <a:ext cx="228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smtClean="0"/>
              <a:t>Galilei: Matematikai érvelések és bizonyítások két új tudományág, </a:t>
            </a:r>
            <a:br>
              <a:rPr lang="hu-HU" sz="2800" smtClean="0"/>
            </a:br>
            <a:r>
              <a:rPr lang="hu-HU" sz="2800" smtClean="0"/>
              <a:t>a mechanika és a mozgások köréből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>
          <a:xfrm>
            <a:off x="2484438" y="2017713"/>
            <a:ext cx="6470650" cy="4114800"/>
          </a:xfrm>
        </p:spPr>
        <p:txBody>
          <a:bodyPr/>
          <a:lstStyle/>
          <a:p>
            <a:r>
              <a:rPr lang="hu-HU" sz="2800" smtClean="0">
                <a:solidFill>
                  <a:srgbClr val="002060"/>
                </a:solidFill>
              </a:rPr>
              <a:t>1. nap: A kor anyagtudományának összegzése,  a végtelen nagy és kicsi fogalma, szabadesés előkészítése.</a:t>
            </a:r>
          </a:p>
          <a:p>
            <a:r>
              <a:rPr lang="hu-HU" sz="2800" smtClean="0">
                <a:solidFill>
                  <a:srgbClr val="002060"/>
                </a:solidFill>
              </a:rPr>
              <a:t>2. nap: Mérnöki kérdések, tartók, gerendák.</a:t>
            </a:r>
          </a:p>
          <a:p>
            <a:r>
              <a:rPr lang="hu-HU" sz="2800" smtClean="0">
                <a:solidFill>
                  <a:srgbClr val="002060"/>
                </a:solidFill>
              </a:rPr>
              <a:t>3. nap: Az egyenes vonalú egyenletes mozgás és a szabadesés tárgyalása.</a:t>
            </a:r>
          </a:p>
          <a:p>
            <a:r>
              <a:rPr lang="hu-HU" sz="2800" smtClean="0">
                <a:solidFill>
                  <a:srgbClr val="002060"/>
                </a:solidFill>
              </a:rPr>
              <a:t>4. nap: Különböző hajítások.</a:t>
            </a:r>
          </a:p>
        </p:txBody>
      </p:sp>
      <p:pic>
        <p:nvPicPr>
          <p:cNvPr id="33796" name="Picture 2" descr="http://www.library.usyd.edu.au/libraries/rare/modernity/images/galilei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21510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63600"/>
          </a:xfrm>
        </p:spPr>
        <p:txBody>
          <a:bodyPr/>
          <a:lstStyle/>
          <a:p>
            <a:r>
              <a:rPr lang="hu-HU" smtClean="0"/>
              <a:t>Miért járunk iskolába?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smtClean="0">
                <a:solidFill>
                  <a:srgbClr val="002060"/>
                </a:solidFill>
              </a:rPr>
              <a:t>műveltség, kultúra, értékközvetítés, </a:t>
            </a:r>
          </a:p>
          <a:p>
            <a:r>
              <a:rPr lang="hu-HU" sz="3200" smtClean="0">
                <a:solidFill>
                  <a:srgbClr val="002060"/>
                </a:solidFill>
              </a:rPr>
              <a:t>alkalmazható tudás, </a:t>
            </a:r>
          </a:p>
          <a:p>
            <a:r>
              <a:rPr lang="hu-HU" sz="3200" smtClean="0">
                <a:solidFill>
                  <a:srgbClr val="002060"/>
                </a:solidFill>
              </a:rPr>
              <a:t>élethosszig tartó tanulás képességének kialakítása, </a:t>
            </a:r>
          </a:p>
          <a:p>
            <a:r>
              <a:rPr lang="hu-HU" sz="3200" smtClean="0">
                <a:solidFill>
                  <a:srgbClr val="002060"/>
                </a:solidFill>
              </a:rPr>
              <a:t>kulcskompetenciák fejlesztése, </a:t>
            </a:r>
          </a:p>
          <a:p>
            <a:r>
              <a:rPr lang="hu-HU" sz="3200" smtClean="0">
                <a:solidFill>
                  <a:srgbClr val="002060"/>
                </a:solidFill>
              </a:rPr>
              <a:t>az életre való felkészítés, </a:t>
            </a:r>
          </a:p>
          <a:p>
            <a:r>
              <a:rPr lang="hu-HU" sz="3200" smtClean="0">
                <a:solidFill>
                  <a:srgbClr val="002060"/>
                </a:solidFill>
              </a:rPr>
              <a:t>tudatos állampolgárrá (közösségi emberré) nevelés.</a:t>
            </a:r>
          </a:p>
        </p:txBody>
      </p:sp>
      <p:pic>
        <p:nvPicPr>
          <p:cNvPr id="7172" name="Picture 4" descr="C:\Users\Ranoti\AppData\Local\Microsoft\Windows\Temporary Internet Files\Content.IE5\195NTL75\MC90043514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765175"/>
            <a:ext cx="2438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Users\Ranoti\AppData\Local\Microsoft\Windows\Temporary Internet Files\Content.IE5\J1JKZ7TX\MC90043036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716338"/>
            <a:ext cx="1584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Szabadesés, súlytalanság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smtClean="0">
                <a:solidFill>
                  <a:srgbClr val="002060"/>
                </a:solidFill>
              </a:rPr>
              <a:t>Vizsgálja a különböző sűrűségű testek különféle közegekben végzett mozgásait, majd ezekből mintegy általánosítva, szinte </a:t>
            </a:r>
            <a:r>
              <a:rPr lang="hu-HU" sz="2000" u="sng" smtClean="0">
                <a:solidFill>
                  <a:srgbClr val="0070C0"/>
                </a:solidFill>
              </a:rPr>
              <a:t>szabályos határátmenettel </a:t>
            </a:r>
            <a:r>
              <a:rPr lang="hu-HU" sz="2000" smtClean="0">
                <a:solidFill>
                  <a:srgbClr val="002060"/>
                </a:solidFill>
              </a:rPr>
              <a:t>eljutott ahhoz az alapvető tételhez, hogy a vákuumban minden testnek, sűrűségétől és alakjától függetlenül egyforma gyorsulással kell esnie. A következőt írja: „   ha a közeg ellenállását teljesen megszüntetnénk, minden test azonos sebességgel zuhanna.” 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„ a szabad és természetes esés során a kisebb kő nem nehezedik rá a nagyobbra, következésképpen </a:t>
            </a:r>
            <a:r>
              <a:rPr lang="hu-HU" sz="2000" u="sng" smtClean="0">
                <a:solidFill>
                  <a:srgbClr val="0070C0"/>
                </a:solidFill>
              </a:rPr>
              <a:t>nem növeli meg annak súlyát</a:t>
            </a:r>
            <a:r>
              <a:rPr lang="hu-HU" sz="2000" smtClean="0">
                <a:solidFill>
                  <a:srgbClr val="002060"/>
                </a:solidFill>
              </a:rPr>
              <a:t>, mint nyugalmi állapotban teszi.” </a:t>
            </a:r>
          </a:p>
          <a:p>
            <a:pPr>
              <a:buFont typeface="Wingdings" pitchFamily="2" charset="2"/>
              <a:buNone/>
            </a:pPr>
            <a:endParaRPr lang="hu-HU" sz="2000" smtClean="0"/>
          </a:p>
        </p:txBody>
      </p:sp>
      <p:pic>
        <p:nvPicPr>
          <p:cNvPr id="34820" name="Picture 4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785813"/>
            <a:ext cx="6937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smtClean="0"/>
              <a:t>A mozgás axiomatikus tárgyalása, </a:t>
            </a:r>
            <a:br>
              <a:rPr lang="hu-HU" sz="3200" smtClean="0"/>
            </a:br>
            <a:r>
              <a:rPr lang="hu-HU" sz="3200" smtClean="0"/>
              <a:t>latin nyelven (könyv a könyvben)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200" dirty="0" smtClean="0">
                <a:solidFill>
                  <a:srgbClr val="002060"/>
                </a:solidFill>
              </a:rPr>
              <a:t>Egyenes vonalú egyenletes mozgás.</a:t>
            </a:r>
          </a:p>
          <a:p>
            <a:pPr>
              <a:defRPr/>
            </a:pPr>
            <a:r>
              <a:rPr lang="hu-HU" sz="2200" dirty="0" smtClean="0">
                <a:solidFill>
                  <a:srgbClr val="002060"/>
                </a:solidFill>
              </a:rPr>
              <a:t>„A </a:t>
            </a:r>
            <a:r>
              <a:rPr lang="hu-HU" sz="2200" u="sng" dirty="0" smtClean="0">
                <a:solidFill>
                  <a:srgbClr val="002060"/>
                </a:solidFill>
              </a:rPr>
              <a:t>természet szerint </a:t>
            </a:r>
            <a:r>
              <a:rPr lang="hu-HU" sz="2200" dirty="0" smtClean="0">
                <a:solidFill>
                  <a:srgbClr val="002060"/>
                </a:solidFill>
              </a:rPr>
              <a:t>gyorsuló mozgás”.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400" b="1" dirty="0" smtClean="0">
                <a:solidFill>
                  <a:srgbClr val="FF0000"/>
                </a:solidFill>
              </a:rPr>
              <a:t>„DEL MOTO NATURALMENTE ACCELERATO”</a:t>
            </a:r>
            <a:endParaRPr lang="hu-HU" sz="2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hu-HU" sz="2200" dirty="0" smtClean="0">
                <a:solidFill>
                  <a:srgbClr val="002060"/>
                </a:solidFill>
              </a:rPr>
              <a:t>Először definíciót keres, mely a következő miatt szükséges: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200" dirty="0" smtClean="0">
                <a:solidFill>
                  <a:srgbClr val="002060"/>
                </a:solidFill>
              </a:rPr>
              <a:t>„   mert az ebből általunk levezett jelenségek láthatóan megfelelnek és megegyeznek azokkal, amelyeket a természetes kísérletek mutatnak az érzékeknek.” </a:t>
            </a:r>
          </a:p>
          <a:p>
            <a:pPr>
              <a:buFont typeface="Wingdings" pitchFamily="2" charset="2"/>
              <a:buNone/>
              <a:defRPr/>
            </a:pPr>
            <a:endParaRPr lang="hu-H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hu-HU" sz="2200" dirty="0" smtClean="0">
                <a:solidFill>
                  <a:srgbClr val="C00000"/>
                </a:solidFill>
              </a:rPr>
              <a:t>„egy mozgást akkor nevezünk egyenletesen gyorsulónak, ha a nyugalomból induló test sebessége egyenlő időintervallumok alatt egyforma sebességmomentumokkal növekszik.” 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35844" name="Picture 4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785938"/>
            <a:ext cx="6937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smtClean="0"/>
              <a:t>Új jelölés, a </a:t>
            </a:r>
            <a:r>
              <a:rPr lang="hu-HU" sz="3600" i="1" smtClean="0"/>
              <a:t>v(t)</a:t>
            </a:r>
            <a:r>
              <a:rPr lang="hu-HU" sz="3600" smtClean="0"/>
              <a:t> „függvény</a:t>
            </a:r>
            <a:r>
              <a:rPr lang="hu-HU" smtClean="0"/>
              <a:t>”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1182688" y="1785938"/>
            <a:ext cx="7772400" cy="434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3000" smtClean="0">
                <a:solidFill>
                  <a:srgbClr val="002060"/>
                </a:solidFill>
              </a:rPr>
              <a:t>Szabadesést végző test, CD távolság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3000" smtClean="0">
                <a:solidFill>
                  <a:srgbClr val="002060"/>
                </a:solidFill>
              </a:rPr>
              <a:t>Hosszúságok aránya</a:t>
            </a:r>
          </a:p>
          <a:p>
            <a:pPr eaLnBrk="1" hangingPunct="1"/>
            <a:r>
              <a:rPr lang="hu-HU" sz="3000" smtClean="0">
                <a:solidFill>
                  <a:srgbClr val="002060"/>
                </a:solidFill>
              </a:rPr>
              <a:t>Idő – hosszúság, AB</a:t>
            </a:r>
          </a:p>
          <a:p>
            <a:pPr eaLnBrk="1" hangingPunct="1"/>
            <a:r>
              <a:rPr lang="hu-HU" sz="3000" smtClean="0">
                <a:solidFill>
                  <a:srgbClr val="002060"/>
                </a:solidFill>
              </a:rPr>
              <a:t>Sebesség – hosszúság, EB a végsebesség</a:t>
            </a:r>
          </a:p>
          <a:p>
            <a:pPr eaLnBrk="1" hangingPunct="1"/>
            <a:r>
              <a:rPr lang="hu-HU" sz="3000" smtClean="0">
                <a:solidFill>
                  <a:srgbClr val="002060"/>
                </a:solidFill>
              </a:rPr>
              <a:t>Sebesség – idő függvény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3000" smtClean="0">
                <a:solidFill>
                  <a:srgbClr val="002060"/>
                </a:solidFill>
              </a:rPr>
              <a:t>A korszak tudományos kérdése: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sz="3000" i="1" smtClean="0">
                <a:solidFill>
                  <a:srgbClr val="FF0000"/>
                </a:solidFill>
              </a:rPr>
              <a:t>v(t)</a:t>
            </a:r>
            <a:r>
              <a:rPr lang="hu-HU" sz="3000" smtClean="0">
                <a:solidFill>
                  <a:srgbClr val="FF0000"/>
                </a:solidFill>
              </a:rPr>
              <a:t> </a:t>
            </a:r>
            <a:r>
              <a:rPr lang="hu-HU" sz="3000" smtClean="0">
                <a:solidFill>
                  <a:srgbClr val="002060"/>
                </a:solidFill>
              </a:rPr>
              <a:t>vagy </a:t>
            </a:r>
            <a:r>
              <a:rPr lang="hu-HU" sz="3000" i="1" smtClean="0">
                <a:solidFill>
                  <a:srgbClr val="FF0000"/>
                </a:solidFill>
              </a:rPr>
              <a:t>v(s)</a:t>
            </a:r>
            <a:r>
              <a:rPr lang="hu-HU" sz="3000" smtClean="0">
                <a:solidFill>
                  <a:srgbClr val="002060"/>
                </a:solidFill>
              </a:rPr>
              <a:t>  </a:t>
            </a:r>
            <a:r>
              <a:rPr lang="hu-HU" sz="3000" i="1" u="sng" smtClean="0">
                <a:solidFill>
                  <a:srgbClr val="002060"/>
                </a:solidFill>
              </a:rPr>
              <a:t>egyenletes</a:t>
            </a:r>
            <a:r>
              <a:rPr lang="hu-HU" sz="300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endParaRPr lang="hu-HU" smtClean="0"/>
          </a:p>
        </p:txBody>
      </p:sp>
      <p:pic>
        <p:nvPicPr>
          <p:cNvPr id="36868" name="Picture 2" descr="Galile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214313"/>
            <a:ext cx="14938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8600" y="666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10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hu-H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228600" y="666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10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hu-H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négyzetes úttörvény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>
          <a:xfrm>
            <a:off x="1182688" y="1785938"/>
            <a:ext cx="7772400" cy="434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000" smtClean="0">
                <a:solidFill>
                  <a:srgbClr val="002060"/>
                </a:solidFill>
              </a:rPr>
              <a:t>Az utak arányának kiszámítása a közepes sebességek használatával, mely a legnagyobb sebesség fele:</a:t>
            </a:r>
          </a:p>
          <a:p>
            <a:pPr eaLnBrk="1" hangingPunct="1">
              <a:buFont typeface="Wingdings" pitchFamily="2" charset="2"/>
              <a:buNone/>
            </a:pPr>
            <a:endParaRPr lang="hu-HU" sz="2000" smtClean="0"/>
          </a:p>
          <a:p>
            <a:pPr eaLnBrk="1" hangingPunct="1"/>
            <a:endParaRPr lang="hu-HU" sz="2000" smtClean="0"/>
          </a:p>
          <a:p>
            <a:pPr eaLnBrk="1" hangingPunct="1">
              <a:buFont typeface="Wingdings" pitchFamily="2" charset="2"/>
              <a:buNone/>
            </a:pPr>
            <a:r>
              <a:rPr lang="hu-HU" sz="2000" smtClean="0">
                <a:solidFill>
                  <a:srgbClr val="002060"/>
                </a:solidFill>
              </a:rPr>
              <a:t>Majd a kettő aránya</a:t>
            </a:r>
            <a:r>
              <a:rPr lang="hu-HU" sz="200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endParaRPr lang="hu-HU" sz="2000" smtClean="0"/>
          </a:p>
          <a:p>
            <a:pPr eaLnBrk="1" hangingPunct="1">
              <a:buFont typeface="Wingdings" pitchFamily="2" charset="2"/>
              <a:buNone/>
            </a:pPr>
            <a:r>
              <a:rPr lang="hu-HU" sz="2000" smtClean="0">
                <a:solidFill>
                  <a:srgbClr val="002060"/>
                </a:solidFill>
              </a:rPr>
              <a:t>Vegyük figyelembe a sebességek időszerinti egyenletes változását: </a:t>
            </a:r>
          </a:p>
          <a:p>
            <a:pPr eaLnBrk="1" hangingPunct="1"/>
            <a:endParaRPr lang="hu-HU" smtClean="0"/>
          </a:p>
          <a:p>
            <a:pPr eaLnBrk="1" hangingPunct="1">
              <a:buFont typeface="Wingdings" pitchFamily="2" charset="2"/>
              <a:buNone/>
            </a:pPr>
            <a:r>
              <a:rPr lang="hu-HU" sz="2000" smtClean="0">
                <a:solidFill>
                  <a:srgbClr val="002060"/>
                </a:solidFill>
              </a:rPr>
              <a:t>Ezt behelyettesítjük az utak arányát leíró összefüggésbe:</a:t>
            </a:r>
          </a:p>
          <a:p>
            <a:pPr eaLnBrk="1" hangingPunct="1"/>
            <a:endParaRPr lang="hu-HU" smtClean="0"/>
          </a:p>
        </p:txBody>
      </p:sp>
      <p:pic>
        <p:nvPicPr>
          <p:cNvPr id="37892" name="Picture 2" descr="Galile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7925" y="214313"/>
            <a:ext cx="14938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8600" y="666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10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hu-H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228600" y="6667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10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hu-H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789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2500313"/>
            <a:ext cx="144303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4350" y="3143250"/>
            <a:ext cx="17192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5288" y="4286250"/>
            <a:ext cx="8477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5343525"/>
            <a:ext cx="12144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550" y="2500313"/>
            <a:ext cx="14874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Eredetei megfogalmazások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smtClean="0">
                <a:solidFill>
                  <a:srgbClr val="002060"/>
                </a:solidFill>
              </a:rPr>
              <a:t>… két test által egyenletes mozgással megtett utak úgy aránylanak egymáshoz, mint a sebességek hányadosának és a mozgáshoz szükséges idők hányadosának szorzata. Ebben az esetben azonban a sebességek aránya megegyezik az időintervallumok arányával.”</a:t>
            </a:r>
          </a:p>
          <a:p>
            <a:r>
              <a:rPr lang="hu-HU" sz="2400" smtClean="0">
                <a:solidFill>
                  <a:srgbClr val="002060"/>
                </a:solidFill>
              </a:rPr>
              <a:t>„Világos tehát, hogy a megtett utak aránya a mozgáshoz szükséges idők arányának négyzete”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200" smtClean="0"/>
              <a:t>A </a:t>
            </a:r>
            <a:r>
              <a:rPr lang="hu-HU" sz="3200" i="1" smtClean="0"/>
              <a:t>v(t)</a:t>
            </a:r>
            <a:r>
              <a:rPr lang="hu-HU" sz="3200" smtClean="0"/>
              <a:t> függvény grafikus </a:t>
            </a:r>
            <a:br>
              <a:rPr lang="hu-HU" sz="3200" smtClean="0"/>
            </a:br>
            <a:r>
              <a:rPr lang="hu-HU" sz="3200" smtClean="0"/>
              <a:t>„integrálása”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Az AC, CI és IO időegységek egyformák.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Az első időegység (AC) alatt megtett út az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ACB terület, mely megegyezik az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ACDE területtel. A második időegység alatt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(CI) megtett út kiszámításához szintén az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időintervallum alatti közepes sebességet veszi,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mely láthatóan háromszorosa az elsőnek.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Az időintervallum kezdetén meglévő sebességgel két egységnyi utat tenne meg, de ehhez hozzáadódik még egy egység a gyorsulás miatt. </a:t>
            </a:r>
          </a:p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A harmadik (IO) időintervallum alatt ötszöröse a megtett út az elsőnek, mely az előzőhöz hasonlóan látható. És ezek valóban </a:t>
            </a:r>
            <a:r>
              <a:rPr lang="hu-HU" sz="2000" u="sng" dirty="0" smtClean="0">
                <a:solidFill>
                  <a:srgbClr val="00B0F0"/>
                </a:solidFill>
              </a:rPr>
              <a:t>az egymás után következő páratlan számok</a:t>
            </a:r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endParaRPr lang="hu-HU" dirty="0" smtClean="0"/>
          </a:p>
        </p:txBody>
      </p:sp>
      <p:pic>
        <p:nvPicPr>
          <p:cNvPr id="39940" name="Picture 1" descr="Galile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81013"/>
            <a:ext cx="2286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6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3825"/>
            <a:ext cx="29511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Szabadesés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002060"/>
                </a:solidFill>
              </a:rPr>
              <a:t>Egy téglalap „területe”: 5 m.</a:t>
            </a:r>
          </a:p>
          <a:p>
            <a:r>
              <a:rPr lang="hu-HU" smtClean="0">
                <a:solidFill>
                  <a:srgbClr val="002060"/>
                </a:solidFill>
              </a:rPr>
              <a:t>Első időegység: 5 m.</a:t>
            </a:r>
          </a:p>
          <a:p>
            <a:r>
              <a:rPr lang="hu-HU" smtClean="0">
                <a:solidFill>
                  <a:srgbClr val="002060"/>
                </a:solidFill>
              </a:rPr>
              <a:t>Következőkben 10 m a növekedés.</a:t>
            </a:r>
          </a:p>
          <a:p>
            <a:r>
              <a:rPr lang="hu-HU" smtClean="0">
                <a:solidFill>
                  <a:srgbClr val="002060"/>
                </a:solidFill>
              </a:rPr>
              <a:t>Ez az egyenes meredeksége, a sebesség-idő függvény </a:t>
            </a:r>
            <a:r>
              <a:rPr lang="hu-HU" i="1" smtClean="0">
                <a:solidFill>
                  <a:srgbClr val="002060"/>
                </a:solidFill>
              </a:rPr>
              <a:t>deriváltja</a:t>
            </a:r>
            <a:r>
              <a:rPr lang="hu-HU" smtClean="0">
                <a:solidFill>
                  <a:srgbClr val="002060"/>
                </a:solidFill>
              </a:rPr>
              <a:t>, vagyis a </a:t>
            </a:r>
            <a:r>
              <a:rPr lang="hu-HU" smtClean="0">
                <a:solidFill>
                  <a:srgbClr val="FF0000"/>
                </a:solidFill>
              </a:rPr>
              <a:t>gyorsulás</a:t>
            </a:r>
            <a:r>
              <a:rPr lang="hu-HU" smtClean="0">
                <a:solidFill>
                  <a:srgbClr val="002060"/>
                </a:solidFill>
              </a:rPr>
              <a:t>! </a:t>
            </a:r>
          </a:p>
          <a:p>
            <a:r>
              <a:rPr lang="hu-HU" smtClean="0">
                <a:solidFill>
                  <a:srgbClr val="002060"/>
                </a:solidFill>
              </a:rPr>
              <a:t>A görbe alatti terület: út, </a:t>
            </a:r>
            <a:r>
              <a:rPr lang="hu-HU" i="1" smtClean="0">
                <a:solidFill>
                  <a:srgbClr val="002060"/>
                </a:solidFill>
              </a:rPr>
              <a:t>integrálás</a:t>
            </a:r>
            <a:r>
              <a:rPr lang="hu-HU" smtClean="0">
                <a:solidFill>
                  <a:srgbClr val="002060"/>
                </a:solidFill>
              </a:rPr>
              <a:t>!</a:t>
            </a:r>
          </a:p>
          <a:p>
            <a:endParaRPr lang="hu-HU" smtClean="0"/>
          </a:p>
        </p:txBody>
      </p:sp>
      <p:pic>
        <p:nvPicPr>
          <p:cNvPr id="40964" name="Picture 4" descr="APPL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785938"/>
            <a:ext cx="6937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400" smtClean="0"/>
              <a:t>Először Galilei az, aki leírt egy ténylegesen elvégezhető és feltehetően általa ténylegesen elvégzett kísérletet.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1182688" y="1857375"/>
            <a:ext cx="7772400" cy="4714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1400" u="sng" dirty="0" err="1" smtClean="0">
                <a:solidFill>
                  <a:schemeClr val="tx2">
                    <a:lumMod val="50000"/>
                  </a:schemeClr>
                </a:solidFill>
              </a:rPr>
              <a:t>Simplicio</a:t>
            </a:r>
            <a:r>
              <a:rPr lang="hu-HU" sz="1400" u="sng" dirty="0" smtClean="0">
                <a:solidFill>
                  <a:schemeClr val="tx2">
                    <a:lumMod val="50000"/>
                  </a:schemeClr>
                </a:solidFill>
              </a:rPr>
              <a:t> kérésére </a:t>
            </a:r>
            <a:r>
              <a:rPr lang="hu-HU" sz="1400" u="sng" dirty="0" err="1" smtClean="0">
                <a:solidFill>
                  <a:schemeClr val="tx2">
                    <a:lumMod val="50000"/>
                  </a:schemeClr>
                </a:solidFill>
              </a:rPr>
              <a:t>Salviati</a:t>
            </a:r>
            <a:r>
              <a:rPr lang="hu-HU" sz="1400" u="sng" dirty="0" smtClean="0">
                <a:solidFill>
                  <a:schemeClr val="tx2">
                    <a:lumMod val="50000"/>
                  </a:schemeClr>
                </a:solidFill>
              </a:rPr>
              <a:t> mondja el: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„Kerestünk egy körülbelül tizenkét rőf hosszú, fél rőf széles, háromujjnyi vastag lécet, illetve deszkát, hosszában (az éle mentén) rendkívül egyenes, ujjnyi széles csatornát vájtunk……..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 A léc egyik végét rögzítettük, a másikat pedig tetszésünk szerint egy- vagy kétrőfnyire a </a:t>
            </a:r>
            <a:r>
              <a:rPr lang="hu-HU" sz="1400" u="sng" dirty="0" smtClean="0">
                <a:solidFill>
                  <a:srgbClr val="00B0F0"/>
                </a:solidFill>
              </a:rPr>
              <a:t>vízszintes fölé emeltük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, és hagytuk, hogy a golyó végigguruljon a csatornában; gondosan </a:t>
            </a:r>
            <a:r>
              <a:rPr lang="hu-HU" sz="1400" u="sng" dirty="0" smtClean="0">
                <a:solidFill>
                  <a:srgbClr val="00B0F0"/>
                </a:solidFill>
              </a:rPr>
              <a:t>megmértük a teljes mozgáshoz szükséges időt 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…..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Miután a kísérletet sokszor elvégeztük, és az eredmény mindig ugyanaz volt, úgy intéztük, hogy a golyó csupán a csatorna negyedrészén gurulhasson le; ismét megmértük a mozgáshoz szükséges időt, és megállapítottuk, hogy a lehető legpontosabban fele az előzőnek. A </a:t>
            </a:r>
            <a:r>
              <a:rPr lang="hu-HU" sz="1400" u="sng" dirty="0" smtClean="0">
                <a:solidFill>
                  <a:srgbClr val="00B0F0"/>
                </a:solidFill>
              </a:rPr>
              <a:t>kísérletet különböző rész-utakkal 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is elvégeztük, a teljes út megtételéhez szükséges időt előbb a fél, majd a kétharmad és a háromnegyed úthoz szükséges idővel hasonlítottuk össze, valamint más osztásokkal is; a méréseket legalább százszor megismételtük, és mindig az volt az eredmény, hogy </a:t>
            </a:r>
            <a:r>
              <a:rPr lang="hu-HU" sz="1400" u="sng" dirty="0" smtClean="0">
                <a:solidFill>
                  <a:srgbClr val="00B0F0"/>
                </a:solidFill>
              </a:rPr>
              <a:t>a megtett utak úgy aránylanak egymáshoz, mint idők négyzetei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………….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Az időt pedig a következő módszerrel mértük: felakasztottunk egy nagy, vízzel teli dézsát, amelyből a fenekébe illesztett csövecskéken keresztül vékony sugárban </a:t>
            </a:r>
            <a:r>
              <a:rPr lang="hu-HU" sz="1400" u="sng" dirty="0" smtClean="0">
                <a:solidFill>
                  <a:srgbClr val="00B0F0"/>
                </a:solidFill>
              </a:rPr>
              <a:t>csordogált a víz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</a:rPr>
              <a:t>; a kicsorgó vizet poharakban fogtuk fel mindaddig, amíg a vizsgált mozgás (a teljes csatorna vagy annak egy része mentén) tartott; az így összegyűjtött vizeket időről időre megmértük egy rendkívül pontos mérlegen…….” </a:t>
            </a:r>
          </a:p>
          <a:p>
            <a:pPr>
              <a:defRPr/>
            </a:pPr>
            <a:r>
              <a:rPr lang="hu-HU" sz="1400" dirty="0" smtClean="0"/>
              <a:t> </a:t>
            </a:r>
          </a:p>
          <a:p>
            <a:pPr eaLnBrk="1" hangingPunct="1">
              <a:defRPr/>
            </a:pPr>
            <a:endParaRPr lang="hu-HU" sz="1400" dirty="0" smtClean="0"/>
          </a:p>
        </p:txBody>
      </p:sp>
      <p:pic>
        <p:nvPicPr>
          <p:cNvPr id="41988" name="Picture 5" descr="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929063"/>
            <a:ext cx="1319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természettudományos megismerés módszertana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1182688" y="1857375"/>
            <a:ext cx="7772400" cy="4572000"/>
          </a:xfrm>
        </p:spPr>
        <p:txBody>
          <a:bodyPr/>
          <a:lstStyle/>
          <a:p>
            <a:r>
              <a:rPr lang="hu-HU" sz="2200" smtClean="0">
                <a:solidFill>
                  <a:srgbClr val="002060"/>
                </a:solidFill>
              </a:rPr>
              <a:t>Modellalkotás</a:t>
            </a:r>
          </a:p>
          <a:p>
            <a:pPr>
              <a:buFont typeface="Wingdings" pitchFamily="2" charset="2"/>
              <a:buNone/>
            </a:pPr>
            <a:r>
              <a:rPr lang="hu-HU" sz="2200" smtClean="0">
                <a:solidFill>
                  <a:srgbClr val="002060"/>
                </a:solidFill>
              </a:rPr>
              <a:t>A fizika történetében Galilei volt az, aki első ízben beszélt a </a:t>
            </a:r>
            <a:r>
              <a:rPr lang="hu-HU" sz="2200" u="sng" smtClean="0">
                <a:solidFill>
                  <a:srgbClr val="0070C0"/>
                </a:solidFill>
              </a:rPr>
              <a:t>mellékes hatások elhanyagolásának </a:t>
            </a:r>
            <a:r>
              <a:rPr lang="hu-HU" sz="2200" smtClean="0">
                <a:solidFill>
                  <a:srgbClr val="002060"/>
                </a:solidFill>
              </a:rPr>
              <a:t>szükségességéről, elképzelte, hogy milyen is lehet az úgynevezett „ideális” eset. Ő volt az, aki ezzel bevezette modellalkotást a természettudományos jelenségek leírásához, mely kiemeli a lényeges elemeket és a többit elhanyagolja, egyszerűsít, és ezzel a jelenséget hozzáférhetővé teszi a matematikai tárgyalás számára. </a:t>
            </a:r>
          </a:p>
          <a:p>
            <a:r>
              <a:rPr lang="hu-HU" sz="2200" smtClean="0">
                <a:solidFill>
                  <a:srgbClr val="002060"/>
                </a:solidFill>
              </a:rPr>
              <a:t>Matematika és empíria összhangja.</a:t>
            </a:r>
          </a:p>
          <a:p>
            <a:r>
              <a:rPr lang="hu-HU" sz="2400" smtClean="0">
                <a:solidFill>
                  <a:srgbClr val="0070C0"/>
                </a:solidFill>
              </a:rPr>
              <a:t>Napjainkban ez kiegészül a különböző </a:t>
            </a:r>
          </a:p>
          <a:p>
            <a:pPr>
              <a:buFont typeface="Wingdings" pitchFamily="2" charset="2"/>
              <a:buNone/>
            </a:pPr>
            <a:r>
              <a:rPr lang="hu-HU" sz="2400" smtClean="0">
                <a:solidFill>
                  <a:srgbClr val="0070C0"/>
                </a:solidFill>
              </a:rPr>
              <a:t>	számítógépes szimulációs programokkal. </a:t>
            </a:r>
            <a:endParaRPr lang="hu-HU" sz="2200" smtClean="0">
              <a:solidFill>
                <a:srgbClr val="0070C0"/>
              </a:solidFill>
            </a:endParaRPr>
          </a:p>
          <a:p>
            <a:endParaRPr lang="hu-HU" smtClean="0"/>
          </a:p>
        </p:txBody>
      </p:sp>
      <p:pic>
        <p:nvPicPr>
          <p:cNvPr id="43012" name="Picture 4" descr="CMPTR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797425"/>
            <a:ext cx="1381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Galilei szavaival: 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hu-HU" sz="2400" smtClean="0">
                <a:solidFill>
                  <a:srgbClr val="002060"/>
                </a:solidFill>
              </a:rPr>
              <a:t>„Minthogy a súly, sebesség és az alak végtelen sokféleképp változhat, ezeket a jelenségeket nem tudjuk szigorú törvényekbe foglalni, ha tehát mégis tudóshoz méltóan akarjuk tárgyalni anyagunkat, el kell vonatkoztatni tőlük, majd miután felismertük és bebizonyítottuk az összes zavaró körülménytől elvonatkozatott tulajdonságokat, a mindennapi tapasztalat megtanít, hogy törvényeink milyen korlátozások mellett érvényesek a gyakorlatban.”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r>
              <a:rPr lang="hu-HU" sz="3600" smtClean="0"/>
              <a:t>Miért tanulunk különböző tantárgyakat?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i="1" dirty="0" smtClean="0">
                <a:solidFill>
                  <a:srgbClr val="002060"/>
                </a:solidFill>
              </a:rPr>
              <a:t>Hazánkban az iskolai tantárgyak az adott tudományok </a:t>
            </a:r>
            <a:r>
              <a:rPr lang="hu-HU" i="1" dirty="0">
                <a:solidFill>
                  <a:srgbClr val="002060"/>
                </a:solidFill>
              </a:rPr>
              <a:t>leképeződései, annak legfontosabb </a:t>
            </a:r>
            <a:r>
              <a:rPr lang="hu-HU" i="1" dirty="0" smtClean="0">
                <a:solidFill>
                  <a:srgbClr val="002060"/>
                </a:solidFill>
              </a:rPr>
              <a:t>fejezeteit tartalmazzák </a:t>
            </a:r>
            <a:r>
              <a:rPr lang="hu-HU" i="1" dirty="0">
                <a:solidFill>
                  <a:srgbClr val="002060"/>
                </a:solidFill>
              </a:rPr>
              <a:t>egyszerűsített </a:t>
            </a:r>
            <a:r>
              <a:rPr lang="hu-HU" i="1" dirty="0" smtClean="0">
                <a:solidFill>
                  <a:srgbClr val="002060"/>
                </a:solidFill>
              </a:rPr>
              <a:t>formában.</a:t>
            </a:r>
            <a:endParaRPr lang="hu-HU" i="1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u="sng" dirty="0" smtClean="0">
                <a:solidFill>
                  <a:srgbClr val="002060"/>
                </a:solidFill>
              </a:rPr>
              <a:t>Oktatási céljai: 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az adott tudományba való bevezetés,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más </a:t>
            </a:r>
            <a:r>
              <a:rPr lang="hu-HU" dirty="0">
                <a:solidFill>
                  <a:srgbClr val="002060"/>
                </a:solidFill>
              </a:rPr>
              <a:t>tudományok tanulásának/tanításának </a:t>
            </a:r>
            <a:r>
              <a:rPr lang="hu-HU" dirty="0" smtClean="0">
                <a:solidFill>
                  <a:srgbClr val="002060"/>
                </a:solidFill>
              </a:rPr>
              <a:t>elősegítése.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i="1" dirty="0">
                <a:solidFill>
                  <a:srgbClr val="002060"/>
                </a:solidFill>
              </a:rPr>
              <a:t>K</a:t>
            </a:r>
            <a:r>
              <a:rPr lang="hu-HU" i="1" dirty="0" smtClean="0">
                <a:solidFill>
                  <a:srgbClr val="002060"/>
                </a:solidFill>
              </a:rPr>
              <a:t>ulcskompetenciák </a:t>
            </a:r>
            <a:r>
              <a:rPr lang="hu-HU" i="1" dirty="0">
                <a:solidFill>
                  <a:srgbClr val="002060"/>
                </a:solidFill>
              </a:rPr>
              <a:t>fejlesztése</a:t>
            </a:r>
            <a:r>
              <a:rPr lang="hu-HU" dirty="0">
                <a:solidFill>
                  <a:srgbClr val="002060"/>
                </a:solidFill>
              </a:rPr>
              <a:t>, </a:t>
            </a:r>
            <a:r>
              <a:rPr lang="hu-HU" b="1" dirty="0">
                <a:solidFill>
                  <a:srgbClr val="002060"/>
                </a:solidFill>
              </a:rPr>
              <a:t>eszköztudás</a:t>
            </a:r>
            <a:r>
              <a:rPr lang="hu-HU" dirty="0">
                <a:solidFill>
                  <a:srgbClr val="002060"/>
                </a:solidFill>
              </a:rPr>
              <a:t> biztosítása a további tanulmányokhoz, más tantárgyak tanulásához, pl. olvasás, számolás, a matematika, mint leírási nyelv bizonyos tudományok, illetve résztudományok esetében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b="1" dirty="0">
                <a:solidFill>
                  <a:srgbClr val="002060"/>
                </a:solidFill>
              </a:rPr>
              <a:t>A </a:t>
            </a:r>
            <a:r>
              <a:rPr lang="hu-HU" b="1" u="sng" dirty="0" smtClean="0">
                <a:solidFill>
                  <a:srgbClr val="002060"/>
                </a:solidFill>
              </a:rPr>
              <a:t>matematika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is ilyen, ezért magas az óraszáma a többi tantárgyhoz képest!</a:t>
            </a:r>
            <a:endParaRPr lang="hu-HU" dirty="0">
              <a:solidFill>
                <a:srgbClr val="002060"/>
              </a:solidFill>
            </a:endParaRPr>
          </a:p>
          <a:p>
            <a:pPr>
              <a:defRPr/>
            </a:pPr>
            <a:endParaRPr lang="hu-HU" dirty="0" smtClean="0"/>
          </a:p>
        </p:txBody>
      </p:sp>
      <p:pic>
        <p:nvPicPr>
          <p:cNvPr id="8196" name="Picture 4" descr="C:\Users\Ranoti\AppData\Local\Microsoft\Windows\Temporary Internet Files\Content.IE5\ZS8P32MZ\MP90034158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989138"/>
            <a:ext cx="2124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Miként is fedezhette fel Galilei az időnégyzetes törvényt?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Valószínűleg előbb a vízszintes hajítás parabola pályáját vette észre, és ebből következtetett vissza a szabadesés időnégyzetes összefüggésére.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	Erre jegyzeteiből lehet következtetni, melyek közül több kísérleti leírást és mérési eredményeket is tartalmaz. </a:t>
            </a:r>
          </a:p>
          <a:p>
            <a:pPr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De könyvében mégsem így írta le!!!!</a:t>
            </a:r>
          </a:p>
          <a:p>
            <a:pPr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 hajítások tanításának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400" u="sng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hu-HU" sz="2400" u="sng" dirty="0" smtClean="0">
                <a:solidFill>
                  <a:srgbClr val="C00000"/>
                </a:solidFill>
              </a:rPr>
              <a:t>didaktikáját is megalkotta </a:t>
            </a:r>
            <a:r>
              <a:rPr lang="hu-HU" sz="2400" dirty="0" smtClean="0">
                <a:solidFill>
                  <a:srgbClr val="002060"/>
                </a:solidFill>
              </a:rPr>
              <a:t>számunkra!!!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45060" name="Picture 14" descr="tanuló3"/>
          <p:cNvPicPr>
            <a:picLocks noChangeAspect="1" noChangeArrowheads="1"/>
          </p:cNvPicPr>
          <p:nvPr/>
        </p:nvPicPr>
        <p:blipFill>
          <a:blip r:embed="rId2"/>
          <a:srcRect t="3749"/>
          <a:stretch>
            <a:fillRect/>
          </a:stretch>
        </p:blipFill>
        <p:spPr bwMode="auto">
          <a:xfrm>
            <a:off x="6786563" y="4357688"/>
            <a:ext cx="2368550" cy="1782762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smtClean="0"/>
              <a:t>A 116-os kísérlet  vázlata </a:t>
            </a:r>
            <a:br>
              <a:rPr lang="hu-HU" sz="3600" smtClean="0"/>
            </a:br>
            <a:r>
              <a:rPr lang="hu-HU" sz="3600" smtClean="0"/>
              <a:t>Galilei kézirataiból. 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46084" name="Picture 2" descr="Gallilei parab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695450"/>
            <a:ext cx="650081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http://www.termeszetvilaga.hu/tv98/tv9804/folian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7988" y="0"/>
            <a:ext cx="23860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folians2"/>
          <p:cNvPicPr>
            <a:picLocks noChangeAspect="1" noChangeArrowheads="1"/>
          </p:cNvPicPr>
          <p:nvPr/>
        </p:nvPicPr>
        <p:blipFill>
          <a:blip r:embed="rId4"/>
          <a:srcRect l="32585" r="41049" b="51152"/>
          <a:stretch>
            <a:fillRect/>
          </a:stretch>
        </p:blipFill>
        <p:spPr bwMode="auto">
          <a:xfrm>
            <a:off x="285750" y="2214563"/>
            <a:ext cx="159543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Továbblépés</a:t>
            </a:r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smtClean="0">
                <a:solidFill>
                  <a:srgbClr val="002060"/>
                </a:solidFill>
              </a:rPr>
              <a:t>Galilei számára kevés volt az „egyszerű” kísérleti tapasztalat (az út az idő négyzetével arányos), </a:t>
            </a:r>
            <a:r>
              <a:rPr lang="hu-HU" sz="2400" b="1" i="1" smtClean="0">
                <a:solidFill>
                  <a:srgbClr val="FF0000"/>
                </a:solidFill>
              </a:rPr>
              <a:t>mélyebb összefüggést </a:t>
            </a:r>
            <a:r>
              <a:rPr lang="hu-HU" sz="2400" smtClean="0">
                <a:solidFill>
                  <a:srgbClr val="002060"/>
                </a:solidFill>
              </a:rPr>
              <a:t>keresett. A </a:t>
            </a:r>
            <a:r>
              <a:rPr lang="hu-HU" sz="2400" i="1" smtClean="0">
                <a:solidFill>
                  <a:srgbClr val="002060"/>
                </a:solidFill>
              </a:rPr>
              <a:t>v(t)</a:t>
            </a:r>
            <a:r>
              <a:rPr lang="hu-HU" sz="2400" smtClean="0">
                <a:solidFill>
                  <a:srgbClr val="002060"/>
                </a:solidFill>
              </a:rPr>
              <a:t> függvényt „integrálta” + elhanyagolások „művészete”.</a:t>
            </a:r>
          </a:p>
          <a:p>
            <a:r>
              <a:rPr lang="hu-HU" sz="2400" smtClean="0">
                <a:solidFill>
                  <a:srgbClr val="002060"/>
                </a:solidFill>
              </a:rPr>
              <a:t>Descartes </a:t>
            </a:r>
          </a:p>
          <a:p>
            <a:pPr>
              <a:buFont typeface="Wingdings" pitchFamily="2" charset="2"/>
              <a:buNone/>
            </a:pPr>
            <a:r>
              <a:rPr lang="hu-HU" sz="2400" smtClean="0">
                <a:solidFill>
                  <a:srgbClr val="002060"/>
                </a:solidFill>
              </a:rPr>
              <a:t>	Mechanisztikus materializmus</a:t>
            </a:r>
          </a:p>
          <a:p>
            <a:r>
              <a:rPr lang="hu-HU" sz="2400" smtClean="0">
                <a:solidFill>
                  <a:srgbClr val="002060"/>
                </a:solidFill>
              </a:rPr>
              <a:t>Newton</a:t>
            </a:r>
          </a:p>
          <a:p>
            <a:pPr>
              <a:buFont typeface="Wingdings" pitchFamily="2" charset="2"/>
              <a:buNone/>
            </a:pPr>
            <a:r>
              <a:rPr lang="hu-HU" sz="2400" smtClean="0">
                <a:solidFill>
                  <a:srgbClr val="002060"/>
                </a:solidFill>
              </a:rPr>
              <a:t>	</a:t>
            </a:r>
            <a:r>
              <a:rPr lang="hu-HU" sz="2400" i="1" smtClean="0">
                <a:solidFill>
                  <a:srgbClr val="002060"/>
                </a:solidFill>
              </a:rPr>
              <a:t>v(t)</a:t>
            </a:r>
            <a:r>
              <a:rPr lang="hu-HU" sz="2400" smtClean="0">
                <a:solidFill>
                  <a:srgbClr val="002060"/>
                </a:solidFill>
              </a:rPr>
              <a:t>, majd </a:t>
            </a:r>
            <a:r>
              <a:rPr lang="hu-HU" sz="2400" i="1" smtClean="0">
                <a:solidFill>
                  <a:srgbClr val="002060"/>
                </a:solidFill>
              </a:rPr>
              <a:t>a(t)</a:t>
            </a:r>
            <a:r>
              <a:rPr lang="hu-HU" sz="2400" smtClean="0">
                <a:solidFill>
                  <a:srgbClr val="002060"/>
                </a:solidFill>
              </a:rPr>
              <a:t> függvények integrálása,</a:t>
            </a:r>
          </a:p>
          <a:p>
            <a:pPr>
              <a:buFont typeface="Wingdings" pitchFamily="2" charset="2"/>
              <a:buNone/>
            </a:pPr>
            <a:r>
              <a:rPr lang="hu-HU" sz="2400" smtClean="0">
                <a:solidFill>
                  <a:srgbClr val="002060"/>
                </a:solidFill>
              </a:rPr>
              <a:t>		</a:t>
            </a:r>
            <a:r>
              <a:rPr lang="hu-HU" sz="2400" i="1" smtClean="0">
                <a:solidFill>
                  <a:srgbClr val="002060"/>
                </a:solidFill>
              </a:rPr>
              <a:t>Oksági kapcsolatok</a:t>
            </a:r>
          </a:p>
          <a:p>
            <a:pPr>
              <a:buFont typeface="Wingdings" pitchFamily="2" charset="2"/>
              <a:buNone/>
            </a:pPr>
            <a:r>
              <a:rPr lang="hu-HU" sz="2400" smtClean="0">
                <a:solidFill>
                  <a:srgbClr val="002060"/>
                </a:solidFill>
              </a:rPr>
              <a:t>Mozgásegyenlet …………………</a:t>
            </a:r>
            <a:r>
              <a:rPr lang="hu-HU" sz="2400" i="1" smtClean="0">
                <a:solidFill>
                  <a:srgbClr val="002060"/>
                </a:solidFill>
              </a:rPr>
              <a:t>mai fizika kialakulása</a:t>
            </a:r>
            <a:endParaRPr lang="hu-HU" sz="2400" smtClean="0"/>
          </a:p>
          <a:p>
            <a:endParaRPr lang="hu-HU" smtClean="0"/>
          </a:p>
        </p:txBody>
      </p:sp>
      <p:pic>
        <p:nvPicPr>
          <p:cNvPr id="47108" name="Picture 5" descr="http://www.astro.uu.se/librarynew/OldLibrary/Images/bilder-gambibl/newton-princi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3500438"/>
            <a:ext cx="18748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56175"/>
          </a:xfrm>
        </p:spPr>
        <p:txBody>
          <a:bodyPr/>
          <a:lstStyle/>
          <a:p>
            <a:pPr algn="ctr"/>
            <a:r>
              <a:rPr lang="hu-HU" smtClean="0"/>
              <a:t>Matematikai jellegű fizika feladatok a felzárkóztató kurzusokról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392612"/>
          </a:xfrm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800" smtClean="0">
                <a:solidFill>
                  <a:srgbClr val="002060"/>
                </a:solidFill>
              </a:rPr>
              <a:t>Partjelző elmozdulás – idő és</a:t>
            </a:r>
            <a:br>
              <a:rPr lang="hu-HU" sz="2800" smtClean="0">
                <a:solidFill>
                  <a:srgbClr val="002060"/>
                </a:solidFill>
              </a:rPr>
            </a:br>
            <a:r>
              <a:rPr lang="hu-HU" sz="2800" smtClean="0">
                <a:solidFill>
                  <a:srgbClr val="002060"/>
                </a:solidFill>
              </a:rPr>
              <a:t> út – idő grafikonja</a:t>
            </a:r>
            <a:br>
              <a:rPr lang="hu-HU" sz="2800" smtClean="0">
                <a:solidFill>
                  <a:srgbClr val="002060"/>
                </a:solidFill>
              </a:rPr>
            </a:br>
            <a:r>
              <a:rPr lang="hu-HU" sz="2400" i="1" smtClean="0">
                <a:solidFill>
                  <a:srgbClr val="0000FF"/>
                </a:solidFill>
              </a:rPr>
              <a:t>origó: szögletzászló, </a:t>
            </a:r>
            <a:br>
              <a:rPr lang="hu-HU" sz="2400" i="1" smtClean="0">
                <a:solidFill>
                  <a:srgbClr val="0000FF"/>
                </a:solidFill>
              </a:rPr>
            </a:br>
            <a:r>
              <a:rPr lang="hu-HU" sz="2400" i="1" smtClean="0">
                <a:solidFill>
                  <a:srgbClr val="0000FF"/>
                </a:solidFill>
              </a:rPr>
              <a:t>események: szöglet, szabadrúgás</a:t>
            </a:r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4932040" y="2348880"/>
          <a:ext cx="3744416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4860032" y="4221088"/>
          <a:ext cx="3888432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8" name="il_fi" descr="0003721f-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50" y="2708275"/>
            <a:ext cx="43942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elfelé nyíl 5"/>
          <p:cNvSpPr/>
          <p:nvPr/>
        </p:nvSpPr>
        <p:spPr>
          <a:xfrm>
            <a:off x="2700338" y="3192463"/>
            <a:ext cx="241300" cy="762000"/>
          </a:xfrm>
          <a:prstGeom prst="upArrow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Balra-jobbra nyíl 6"/>
          <p:cNvSpPr/>
          <p:nvPr/>
        </p:nvSpPr>
        <p:spPr>
          <a:xfrm>
            <a:off x="2987675" y="3025775"/>
            <a:ext cx="833438" cy="24288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mtClean="0"/>
              <a:t>4-6 villamos mozgása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Legyen a két megálló közötti távolság 500 m, a villamos gyorsulása pedig 0,5 m/s</a:t>
            </a:r>
            <a:r>
              <a:rPr lang="hu-HU" sz="2000" baseline="30000" dirty="0">
                <a:solidFill>
                  <a:srgbClr val="002060"/>
                </a:solidFill>
              </a:rPr>
              <a:t>2</a:t>
            </a:r>
            <a:r>
              <a:rPr lang="hu-HU" sz="2000" dirty="0">
                <a:solidFill>
                  <a:srgbClr val="002060"/>
                </a:solidFill>
              </a:rPr>
              <a:t> ! </a:t>
            </a:r>
            <a:endParaRPr lang="hu-H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20 </a:t>
            </a:r>
            <a:r>
              <a:rPr lang="hu-HU" sz="2000" dirty="0">
                <a:solidFill>
                  <a:srgbClr val="002060"/>
                </a:solidFill>
              </a:rPr>
              <a:t>s időtartamig gyorsuljon, majd állandó sebességgel menjen, végül szintén 20 s – </a:t>
            </a:r>
            <a:r>
              <a:rPr lang="hu-HU" sz="2000" dirty="0" err="1">
                <a:solidFill>
                  <a:srgbClr val="002060"/>
                </a:solidFill>
              </a:rPr>
              <a:t>ig</a:t>
            </a:r>
            <a:r>
              <a:rPr lang="hu-HU" sz="2000" dirty="0">
                <a:solidFill>
                  <a:srgbClr val="002060"/>
                </a:solidFill>
              </a:rPr>
              <a:t> lassítson, gyorsulása -0,5 m/s</a:t>
            </a:r>
            <a:r>
              <a:rPr lang="hu-HU" sz="2000" baseline="30000" dirty="0">
                <a:solidFill>
                  <a:srgbClr val="002060"/>
                </a:solidFill>
              </a:rPr>
              <a:t>2</a:t>
            </a:r>
            <a:r>
              <a:rPr lang="hu-HU" sz="2000" dirty="0">
                <a:solidFill>
                  <a:srgbClr val="002060"/>
                </a:solidFill>
              </a:rPr>
              <a:t> ! </a:t>
            </a:r>
            <a:endParaRPr lang="hu-H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dirty="0" smtClean="0">
                <a:solidFill>
                  <a:srgbClr val="002060"/>
                </a:solidFill>
              </a:rPr>
              <a:t>Ábrázoljuk </a:t>
            </a:r>
            <a:r>
              <a:rPr lang="hu-HU" sz="2000" dirty="0">
                <a:solidFill>
                  <a:srgbClr val="002060"/>
                </a:solidFill>
              </a:rPr>
              <a:t>az út – idő, a sebesség – idő és a gyorsulás – idő grafikonokat! </a:t>
            </a:r>
            <a:endParaRPr lang="hu-HU" sz="2000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i="1" dirty="0">
                <a:solidFill>
                  <a:srgbClr val="002060"/>
                </a:solidFill>
              </a:rPr>
              <a:t>v = a·t</a:t>
            </a:r>
            <a:r>
              <a:rPr lang="hu-HU" sz="2000" dirty="0">
                <a:solidFill>
                  <a:srgbClr val="002060"/>
                </a:solidFill>
              </a:rPr>
              <a:t> = 10 m/</a:t>
            </a:r>
            <a:r>
              <a:rPr lang="hu-HU" sz="2000" dirty="0" err="1">
                <a:solidFill>
                  <a:srgbClr val="002060"/>
                </a:solidFill>
              </a:rPr>
              <a:t>s-ra</a:t>
            </a:r>
            <a:r>
              <a:rPr lang="hu-HU" sz="2000" dirty="0">
                <a:solidFill>
                  <a:srgbClr val="002060"/>
                </a:solidFill>
              </a:rPr>
              <a:t> gyorsul fel a 20 s alatt, és ez alatt 100 m távolságra jut. Ugyanennyi ideig lassít, mely alatt szintén 100 m utat tesz meg. Tehát 300 m – t megy az állandó 10 m/s – </a:t>
            </a:r>
            <a:r>
              <a:rPr lang="hu-HU" sz="2000" dirty="0" err="1">
                <a:solidFill>
                  <a:srgbClr val="002060"/>
                </a:solidFill>
              </a:rPr>
              <a:t>os</a:t>
            </a:r>
            <a:r>
              <a:rPr lang="hu-HU" sz="2000" dirty="0">
                <a:solidFill>
                  <a:srgbClr val="002060"/>
                </a:solidFill>
              </a:rPr>
              <a:t> sebességgel, mely 30 s-ig tart. A mozgás összesen 70 s – </a:t>
            </a:r>
            <a:r>
              <a:rPr lang="hu-HU" sz="2000" dirty="0" err="1">
                <a:solidFill>
                  <a:srgbClr val="002060"/>
                </a:solidFill>
              </a:rPr>
              <a:t>ig</a:t>
            </a:r>
            <a:r>
              <a:rPr lang="hu-HU" sz="2000" dirty="0">
                <a:solidFill>
                  <a:srgbClr val="002060"/>
                </a:solidFill>
              </a:rPr>
              <a:t> tart. </a:t>
            </a:r>
            <a:endParaRPr lang="hu-H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dirty="0">
                <a:solidFill>
                  <a:srgbClr val="0070C0"/>
                </a:solidFill>
              </a:rPr>
              <a:t>A gyorsuló szakaszon a páratlan számok szabálya szerint nő az út, melyből a négyzetes időfüggés következik: </a:t>
            </a:r>
            <a:r>
              <a:rPr lang="hu-HU" sz="2000" i="1" dirty="0">
                <a:solidFill>
                  <a:srgbClr val="0070C0"/>
                </a:solidFill>
              </a:rPr>
              <a:t>s = a</a:t>
            </a:r>
            <a:r>
              <a:rPr lang="hu-HU" sz="2000" dirty="0">
                <a:solidFill>
                  <a:srgbClr val="0070C0"/>
                </a:solidFill>
              </a:rPr>
              <a:t>/2.</a:t>
            </a:r>
            <a:r>
              <a:rPr lang="hu-HU" sz="2000" i="1" dirty="0">
                <a:solidFill>
                  <a:srgbClr val="0070C0"/>
                </a:solidFill>
              </a:rPr>
              <a:t>t</a:t>
            </a:r>
            <a:r>
              <a:rPr lang="hu-HU" sz="2000" baseline="-25000" dirty="0">
                <a:solidFill>
                  <a:srgbClr val="0070C0"/>
                </a:solidFill>
              </a:rPr>
              <a:t>gy</a:t>
            </a:r>
            <a:r>
              <a:rPr lang="hu-HU" sz="2000" baseline="30000" dirty="0">
                <a:solidFill>
                  <a:srgbClr val="0070C0"/>
                </a:solidFill>
              </a:rPr>
              <a:t>2 </a:t>
            </a:r>
            <a:endParaRPr lang="hu-HU" sz="20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hu-HU" sz="2000" dirty="0">
                <a:solidFill>
                  <a:srgbClr val="0070C0"/>
                </a:solidFill>
              </a:rPr>
              <a:t>Egyenletesen növekszik az út: </a:t>
            </a:r>
            <a:r>
              <a:rPr lang="hu-HU" sz="2000" i="1" dirty="0">
                <a:solidFill>
                  <a:srgbClr val="0070C0"/>
                </a:solidFill>
              </a:rPr>
              <a:t>s = </a:t>
            </a:r>
            <a:r>
              <a:rPr lang="hu-HU" sz="2000" i="1" dirty="0" err="1">
                <a:solidFill>
                  <a:srgbClr val="0070C0"/>
                </a:solidFill>
              </a:rPr>
              <a:t>v</a:t>
            </a:r>
            <a:r>
              <a:rPr lang="hu-HU" sz="2000" i="1" baseline="-25000" dirty="0" err="1">
                <a:solidFill>
                  <a:srgbClr val="0070C0"/>
                </a:solidFill>
              </a:rPr>
              <a:t>max</a:t>
            </a:r>
            <a:r>
              <a:rPr lang="hu-HU" sz="2000" i="1" dirty="0">
                <a:solidFill>
                  <a:srgbClr val="0070C0"/>
                </a:solidFill>
              </a:rPr>
              <a:t>·t</a:t>
            </a:r>
            <a:r>
              <a:rPr lang="hu-HU" sz="2000" i="1" baseline="-25000" dirty="0">
                <a:solidFill>
                  <a:srgbClr val="0070C0"/>
                </a:solidFill>
              </a:rPr>
              <a:t>e</a:t>
            </a:r>
            <a:r>
              <a:rPr lang="hu-HU" sz="2000" dirty="0">
                <a:solidFill>
                  <a:srgbClr val="0070C0"/>
                </a:solidFill>
              </a:rPr>
              <a:t> . </a:t>
            </a:r>
          </a:p>
          <a:p>
            <a:pPr>
              <a:defRPr/>
            </a:pPr>
            <a:r>
              <a:rPr lang="hu-HU" sz="2000" dirty="0">
                <a:solidFill>
                  <a:srgbClr val="0070C0"/>
                </a:solidFill>
              </a:rPr>
              <a:t>A gyorsuló „tükörképe” ,lassuló szakasz: </a:t>
            </a:r>
            <a:r>
              <a:rPr lang="hu-HU" sz="2000" i="1" dirty="0">
                <a:solidFill>
                  <a:srgbClr val="0070C0"/>
                </a:solidFill>
              </a:rPr>
              <a:t>s</a:t>
            </a:r>
            <a:r>
              <a:rPr lang="hu-HU" sz="2000" dirty="0">
                <a:solidFill>
                  <a:srgbClr val="0070C0"/>
                </a:solidFill>
              </a:rPr>
              <a:t> = 400 m + </a:t>
            </a:r>
            <a:r>
              <a:rPr lang="hu-HU" sz="2000" i="1" dirty="0" err="1">
                <a:solidFill>
                  <a:srgbClr val="0070C0"/>
                </a:solidFill>
              </a:rPr>
              <a:t>v</a:t>
            </a:r>
            <a:r>
              <a:rPr lang="hu-HU" sz="2000" i="1" baseline="-25000" dirty="0" err="1">
                <a:solidFill>
                  <a:srgbClr val="0070C0"/>
                </a:solidFill>
              </a:rPr>
              <a:t>max</a:t>
            </a:r>
            <a:r>
              <a:rPr lang="hu-HU" sz="2000" i="1" dirty="0" err="1">
                <a:solidFill>
                  <a:srgbClr val="0070C0"/>
                </a:solidFill>
              </a:rPr>
              <a:t>.t</a:t>
            </a:r>
            <a:r>
              <a:rPr lang="hu-HU" sz="2000" i="1" baseline="-25000" dirty="0" err="1">
                <a:solidFill>
                  <a:srgbClr val="0070C0"/>
                </a:solidFill>
              </a:rPr>
              <a:t>l</a:t>
            </a:r>
            <a:r>
              <a:rPr lang="hu-HU" sz="2000" i="1" dirty="0">
                <a:solidFill>
                  <a:srgbClr val="0070C0"/>
                </a:solidFill>
              </a:rPr>
              <a:t> - a</a:t>
            </a:r>
            <a:r>
              <a:rPr lang="hu-HU" sz="2000" dirty="0">
                <a:solidFill>
                  <a:srgbClr val="0070C0"/>
                </a:solidFill>
              </a:rPr>
              <a:t>/2.</a:t>
            </a:r>
            <a:r>
              <a:rPr lang="hu-HU" sz="2000" i="1" dirty="0">
                <a:solidFill>
                  <a:srgbClr val="0070C0"/>
                </a:solidFill>
              </a:rPr>
              <a:t>t</a:t>
            </a:r>
            <a:r>
              <a:rPr lang="hu-HU" sz="2000" baseline="-25000" dirty="0">
                <a:solidFill>
                  <a:srgbClr val="0070C0"/>
                </a:solidFill>
              </a:rPr>
              <a:t>l</a:t>
            </a:r>
            <a:r>
              <a:rPr lang="hu-HU" sz="2000" baseline="30000" dirty="0">
                <a:solidFill>
                  <a:srgbClr val="0070C0"/>
                </a:solidFill>
              </a:rPr>
              <a:t>2 </a:t>
            </a:r>
            <a:endParaRPr lang="hu-HU" sz="2000" dirty="0">
              <a:solidFill>
                <a:srgbClr val="0070C0"/>
              </a:solidFill>
            </a:endParaRPr>
          </a:p>
        </p:txBody>
      </p:sp>
      <p:pic>
        <p:nvPicPr>
          <p:cNvPr id="50180" name="Kép 3" descr="Leírás: combino1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15888"/>
            <a:ext cx="23352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r>
              <a:rPr lang="hu-HU" sz="3200" smtClean="0">
                <a:solidFill>
                  <a:srgbClr val="002060"/>
                </a:solidFill>
              </a:rPr>
              <a:t>4-6 villamos mozgása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5151438" y="116632"/>
          <a:ext cx="3865255" cy="275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5508104" y="2852936"/>
          <a:ext cx="3516803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5508104" y="4797152"/>
          <a:ext cx="3312368" cy="193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776288"/>
            <a:ext cx="4613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" y="1598613"/>
            <a:ext cx="5251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Kép 3" descr="Leírás: combino1_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8363" y="3319463"/>
            <a:ext cx="233521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hu-HU" sz="4000" smtClean="0"/>
              <a:t>Jellegzetes hibák</a:t>
            </a:r>
          </a:p>
        </p:txBody>
      </p:sp>
      <p:sp>
        <p:nvSpPr>
          <p:cNvPr id="52227" name="Tartalom helye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r>
              <a:rPr lang="hu-HU" sz="1800" smtClean="0">
                <a:solidFill>
                  <a:srgbClr val="002060"/>
                </a:solidFill>
              </a:rPr>
              <a:t>Az </a:t>
            </a:r>
            <a:r>
              <a:rPr lang="hu-HU" sz="1800" b="1" smtClean="0">
                <a:solidFill>
                  <a:srgbClr val="002060"/>
                </a:solidFill>
              </a:rPr>
              <a:t>út–idő grafikon </a:t>
            </a:r>
            <a:r>
              <a:rPr lang="hu-HU" sz="1800" smtClean="0">
                <a:solidFill>
                  <a:srgbClr val="002060"/>
                </a:solidFill>
              </a:rPr>
              <a:t>különösen sok nehézséget szokott okozni. Többen rajzoltak gyökfüggvény jellegű ábrát, vízszintes vonalat, vagy éppen monoton csökkenést mutató egyenest. </a:t>
            </a:r>
          </a:p>
          <a:p>
            <a:r>
              <a:rPr lang="hu-HU" sz="1800" smtClean="0">
                <a:solidFill>
                  <a:srgbClr val="002060"/>
                </a:solidFill>
              </a:rPr>
              <a:t>De olyan esettel is sokszor találkoztunk, hogy szépen kiszámítják az utat a négyzetes úttörvény összefüggés segítségével, majd amikor ábrázolni kell, akkor </a:t>
            </a:r>
            <a:r>
              <a:rPr lang="hu-HU" sz="1800" b="1" smtClean="0">
                <a:solidFill>
                  <a:srgbClr val="002060"/>
                </a:solidFill>
              </a:rPr>
              <a:t>lineárisként</a:t>
            </a:r>
            <a:r>
              <a:rPr lang="hu-HU" sz="1800" smtClean="0">
                <a:solidFill>
                  <a:srgbClr val="002060"/>
                </a:solidFill>
              </a:rPr>
              <a:t> jelenítik meg az út – idő függvényt. </a:t>
            </a:r>
          </a:p>
          <a:p>
            <a:r>
              <a:rPr lang="hu-HU" sz="1800" b="1" smtClean="0">
                <a:solidFill>
                  <a:srgbClr val="002060"/>
                </a:solidFill>
              </a:rPr>
              <a:t>Fékező autó </a:t>
            </a:r>
            <a:r>
              <a:rPr lang="hu-HU" sz="1800" smtClean="0">
                <a:solidFill>
                  <a:srgbClr val="002060"/>
                </a:solidFill>
              </a:rPr>
              <a:t>esetében a </a:t>
            </a:r>
            <a:r>
              <a:rPr lang="hu-HU" sz="1800" i="1" smtClean="0">
                <a:solidFill>
                  <a:srgbClr val="002060"/>
                </a:solidFill>
              </a:rPr>
              <a:t>v = a·t</a:t>
            </a:r>
            <a:r>
              <a:rPr lang="hu-HU" sz="1800" smtClean="0">
                <a:solidFill>
                  <a:srgbClr val="002060"/>
                </a:solidFill>
              </a:rPr>
              <a:t> összefüggésből ki tudják számolni a fékezés idejét, de a fékút kiszámításánál már sokan nem veszik figyelembe, hogy változó mozgásról van szó, és egyszerűen csak az </a:t>
            </a:r>
            <a:r>
              <a:rPr lang="hu-HU" sz="1800" i="1" smtClean="0">
                <a:solidFill>
                  <a:srgbClr val="002060"/>
                </a:solidFill>
              </a:rPr>
              <a:t>s = v·t</a:t>
            </a:r>
            <a:r>
              <a:rPr lang="hu-HU" sz="1800" smtClean="0">
                <a:solidFill>
                  <a:srgbClr val="002060"/>
                </a:solidFill>
              </a:rPr>
              <a:t> összefüggést használják, </a:t>
            </a:r>
            <a:r>
              <a:rPr lang="hu-HU" sz="1800" b="1" smtClean="0">
                <a:solidFill>
                  <a:srgbClr val="002060"/>
                </a:solidFill>
              </a:rPr>
              <a:t>mintha egyenes vonalú egyenletes mozgásról </a:t>
            </a:r>
            <a:r>
              <a:rPr lang="hu-HU" sz="1800" smtClean="0">
                <a:solidFill>
                  <a:srgbClr val="002060"/>
                </a:solidFill>
              </a:rPr>
              <a:t>lenne szó. </a:t>
            </a:r>
          </a:p>
          <a:p>
            <a:r>
              <a:rPr lang="hu-HU" sz="1800" i="1" smtClean="0">
                <a:solidFill>
                  <a:srgbClr val="002060"/>
                </a:solidFill>
              </a:rPr>
              <a:t>A diákok egy része nem igazán abból indul ki, hogy elképzelje az adott jelenséget, hanem abból, hogy milyen mennyiségeket ismer, és az azok közti kapcsolatra milyen </a:t>
            </a:r>
            <a:r>
              <a:rPr lang="hu-HU" sz="1800" b="1" i="1" smtClean="0">
                <a:solidFill>
                  <a:srgbClr val="002060"/>
                </a:solidFill>
              </a:rPr>
              <a:t>képletek</a:t>
            </a:r>
            <a:r>
              <a:rPr lang="hu-HU" sz="1800" i="1" smtClean="0">
                <a:solidFill>
                  <a:srgbClr val="002060"/>
                </a:solidFill>
              </a:rPr>
              <a:t> is léteznek, és az egyik talált összefüggésbe behelyettesít, függetlenül attól, hogy az mire is vonatkozik</a:t>
            </a:r>
            <a:r>
              <a:rPr lang="hu-HU" sz="1800" smtClean="0">
                <a:solidFill>
                  <a:srgbClr val="002060"/>
                </a:solidFill>
              </a:rPr>
              <a:t>. </a:t>
            </a:r>
          </a:p>
          <a:p>
            <a:r>
              <a:rPr lang="hu-HU" sz="1800" smtClean="0">
                <a:solidFill>
                  <a:srgbClr val="002060"/>
                </a:solidFill>
              </a:rPr>
              <a:t>A tanulói elképzelések kutatásában az ilyen jellegű hibákat </a:t>
            </a:r>
            <a:r>
              <a:rPr lang="hu-HU" sz="1800" b="1" smtClean="0">
                <a:solidFill>
                  <a:srgbClr val="002060"/>
                </a:solidFill>
              </a:rPr>
              <a:t>redukciónak, vagy leragadásnak </a:t>
            </a:r>
            <a:r>
              <a:rPr lang="hu-HU" sz="1800" smtClean="0">
                <a:solidFill>
                  <a:srgbClr val="002060"/>
                </a:solidFill>
              </a:rPr>
              <a:t>nevezik. A redukció azt jelenti, hogy a tanuló a fogalmakat, jelenségeket leegyszerűsíti annak érdekében, hogy minél kevesebb tényezőt kelljen figyelembe venni. A leragadás pedig azt, hogy bizonyos elveket, stratégiákat és értelmezéseket automatikusan alkalmaz anélkül, hogy a probléma sajátosságaira tekintettel lenne.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Saját emlékeim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A három függvény kapcsolatban van egymással.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 smtClean="0">
                <a:solidFill>
                  <a:srgbClr val="002060"/>
                </a:solidFill>
              </a:rPr>
              <a:t>Először a </a:t>
            </a:r>
            <a:r>
              <a:rPr lang="hu-HU" b="1" dirty="0" smtClean="0">
                <a:solidFill>
                  <a:srgbClr val="002060"/>
                </a:solidFill>
              </a:rPr>
              <a:t>sebesség – idő </a:t>
            </a:r>
            <a:r>
              <a:rPr lang="hu-HU" dirty="0" smtClean="0">
                <a:solidFill>
                  <a:srgbClr val="002060"/>
                </a:solidFill>
              </a:rPr>
              <a:t>függvényt célszerű megalkotni, majd felrajzolni.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 smtClean="0">
                <a:solidFill>
                  <a:srgbClr val="002060"/>
                </a:solidFill>
              </a:rPr>
              <a:t>Gyorsulás – idő függvény, mint az előző </a:t>
            </a:r>
            <a:r>
              <a:rPr lang="hu-HU" b="1" dirty="0" smtClean="0">
                <a:solidFill>
                  <a:srgbClr val="002060"/>
                </a:solidFill>
              </a:rPr>
              <a:t>derivált-függvénye</a:t>
            </a:r>
            <a:r>
              <a:rPr lang="hu-HU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dirty="0" smtClean="0">
                <a:solidFill>
                  <a:srgbClr val="002060"/>
                </a:solidFill>
              </a:rPr>
              <a:t>Út – idő függvény az </a:t>
            </a:r>
            <a:r>
              <a:rPr lang="hu-HU" b="1" dirty="0" smtClean="0">
                <a:solidFill>
                  <a:srgbClr val="002060"/>
                </a:solidFill>
              </a:rPr>
              <a:t>integrálás</a:t>
            </a:r>
            <a:r>
              <a:rPr lang="hu-HU" dirty="0" smtClean="0">
                <a:solidFill>
                  <a:srgbClr val="002060"/>
                </a:solidFill>
              </a:rPr>
              <a:t> felhasználásával.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Ez egyben </a:t>
            </a:r>
            <a:r>
              <a:rPr lang="hu-HU" b="1" dirty="0" smtClean="0">
                <a:solidFill>
                  <a:srgbClr val="002060"/>
                </a:solidFill>
              </a:rPr>
              <a:t>segítség</a:t>
            </a:r>
            <a:r>
              <a:rPr lang="hu-HU" dirty="0" smtClean="0">
                <a:solidFill>
                  <a:srgbClr val="002060"/>
                </a:solidFill>
              </a:rPr>
              <a:t> a különböző mozgástípusok (egyenes vonalú egyenletes, egyenletesen változó…..) és az azok matematikai leírásához tartozó formalizmus megértésében, elsajátításában!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562725" cy="1143000"/>
          </a:xfrm>
        </p:spPr>
        <p:txBody>
          <a:bodyPr/>
          <a:lstStyle/>
          <a:p>
            <a:r>
              <a:rPr lang="hu-HU" sz="1800" smtClean="0"/>
              <a:t>DRS 1.27. A Föld felszínétől 20 méter magasságban 50 m/s kezdősebességgel fölfelé hajítunk egy testet. Milyen magasan lenne a Föld felszínétől, mekkora lenne az </a:t>
            </a:r>
            <a:r>
              <a:rPr lang="hu-HU" sz="1800" b="1" i="1" smtClean="0">
                <a:solidFill>
                  <a:srgbClr val="002060"/>
                </a:solidFill>
              </a:rPr>
              <a:t>elmozdulása</a:t>
            </a:r>
            <a:r>
              <a:rPr lang="hu-HU" sz="1800" i="1" smtClean="0">
                <a:solidFill>
                  <a:srgbClr val="002060"/>
                </a:solidFill>
              </a:rPr>
              <a:t> </a:t>
            </a:r>
            <a:r>
              <a:rPr lang="hu-HU" sz="1800" smtClean="0"/>
              <a:t>a </a:t>
            </a:r>
            <a:r>
              <a:rPr lang="hu-HU" sz="1800" b="1" i="1" u="sng" smtClean="0">
                <a:solidFill>
                  <a:srgbClr val="002060"/>
                </a:solidFill>
              </a:rPr>
              <a:t>t</a:t>
            </a:r>
            <a:r>
              <a:rPr lang="hu-HU" sz="1800" b="1" u="sng" smtClean="0">
                <a:solidFill>
                  <a:srgbClr val="002060"/>
                </a:solidFill>
              </a:rPr>
              <a:t> = 8 s időpontban</a:t>
            </a:r>
            <a:r>
              <a:rPr lang="hu-HU" sz="1800" smtClean="0"/>
              <a:t>, ha nem lenne közegellenállás? Mekkora lenne a </a:t>
            </a:r>
            <a:r>
              <a:rPr lang="hu-HU" sz="1800" b="1" i="1" smtClean="0">
                <a:solidFill>
                  <a:srgbClr val="002060"/>
                </a:solidFill>
              </a:rPr>
              <a:t>befutott út </a:t>
            </a:r>
            <a:r>
              <a:rPr lang="hu-HU" sz="1800" smtClean="0"/>
              <a:t>ezen időpontig, és a </a:t>
            </a:r>
            <a:r>
              <a:rPr lang="hu-HU" sz="1800" b="1" i="1" smtClean="0">
                <a:solidFill>
                  <a:srgbClr val="002060"/>
                </a:solidFill>
              </a:rPr>
              <a:t>sebesség ekkor</a:t>
            </a:r>
            <a:r>
              <a:rPr lang="hu-HU" sz="1800" smtClean="0"/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Az elmozdulás-vektor nagyságát megkapjuk, ha behelyettesítünk </a:t>
            </a:r>
            <a:endParaRPr lang="hu-HU" sz="1800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a </a:t>
            </a:r>
            <a:r>
              <a:rPr lang="hu-HU" sz="1800" dirty="0">
                <a:solidFill>
                  <a:srgbClr val="002060"/>
                </a:solidFill>
              </a:rPr>
              <a:t>megfelelő út – idő összefüggésbe: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dirty="0">
                <a:solidFill>
                  <a:srgbClr val="002060"/>
                </a:solidFill>
              </a:rPr>
              <a:t>│</a:t>
            </a:r>
            <a:r>
              <a:rPr lang="hu-HU" sz="1800" u="sng" dirty="0">
                <a:solidFill>
                  <a:srgbClr val="002060"/>
                </a:solidFill>
              </a:rPr>
              <a:t>∆</a:t>
            </a:r>
            <a:r>
              <a:rPr lang="hu-HU" sz="1800" i="1" u="sng" dirty="0">
                <a:solidFill>
                  <a:srgbClr val="002060"/>
                </a:solidFill>
              </a:rPr>
              <a:t>r</a:t>
            </a:r>
            <a:r>
              <a:rPr lang="hu-HU" sz="1800" dirty="0">
                <a:solidFill>
                  <a:srgbClr val="002060"/>
                </a:solidFill>
              </a:rPr>
              <a:t>│ = </a:t>
            </a:r>
            <a:r>
              <a:rPr lang="hu-HU" sz="1800" i="1" dirty="0">
                <a:solidFill>
                  <a:srgbClr val="002060"/>
                </a:solidFill>
              </a:rPr>
              <a:t>v</a:t>
            </a:r>
            <a:r>
              <a:rPr lang="hu-HU" sz="1800" i="1" baseline="-25000" dirty="0">
                <a:solidFill>
                  <a:srgbClr val="002060"/>
                </a:solidFill>
              </a:rPr>
              <a:t>0</a:t>
            </a:r>
            <a:r>
              <a:rPr lang="hu-HU" sz="1800" i="1" dirty="0">
                <a:solidFill>
                  <a:srgbClr val="002060"/>
                </a:solidFill>
              </a:rPr>
              <a:t>·t – g·t</a:t>
            </a:r>
            <a:r>
              <a:rPr lang="hu-HU" sz="1800" baseline="30000" dirty="0">
                <a:solidFill>
                  <a:srgbClr val="002060"/>
                </a:solidFill>
              </a:rPr>
              <a:t>2</a:t>
            </a:r>
            <a:r>
              <a:rPr lang="hu-HU" sz="1800" dirty="0">
                <a:solidFill>
                  <a:srgbClr val="002060"/>
                </a:solidFill>
              </a:rPr>
              <a:t>/2 = 50.8 – 5.</a:t>
            </a:r>
            <a:r>
              <a:rPr lang="hu-HU" sz="1800" i="1" dirty="0">
                <a:solidFill>
                  <a:srgbClr val="002060"/>
                </a:solidFill>
              </a:rPr>
              <a:t>·</a:t>
            </a:r>
            <a:r>
              <a:rPr lang="hu-HU" sz="1800" dirty="0">
                <a:solidFill>
                  <a:srgbClr val="002060"/>
                </a:solidFill>
              </a:rPr>
              <a:t>64 =400 – 320 = </a:t>
            </a:r>
            <a:r>
              <a:rPr lang="hu-HU" sz="1800" dirty="0">
                <a:solidFill>
                  <a:srgbClr val="FF0000"/>
                </a:solidFill>
              </a:rPr>
              <a:t>80 m</a:t>
            </a:r>
            <a:r>
              <a:rPr lang="hu-HU" sz="1800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Mivel 20 m magasból történt a hajítás, ezért a test a Föld felszínétől számítva </a:t>
            </a:r>
            <a:r>
              <a:rPr lang="hu-HU" sz="1800" dirty="0">
                <a:solidFill>
                  <a:srgbClr val="FF0000"/>
                </a:solidFill>
              </a:rPr>
              <a:t>100 m</a:t>
            </a:r>
            <a:r>
              <a:rPr lang="hu-HU" sz="1800" dirty="0">
                <a:solidFill>
                  <a:srgbClr val="002060"/>
                </a:solidFill>
              </a:rPr>
              <a:t> magasan lesz a 8. másodperc végén.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Mivel 50 m/s a kezdősebesség, mely minden másodpercben 10 m/s - </a:t>
            </a:r>
            <a:r>
              <a:rPr lang="hu-HU" sz="1800" dirty="0" err="1">
                <a:solidFill>
                  <a:srgbClr val="002060"/>
                </a:solidFill>
              </a:rPr>
              <a:t>mal</a:t>
            </a:r>
            <a:r>
              <a:rPr lang="hu-HU" sz="1800" dirty="0">
                <a:solidFill>
                  <a:srgbClr val="002060"/>
                </a:solidFill>
              </a:rPr>
              <a:t> csökken, ezért a felfelé csak 5 s – </a:t>
            </a:r>
            <a:r>
              <a:rPr lang="hu-HU" sz="1800" dirty="0" err="1">
                <a:solidFill>
                  <a:srgbClr val="002060"/>
                </a:solidFill>
              </a:rPr>
              <a:t>ig</a:t>
            </a:r>
            <a:r>
              <a:rPr lang="hu-HU" sz="1800" dirty="0">
                <a:solidFill>
                  <a:srgbClr val="002060"/>
                </a:solidFill>
              </a:rPr>
              <a:t> mehet a test. Tehát a 8. másodpercben már </a:t>
            </a:r>
            <a:r>
              <a:rPr lang="hu-HU" sz="1800" i="1" dirty="0" err="1">
                <a:solidFill>
                  <a:srgbClr val="002060"/>
                </a:solidFill>
              </a:rPr>
              <a:t>t</a:t>
            </a:r>
            <a:r>
              <a:rPr lang="hu-HU" sz="1800" baseline="-25000" dirty="0" err="1">
                <a:solidFill>
                  <a:srgbClr val="002060"/>
                </a:solidFill>
              </a:rPr>
              <a:t>le</a:t>
            </a:r>
            <a:r>
              <a:rPr lang="hu-HU" sz="1800" dirty="0">
                <a:solidFill>
                  <a:srgbClr val="002060"/>
                </a:solidFill>
              </a:rPr>
              <a:t> = 3 s – </a:t>
            </a:r>
            <a:r>
              <a:rPr lang="hu-HU" sz="1800" dirty="0" err="1">
                <a:solidFill>
                  <a:srgbClr val="002060"/>
                </a:solidFill>
              </a:rPr>
              <a:t>ig</a:t>
            </a:r>
            <a:r>
              <a:rPr lang="hu-HU" sz="1800" dirty="0">
                <a:solidFill>
                  <a:srgbClr val="002060"/>
                </a:solidFill>
              </a:rPr>
              <a:t> lefelé esik.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Ki kell tehát számolni, hogy milyen magasra megy a test, majd pedig 3 s alatt mennyivel kerül lejjebb a maximális magassághoz képest. A kettő összege adja a test által megtett utat.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Az emelkedés magassága az út – idő összefüggés alapján: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i="1" dirty="0" err="1">
                <a:solidFill>
                  <a:srgbClr val="002060"/>
                </a:solidFill>
              </a:rPr>
              <a:t>h</a:t>
            </a:r>
            <a:r>
              <a:rPr lang="hu-HU" sz="1800" baseline="-25000" dirty="0" err="1">
                <a:solidFill>
                  <a:srgbClr val="002060"/>
                </a:solidFill>
              </a:rPr>
              <a:t>emelkedés</a:t>
            </a:r>
            <a:r>
              <a:rPr lang="hu-HU" sz="1800" dirty="0">
                <a:solidFill>
                  <a:srgbClr val="002060"/>
                </a:solidFill>
              </a:rPr>
              <a:t> = </a:t>
            </a:r>
            <a:r>
              <a:rPr lang="hu-HU" sz="1800" i="1" dirty="0">
                <a:solidFill>
                  <a:srgbClr val="002060"/>
                </a:solidFill>
              </a:rPr>
              <a:t>v</a:t>
            </a:r>
            <a:r>
              <a:rPr lang="hu-HU" sz="1800" i="1" baseline="-25000" dirty="0">
                <a:solidFill>
                  <a:srgbClr val="002060"/>
                </a:solidFill>
              </a:rPr>
              <a:t>0</a:t>
            </a:r>
            <a:r>
              <a:rPr lang="hu-HU" sz="1800" i="1" dirty="0">
                <a:solidFill>
                  <a:srgbClr val="002060"/>
                </a:solidFill>
              </a:rPr>
              <a:t>·</a:t>
            </a:r>
            <a:r>
              <a:rPr lang="hu-HU" sz="1800" i="1" dirty="0" err="1">
                <a:solidFill>
                  <a:srgbClr val="002060"/>
                </a:solidFill>
              </a:rPr>
              <a:t>t</a:t>
            </a:r>
            <a:r>
              <a:rPr lang="hu-HU" sz="1800" i="1" baseline="-25000" dirty="0" err="1">
                <a:solidFill>
                  <a:srgbClr val="002060"/>
                </a:solidFill>
              </a:rPr>
              <a:t>emelkedés</a:t>
            </a:r>
            <a:r>
              <a:rPr lang="hu-HU" sz="1800" i="1" dirty="0">
                <a:solidFill>
                  <a:srgbClr val="002060"/>
                </a:solidFill>
              </a:rPr>
              <a:t> – g·t</a:t>
            </a:r>
            <a:r>
              <a:rPr lang="hu-HU" sz="1800" i="1" baseline="-25000" dirty="0">
                <a:solidFill>
                  <a:srgbClr val="002060"/>
                </a:solidFill>
              </a:rPr>
              <a:t>emelkedés</a:t>
            </a:r>
            <a:r>
              <a:rPr lang="hu-HU" sz="1800" baseline="30000" dirty="0">
                <a:solidFill>
                  <a:srgbClr val="002060"/>
                </a:solidFill>
              </a:rPr>
              <a:t>2</a:t>
            </a:r>
            <a:r>
              <a:rPr lang="hu-HU" sz="1800" dirty="0">
                <a:solidFill>
                  <a:srgbClr val="002060"/>
                </a:solidFill>
              </a:rPr>
              <a:t>/2 = 50</a:t>
            </a:r>
            <a:r>
              <a:rPr lang="hu-HU" sz="1800" i="1" dirty="0">
                <a:solidFill>
                  <a:srgbClr val="002060"/>
                </a:solidFill>
              </a:rPr>
              <a:t>·</a:t>
            </a:r>
            <a:r>
              <a:rPr lang="hu-HU" sz="1800" dirty="0">
                <a:solidFill>
                  <a:srgbClr val="002060"/>
                </a:solidFill>
              </a:rPr>
              <a:t>5 – </a:t>
            </a:r>
            <a:r>
              <a:rPr lang="hu-HU" sz="1800" dirty="0" err="1">
                <a:solidFill>
                  <a:srgbClr val="002060"/>
                </a:solidFill>
              </a:rPr>
              <a:t>5</a:t>
            </a:r>
            <a:r>
              <a:rPr lang="hu-HU" sz="1800" i="1" dirty="0">
                <a:solidFill>
                  <a:srgbClr val="002060"/>
                </a:solidFill>
              </a:rPr>
              <a:t>·</a:t>
            </a:r>
            <a:r>
              <a:rPr lang="hu-HU" sz="1800" dirty="0">
                <a:solidFill>
                  <a:srgbClr val="002060"/>
                </a:solidFill>
              </a:rPr>
              <a:t>25 = 250 – 125 = </a:t>
            </a:r>
            <a:r>
              <a:rPr lang="hu-HU" sz="1800" dirty="0" err="1">
                <a:solidFill>
                  <a:srgbClr val="002060"/>
                </a:solidFill>
              </a:rPr>
              <a:t>125</a:t>
            </a:r>
            <a:r>
              <a:rPr lang="hu-HU" sz="1800" dirty="0">
                <a:solidFill>
                  <a:srgbClr val="002060"/>
                </a:solidFill>
              </a:rPr>
              <a:t> m ,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lefelé 3 s –</a:t>
            </a:r>
            <a:r>
              <a:rPr lang="hu-HU" sz="1800" dirty="0" err="1">
                <a:solidFill>
                  <a:srgbClr val="002060"/>
                </a:solidFill>
              </a:rPr>
              <a:t>ig</a:t>
            </a:r>
            <a:r>
              <a:rPr lang="hu-HU" sz="1800" dirty="0">
                <a:solidFill>
                  <a:srgbClr val="002060"/>
                </a:solidFill>
              </a:rPr>
              <a:t> esik, megtett út: s =</a:t>
            </a:r>
            <a:r>
              <a:rPr lang="hu-HU" sz="1800" i="1" dirty="0">
                <a:solidFill>
                  <a:srgbClr val="002060"/>
                </a:solidFill>
              </a:rPr>
              <a:t> g·t</a:t>
            </a:r>
            <a:r>
              <a:rPr lang="hu-HU" sz="1800" i="1" baseline="-25000" dirty="0">
                <a:solidFill>
                  <a:srgbClr val="002060"/>
                </a:solidFill>
              </a:rPr>
              <a:t>le</a:t>
            </a:r>
            <a:r>
              <a:rPr lang="hu-HU" sz="1800" baseline="30000" dirty="0">
                <a:solidFill>
                  <a:srgbClr val="002060"/>
                </a:solidFill>
              </a:rPr>
              <a:t>2</a:t>
            </a:r>
            <a:r>
              <a:rPr lang="hu-HU" sz="1800" dirty="0">
                <a:solidFill>
                  <a:srgbClr val="002060"/>
                </a:solidFill>
              </a:rPr>
              <a:t>/2 = 5</a:t>
            </a:r>
            <a:r>
              <a:rPr lang="hu-HU" sz="1800" i="1" dirty="0">
                <a:solidFill>
                  <a:srgbClr val="002060"/>
                </a:solidFill>
              </a:rPr>
              <a:t>·</a:t>
            </a:r>
            <a:r>
              <a:rPr lang="hu-HU" sz="1800" dirty="0">
                <a:solidFill>
                  <a:srgbClr val="002060"/>
                </a:solidFill>
              </a:rPr>
              <a:t>9 = 45 m.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Tehát a test által megtett teljes </a:t>
            </a:r>
            <a:r>
              <a:rPr lang="hu-HU" sz="1800" dirty="0">
                <a:solidFill>
                  <a:srgbClr val="FF0000"/>
                </a:solidFill>
              </a:rPr>
              <a:t>út hossza 170 m</a:t>
            </a:r>
            <a:r>
              <a:rPr lang="hu-HU" sz="1800" dirty="0">
                <a:solidFill>
                  <a:srgbClr val="002060"/>
                </a:solidFill>
              </a:rPr>
              <a:t>. 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54276" name="Picture 2" descr="toto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8863" y="-100013"/>
            <a:ext cx="16414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hu-HU" smtClean="0"/>
              <a:t>Miért tanítunk matematikát?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sz="2400" u="sng" dirty="0" smtClean="0">
                <a:solidFill>
                  <a:srgbClr val="002060"/>
                </a:solidFill>
              </a:rPr>
              <a:t>A természettudományos </a:t>
            </a:r>
            <a:r>
              <a:rPr lang="hu-HU" sz="2400" u="sng" dirty="0">
                <a:solidFill>
                  <a:srgbClr val="002060"/>
                </a:solidFill>
              </a:rPr>
              <a:t>kompetencia része, melyhez a matematikai jellegű gondolkodás </a:t>
            </a:r>
            <a:r>
              <a:rPr lang="hu-HU" sz="2400" u="sng" dirty="0" smtClean="0">
                <a:solidFill>
                  <a:srgbClr val="002060"/>
                </a:solidFill>
              </a:rPr>
              <a:t>szükséges, NAT 2012.</a:t>
            </a: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400" i="1" dirty="0">
                <a:solidFill>
                  <a:srgbClr val="002060"/>
                </a:solidFill>
              </a:rPr>
              <a:t>ISMERETEK, FOGALMAK, FOLYAMATOK ÉS TÖRVÉNYSZERŰSÉGEK LEKÉPEZÉSEINEK FELISMERÉSE ÉS MEGÉRTÉSE </a:t>
            </a:r>
            <a:endParaRPr lang="hu-HU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400" b="1" i="1" u="sng" dirty="0" smtClean="0">
                <a:solidFill>
                  <a:srgbClr val="002060"/>
                </a:solidFill>
              </a:rPr>
              <a:t>Egyenletekben</a:t>
            </a:r>
            <a:r>
              <a:rPr lang="hu-HU" sz="2400" b="1" i="1" u="sng" dirty="0">
                <a:solidFill>
                  <a:srgbClr val="002060"/>
                </a:solidFill>
              </a:rPr>
              <a:t>: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>Ismeretek, fogalmak és törvényszerűségek felismerése (kémiai egyenletek formájában, törvények képlet-alakú megadása esetén, jelenségek vizuális megjelenítésének felismerése. </a:t>
            </a:r>
          </a:p>
          <a:p>
            <a:pPr>
              <a:defRPr/>
            </a:pPr>
            <a:r>
              <a:rPr lang="hu-HU" sz="2400" b="1" i="1" u="sng" dirty="0" smtClean="0">
                <a:solidFill>
                  <a:srgbClr val="002060"/>
                </a:solidFill>
              </a:rPr>
              <a:t>Modellekben</a:t>
            </a:r>
            <a:r>
              <a:rPr lang="hu-HU" sz="2400" b="1" i="1" u="sng" dirty="0">
                <a:solidFill>
                  <a:srgbClr val="002060"/>
                </a:solidFill>
              </a:rPr>
              <a:t>: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>Modellalkotás révén leegyszerűsített folyamatok felismerése és megértése. </a:t>
            </a:r>
          </a:p>
          <a:p>
            <a:pPr>
              <a:defRPr/>
            </a:pPr>
            <a:r>
              <a:rPr lang="hu-HU" sz="2400" b="1" i="1" u="sng" dirty="0" smtClean="0">
                <a:solidFill>
                  <a:srgbClr val="002060"/>
                </a:solidFill>
              </a:rPr>
              <a:t>Adatokban</a:t>
            </a:r>
            <a:r>
              <a:rPr lang="hu-HU" sz="2400" b="1" i="1" u="sng" dirty="0">
                <a:solidFill>
                  <a:srgbClr val="002060"/>
                </a:solidFill>
              </a:rPr>
              <a:t>: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dirty="0">
                <a:solidFill>
                  <a:srgbClr val="002060"/>
                </a:solidFill>
              </a:rPr>
              <a:t>Egyszerű törvényszerűségek felismerése adatok táblázatos, függvényalakú megjelenítése esetén. </a:t>
            </a:r>
          </a:p>
          <a:p>
            <a:pPr>
              <a:defRPr/>
            </a:pPr>
            <a:endParaRPr lang="hu-HU" sz="2000" dirty="0"/>
          </a:p>
        </p:txBody>
      </p:sp>
      <p:pic>
        <p:nvPicPr>
          <p:cNvPr id="9220" name="Picture 2" descr="C:\Users\Ranoti\AppData\Local\Microsoft\Windows\Temporary Internet Files\Content.IE5\5XECNSYO\MP90034158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549275"/>
            <a:ext cx="115093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ím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r>
              <a:rPr lang="hu-HU" sz="4000" smtClean="0">
                <a:solidFill>
                  <a:srgbClr val="0070C0"/>
                </a:solidFill>
              </a:rPr>
              <a:t>Képletek - függvények</a:t>
            </a:r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hu-HU" b="1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4823520" y="2924944"/>
          <a:ext cx="4320480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4788024" y="116632"/>
          <a:ext cx="43559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611560" y="1700808"/>
          <a:ext cx="3872353" cy="351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Lefelé nyíl 6"/>
          <p:cNvSpPr/>
          <p:nvPr/>
        </p:nvSpPr>
        <p:spPr>
          <a:xfrm>
            <a:off x="7740650" y="692150"/>
            <a:ext cx="169863" cy="38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r>
              <a:rPr lang="hu-HU" smtClean="0"/>
              <a:t>Kiegészítési lehetőség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hu-HU" sz="1800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Mennyi </a:t>
            </a:r>
            <a:r>
              <a:rPr lang="hu-HU" sz="1800" dirty="0">
                <a:solidFill>
                  <a:srgbClr val="002060"/>
                </a:solidFill>
              </a:rPr>
              <a:t>idő múlva érkezhet a kilőtt lövedék a </a:t>
            </a:r>
            <a:r>
              <a:rPr lang="hu-HU" sz="1800" dirty="0" smtClean="0">
                <a:solidFill>
                  <a:srgbClr val="002060"/>
                </a:solidFill>
              </a:rPr>
              <a:t>talajra?</a:t>
            </a:r>
            <a:endParaRPr lang="hu-HU" sz="1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Célszerű előre átgondoltatni a tanulókkal, </a:t>
            </a:r>
            <a:endParaRPr lang="hu-HU" sz="1800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hogy </a:t>
            </a:r>
            <a:r>
              <a:rPr lang="hu-HU" sz="1800" dirty="0">
                <a:solidFill>
                  <a:srgbClr val="002060"/>
                </a:solidFill>
              </a:rPr>
              <a:t>milyen nagyságrendű időre is számítanak!</a:t>
            </a:r>
          </a:p>
          <a:p>
            <a:pPr>
              <a:defRPr/>
            </a:pPr>
            <a:endParaRPr lang="hu-HU" sz="1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1800" dirty="0" smtClean="0">
                <a:solidFill>
                  <a:srgbClr val="002060"/>
                </a:solidFill>
              </a:rPr>
              <a:t>Le </a:t>
            </a:r>
            <a:r>
              <a:rPr lang="hu-HU" sz="1800" dirty="0">
                <a:solidFill>
                  <a:srgbClr val="002060"/>
                </a:solidFill>
              </a:rPr>
              <a:t>kell olvasni a grafikonról, hogy 10 s múlva érkezne vissza a lövedék az eredeti magasságba, tehát ennél biztosan nagyobb időt kell kapni. De nem sokkal nagyobbat, hiszen csak 20 méterrel kerül lejjebb, és már nagy a sebessége. </a:t>
            </a:r>
          </a:p>
          <a:p>
            <a:pPr>
              <a:defRPr/>
            </a:pPr>
            <a:r>
              <a:rPr lang="hu-HU" sz="1800" u="sng" dirty="0">
                <a:solidFill>
                  <a:srgbClr val="002060"/>
                </a:solidFill>
              </a:rPr>
              <a:t>De csak ez az egy megoldás adódhat</a:t>
            </a:r>
            <a:r>
              <a:rPr lang="hu-HU" sz="1800" dirty="0">
                <a:solidFill>
                  <a:srgbClr val="002060"/>
                </a:solidFill>
              </a:rPr>
              <a:t>?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 hely – idő függvény másodfokú. </a:t>
            </a:r>
            <a:r>
              <a:rPr lang="hu-HU" sz="1800" dirty="0" smtClean="0">
                <a:solidFill>
                  <a:srgbClr val="002060"/>
                </a:solidFill>
              </a:rPr>
              <a:t>Tehát </a:t>
            </a:r>
            <a:r>
              <a:rPr lang="hu-HU" sz="1800" b="1" dirty="0">
                <a:solidFill>
                  <a:srgbClr val="002060"/>
                </a:solidFill>
              </a:rPr>
              <a:t>két megoldás </a:t>
            </a:r>
            <a:r>
              <a:rPr lang="hu-HU" sz="1800" dirty="0">
                <a:solidFill>
                  <a:srgbClr val="002060"/>
                </a:solidFill>
              </a:rPr>
              <a:t>lesz. </a:t>
            </a:r>
            <a:endParaRPr lang="hu-HU" sz="1800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dirty="0">
                <a:solidFill>
                  <a:srgbClr val="002060"/>
                </a:solidFill>
              </a:rPr>
              <a:t>	</a:t>
            </a:r>
            <a:r>
              <a:rPr lang="hu-HU" sz="1800" i="1" dirty="0" smtClean="0">
                <a:solidFill>
                  <a:srgbClr val="002060"/>
                </a:solidFill>
              </a:rPr>
              <a:t>Mindkét </a:t>
            </a:r>
            <a:r>
              <a:rPr lang="hu-HU" sz="1800" i="1" dirty="0">
                <a:solidFill>
                  <a:srgbClr val="002060"/>
                </a:solidFill>
              </a:rPr>
              <a:t>megoldás értelmes lesz fizikailag?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Ehhez meg kell nézni a </a:t>
            </a:r>
            <a:r>
              <a:rPr lang="hu-HU" sz="1800" i="1" dirty="0">
                <a:solidFill>
                  <a:srgbClr val="002060"/>
                </a:solidFill>
              </a:rPr>
              <a:t>hely – idő függvényt</a:t>
            </a:r>
            <a:r>
              <a:rPr lang="hu-HU" sz="1800" dirty="0">
                <a:solidFill>
                  <a:srgbClr val="002060"/>
                </a:solidFill>
              </a:rPr>
              <a:t>. El kell tolni 20 m – </a:t>
            </a:r>
            <a:r>
              <a:rPr lang="hu-HU" sz="1800" dirty="0" err="1">
                <a:solidFill>
                  <a:srgbClr val="002060"/>
                </a:solidFill>
              </a:rPr>
              <a:t>rel</a:t>
            </a:r>
            <a:r>
              <a:rPr lang="hu-HU" sz="1800" dirty="0">
                <a:solidFill>
                  <a:srgbClr val="002060"/>
                </a:solidFill>
              </a:rPr>
              <a:t>, és meghosszabbítani az </a:t>
            </a:r>
            <a:r>
              <a:rPr lang="hu-HU" sz="1800" i="1" dirty="0">
                <a:solidFill>
                  <a:srgbClr val="002060"/>
                </a:solidFill>
              </a:rPr>
              <a:t>x</a:t>
            </a:r>
            <a:r>
              <a:rPr lang="hu-HU" sz="1800" dirty="0">
                <a:solidFill>
                  <a:srgbClr val="002060"/>
                </a:solidFill>
              </a:rPr>
              <a:t> </a:t>
            </a:r>
            <a:r>
              <a:rPr lang="hu-HU" sz="1800" dirty="0" smtClean="0">
                <a:solidFill>
                  <a:srgbClr val="002060"/>
                </a:solidFill>
              </a:rPr>
              <a:t>tengelyig. </a:t>
            </a:r>
            <a:r>
              <a:rPr lang="hu-HU" sz="1800" dirty="0">
                <a:solidFill>
                  <a:srgbClr val="002060"/>
                </a:solidFill>
              </a:rPr>
              <a:t>Ekkor látható, hogy lesz egy megoldás a 10 s –</a:t>
            </a:r>
            <a:r>
              <a:rPr lang="hu-HU" sz="1800" dirty="0" err="1">
                <a:solidFill>
                  <a:srgbClr val="002060"/>
                </a:solidFill>
              </a:rPr>
              <a:t>nál</a:t>
            </a:r>
            <a:r>
              <a:rPr lang="hu-HU" sz="1800" dirty="0">
                <a:solidFill>
                  <a:srgbClr val="002060"/>
                </a:solidFill>
              </a:rPr>
              <a:t> kicsit nagyobb időértéknél, és lesz egy metszéspont a negatív tartományban is! Ez azonban fizikailag nem értelmes megoldás</a:t>
            </a:r>
            <a:r>
              <a:rPr lang="hu-HU" sz="1800" dirty="0" smtClean="0">
                <a:solidFill>
                  <a:srgbClr val="002060"/>
                </a:solidFill>
              </a:rPr>
              <a:t>!</a:t>
            </a:r>
            <a:endParaRPr lang="hu-HU" sz="1800" dirty="0">
              <a:solidFill>
                <a:srgbClr val="002060"/>
              </a:solidFill>
            </a:endParaRPr>
          </a:p>
        </p:txBody>
      </p:sp>
      <p:pic>
        <p:nvPicPr>
          <p:cNvPr id="56324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5888"/>
            <a:ext cx="30591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Kiegészítés megoldása</a:t>
            </a:r>
          </a:p>
        </p:txBody>
      </p:sp>
      <p:sp>
        <p:nvSpPr>
          <p:cNvPr id="573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smtClean="0">
                <a:solidFill>
                  <a:srgbClr val="002060"/>
                </a:solidFill>
              </a:rPr>
              <a:t>Ezek után célszerű ténylegesen is felírni a hely idő függvényt, és az adott feltételre megoldani.   </a:t>
            </a:r>
          </a:p>
          <a:p>
            <a:r>
              <a:rPr lang="hu-HU" sz="2000" i="1" smtClean="0">
                <a:solidFill>
                  <a:srgbClr val="002060"/>
                </a:solidFill>
              </a:rPr>
              <a:t>h(t) = h</a:t>
            </a:r>
            <a:r>
              <a:rPr lang="hu-HU" sz="2000" i="1" baseline="-25000" smtClean="0">
                <a:solidFill>
                  <a:srgbClr val="002060"/>
                </a:solidFill>
              </a:rPr>
              <a:t>0</a:t>
            </a:r>
            <a:r>
              <a:rPr lang="hu-HU" sz="2000" i="1" smtClean="0">
                <a:solidFill>
                  <a:srgbClr val="002060"/>
                </a:solidFill>
              </a:rPr>
              <a:t> + v</a:t>
            </a:r>
            <a:r>
              <a:rPr lang="hu-HU" sz="2000" i="1" baseline="-25000" smtClean="0">
                <a:solidFill>
                  <a:srgbClr val="002060"/>
                </a:solidFill>
              </a:rPr>
              <a:t>0</a:t>
            </a:r>
            <a:r>
              <a:rPr lang="hu-HU" sz="2000" i="1" smtClean="0">
                <a:solidFill>
                  <a:srgbClr val="002060"/>
                </a:solidFill>
              </a:rPr>
              <a:t>.t – g.t</a:t>
            </a:r>
            <a:r>
              <a:rPr lang="hu-HU" sz="2000" baseline="30000" smtClean="0">
                <a:solidFill>
                  <a:srgbClr val="002060"/>
                </a:solidFill>
              </a:rPr>
              <a:t>2</a:t>
            </a:r>
            <a:r>
              <a:rPr lang="hu-HU" sz="2000" smtClean="0">
                <a:solidFill>
                  <a:srgbClr val="002060"/>
                </a:solidFill>
              </a:rPr>
              <a:t>/2 = 0 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Rendezzük az egyenletet a szokásos másodfokú formára! Akár be is írhatjuk a számadatokat.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-5</a:t>
            </a:r>
            <a:r>
              <a:rPr lang="hu-HU" sz="2000" i="1" smtClean="0">
                <a:solidFill>
                  <a:srgbClr val="002060"/>
                </a:solidFill>
              </a:rPr>
              <a:t>·t</a:t>
            </a:r>
            <a:r>
              <a:rPr lang="hu-HU" sz="2000" baseline="30000" smtClean="0">
                <a:solidFill>
                  <a:srgbClr val="002060"/>
                </a:solidFill>
              </a:rPr>
              <a:t>2</a:t>
            </a:r>
            <a:r>
              <a:rPr lang="hu-HU" sz="2000" smtClean="0">
                <a:solidFill>
                  <a:srgbClr val="002060"/>
                </a:solidFill>
              </a:rPr>
              <a:t> + 50</a:t>
            </a:r>
            <a:r>
              <a:rPr lang="hu-HU" sz="2000" i="1" smtClean="0">
                <a:solidFill>
                  <a:srgbClr val="002060"/>
                </a:solidFill>
              </a:rPr>
              <a:t>·t</a:t>
            </a:r>
            <a:r>
              <a:rPr lang="hu-HU" sz="2000" smtClean="0">
                <a:solidFill>
                  <a:srgbClr val="002060"/>
                </a:solidFill>
              </a:rPr>
              <a:t> + 20 = 0 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Helyettesítsünk be a megoldó képletbe!</a:t>
            </a:r>
          </a:p>
          <a:p>
            <a:r>
              <a:rPr lang="hu-HU" sz="2000" i="1" smtClean="0">
                <a:solidFill>
                  <a:srgbClr val="002060"/>
                </a:solidFill>
              </a:rPr>
              <a:t>t</a:t>
            </a:r>
            <a:r>
              <a:rPr lang="hu-HU" sz="2000" smtClean="0">
                <a:solidFill>
                  <a:srgbClr val="002060"/>
                </a:solidFill>
              </a:rPr>
              <a:t> = 5 </a:t>
            </a:r>
            <a:r>
              <a:rPr lang="hu-HU" sz="2000" smtClean="0">
                <a:solidFill>
                  <a:srgbClr val="002060"/>
                </a:solidFill>
                <a:sym typeface="Symbol" pitchFamily="18" charset="2"/>
              </a:rPr>
              <a:t></a:t>
            </a:r>
            <a:r>
              <a:rPr lang="hu-HU" sz="2000" smtClean="0">
                <a:solidFill>
                  <a:srgbClr val="002060"/>
                </a:solidFill>
              </a:rPr>
              <a:t> 5,38 s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Tehát valóban két megoldás van. Az egyik </a:t>
            </a:r>
            <a:r>
              <a:rPr lang="hu-HU" sz="2000" u="sng" smtClean="0">
                <a:solidFill>
                  <a:srgbClr val="002060"/>
                </a:solidFill>
              </a:rPr>
              <a:t>10,38 s</a:t>
            </a:r>
            <a:r>
              <a:rPr lang="hu-HU" sz="2000" smtClean="0">
                <a:solidFill>
                  <a:srgbClr val="002060"/>
                </a:solidFill>
              </a:rPr>
              <a:t>, melyre számítottunk, kicsit nagyobb, mint 10 s.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A másik gyök pedig -0,38 , negatív, melynek nincs fizikailag értelme.</a:t>
            </a:r>
          </a:p>
          <a:p>
            <a:endParaRPr lang="hu-HU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Mit lehet mondani </a:t>
            </a:r>
            <a:br>
              <a:rPr lang="hu-HU" smtClean="0"/>
            </a:br>
            <a:r>
              <a:rPr lang="hu-HU" smtClean="0"/>
              <a:t>a negatív időről?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A negatív idő esetében az lehet annak az értelme, hogy amennyiben a föld felszínéről lőttük volna ki a nyilat, akkor 0,38 </a:t>
            </a:r>
            <a:r>
              <a:rPr lang="hu-HU" sz="2000" dirty="0" err="1">
                <a:solidFill>
                  <a:srgbClr val="002060"/>
                </a:solidFill>
              </a:rPr>
              <a:t>s-mal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b="1" dirty="0">
                <a:solidFill>
                  <a:srgbClr val="002060"/>
                </a:solidFill>
              </a:rPr>
              <a:t>hamarabb</a:t>
            </a:r>
            <a:r>
              <a:rPr lang="hu-HU" sz="2000" dirty="0">
                <a:solidFill>
                  <a:srgbClr val="002060"/>
                </a:solidFill>
              </a:rPr>
              <a:t> kellett volna kilőni.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dirty="0">
                <a:solidFill>
                  <a:srgbClr val="002060"/>
                </a:solidFill>
              </a:rPr>
              <a:t>Ekkor viszont kérdés, hogy </a:t>
            </a:r>
            <a:r>
              <a:rPr lang="hu-HU" sz="2000" i="1" dirty="0">
                <a:solidFill>
                  <a:srgbClr val="002060"/>
                </a:solidFill>
              </a:rPr>
              <a:t>mekkora kezdősebességgel</a:t>
            </a:r>
            <a:r>
              <a:rPr lang="hu-HU" sz="2000" dirty="0">
                <a:solidFill>
                  <a:srgbClr val="002060"/>
                </a:solidFill>
              </a:rPr>
              <a:t>?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Ez sem nehéz, hiszen </a:t>
            </a:r>
            <a:r>
              <a:rPr lang="hu-HU" sz="2000" i="1" dirty="0">
                <a:solidFill>
                  <a:srgbClr val="002060"/>
                </a:solidFill>
              </a:rPr>
              <a:t>g∙t</a:t>
            </a:r>
            <a:r>
              <a:rPr lang="hu-HU" sz="2000" dirty="0">
                <a:solidFill>
                  <a:srgbClr val="002060"/>
                </a:solidFill>
              </a:rPr>
              <a:t> = 10. 0,38 = 3,8m/s – </a:t>
            </a:r>
            <a:r>
              <a:rPr lang="hu-HU" sz="2000" dirty="0" err="1">
                <a:solidFill>
                  <a:srgbClr val="002060"/>
                </a:solidFill>
              </a:rPr>
              <a:t>mal</a:t>
            </a:r>
            <a:r>
              <a:rPr lang="hu-HU" sz="2000" dirty="0">
                <a:solidFill>
                  <a:srgbClr val="002060"/>
                </a:solidFill>
              </a:rPr>
              <a:t> nagyobbnak, vagyis 53,8 m/</a:t>
            </a:r>
            <a:r>
              <a:rPr lang="hu-HU" sz="2000" dirty="0" err="1">
                <a:solidFill>
                  <a:srgbClr val="002060"/>
                </a:solidFill>
              </a:rPr>
              <a:t>s-nak</a:t>
            </a:r>
            <a:r>
              <a:rPr lang="hu-HU" sz="2000" dirty="0">
                <a:solidFill>
                  <a:srgbClr val="002060"/>
                </a:solidFill>
              </a:rPr>
              <a:t> kellett volna lennie a kezdősebességnek</a:t>
            </a:r>
            <a:r>
              <a:rPr lang="hu-HU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dirty="0">
                <a:solidFill>
                  <a:srgbClr val="002060"/>
                </a:solidFill>
              </a:rPr>
              <a:t>Mekkora lenne a </a:t>
            </a:r>
            <a:r>
              <a:rPr lang="hu-HU" sz="2000" i="1" dirty="0">
                <a:solidFill>
                  <a:srgbClr val="002060"/>
                </a:solidFill>
              </a:rPr>
              <a:t>teljes mozgás ideje</a:t>
            </a:r>
            <a:r>
              <a:rPr lang="hu-HU" sz="2000" dirty="0">
                <a:solidFill>
                  <a:srgbClr val="002060"/>
                </a:solidFill>
              </a:rPr>
              <a:t>, ha a földfelszínről indulna a test? 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10,38 + 0,38 = 10,76 s.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000" dirty="0">
                <a:solidFill>
                  <a:srgbClr val="002060"/>
                </a:solidFill>
              </a:rPr>
              <a:t>A feladatat még tovább bővíthető például azzal, ha gondolatban elmegyünk a Holdra és ott végezzük el a hajítást. Vagyis újra mindent végig lehet számolni a holdi gravitációs gyorsulással, mely 1/6-od része a földinek.</a:t>
            </a:r>
          </a:p>
          <a:p>
            <a:pPr>
              <a:defRPr/>
            </a:pPr>
            <a:endParaRPr lang="hu-HU" sz="2000" dirty="0"/>
          </a:p>
        </p:txBody>
      </p:sp>
      <p:pic>
        <p:nvPicPr>
          <p:cNvPr id="58372" name="Picture 2" descr="6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0"/>
            <a:ext cx="27241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08063"/>
          </a:xfrm>
        </p:spPr>
        <p:txBody>
          <a:bodyPr/>
          <a:lstStyle/>
          <a:p>
            <a:r>
              <a:rPr lang="hu-HU" sz="2400" smtClean="0"/>
              <a:t>DRS „1.15. Határozzuk meg a 120 m/s kezdősebességgel 30 ° - os szögben elhajított test helyzetét az elhajítás után 3 másodperccel!” </a:t>
            </a:r>
          </a:p>
        </p:txBody>
      </p:sp>
      <p:sp>
        <p:nvSpPr>
          <p:cNvPr id="59395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hu-HU" sz="1800" smtClean="0">
                <a:solidFill>
                  <a:srgbClr val="002060"/>
                </a:solidFill>
              </a:rPr>
              <a:t>Érdemes megbeszélni azt, hogy vajon </a:t>
            </a:r>
            <a:r>
              <a:rPr lang="hu-HU" sz="1800" b="1" smtClean="0">
                <a:solidFill>
                  <a:srgbClr val="002060"/>
                </a:solidFill>
              </a:rPr>
              <a:t>milyen lehet a pálya alakja</a:t>
            </a:r>
            <a:r>
              <a:rPr lang="hu-HU" sz="1800" smtClean="0">
                <a:solidFill>
                  <a:srgbClr val="002060"/>
                </a:solidFill>
              </a:rPr>
              <a:t>. Nem mindenki számára triviális a </a:t>
            </a:r>
            <a:r>
              <a:rPr lang="hu-HU" sz="1800" b="1" smtClean="0">
                <a:solidFill>
                  <a:srgbClr val="002060"/>
                </a:solidFill>
              </a:rPr>
              <a:t>parabola</a:t>
            </a:r>
            <a:r>
              <a:rPr lang="hu-HU" sz="1800" smtClean="0">
                <a:solidFill>
                  <a:srgbClr val="002060"/>
                </a:solidFill>
              </a:rPr>
              <a:t> alak. Sok tanuló rajzol érdekes pályákat. De valójában a tudomány története során is többféle alakzat felmerült. Volt, aki úgy képzelte, hogy egyenes vonalban megy a test majdnem a legmagasabb pontig, majd körpálya következik, végül pedig függőlegesen leesik. Galilei volt az, aki parabolának gondolta, amennyiben a közegellenállás elhanyagolható</a:t>
            </a:r>
            <a:r>
              <a:rPr lang="hu-HU" smtClean="0"/>
              <a:t>.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A </a:t>
            </a:r>
            <a:r>
              <a:rPr lang="hu-HU" sz="2000" b="1" smtClean="0">
                <a:solidFill>
                  <a:srgbClr val="002060"/>
                </a:solidFill>
              </a:rPr>
              <a:t>vízszintes </a:t>
            </a:r>
            <a:r>
              <a:rPr lang="hu-HU" sz="2000" smtClean="0">
                <a:solidFill>
                  <a:srgbClr val="002060"/>
                </a:solidFill>
              </a:rPr>
              <a:t>irányban megtett út: </a:t>
            </a:r>
            <a:r>
              <a:rPr lang="hu-HU" sz="2000" i="1" smtClean="0">
                <a:solidFill>
                  <a:srgbClr val="002060"/>
                </a:solidFill>
              </a:rPr>
              <a:t>x</a:t>
            </a:r>
            <a:r>
              <a:rPr lang="hu-HU" sz="2000" smtClean="0">
                <a:solidFill>
                  <a:srgbClr val="002060"/>
                </a:solidFill>
              </a:rPr>
              <a:t> = </a:t>
            </a:r>
            <a:r>
              <a:rPr lang="hu-HU" sz="2000" i="1" smtClean="0">
                <a:solidFill>
                  <a:srgbClr val="002060"/>
                </a:solidFill>
              </a:rPr>
              <a:t>v</a:t>
            </a:r>
            <a:r>
              <a:rPr lang="hu-HU" sz="2000" baseline="-25000" smtClean="0">
                <a:solidFill>
                  <a:srgbClr val="002060"/>
                </a:solidFill>
              </a:rPr>
              <a:t>0</a:t>
            </a:r>
            <a:r>
              <a:rPr lang="hu-HU" sz="2000" i="1" smtClean="0">
                <a:solidFill>
                  <a:srgbClr val="002060"/>
                </a:solidFill>
              </a:rPr>
              <a:t>·</a:t>
            </a:r>
            <a:r>
              <a:rPr lang="hu-HU" sz="2000" smtClean="0">
                <a:solidFill>
                  <a:srgbClr val="002060"/>
                </a:solidFill>
              </a:rPr>
              <a:t>cos</a:t>
            </a:r>
            <a:r>
              <a:rPr lang="hu-HU" sz="2000" i="1" smtClean="0">
                <a:solidFill>
                  <a:srgbClr val="002060"/>
                </a:solidFill>
              </a:rPr>
              <a:t>α. t.</a:t>
            </a:r>
            <a:endParaRPr lang="hu-HU" sz="2000" smtClean="0">
              <a:solidFill>
                <a:srgbClr val="002060"/>
              </a:solidFill>
            </a:endParaRPr>
          </a:p>
          <a:p>
            <a:r>
              <a:rPr lang="hu-HU" sz="2000" smtClean="0">
                <a:solidFill>
                  <a:srgbClr val="002060"/>
                </a:solidFill>
              </a:rPr>
              <a:t>A </a:t>
            </a:r>
            <a:r>
              <a:rPr lang="hu-HU" sz="2000" b="1" smtClean="0">
                <a:solidFill>
                  <a:srgbClr val="002060"/>
                </a:solidFill>
              </a:rPr>
              <a:t>függőleges</a:t>
            </a:r>
            <a:r>
              <a:rPr lang="hu-HU" sz="2000" smtClean="0">
                <a:solidFill>
                  <a:srgbClr val="002060"/>
                </a:solidFill>
              </a:rPr>
              <a:t> irányú elmozdulás </a:t>
            </a:r>
            <a:r>
              <a:rPr lang="hu-HU" sz="2000" i="1" smtClean="0">
                <a:solidFill>
                  <a:srgbClr val="002060"/>
                </a:solidFill>
              </a:rPr>
              <a:t>y</a:t>
            </a:r>
            <a:r>
              <a:rPr lang="hu-HU" sz="2000" smtClean="0">
                <a:solidFill>
                  <a:srgbClr val="002060"/>
                </a:solidFill>
              </a:rPr>
              <a:t> = </a:t>
            </a:r>
            <a:r>
              <a:rPr lang="hu-HU" sz="2000" i="1" smtClean="0">
                <a:solidFill>
                  <a:srgbClr val="002060"/>
                </a:solidFill>
              </a:rPr>
              <a:t>v</a:t>
            </a:r>
            <a:r>
              <a:rPr lang="hu-HU" sz="2000" baseline="-25000" smtClean="0">
                <a:solidFill>
                  <a:srgbClr val="002060"/>
                </a:solidFill>
              </a:rPr>
              <a:t>0</a:t>
            </a:r>
            <a:r>
              <a:rPr lang="hu-HU" sz="2000" i="1" smtClean="0">
                <a:solidFill>
                  <a:srgbClr val="002060"/>
                </a:solidFill>
              </a:rPr>
              <a:t>·</a:t>
            </a:r>
            <a:r>
              <a:rPr lang="hu-HU" sz="2000" smtClean="0">
                <a:solidFill>
                  <a:srgbClr val="002060"/>
                </a:solidFill>
              </a:rPr>
              <a:t>sin</a:t>
            </a:r>
            <a:r>
              <a:rPr lang="hu-HU" sz="2000" i="1" smtClean="0">
                <a:solidFill>
                  <a:srgbClr val="002060"/>
                </a:solidFill>
              </a:rPr>
              <a:t>α.t</a:t>
            </a:r>
            <a:r>
              <a:rPr lang="hu-HU" sz="2000" smtClean="0">
                <a:solidFill>
                  <a:srgbClr val="002060"/>
                </a:solidFill>
              </a:rPr>
              <a:t> – </a:t>
            </a:r>
            <a:r>
              <a:rPr lang="hu-HU" sz="2000" i="1" smtClean="0">
                <a:solidFill>
                  <a:srgbClr val="002060"/>
                </a:solidFill>
              </a:rPr>
              <a:t>g·t</a:t>
            </a:r>
            <a:r>
              <a:rPr lang="hu-HU" sz="2000" i="1" baseline="30000" smtClean="0">
                <a:solidFill>
                  <a:srgbClr val="002060"/>
                </a:solidFill>
              </a:rPr>
              <a:t>2</a:t>
            </a:r>
            <a:r>
              <a:rPr lang="hu-HU" sz="2000" i="1" smtClean="0">
                <a:solidFill>
                  <a:srgbClr val="002060"/>
                </a:solidFill>
              </a:rPr>
              <a:t> /</a:t>
            </a:r>
            <a:r>
              <a:rPr lang="hu-HU" sz="2000" smtClean="0">
                <a:solidFill>
                  <a:srgbClr val="002060"/>
                </a:solidFill>
              </a:rPr>
              <a:t>2.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Behelyettesítve a </a:t>
            </a:r>
            <a:r>
              <a:rPr lang="hu-HU" sz="2000" i="1" smtClean="0">
                <a:solidFill>
                  <a:srgbClr val="002060"/>
                </a:solidFill>
              </a:rPr>
              <a:t>t</a:t>
            </a:r>
            <a:r>
              <a:rPr lang="hu-HU" sz="2000" smtClean="0">
                <a:solidFill>
                  <a:srgbClr val="002060"/>
                </a:solidFill>
              </a:rPr>
              <a:t> = 3 s értéket azt kapjuk, hogy vízszintesen 312 m távolságra került a test, és 135 m magasan lesz.</a:t>
            </a:r>
          </a:p>
          <a:p>
            <a:r>
              <a:rPr lang="hu-HU" sz="2000" smtClean="0">
                <a:solidFill>
                  <a:srgbClr val="002060"/>
                </a:solidFill>
              </a:rPr>
              <a:t>További kérdés lehet, hogy </a:t>
            </a:r>
            <a:r>
              <a:rPr lang="hu-HU" sz="2000" b="1" smtClean="0">
                <a:solidFill>
                  <a:srgbClr val="002060"/>
                </a:solidFill>
              </a:rPr>
              <a:t>hol található ez pont</a:t>
            </a:r>
            <a:r>
              <a:rPr lang="hu-HU" sz="2000" smtClean="0">
                <a:solidFill>
                  <a:srgbClr val="002060"/>
                </a:solidFill>
              </a:rPr>
              <a:t>, a pálya mely részén tartózkodik ekkor a test? A pálya felszálló, vagy leszálló ágán, esetleg a tetején? </a:t>
            </a:r>
          </a:p>
        </p:txBody>
      </p:sp>
      <p:pic>
        <p:nvPicPr>
          <p:cNvPr id="59396" name="Picture 2" descr="6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5370513"/>
            <a:ext cx="502126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hu-HU" smtClean="0"/>
              <a:t>További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 válaszadáshoz célszerű meggondolni azt például, hogy milyen koordináták tartozhatnak a pálya legfelső pontjához. </a:t>
            </a:r>
            <a:endParaRPr lang="hu-HU" sz="1800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i="1" dirty="0" smtClean="0">
                <a:solidFill>
                  <a:srgbClr val="002060"/>
                </a:solidFill>
              </a:rPr>
              <a:t>Mennyi </a:t>
            </a:r>
            <a:r>
              <a:rPr lang="hu-HU" sz="1800" i="1" dirty="0">
                <a:solidFill>
                  <a:srgbClr val="002060"/>
                </a:solidFill>
              </a:rPr>
              <a:t>ideig emelkedik a test?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Ekkor a függőleges sebességkomponens értéke éppen zérus. </a:t>
            </a:r>
          </a:p>
          <a:p>
            <a:pPr>
              <a:defRPr/>
            </a:pPr>
            <a:r>
              <a:rPr lang="hu-HU" sz="1800" i="1" dirty="0" err="1">
                <a:solidFill>
                  <a:srgbClr val="002060"/>
                </a:solidFill>
              </a:rPr>
              <a:t>v</a:t>
            </a:r>
            <a:r>
              <a:rPr lang="hu-HU" sz="1800" i="1" baseline="-25000" dirty="0" err="1">
                <a:solidFill>
                  <a:srgbClr val="002060"/>
                </a:solidFill>
              </a:rPr>
              <a:t>y</a:t>
            </a:r>
            <a:r>
              <a:rPr lang="hu-HU" sz="1800" i="1" dirty="0">
                <a:solidFill>
                  <a:srgbClr val="002060"/>
                </a:solidFill>
              </a:rPr>
              <a:t> = v</a:t>
            </a:r>
            <a:r>
              <a:rPr lang="hu-HU" sz="1800" i="1" baseline="-25000" dirty="0">
                <a:solidFill>
                  <a:srgbClr val="002060"/>
                </a:solidFill>
              </a:rPr>
              <a:t>0</a:t>
            </a:r>
            <a:r>
              <a:rPr lang="hu-HU" sz="1800" dirty="0">
                <a:solidFill>
                  <a:srgbClr val="002060"/>
                </a:solidFill>
              </a:rPr>
              <a:t>·</a:t>
            </a:r>
            <a:r>
              <a:rPr lang="hu-HU" sz="1800" dirty="0" err="1">
                <a:solidFill>
                  <a:srgbClr val="002060"/>
                </a:solidFill>
              </a:rPr>
              <a:t>sin</a:t>
            </a:r>
            <a:r>
              <a:rPr lang="hu-HU" sz="1800" i="1" dirty="0" err="1">
                <a:solidFill>
                  <a:srgbClr val="002060"/>
                </a:solidFill>
              </a:rPr>
              <a:t>α</a:t>
            </a:r>
            <a:r>
              <a:rPr lang="hu-HU" sz="1800" dirty="0">
                <a:solidFill>
                  <a:srgbClr val="002060"/>
                </a:solidFill>
              </a:rPr>
              <a:t> – </a:t>
            </a:r>
            <a:r>
              <a:rPr lang="hu-HU" sz="1800" i="1" dirty="0">
                <a:solidFill>
                  <a:srgbClr val="002060"/>
                </a:solidFill>
              </a:rPr>
              <a:t>g·t</a:t>
            </a:r>
            <a:r>
              <a:rPr lang="hu-HU" sz="1800" dirty="0">
                <a:solidFill>
                  <a:srgbClr val="002060"/>
                </a:solidFill>
              </a:rPr>
              <a:t> = 0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behelyettesítve 60 – 10</a:t>
            </a:r>
            <a:r>
              <a:rPr lang="hu-HU" sz="1800" i="1" dirty="0">
                <a:solidFill>
                  <a:srgbClr val="002060"/>
                </a:solidFill>
              </a:rPr>
              <a:t>·</a:t>
            </a:r>
            <a:r>
              <a:rPr lang="hu-HU" sz="1800" i="1" dirty="0" err="1">
                <a:solidFill>
                  <a:srgbClr val="002060"/>
                </a:solidFill>
              </a:rPr>
              <a:t>t</a:t>
            </a:r>
            <a:r>
              <a:rPr lang="hu-HU" sz="1800" i="1" baseline="-25000" dirty="0" err="1">
                <a:solidFill>
                  <a:srgbClr val="002060"/>
                </a:solidFill>
              </a:rPr>
              <a:t>em</a:t>
            </a:r>
            <a:r>
              <a:rPr lang="hu-HU" sz="1800" dirty="0">
                <a:solidFill>
                  <a:srgbClr val="002060"/>
                </a:solidFill>
              </a:rPr>
              <a:t> = 0, innen </a:t>
            </a:r>
            <a:r>
              <a:rPr lang="hu-HU" sz="1800" i="1" dirty="0" err="1">
                <a:solidFill>
                  <a:srgbClr val="002060"/>
                </a:solidFill>
              </a:rPr>
              <a:t>t</a:t>
            </a:r>
            <a:r>
              <a:rPr lang="hu-HU" sz="1800" i="1" baseline="-25000" dirty="0" err="1">
                <a:solidFill>
                  <a:srgbClr val="002060"/>
                </a:solidFill>
              </a:rPr>
              <a:t>em</a:t>
            </a:r>
            <a:r>
              <a:rPr lang="hu-HU" sz="1800" dirty="0">
                <a:solidFill>
                  <a:srgbClr val="002060"/>
                </a:solidFill>
              </a:rPr>
              <a:t> = 6 s.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Tehát ha a test 6 másodpercig emelkedik, akkor a 3 másodperchez tartozó pont a pálya felfelé menő ágában található.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u="sng" dirty="0" smtClean="0">
                <a:solidFill>
                  <a:srgbClr val="002060"/>
                </a:solidFill>
              </a:rPr>
              <a:t>Még további </a:t>
            </a:r>
            <a:r>
              <a:rPr lang="hu-HU" sz="1800" u="sng" dirty="0">
                <a:solidFill>
                  <a:srgbClr val="002060"/>
                </a:solidFill>
              </a:rPr>
              <a:t>kérdések is feltehetők, mint: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i="1" dirty="0">
                <a:solidFill>
                  <a:srgbClr val="002060"/>
                </a:solidFill>
              </a:rPr>
              <a:t>Mekkora az emelkedési </a:t>
            </a:r>
            <a:r>
              <a:rPr lang="hu-HU" sz="1800" i="1" dirty="0" smtClean="0">
                <a:solidFill>
                  <a:srgbClr val="002060"/>
                </a:solidFill>
              </a:rPr>
              <a:t>magasság</a:t>
            </a:r>
            <a:r>
              <a:rPr lang="hu-HU" sz="1800" dirty="0" smtClean="0">
                <a:solidFill>
                  <a:srgbClr val="002060"/>
                </a:solidFill>
              </a:rPr>
              <a:t>? Erre </a:t>
            </a:r>
            <a:r>
              <a:rPr lang="hu-HU" sz="1800" dirty="0">
                <a:solidFill>
                  <a:srgbClr val="002060"/>
                </a:solidFill>
              </a:rPr>
              <a:t>180 m adódik.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Ebből szépen látszik, hogy míg az első 3 s alatt 135 m magasra került a test, addig a következő 3 másodperc alatt már csak 180 – 135 = 45 métert emelkedik, mely természetes is hiszen lassul.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1800" i="1" dirty="0">
                <a:solidFill>
                  <a:srgbClr val="002060"/>
                </a:solidFill>
              </a:rPr>
              <a:t>Milyen távolra kerül a lövedék</a:t>
            </a:r>
            <a:r>
              <a:rPr lang="hu-HU" sz="1800" dirty="0">
                <a:solidFill>
                  <a:srgbClr val="002060"/>
                </a:solidFill>
              </a:rPr>
              <a:t>? </a:t>
            </a: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Ez egyszerűen a 3 s – </a:t>
            </a:r>
            <a:r>
              <a:rPr lang="hu-HU" sz="1800" dirty="0" err="1">
                <a:solidFill>
                  <a:srgbClr val="002060"/>
                </a:solidFill>
              </a:rPr>
              <a:t>ra</a:t>
            </a:r>
            <a:r>
              <a:rPr lang="hu-HU" sz="1800" dirty="0">
                <a:solidFill>
                  <a:srgbClr val="002060"/>
                </a:solidFill>
              </a:rPr>
              <a:t> kiszámolt érték 4 – szerese, 1248 m, hiszen vízszintesen egyenes vonalú egyenletes mozgást végez. Összesen 12 s a mozgás ideje.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smtClean="0"/>
              <a:t>A transzformátor-állomástól a szivattyútelepig 700 m a távolság. Az elektromos áramot 4 mm</a:t>
            </a:r>
            <a:r>
              <a:rPr lang="hu-HU" sz="2400" baseline="30000" smtClean="0"/>
              <a:t>2</a:t>
            </a:r>
            <a:r>
              <a:rPr lang="hu-HU" sz="2400" smtClean="0"/>
              <a:t> keresztmetszetű alumínium vezetéken továbbítják. Mekkora ennek a vezetőnek az ellenállása? (Az alumínium fajlagos ellenállása 0,029 Ωmm</a:t>
            </a:r>
            <a:r>
              <a:rPr lang="hu-HU" sz="2400" baseline="30000" smtClean="0"/>
              <a:t>2</a:t>
            </a:r>
            <a:r>
              <a:rPr lang="hu-HU" sz="2400" smtClean="0"/>
              <a:t>/m.)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Az ellenállás értékét a következő összefüggéssel lehet számolni </a:t>
            </a:r>
            <a:r>
              <a:rPr lang="hu-HU" i="1" dirty="0">
                <a:solidFill>
                  <a:srgbClr val="002060"/>
                </a:solidFill>
              </a:rPr>
              <a:t>R = ρ·l/A</a:t>
            </a:r>
            <a:r>
              <a:rPr lang="hu-HU" dirty="0">
                <a:solidFill>
                  <a:srgbClr val="002060"/>
                </a:solidFill>
              </a:rPr>
              <a:t> = 5,08 Ω.</a:t>
            </a:r>
          </a:p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Valójában a fenti összefüggés is egy függvénykapcsolat, melyet </a:t>
            </a:r>
            <a:r>
              <a:rPr lang="hu-HU" dirty="0" smtClean="0">
                <a:solidFill>
                  <a:srgbClr val="002060"/>
                </a:solidFill>
              </a:rPr>
              <a:t>ábrázolhatunk. 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Mivel </a:t>
            </a:r>
            <a:r>
              <a:rPr lang="hu-HU" dirty="0">
                <a:solidFill>
                  <a:srgbClr val="002060"/>
                </a:solidFill>
              </a:rPr>
              <a:t>az ellenállás függ a hossztól és a keresztmetszettől is, </a:t>
            </a:r>
            <a:r>
              <a:rPr lang="hu-HU" b="1" dirty="0">
                <a:solidFill>
                  <a:srgbClr val="002060"/>
                </a:solidFill>
              </a:rPr>
              <a:t>függvényünk kétváltozós</a:t>
            </a:r>
            <a:r>
              <a:rPr lang="hu-HU" dirty="0">
                <a:solidFill>
                  <a:srgbClr val="002060"/>
                </a:solidFill>
              </a:rPr>
              <a:t>, melynek képe egy felület.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i="1" dirty="0" smtClean="0">
                <a:solidFill>
                  <a:srgbClr val="002060"/>
                </a:solidFill>
              </a:rPr>
              <a:t>A </a:t>
            </a:r>
            <a:r>
              <a:rPr lang="hu-HU" i="1" dirty="0">
                <a:solidFill>
                  <a:srgbClr val="002060"/>
                </a:solidFill>
              </a:rPr>
              <a:t>megoldás ennek a felületnek </a:t>
            </a:r>
            <a:endParaRPr lang="hu-HU" i="1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i="1" dirty="0" smtClean="0">
                <a:solidFill>
                  <a:srgbClr val="002060"/>
                </a:solidFill>
              </a:rPr>
              <a:t>egyik </a:t>
            </a:r>
            <a:r>
              <a:rPr lang="hu-HU" i="1" dirty="0">
                <a:solidFill>
                  <a:srgbClr val="002060"/>
                </a:solidFill>
              </a:rPr>
              <a:t>pontja. </a:t>
            </a:r>
          </a:p>
        </p:txBody>
      </p:sp>
      <p:pic>
        <p:nvPicPr>
          <p:cNvPr id="61444" name="Picture 2" descr="ALU-vezető-ellenállása-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795963" y="4581525"/>
            <a:ext cx="31638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2162"/>
          </a:xfrm>
        </p:spPr>
        <p:txBody>
          <a:bodyPr/>
          <a:lstStyle/>
          <a:p>
            <a:pPr algn="ctr"/>
            <a:r>
              <a:rPr lang="hu-HU" smtClean="0">
                <a:solidFill>
                  <a:srgbClr val="0070C0"/>
                </a:solidFill>
              </a:rPr>
              <a:t>Elektromágneses indukció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450" y="1700213"/>
            <a:ext cx="7772400" cy="44751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sz="2000" dirty="0">
                <a:solidFill>
                  <a:srgbClr val="002060"/>
                </a:solidFill>
              </a:rPr>
              <a:t>Faraday Naplójából vett idézetek. 1831. augusztus 29.</a:t>
            </a: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„ … henger alakú </a:t>
            </a:r>
            <a:r>
              <a:rPr lang="hu-HU" sz="2000" i="1" dirty="0" err="1">
                <a:solidFill>
                  <a:srgbClr val="002060"/>
                </a:solidFill>
              </a:rPr>
              <a:t>rúdmágnes</a:t>
            </a:r>
            <a:r>
              <a:rPr lang="hu-HU" sz="2000" i="1" dirty="0">
                <a:solidFill>
                  <a:srgbClr val="002060"/>
                </a:solidFill>
              </a:rPr>
              <a:t> egyik végét bedugtam a henger alakú tekercs végébe - utána gyorsan egész hosszában bedugtam, amire a galvanométer tűje megmozdult, amikor kihúztam a tű ismét megmozdult az ellenkező irányban. Ez a hatás minden alkalommal megismétlődött, ha a mágnest a hengerbe tettem, vagy onnan kivettem …”</a:t>
            </a:r>
            <a:endParaRPr lang="hu-HU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000" i="1" dirty="0">
                <a:solidFill>
                  <a:srgbClr val="002060"/>
                </a:solidFill>
              </a:rPr>
              <a:t>„A tű nem maradt meg elfordult helyzetében, minden alkalommal visszatért a helyére</a:t>
            </a:r>
            <a:r>
              <a:rPr lang="hu-HU" sz="2000" i="1" dirty="0" smtClean="0">
                <a:solidFill>
                  <a:srgbClr val="002060"/>
                </a:solidFill>
              </a:rPr>
              <a:t>.”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hu-HU" sz="2000" b="1" i="1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hu-HU" sz="2000" b="1" i="1" dirty="0" smtClean="0">
                <a:solidFill>
                  <a:srgbClr val="FF0000"/>
                </a:solidFill>
              </a:rPr>
              <a:t>Fluxus-függvény idő szerinti deriváltja</a:t>
            </a:r>
            <a:endParaRPr lang="hu-HU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hu-HU" sz="2000" b="1" dirty="0">
              <a:solidFill>
                <a:srgbClr val="FF0000"/>
              </a:solidFill>
            </a:endParaRPr>
          </a:p>
        </p:txBody>
      </p:sp>
      <p:pic>
        <p:nvPicPr>
          <p:cNvPr id="62468" name="il_fi" descr="250px-Faraday-Millikan-Gale-1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800" y="4292600"/>
            <a:ext cx="1473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 descr="C:\Users\Ranoti\AppData\Local\Microsoft\Windows\Temporary Internet Files\Content.IE5\J1JKZ7TX\MC90021720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97425"/>
            <a:ext cx="18097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ím 1"/>
          <p:cNvSpPr>
            <a:spLocks noGrp="1"/>
          </p:cNvSpPr>
          <p:nvPr>
            <p:ph type="title"/>
          </p:nvPr>
        </p:nvSpPr>
        <p:spPr>
          <a:xfrm>
            <a:off x="1150938" y="476250"/>
            <a:ext cx="7793037" cy="1368425"/>
          </a:xfrm>
        </p:spPr>
        <p:txBody>
          <a:bodyPr/>
          <a:lstStyle/>
          <a:p>
            <a:r>
              <a:rPr lang="hu-HU" sz="2000" smtClean="0"/>
              <a:t>DRS 20.23. </a:t>
            </a:r>
            <a:r>
              <a:rPr lang="hu-HU" sz="2000" i="1" smtClean="0"/>
              <a:t>Egy vezetőkörben a fluxus a felső ábrán látható módon változik az idő függvényében. Hogyan változik az indukált feszültség az idő függvényében? </a:t>
            </a:r>
            <a:r>
              <a:rPr lang="hu-HU" sz="2000" smtClean="0"/>
              <a:t/>
            </a:r>
            <a:br>
              <a:rPr lang="hu-HU" sz="2000" smtClean="0"/>
            </a:br>
            <a:endParaRPr lang="hu-HU" sz="2000" smtClean="0"/>
          </a:p>
        </p:txBody>
      </p:sp>
      <p:sp>
        <p:nvSpPr>
          <p:cNvPr id="634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63492" name="Ké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2060575"/>
            <a:ext cx="36369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633538"/>
            <a:ext cx="3382963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275" y="4292600"/>
            <a:ext cx="32416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smtClean="0"/>
              <a:t>DRS 20.24. </a:t>
            </a:r>
            <a:r>
              <a:rPr lang="hu-HU" sz="2000" i="1" smtClean="0"/>
              <a:t>Homogén 0,2 Tesla indukciójú mágneses mezőben egy 10 cm átmérőjű gyűrű forog valamely átmérőjének meghosszabbítását képező és a mágneses mező indukcióvonalaira merőleges tengely körül 3000 1/perc fordulatszámmal. Hogyan változik az indukált feszültség az idő függvényében?</a:t>
            </a:r>
            <a:endParaRPr lang="hu-HU" sz="2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sz="1800" dirty="0">
                <a:solidFill>
                  <a:srgbClr val="002060"/>
                </a:solidFill>
              </a:rPr>
              <a:t>A fluxus ebben az esetben a következőképp változik az idő függvényében</a:t>
            </a:r>
            <a:r>
              <a:rPr lang="hu-HU" sz="1800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1800" i="1" dirty="0" smtClean="0">
                <a:solidFill>
                  <a:srgbClr val="002060"/>
                </a:solidFill>
                <a:sym typeface="Symbol"/>
              </a:rPr>
              <a:t></a:t>
            </a:r>
            <a:r>
              <a:rPr lang="hu-HU" sz="1800" dirty="0">
                <a:solidFill>
                  <a:srgbClr val="002060"/>
                </a:solidFill>
              </a:rPr>
              <a:t>(</a:t>
            </a:r>
            <a:r>
              <a:rPr lang="hu-HU" sz="1800" i="1" dirty="0">
                <a:solidFill>
                  <a:srgbClr val="002060"/>
                </a:solidFill>
              </a:rPr>
              <a:t>t</a:t>
            </a:r>
            <a:r>
              <a:rPr lang="hu-HU" sz="1800" dirty="0">
                <a:solidFill>
                  <a:srgbClr val="002060"/>
                </a:solidFill>
              </a:rPr>
              <a:t>) = </a:t>
            </a:r>
            <a:r>
              <a:rPr lang="hu-HU" sz="1800" i="1" dirty="0">
                <a:solidFill>
                  <a:srgbClr val="002060"/>
                </a:solidFill>
              </a:rPr>
              <a:t>B</a:t>
            </a:r>
            <a:r>
              <a:rPr lang="hu-HU" sz="1800" dirty="0">
                <a:solidFill>
                  <a:srgbClr val="002060"/>
                </a:solidFill>
              </a:rPr>
              <a:t>.(</a:t>
            </a:r>
            <a:r>
              <a:rPr lang="hu-HU" sz="1800" i="1" dirty="0" err="1">
                <a:solidFill>
                  <a:srgbClr val="002060"/>
                </a:solidFill>
              </a:rPr>
              <a:t>A</a:t>
            </a:r>
            <a:r>
              <a:rPr lang="hu-HU" sz="1800" dirty="0" err="1">
                <a:solidFill>
                  <a:srgbClr val="002060"/>
                </a:solidFill>
              </a:rPr>
              <a:t>.cos</a:t>
            </a:r>
            <a:r>
              <a:rPr lang="hu-HU" sz="1800" i="1" dirty="0">
                <a:solidFill>
                  <a:srgbClr val="002060"/>
                </a:solidFill>
                <a:sym typeface="Symbol"/>
              </a:rPr>
              <a:t></a:t>
            </a:r>
            <a:r>
              <a:rPr lang="hu-HU" sz="1800" dirty="0">
                <a:solidFill>
                  <a:srgbClr val="002060"/>
                </a:solidFill>
              </a:rPr>
              <a:t>) = </a:t>
            </a:r>
            <a:r>
              <a:rPr lang="hu-HU" sz="1800" i="1" dirty="0" err="1">
                <a:solidFill>
                  <a:srgbClr val="002060"/>
                </a:solidFill>
              </a:rPr>
              <a:t>B.A</a:t>
            </a:r>
            <a:r>
              <a:rPr lang="hu-HU" sz="1800" dirty="0" err="1">
                <a:solidFill>
                  <a:srgbClr val="002060"/>
                </a:solidFill>
              </a:rPr>
              <a:t>.cos</a:t>
            </a:r>
            <a:r>
              <a:rPr lang="hu-HU" sz="1800" i="1" dirty="0">
                <a:solidFill>
                  <a:srgbClr val="002060"/>
                </a:solidFill>
                <a:sym typeface="Symbol"/>
              </a:rPr>
              <a:t></a:t>
            </a:r>
            <a:r>
              <a:rPr lang="hu-HU" sz="1800" i="1" dirty="0">
                <a:solidFill>
                  <a:srgbClr val="002060"/>
                </a:solidFill>
              </a:rPr>
              <a:t>.t</a:t>
            </a:r>
            <a:endParaRPr lang="hu-HU" sz="18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1800" i="1" dirty="0">
                <a:solidFill>
                  <a:srgbClr val="002060"/>
                </a:solidFill>
              </a:rPr>
              <a:t>U</a:t>
            </a:r>
            <a:r>
              <a:rPr lang="hu-HU" sz="1800" dirty="0">
                <a:solidFill>
                  <a:srgbClr val="002060"/>
                </a:solidFill>
              </a:rPr>
              <a:t> = </a:t>
            </a:r>
            <a:r>
              <a:rPr lang="hu-HU" sz="1800" i="1" dirty="0">
                <a:solidFill>
                  <a:srgbClr val="002060"/>
                </a:solidFill>
              </a:rPr>
              <a:t>B.A</a:t>
            </a:r>
            <a:r>
              <a:rPr lang="hu-HU" sz="1800" dirty="0">
                <a:solidFill>
                  <a:srgbClr val="002060"/>
                </a:solidFill>
              </a:rPr>
              <a:t>.</a:t>
            </a:r>
            <a:r>
              <a:rPr lang="hu-HU" sz="1800" i="1" dirty="0">
                <a:solidFill>
                  <a:srgbClr val="002060"/>
                </a:solidFill>
              </a:rPr>
              <a:t> </a:t>
            </a:r>
            <a:r>
              <a:rPr lang="hu-HU" sz="1800" i="1" dirty="0">
                <a:solidFill>
                  <a:srgbClr val="002060"/>
                </a:solidFill>
                <a:sym typeface="Symbol"/>
              </a:rPr>
              <a:t></a:t>
            </a:r>
            <a:r>
              <a:rPr lang="hu-HU" sz="1800" i="1" dirty="0">
                <a:solidFill>
                  <a:srgbClr val="002060"/>
                </a:solidFill>
              </a:rPr>
              <a:t>.</a:t>
            </a:r>
            <a:r>
              <a:rPr lang="hu-HU" sz="1800" dirty="0">
                <a:solidFill>
                  <a:srgbClr val="002060"/>
                </a:solidFill>
              </a:rPr>
              <a:t>sin</a:t>
            </a:r>
            <a:r>
              <a:rPr lang="hu-HU" sz="1800" i="1" dirty="0">
                <a:solidFill>
                  <a:srgbClr val="002060"/>
                </a:solidFill>
                <a:sym typeface="Symbol"/>
              </a:rPr>
              <a:t></a:t>
            </a:r>
            <a:r>
              <a:rPr lang="hu-HU" sz="1800" i="1" dirty="0">
                <a:solidFill>
                  <a:srgbClr val="002060"/>
                </a:solidFill>
              </a:rPr>
              <a:t>.t = U</a:t>
            </a:r>
            <a:r>
              <a:rPr lang="hu-HU" sz="1800" i="1" baseline="-25000" dirty="0">
                <a:solidFill>
                  <a:srgbClr val="002060"/>
                </a:solidFill>
              </a:rPr>
              <a:t>0</a:t>
            </a:r>
            <a:r>
              <a:rPr lang="hu-HU" sz="1800" i="1" dirty="0">
                <a:solidFill>
                  <a:srgbClr val="002060"/>
                </a:solidFill>
              </a:rPr>
              <a:t>.</a:t>
            </a:r>
            <a:r>
              <a:rPr lang="hu-HU" sz="1800" dirty="0">
                <a:solidFill>
                  <a:srgbClr val="002060"/>
                </a:solidFill>
              </a:rPr>
              <a:t>sin</a:t>
            </a:r>
            <a:r>
              <a:rPr lang="hu-HU" sz="1800" i="1" dirty="0">
                <a:solidFill>
                  <a:srgbClr val="002060"/>
                </a:solidFill>
                <a:sym typeface="Symbol"/>
              </a:rPr>
              <a:t></a:t>
            </a:r>
            <a:r>
              <a:rPr lang="hu-HU" sz="1800" i="1" dirty="0">
                <a:solidFill>
                  <a:srgbClr val="002060"/>
                </a:solidFill>
              </a:rPr>
              <a:t>.t, </a:t>
            </a:r>
            <a:endParaRPr lang="hu-HU" sz="1800" i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1800" dirty="0">
                <a:solidFill>
                  <a:srgbClr val="002060"/>
                </a:solidFill>
              </a:rPr>
              <a:t>ahol </a:t>
            </a:r>
            <a:r>
              <a:rPr lang="hu-HU" sz="1800" i="1" dirty="0">
                <a:solidFill>
                  <a:srgbClr val="002060"/>
                </a:solidFill>
              </a:rPr>
              <a:t>U</a:t>
            </a:r>
            <a:r>
              <a:rPr lang="hu-HU" sz="1800" i="1" baseline="-25000" dirty="0">
                <a:solidFill>
                  <a:srgbClr val="002060"/>
                </a:solidFill>
              </a:rPr>
              <a:t>0</a:t>
            </a:r>
            <a:r>
              <a:rPr lang="hu-HU" sz="1800" dirty="0">
                <a:solidFill>
                  <a:srgbClr val="002060"/>
                </a:solidFill>
              </a:rPr>
              <a:t> = </a:t>
            </a:r>
            <a:r>
              <a:rPr lang="hu-HU" sz="1800" i="1" dirty="0">
                <a:solidFill>
                  <a:srgbClr val="002060"/>
                </a:solidFill>
              </a:rPr>
              <a:t>B.A</a:t>
            </a:r>
            <a:r>
              <a:rPr lang="hu-HU" sz="1800" dirty="0">
                <a:solidFill>
                  <a:srgbClr val="002060"/>
                </a:solidFill>
              </a:rPr>
              <a:t>.</a:t>
            </a:r>
            <a:r>
              <a:rPr lang="hu-HU" sz="1800" i="1" dirty="0">
                <a:solidFill>
                  <a:srgbClr val="002060"/>
                </a:solidFill>
              </a:rPr>
              <a:t> </a:t>
            </a:r>
            <a:r>
              <a:rPr lang="hu-HU" sz="1800" i="1" dirty="0">
                <a:solidFill>
                  <a:srgbClr val="002060"/>
                </a:solidFill>
                <a:sym typeface="Symbol"/>
              </a:rPr>
              <a:t></a:t>
            </a:r>
            <a:r>
              <a:rPr lang="hu-HU" sz="1800" i="1" dirty="0">
                <a:solidFill>
                  <a:srgbClr val="002060"/>
                </a:solidFill>
              </a:rPr>
              <a:t>.</a:t>
            </a:r>
            <a:endParaRPr lang="hu-HU" sz="1800" dirty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u-HU" sz="1800" dirty="0"/>
              <a:t> 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64516" name="rg_hi" descr="ANd9GcRSPbhy-2gxU1Yph3eqeXSc_M6-H1MjZH1MNlqktrfqaPuKoF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644900"/>
            <a:ext cx="29876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Ké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357563"/>
            <a:ext cx="2905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1" descr="http://t3.gstatic.com/images?q=tbn:ANd9GcT8uBT8GP0EGukXlIi_bVPNv95Knj7G3DV2GFkpX-Ba81TmpvqC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8" y="2708275"/>
            <a:ext cx="264953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r>
              <a:rPr lang="hu-HU" sz="4000" smtClean="0"/>
              <a:t>Mi és mikor szerepeljen a tananyagban?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086350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Mi a meghatározó cél</a:t>
            </a:r>
            <a:r>
              <a:rPr lang="hu-HU" dirty="0" smtClean="0">
                <a:solidFill>
                  <a:srgbClr val="002060"/>
                </a:solidFill>
              </a:rPr>
              <a:t>?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Többi tantárgy igénye?</a:t>
            </a:r>
            <a:endParaRPr lang="hu-H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Célkitűzés-e a felsőoktatásra való felkészítés?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És </a:t>
            </a:r>
            <a:r>
              <a:rPr lang="hu-HU" dirty="0">
                <a:solidFill>
                  <a:srgbClr val="002060"/>
                </a:solidFill>
              </a:rPr>
              <a:t>milyen felsőoktatásra?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b="1" dirty="0">
                <a:solidFill>
                  <a:srgbClr val="002060"/>
                </a:solidFill>
              </a:rPr>
              <a:t>Fakultáció</a:t>
            </a:r>
            <a:r>
              <a:rPr lang="hu-HU" dirty="0">
                <a:solidFill>
                  <a:srgbClr val="002060"/>
                </a:solidFill>
              </a:rPr>
              <a:t> – műszaki, matematikus, fizikus, gazdasági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b="1" dirty="0">
                <a:solidFill>
                  <a:srgbClr val="002060"/>
                </a:solidFill>
              </a:rPr>
              <a:t>DE</a:t>
            </a:r>
            <a:r>
              <a:rPr lang="hu-HU" dirty="0">
                <a:solidFill>
                  <a:srgbClr val="002060"/>
                </a:solidFill>
              </a:rPr>
              <a:t> – föld- és környezettudomány ?????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1024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hu-HU" smtClean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68413"/>
            <a:ext cx="4392613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Generátor, transzformátor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65540" name="rg_hi" descr="ANd9GcThfrnqzrSxdaPiLx_G5cD_qD0u-oIM8QQlkPH7rlA3vVtKJtHH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695575"/>
            <a:ext cx="2651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3" descr="350px-TrafoMagyar3d_3oszl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6213" y="2981325"/>
            <a:ext cx="3224212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 descr="Fájl:DBZ traf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2522538"/>
            <a:ext cx="21145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724400"/>
            <a:ext cx="15970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r>
              <a:rPr lang="hu-HU" smtClean="0"/>
              <a:t>Kérés a matematikaoktatás felé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 korábbi 3. évfolyamon (ma 11. évfolyam) a differenciálszámítás alapjai,</a:t>
            </a:r>
          </a:p>
          <a:p>
            <a:pPr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 4. évfolyamon az integrálszámítás alapjai szerepeltek.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hu-HU" sz="2400" dirty="0" smtClean="0">
                <a:solidFill>
                  <a:srgbClr val="FF0000"/>
                </a:solidFill>
              </a:rPr>
              <a:t>Legalább a hatványfüggvények és a sinus – cosinus függvények esetében erre szükség lenne!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400" u="sng" dirty="0" smtClean="0">
                <a:solidFill>
                  <a:srgbClr val="002060"/>
                </a:solidFill>
              </a:rPr>
              <a:t>Okok:</a:t>
            </a:r>
          </a:p>
          <a:p>
            <a:pPr>
              <a:buFontTx/>
              <a:buChar char="-"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Már a középiskolás évfolyamokon lehetne példaként alkalmazni fizikai jelenségekre, mely utólagos rendezőelv lehetne.</a:t>
            </a:r>
          </a:p>
          <a:p>
            <a:pPr>
              <a:buFontTx/>
              <a:buChar char="-"/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 felsőfokú alapozó kurzusok nem nélkülözhetik a használatát, mely miatt nagyon rövid idő alatt kell azt a matematikai kurzusok során pótolni! </a:t>
            </a:r>
            <a:endParaRPr lang="hu-H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/>
          <a:lstStyle/>
          <a:p>
            <a:r>
              <a:rPr lang="hu-HU" sz="3600" smtClean="0"/>
              <a:t>Mi lenne a középiskolai matematikatanítás tanítás célja?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sz="1800" i="1" dirty="0">
                <a:solidFill>
                  <a:srgbClr val="002060"/>
                </a:solidFill>
              </a:rPr>
              <a:t>Munkácsy Katalin és </a:t>
            </a:r>
            <a:r>
              <a:rPr lang="hu-HU" sz="1800" i="1" dirty="0" smtClean="0">
                <a:solidFill>
                  <a:srgbClr val="002060"/>
                </a:solidFill>
              </a:rPr>
              <a:t>a Varga Tamás Matematikai Napok </a:t>
            </a:r>
            <a:r>
              <a:rPr lang="hu-HU" sz="1800" i="1" dirty="0">
                <a:solidFill>
                  <a:srgbClr val="002060"/>
                </a:solidFill>
              </a:rPr>
              <a:t>angol szekció </a:t>
            </a:r>
            <a:r>
              <a:rPr lang="hu-HU" sz="1800" i="1" dirty="0" smtClean="0">
                <a:solidFill>
                  <a:srgbClr val="002060"/>
                </a:solidFill>
              </a:rPr>
              <a:t>véleménye: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A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>
                <a:solidFill>
                  <a:srgbClr val="002060"/>
                </a:solidFill>
              </a:rPr>
              <a:t>matematikai műveltség gazdagítása – a XXI. századi matematikai tudáshoz igazítása, a </a:t>
            </a:r>
            <a:r>
              <a:rPr lang="hu-HU" sz="2000" b="1" dirty="0">
                <a:solidFill>
                  <a:srgbClr val="002060"/>
                </a:solidFill>
              </a:rPr>
              <a:t>differenciálás-integrálás élményének átadása, a felsőfokú tanulmányokra való előkészítés</a:t>
            </a:r>
            <a:r>
              <a:rPr lang="hu-HU" sz="2000" dirty="0">
                <a:solidFill>
                  <a:srgbClr val="002060"/>
                </a:solidFill>
              </a:rPr>
              <a:t>? </a:t>
            </a:r>
          </a:p>
          <a:p>
            <a:pPr>
              <a:defRPr/>
            </a:pPr>
            <a:r>
              <a:rPr lang="hu-HU" sz="2000" dirty="0">
                <a:solidFill>
                  <a:srgbClr val="002060"/>
                </a:solidFill>
              </a:rPr>
              <a:t>Abban egyetértés mutatkozott, hogy fogalomépítésre van szükség, a precíz definíciók és tételek kimondása és bizonyítása, a műveleti szabályok elsajátítása akár el is maradhat, illetve csak biztos szemléletre épülhet. Az analízis fogalmai a tanulókban hosszú idő alatt érnek meg, erre mindenképpen időt kell szánni. Elhangzottak példák arról, hogy </a:t>
            </a:r>
            <a:r>
              <a:rPr lang="hu-HU" sz="2000" i="1" dirty="0">
                <a:solidFill>
                  <a:srgbClr val="002060"/>
                </a:solidFill>
              </a:rPr>
              <a:t>a középiskolában e téren semmilyen előképzést nem kapó, nem matematika szakos elsőéves hallgatóknak matematika óráikon akár egyetlen, 3-szor 45 perces, előadással egybekötött gyakorlaton, a sorozat határértékétől a függvény határértékén keresztül el kell jutniuk a derivált fogalmához, majd meg kell ismerniük az elemi függvények deriváltjait és a deriválási szabályokat. </a:t>
            </a:r>
            <a:r>
              <a:rPr lang="hu-HU" sz="2000" i="1" u="sng" dirty="0">
                <a:solidFill>
                  <a:srgbClr val="002060"/>
                </a:solidFill>
              </a:rPr>
              <a:t>A többi egyetemi tantárgy igényei miatt az elsőéves matematika tanterv zsúfoltsága nem csökkenthető</a:t>
            </a:r>
            <a:r>
              <a:rPr lang="hu-HU" sz="2000" i="1" dirty="0">
                <a:solidFill>
                  <a:srgbClr val="002060"/>
                </a:solidFill>
              </a:rPr>
              <a:t>, </a:t>
            </a:r>
            <a:r>
              <a:rPr lang="hu-HU" sz="2000" b="1" i="1" dirty="0">
                <a:solidFill>
                  <a:srgbClr val="002060"/>
                </a:solidFill>
              </a:rPr>
              <a:t>csak a középiskolára lehet számítani</a:t>
            </a:r>
            <a:r>
              <a:rPr lang="hu-HU" sz="20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7588" name="Picture 2" descr="C:\Users\Ranoti\AppData\Local\Microsoft\Windows\Temporary Internet Files\Content.IE5\XR2J9PK5\MC9000555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6713" y="476250"/>
            <a:ext cx="1109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/>
              <a:t>Mérések kiértékelése és a matematikai alapok</a:t>
            </a:r>
          </a:p>
        </p:txBody>
      </p:sp>
      <p:sp>
        <p:nvSpPr>
          <p:cNvPr id="686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smtClean="0">
                <a:solidFill>
                  <a:srgbClr val="002060"/>
                </a:solidFill>
              </a:rPr>
              <a:t>Adatformálás: </a:t>
            </a:r>
            <a:r>
              <a:rPr lang="hu-HU" smtClean="0">
                <a:solidFill>
                  <a:srgbClr val="002060"/>
                </a:solidFill>
              </a:rPr>
              <a:t>Saját vagy mások által gyűjtött adatok rendszerezése, csoportosítása, összefüggések és számítások alapján történő átalakítása, illetve ábrázolása közvetlen felhasználásra alkalmas információ előállítása érdekében. </a:t>
            </a:r>
          </a:p>
          <a:p>
            <a:r>
              <a:rPr lang="hu-HU" smtClean="0">
                <a:solidFill>
                  <a:srgbClr val="002060"/>
                </a:solidFill>
              </a:rPr>
              <a:t>Egyenessé tétel, majd az egyenesről különböző fizikai mennyiségek kiolvasása, meredekségből, tengelymetszetből.</a:t>
            </a:r>
          </a:p>
          <a:p>
            <a:r>
              <a:rPr lang="hu-HU" smtClean="0">
                <a:solidFill>
                  <a:srgbClr val="002060"/>
                </a:solidFill>
              </a:rPr>
              <a:t>Exponenciális függvény exponenséből fizikai mennyiség kiolvasása.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Függvények lineárissá tétele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Egyenletesen változó mozgás nyomképe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A pontok távolsága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1, 3, 5, 7…..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Egymást követő páratlan számok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</a:rPr>
              <a:t>(</a:t>
            </a:r>
            <a:r>
              <a:rPr lang="hu-HU" dirty="0" smtClean="0">
                <a:solidFill>
                  <a:srgbClr val="002060"/>
                </a:solidFill>
              </a:rPr>
              <a:t>Galilei)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Ezeket az útértékeket jelenítjük meg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</a:rPr>
              <a:t>k</a:t>
            </a:r>
            <a:r>
              <a:rPr lang="hu-HU" dirty="0" smtClean="0">
                <a:solidFill>
                  <a:srgbClr val="002060"/>
                </a:solidFill>
              </a:rPr>
              <a:t>ét féle módon „széthúzva”.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hu-HU" dirty="0"/>
          </a:p>
        </p:txBody>
      </p:sp>
      <p:pic>
        <p:nvPicPr>
          <p:cNvPr id="69636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781300"/>
            <a:ext cx="93186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706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70660" name="Diagram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887788"/>
            <a:ext cx="32845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781300"/>
            <a:ext cx="42386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Diagram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6988" y="3429000"/>
            <a:ext cx="244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661988"/>
            <a:ext cx="33559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Diagram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063" y="661988"/>
            <a:ext cx="24606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948113"/>
          </a:xfrm>
        </p:spPr>
        <p:txBody>
          <a:bodyPr/>
          <a:lstStyle/>
          <a:p>
            <a:r>
              <a:rPr lang="hu-HU" smtClean="0"/>
              <a:t>Nagy Mária és hallgatótársainak tapasztalatai az 1. évfolyam fizika laboratóriumban</a:t>
            </a:r>
          </a:p>
        </p:txBody>
      </p:sp>
      <p:sp>
        <p:nvSpPr>
          <p:cNvPr id="716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52525"/>
          </a:xfrm>
        </p:spPr>
        <p:txBody>
          <a:bodyPr/>
          <a:lstStyle/>
          <a:p>
            <a:r>
              <a:rPr lang="hu-HU" sz="3200" smtClean="0"/>
              <a:t>A lineáris erőtörvény vizsgálata és a rugóállandó meghatározása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Dinamikus módszer</a:t>
            </a:r>
            <a:endParaRPr lang="hu-HU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rezgés periódusideje: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>
                <a:solidFill>
                  <a:srgbClr val="002060"/>
                </a:solidFill>
              </a:rPr>
              <a:t>	ahol </a:t>
            </a:r>
            <a:r>
              <a:rPr lang="hu-HU" i="1" dirty="0" smtClean="0">
                <a:solidFill>
                  <a:srgbClr val="002060"/>
                </a:solidFill>
              </a:rPr>
              <a:t>μ = m + </a:t>
            </a:r>
            <a:r>
              <a:rPr lang="hu-HU" i="1" dirty="0" err="1" smtClean="0">
                <a:solidFill>
                  <a:srgbClr val="002060"/>
                </a:solidFill>
              </a:rPr>
              <a:t>m</a:t>
            </a:r>
            <a:r>
              <a:rPr lang="hu-HU" i="1" baseline="-25000" dirty="0" err="1" smtClean="0">
                <a:solidFill>
                  <a:srgbClr val="002060"/>
                </a:solidFill>
              </a:rPr>
              <a:t>eff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hu-HU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Az </a:t>
            </a:r>
            <a:r>
              <a:rPr lang="hu-HU" i="1" dirty="0">
                <a:solidFill>
                  <a:srgbClr val="002060"/>
                </a:solidFill>
              </a:rPr>
              <a:t>m(T</a:t>
            </a:r>
            <a:r>
              <a:rPr lang="hu-HU" baseline="30000" dirty="0">
                <a:solidFill>
                  <a:srgbClr val="002060"/>
                </a:solidFill>
              </a:rPr>
              <a:t>2</a:t>
            </a:r>
            <a:r>
              <a:rPr lang="hu-HU" dirty="0">
                <a:solidFill>
                  <a:srgbClr val="002060"/>
                </a:solidFill>
              </a:rPr>
              <a:t>) egyenes meredekségből </a:t>
            </a:r>
            <a:r>
              <a:rPr lang="hu-HU" i="1" dirty="0">
                <a:solidFill>
                  <a:srgbClr val="002060"/>
                </a:solidFill>
              </a:rPr>
              <a:t>D</a:t>
            </a:r>
            <a:r>
              <a:rPr lang="hu-HU" dirty="0">
                <a:solidFill>
                  <a:srgbClr val="002060"/>
                </a:solidFill>
              </a:rPr>
              <a:t>, </a:t>
            </a:r>
            <a:endParaRPr lang="hu-HU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tengelymetszetből </a:t>
            </a:r>
            <a:r>
              <a:rPr lang="hu-HU" i="1" dirty="0" err="1">
                <a:solidFill>
                  <a:srgbClr val="002060"/>
                </a:solidFill>
              </a:rPr>
              <a:t>m</a:t>
            </a:r>
            <a:r>
              <a:rPr lang="hu-HU" i="1" baseline="-25000" dirty="0" err="1">
                <a:solidFill>
                  <a:srgbClr val="002060"/>
                </a:solidFill>
              </a:rPr>
              <a:t>eff</a:t>
            </a:r>
            <a:r>
              <a:rPr lang="hu-HU" dirty="0">
                <a:solidFill>
                  <a:srgbClr val="002060"/>
                </a:solidFill>
              </a:rPr>
              <a:t>  határozható meg.</a:t>
            </a:r>
            <a:r>
              <a:rPr lang="hu-HU" dirty="0"/>
              <a:t>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/>
              <a:t> 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72708" name="Ké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700213"/>
            <a:ext cx="22320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Ké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162300"/>
            <a:ext cx="38877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052513"/>
          </a:xfrm>
        </p:spPr>
        <p:txBody>
          <a:bodyPr/>
          <a:lstStyle/>
          <a:p>
            <a:r>
              <a:rPr lang="hu-HU" sz="3600" smtClean="0"/>
              <a:t>Forgómozgás vizsgálata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i="1" dirty="0">
                <a:solidFill>
                  <a:srgbClr val="002060"/>
                </a:solidFill>
              </a:rPr>
              <a:t>ϴβ = </a:t>
            </a:r>
            <a:r>
              <a:rPr lang="hu-HU" i="1" dirty="0" err="1">
                <a:solidFill>
                  <a:srgbClr val="002060"/>
                </a:solidFill>
              </a:rPr>
              <a:t>Kr</a:t>
            </a:r>
            <a:r>
              <a:rPr lang="hu-HU" i="1" dirty="0">
                <a:solidFill>
                  <a:srgbClr val="002060"/>
                </a:solidFill>
              </a:rPr>
              <a:t> – </a:t>
            </a:r>
            <a:r>
              <a:rPr lang="hu-HU" i="1" dirty="0" err="1">
                <a:solidFill>
                  <a:srgbClr val="002060"/>
                </a:solidFill>
              </a:rPr>
              <a:t>M</a:t>
            </a:r>
            <a:r>
              <a:rPr lang="hu-HU" i="1" baseline="-25000" dirty="0" err="1">
                <a:solidFill>
                  <a:srgbClr val="002060"/>
                </a:solidFill>
              </a:rPr>
              <a:t>s</a:t>
            </a:r>
            <a:r>
              <a:rPr lang="hu-HU" dirty="0">
                <a:solidFill>
                  <a:srgbClr val="002060"/>
                </a:solidFill>
              </a:rPr>
              <a:t>  és </a:t>
            </a:r>
            <a:r>
              <a:rPr lang="hu-HU" i="1" dirty="0">
                <a:solidFill>
                  <a:srgbClr val="002060"/>
                </a:solidFill>
              </a:rPr>
              <a:t>ma = mg - K</a:t>
            </a:r>
            <a:r>
              <a:rPr lang="hu-HU" dirty="0">
                <a:solidFill>
                  <a:srgbClr val="002060"/>
                </a:solidFill>
              </a:rPr>
              <a:t>,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i="1" dirty="0">
                <a:solidFill>
                  <a:srgbClr val="002060"/>
                </a:solidFill>
              </a:rPr>
              <a:t>a = </a:t>
            </a:r>
            <a:r>
              <a:rPr lang="hu-HU" i="1" dirty="0" err="1">
                <a:solidFill>
                  <a:srgbClr val="002060"/>
                </a:solidFill>
              </a:rPr>
              <a:t>r.β</a:t>
            </a:r>
            <a:r>
              <a:rPr lang="hu-HU" dirty="0">
                <a:solidFill>
                  <a:srgbClr val="002060"/>
                </a:solidFill>
              </a:rPr>
              <a:t> figyelembe vételével kapjuk, hogy</a:t>
            </a:r>
          </a:p>
          <a:p>
            <a:pPr>
              <a:defRPr/>
            </a:pPr>
            <a:r>
              <a:rPr lang="hu-HU" dirty="0">
                <a:solidFill>
                  <a:srgbClr val="002060"/>
                </a:solidFill>
              </a:rPr>
              <a:t></a:t>
            </a:r>
            <a:r>
              <a:rPr lang="hu-HU" i="1" dirty="0">
                <a:solidFill>
                  <a:srgbClr val="002060"/>
                </a:solidFill>
              </a:rPr>
              <a:t> ϴβ</a:t>
            </a:r>
            <a:r>
              <a:rPr lang="hu-HU" dirty="0">
                <a:solidFill>
                  <a:srgbClr val="002060"/>
                </a:solidFill>
              </a:rPr>
              <a:t> + </a:t>
            </a:r>
            <a:r>
              <a:rPr lang="hu-HU" i="1" dirty="0" err="1">
                <a:solidFill>
                  <a:srgbClr val="002060"/>
                </a:solidFill>
              </a:rPr>
              <a:t>M</a:t>
            </a:r>
            <a:r>
              <a:rPr lang="hu-HU" i="1" baseline="-25000" dirty="0" err="1">
                <a:solidFill>
                  <a:srgbClr val="002060"/>
                </a:solidFill>
              </a:rPr>
              <a:t>s</a:t>
            </a:r>
            <a:r>
              <a:rPr lang="hu-HU" dirty="0">
                <a:solidFill>
                  <a:srgbClr val="002060"/>
                </a:solidFill>
              </a:rPr>
              <a:t> = </a:t>
            </a:r>
            <a:r>
              <a:rPr lang="hu-HU" i="1" dirty="0" err="1">
                <a:solidFill>
                  <a:srgbClr val="002060"/>
                </a:solidFill>
              </a:rPr>
              <a:t>mr</a:t>
            </a:r>
            <a:r>
              <a:rPr lang="hu-HU" i="1" dirty="0">
                <a:solidFill>
                  <a:srgbClr val="002060"/>
                </a:solidFill>
              </a:rPr>
              <a:t>(g - a)</a:t>
            </a:r>
            <a:r>
              <a:rPr lang="hu-HU" dirty="0">
                <a:solidFill>
                  <a:srgbClr val="002060"/>
                </a:solidFill>
              </a:rPr>
              <a:t>,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</a:rPr>
              <a:t>legyen </a:t>
            </a:r>
            <a:r>
              <a:rPr lang="hu-HU" i="1" dirty="0">
                <a:solidFill>
                  <a:srgbClr val="002060"/>
                </a:solidFill>
              </a:rPr>
              <a:t>y</a:t>
            </a:r>
            <a:r>
              <a:rPr lang="hu-HU" dirty="0">
                <a:solidFill>
                  <a:srgbClr val="002060"/>
                </a:solidFill>
              </a:rPr>
              <a:t> = </a:t>
            </a:r>
            <a:r>
              <a:rPr lang="hu-HU" i="1" dirty="0" err="1">
                <a:solidFill>
                  <a:srgbClr val="002060"/>
                </a:solidFill>
              </a:rPr>
              <a:t>mr</a:t>
            </a:r>
            <a:r>
              <a:rPr lang="hu-HU" i="1" dirty="0">
                <a:solidFill>
                  <a:srgbClr val="002060"/>
                </a:solidFill>
              </a:rPr>
              <a:t>(g - a) </a:t>
            </a:r>
            <a:r>
              <a:rPr lang="hu-HU" dirty="0">
                <a:solidFill>
                  <a:srgbClr val="002060"/>
                </a:solidFill>
              </a:rPr>
              <a:t>és a </a:t>
            </a:r>
            <a:r>
              <a:rPr lang="hu-HU" i="1" dirty="0">
                <a:solidFill>
                  <a:srgbClr val="002060"/>
                </a:solidFill>
              </a:rPr>
              <a:t>β = x</a:t>
            </a:r>
            <a:endParaRPr lang="hu-HU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>
                <a:solidFill>
                  <a:srgbClr val="002060"/>
                </a:solidFill>
              </a:rPr>
              <a:t>akkor</a:t>
            </a:r>
          </a:p>
          <a:p>
            <a:pPr>
              <a:defRPr/>
            </a:pPr>
            <a:r>
              <a:rPr lang="hu-HU" b="1" i="1" dirty="0" smtClean="0">
                <a:solidFill>
                  <a:srgbClr val="7030A0"/>
                </a:solidFill>
              </a:rPr>
              <a:t>ϴx</a:t>
            </a:r>
            <a:r>
              <a:rPr lang="hu-HU" b="1" dirty="0" smtClean="0">
                <a:solidFill>
                  <a:srgbClr val="7030A0"/>
                </a:solidFill>
              </a:rPr>
              <a:t> </a:t>
            </a:r>
            <a:r>
              <a:rPr lang="hu-HU" b="1" dirty="0">
                <a:solidFill>
                  <a:srgbClr val="7030A0"/>
                </a:solidFill>
              </a:rPr>
              <a:t>+ </a:t>
            </a:r>
            <a:r>
              <a:rPr lang="hu-HU" b="1" i="1" dirty="0" err="1">
                <a:solidFill>
                  <a:srgbClr val="7030A0"/>
                </a:solidFill>
              </a:rPr>
              <a:t>M</a:t>
            </a:r>
            <a:r>
              <a:rPr lang="hu-HU" b="1" i="1" baseline="-25000" dirty="0" err="1">
                <a:solidFill>
                  <a:srgbClr val="7030A0"/>
                </a:solidFill>
              </a:rPr>
              <a:t>s</a:t>
            </a:r>
            <a:r>
              <a:rPr lang="hu-HU" b="1" dirty="0">
                <a:solidFill>
                  <a:srgbClr val="7030A0"/>
                </a:solidFill>
              </a:rPr>
              <a:t> = </a:t>
            </a:r>
            <a:r>
              <a:rPr lang="hu-HU" b="1" i="1" dirty="0" smtClean="0">
                <a:solidFill>
                  <a:srgbClr val="7030A0"/>
                </a:solidFill>
              </a:rPr>
              <a:t>y</a:t>
            </a:r>
            <a:r>
              <a:rPr lang="hu-HU" b="1" dirty="0" smtClean="0">
                <a:solidFill>
                  <a:srgbClr val="7030A0"/>
                </a:solidFill>
              </a:rPr>
              <a:t>       </a:t>
            </a:r>
            <a:r>
              <a:rPr lang="hu-HU" dirty="0" smtClean="0">
                <a:solidFill>
                  <a:srgbClr val="002060"/>
                </a:solidFill>
              </a:rPr>
              <a:t>egy </a:t>
            </a:r>
            <a:r>
              <a:rPr lang="hu-HU" dirty="0">
                <a:solidFill>
                  <a:srgbClr val="002060"/>
                </a:solidFill>
              </a:rPr>
              <a:t>egyenes egyenlete. </a:t>
            </a:r>
          </a:p>
          <a:p>
            <a:pPr>
              <a:defRPr/>
            </a:pPr>
            <a:r>
              <a:rPr lang="hu-HU" dirty="0" smtClean="0">
                <a:solidFill>
                  <a:srgbClr val="002060"/>
                </a:solidFill>
              </a:rPr>
              <a:t>Ábrázolva </a:t>
            </a:r>
            <a:r>
              <a:rPr lang="hu-HU" dirty="0">
                <a:solidFill>
                  <a:srgbClr val="002060"/>
                </a:solidFill>
              </a:rPr>
              <a:t>a mérési adatokat az egyenes </a:t>
            </a:r>
            <a:r>
              <a:rPr lang="hu-HU" b="1" dirty="0">
                <a:solidFill>
                  <a:srgbClr val="002060"/>
                </a:solidFill>
              </a:rPr>
              <a:t>meredeksége a tehetetlenségi nyomaték</a:t>
            </a:r>
            <a:r>
              <a:rPr lang="hu-HU" dirty="0">
                <a:solidFill>
                  <a:srgbClr val="002060"/>
                </a:solidFill>
              </a:rPr>
              <a:t>, a </a:t>
            </a:r>
            <a:r>
              <a:rPr lang="hu-HU" b="1" dirty="0">
                <a:solidFill>
                  <a:srgbClr val="002060"/>
                </a:solidFill>
              </a:rPr>
              <a:t>tengelymetszet</a:t>
            </a:r>
            <a:r>
              <a:rPr lang="hu-HU" dirty="0">
                <a:solidFill>
                  <a:srgbClr val="002060"/>
                </a:solidFill>
              </a:rPr>
              <a:t> pedig a </a:t>
            </a:r>
            <a:r>
              <a:rPr lang="hu-HU" b="1" dirty="0">
                <a:solidFill>
                  <a:srgbClr val="002060"/>
                </a:solidFill>
              </a:rPr>
              <a:t>fékező forgatónyomatékot</a:t>
            </a:r>
            <a:r>
              <a:rPr lang="hu-HU" dirty="0">
                <a:solidFill>
                  <a:srgbClr val="002060"/>
                </a:solidFill>
              </a:rPr>
              <a:t> adja meg. 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pic>
        <p:nvPicPr>
          <p:cNvPr id="73732" name="Ké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650" y="-242888"/>
            <a:ext cx="3619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r>
              <a:rPr lang="hu-HU" smtClean="0"/>
              <a:t>A víz gőznyomása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>
              <a:defRPr/>
            </a:pPr>
            <a:r>
              <a:rPr lang="hu-HU" sz="2400" dirty="0">
                <a:solidFill>
                  <a:srgbClr val="002060"/>
                </a:solidFill>
              </a:rPr>
              <a:t>A víz gőznyomása függ a hőmérséklettől, a víz gőznyomásának változása a hőmérséklet függvényében exponenciális változást mutat, Boltzmann-eloszlást követ.</a:t>
            </a:r>
          </a:p>
          <a:p>
            <a:pPr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Az Interneten </a:t>
            </a:r>
            <a:r>
              <a:rPr lang="hu-HU" sz="2400" dirty="0">
                <a:solidFill>
                  <a:srgbClr val="002060"/>
                </a:solidFill>
              </a:rPr>
              <a:t>megtalálható mért adatokat </a:t>
            </a:r>
            <a:r>
              <a:rPr lang="hu-HU" sz="2400" dirty="0" smtClean="0">
                <a:solidFill>
                  <a:srgbClr val="002060"/>
                </a:solidFill>
              </a:rPr>
              <a:t>elemezzük. </a:t>
            </a:r>
            <a:endParaRPr lang="hu-HU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400" u="sng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hu-HU" sz="2400" u="sng" dirty="0">
                <a:solidFill>
                  <a:srgbClr val="002060"/>
                </a:solidFill>
                <a:hlinkClick r:id="rId2"/>
              </a:rPr>
              <a:t>://hu.wikipedia.org/wiki/V%C3%ADz_(adatt%C3%A1bl%C3%A1zat)</a:t>
            </a:r>
            <a:r>
              <a:rPr lang="hu-HU" sz="2400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hu-HU" sz="2400" dirty="0">
                <a:solidFill>
                  <a:srgbClr val="002060"/>
                </a:solidFill>
              </a:rPr>
              <a:t>Illesszünk exponenciálist 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400" dirty="0">
                <a:solidFill>
                  <a:srgbClr val="002060"/>
                </a:solidFill>
              </a:rPr>
              <a:t>	</a:t>
            </a:r>
            <a:r>
              <a:rPr lang="hu-HU" sz="2400" dirty="0" smtClean="0">
                <a:solidFill>
                  <a:srgbClr val="002060"/>
                </a:solidFill>
              </a:rPr>
              <a:t>a görbére!</a:t>
            </a:r>
            <a:endParaRPr lang="hu-HU" sz="2400" dirty="0">
              <a:solidFill>
                <a:srgbClr val="002060"/>
              </a:solidFill>
            </a:endParaRP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/>
          <a:srcRect l="4276" t="6047" r="10689" b="6047"/>
          <a:stretch>
            <a:fillRect/>
          </a:stretch>
        </p:blipFill>
        <p:spPr bwMode="auto">
          <a:xfrm>
            <a:off x="4859338" y="3429000"/>
            <a:ext cx="41687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hu-HU" smtClean="0"/>
              <a:t>A matematika, mint eszköz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002060"/>
                </a:solidFill>
              </a:rPr>
              <a:t>A</a:t>
            </a:r>
            <a:r>
              <a:rPr lang="hu-HU" sz="2800" dirty="0" smtClean="0">
                <a:solidFill>
                  <a:srgbClr val="002060"/>
                </a:solidFill>
              </a:rPr>
              <a:t> differenciál- és az integrálszámítás elemeire már a felsőoktatási tanulmányok elején szükség van!</a:t>
            </a:r>
          </a:p>
          <a:p>
            <a:pPr>
              <a:defRPr/>
            </a:pPr>
            <a:r>
              <a:rPr lang="hu-HU" sz="2800" dirty="0" smtClean="0">
                <a:solidFill>
                  <a:srgbClr val="002060"/>
                </a:solidFill>
              </a:rPr>
              <a:t>A diákok a felsőoktatásba „könnyen” bejutnak, DE bent is kell maradni!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hu-HU" sz="2800" b="1" dirty="0" smtClean="0">
                <a:solidFill>
                  <a:srgbClr val="002060"/>
                </a:solidFill>
              </a:rPr>
              <a:t>A közoktatásnak erre fokozottabban tekintettel kellene lennie!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hu-HU" sz="2800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hu-HU" sz="2800" i="1" dirty="0" smtClean="0">
                <a:solidFill>
                  <a:srgbClr val="002060"/>
                </a:solidFill>
              </a:rPr>
              <a:t>A fizika is alapja a többi természettudománynak, melyre kifejezetten „büszke”! Oktatása során </a:t>
            </a:r>
            <a:r>
              <a:rPr lang="hu-HU" sz="2800" i="1" dirty="0">
                <a:solidFill>
                  <a:srgbClr val="002060"/>
                </a:solidFill>
              </a:rPr>
              <a:t>c</a:t>
            </a:r>
            <a:r>
              <a:rPr lang="hu-HU" sz="2800" i="1" dirty="0" smtClean="0">
                <a:solidFill>
                  <a:srgbClr val="002060"/>
                </a:solidFill>
              </a:rPr>
              <a:t>élkitűzés minél több kapcsolat bemutatása. </a:t>
            </a:r>
            <a:endParaRPr lang="hu-HU" i="1" dirty="0"/>
          </a:p>
        </p:txBody>
      </p:sp>
      <p:pic>
        <p:nvPicPr>
          <p:cNvPr id="11268" name="Picture 2" descr="C:\Users\Ranoti\AppData\Local\Microsoft\Windows\Temporary Internet Files\Content.IE5\J9EHBBOH\MP90039013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860800"/>
            <a:ext cx="15255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919787"/>
          </a:xfrm>
        </p:spPr>
        <p:txBody>
          <a:bodyPr/>
          <a:lstStyle/>
          <a:p>
            <a:pPr>
              <a:defRPr/>
            </a:pPr>
            <a:r>
              <a:rPr lang="hu-HU" dirty="0"/>
              <a:t>A matematikai hozzárendelés formulája az </a:t>
            </a:r>
            <a:r>
              <a:rPr lang="hu-HU" i="1" dirty="0" err="1"/>
              <a:t>L</a:t>
            </a:r>
            <a:r>
              <a:rPr lang="hu-HU" baseline="-25000" dirty="0" err="1"/>
              <a:t>f</a:t>
            </a:r>
            <a:r>
              <a:rPr lang="hu-HU" dirty="0"/>
              <a:t> </a:t>
            </a:r>
            <a:r>
              <a:rPr lang="hu-HU" dirty="0" err="1"/>
              <a:t>forráshőt</a:t>
            </a:r>
            <a:r>
              <a:rPr lang="hu-HU" dirty="0"/>
              <a:t> tartalmazza, és a nyomást adja meg. </a:t>
            </a:r>
            <a:endParaRPr lang="hu-HU" dirty="0" smtClean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  <a:p>
            <a:pPr>
              <a:defRPr/>
            </a:pPr>
            <a:r>
              <a:rPr lang="hu-HU" dirty="0" err="1"/>
              <a:t>Linearizáljuk</a:t>
            </a:r>
            <a:r>
              <a:rPr lang="hu-HU" dirty="0"/>
              <a:t> a görbét! Azaz ábrázoljuk a nyomás természetes alapú logaritmusát az </a:t>
            </a:r>
            <a:r>
              <a:rPr lang="hu-HU" dirty="0" err="1"/>
              <a:t>abszolúthőmérséklet</a:t>
            </a:r>
            <a:r>
              <a:rPr lang="hu-HU" dirty="0"/>
              <a:t> </a:t>
            </a:r>
            <a:r>
              <a:rPr lang="hu-HU" dirty="0" err="1"/>
              <a:t>reciprokának</a:t>
            </a:r>
            <a:r>
              <a:rPr lang="hu-HU" dirty="0"/>
              <a:t> függvényében, majd illesszünk rá regressziós egyenest</a:t>
            </a:r>
            <a:r>
              <a:rPr lang="hu-HU" dirty="0" smtClean="0"/>
              <a:t>!</a:t>
            </a:r>
          </a:p>
          <a:p>
            <a:pPr>
              <a:defRPr/>
            </a:pPr>
            <a:r>
              <a:rPr lang="hu-HU" dirty="0"/>
              <a:t>Az egyenes adataiból </a:t>
            </a:r>
            <a:endParaRPr lang="hu-HU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/>
              <a:t> </a:t>
            </a:r>
            <a:r>
              <a:rPr lang="hu-HU" dirty="0"/>
              <a:t>meredeksége lényeges </a:t>
            </a:r>
            <a:endParaRPr lang="hu-HU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hu-HU" dirty="0" smtClean="0"/>
              <a:t>számunkra</a:t>
            </a:r>
            <a:r>
              <a:rPr lang="hu-HU" dirty="0"/>
              <a:t>: </a:t>
            </a:r>
            <a:r>
              <a:rPr lang="hu-HU" i="1" dirty="0" smtClean="0"/>
              <a:t> </a:t>
            </a:r>
            <a:r>
              <a:rPr lang="hu-HU" i="1" dirty="0"/>
              <a:t>−5520,52162</a:t>
            </a:r>
            <a:r>
              <a:rPr lang="hu-HU" dirty="0"/>
              <a:t>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sp>
        <p:nvSpPr>
          <p:cNvPr id="757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5781" name="Objektum 4"/>
          <p:cNvGraphicFramePr>
            <a:graphicFrameLocks noChangeAspect="1"/>
          </p:cNvGraphicFramePr>
          <p:nvPr/>
        </p:nvGraphicFramePr>
        <p:xfrm>
          <a:off x="1187450" y="1484313"/>
          <a:ext cx="2887663" cy="1087437"/>
        </p:xfrm>
        <a:graphic>
          <a:graphicData uri="http://schemas.openxmlformats.org/presentationml/2006/ole">
            <p:oleObj spid="_x0000_s75781" name="Equation" r:id="rId3" imgW="863225" imgH="418918" progId="Equation.3">
              <p:embed/>
            </p:oleObj>
          </a:graphicData>
        </a:graphic>
      </p:graphicFrame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5783" name="Objektum 6"/>
          <p:cNvGraphicFramePr>
            <a:graphicFrameLocks noChangeAspect="1"/>
          </p:cNvGraphicFramePr>
          <p:nvPr/>
        </p:nvGraphicFramePr>
        <p:xfrm>
          <a:off x="5032375" y="1654175"/>
          <a:ext cx="2320925" cy="809625"/>
        </p:xfrm>
        <a:graphic>
          <a:graphicData uri="http://schemas.openxmlformats.org/presentationml/2006/ole">
            <p:oleObj spid="_x0000_s75783" name="Equation" r:id="rId4" imgW="875920" imgH="393529" progId="Equation.3">
              <p:embed/>
            </p:oleObj>
          </a:graphicData>
        </a:graphic>
      </p:graphicFrame>
      <p:pic>
        <p:nvPicPr>
          <p:cNvPr id="75784" name="Picture 5"/>
          <p:cNvPicPr>
            <a:picLocks noChangeAspect="1" noChangeArrowheads="1"/>
          </p:cNvPicPr>
          <p:nvPr/>
        </p:nvPicPr>
        <p:blipFill>
          <a:blip r:embed="rId5"/>
          <a:srcRect l="4276" t="9070" r="6413" b="6047"/>
          <a:stretch>
            <a:fillRect/>
          </a:stretch>
        </p:blipFill>
        <p:spPr bwMode="auto">
          <a:xfrm>
            <a:off x="5076825" y="4340225"/>
            <a:ext cx="37512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>
              <a:defRPr/>
            </a:pPr>
            <a:endParaRPr lang="hu-HU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400" dirty="0">
                <a:solidFill>
                  <a:srgbClr val="002060"/>
                </a:solidFill>
              </a:rPr>
              <a:t>felhasználásával </a:t>
            </a:r>
            <a:r>
              <a:rPr lang="hu-HU" sz="2400" b="1" dirty="0">
                <a:solidFill>
                  <a:srgbClr val="002060"/>
                </a:solidFill>
              </a:rPr>
              <a:t>kiszámítható a </a:t>
            </a:r>
            <a:r>
              <a:rPr lang="hu-HU" sz="2400" b="1" dirty="0" smtClean="0">
                <a:solidFill>
                  <a:srgbClr val="002060"/>
                </a:solidFill>
              </a:rPr>
              <a:t>meredekségből</a:t>
            </a: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400" b="1" dirty="0" smtClean="0">
                <a:solidFill>
                  <a:srgbClr val="002060"/>
                </a:solidFill>
              </a:rPr>
              <a:t>a </a:t>
            </a:r>
            <a:r>
              <a:rPr lang="hu-HU" sz="2400" b="1" dirty="0">
                <a:solidFill>
                  <a:srgbClr val="002060"/>
                </a:solidFill>
              </a:rPr>
              <a:t>moláris párolgáshő:</a:t>
            </a: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400" b="1" i="1" dirty="0">
                <a:solidFill>
                  <a:srgbClr val="002060"/>
                </a:solidFill>
              </a:rPr>
              <a:t>(</a:t>
            </a:r>
            <a:r>
              <a:rPr lang="hu-HU" sz="2400" b="1" i="1" dirty="0" err="1">
                <a:solidFill>
                  <a:srgbClr val="002060"/>
                </a:solidFill>
              </a:rPr>
              <a:t>L</a:t>
            </a:r>
            <a:r>
              <a:rPr lang="hu-HU" sz="2400" b="1" i="1" baseline="-25000" dirty="0" err="1">
                <a:solidFill>
                  <a:srgbClr val="002060"/>
                </a:solidFill>
              </a:rPr>
              <a:t>f</a:t>
            </a:r>
            <a:r>
              <a:rPr lang="hu-HU" sz="2400" b="1" i="1" dirty="0">
                <a:solidFill>
                  <a:srgbClr val="002060"/>
                </a:solidFill>
              </a:rPr>
              <a:t>)</a:t>
            </a:r>
            <a:r>
              <a:rPr lang="hu-HU" sz="2400" b="1" i="1" baseline="-25000" dirty="0">
                <a:solidFill>
                  <a:srgbClr val="002060"/>
                </a:solidFill>
              </a:rPr>
              <a:t>m </a:t>
            </a:r>
            <a:r>
              <a:rPr lang="hu-HU" sz="2400" i="1" dirty="0">
                <a:solidFill>
                  <a:srgbClr val="002060"/>
                </a:solidFill>
              </a:rPr>
              <a:t>=</a:t>
            </a:r>
            <a:r>
              <a:rPr lang="hu-HU" sz="2400" b="1" i="1" dirty="0">
                <a:solidFill>
                  <a:srgbClr val="002060"/>
                </a:solidFill>
              </a:rPr>
              <a:t> </a:t>
            </a:r>
            <a:r>
              <a:rPr lang="hu-HU" sz="2400" i="1" dirty="0" smtClean="0">
                <a:solidFill>
                  <a:srgbClr val="002060"/>
                </a:solidFill>
              </a:rPr>
              <a:t> </a:t>
            </a:r>
            <a:r>
              <a:rPr lang="hu-HU" sz="2400" i="1" dirty="0">
                <a:solidFill>
                  <a:srgbClr val="002060"/>
                </a:solidFill>
              </a:rPr>
              <a:t>−(−</a:t>
            </a:r>
            <a:r>
              <a:rPr lang="hu-HU" sz="2400" dirty="0">
                <a:solidFill>
                  <a:srgbClr val="002060"/>
                </a:solidFill>
              </a:rPr>
              <a:t>5520,52162)</a:t>
            </a:r>
            <a:r>
              <a:rPr lang="hu-HU" sz="2400" baseline="30000" dirty="0">
                <a:solidFill>
                  <a:srgbClr val="002060"/>
                </a:solidFill>
              </a:rPr>
              <a:t> . </a:t>
            </a:r>
            <a:r>
              <a:rPr lang="hu-HU" sz="2400" dirty="0">
                <a:solidFill>
                  <a:srgbClr val="002060"/>
                </a:solidFill>
              </a:rPr>
              <a:t>8,314</a:t>
            </a:r>
            <a:r>
              <a:rPr lang="hu-HU" sz="2400" b="1" i="1" dirty="0">
                <a:solidFill>
                  <a:srgbClr val="002060"/>
                </a:solidFill>
              </a:rPr>
              <a:t> = </a:t>
            </a:r>
            <a:r>
              <a:rPr lang="hu-HU" sz="2400" b="1" dirty="0">
                <a:solidFill>
                  <a:srgbClr val="002060"/>
                </a:solidFill>
              </a:rPr>
              <a:t>45897,62</a:t>
            </a:r>
            <a:r>
              <a:rPr lang="hu-HU" sz="2400" b="1" i="1" dirty="0">
                <a:solidFill>
                  <a:srgbClr val="002060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</a:rPr>
              <a:t>J/mol</a:t>
            </a:r>
            <a:r>
              <a:rPr lang="hu-HU" sz="2400" b="1" i="1" dirty="0">
                <a:solidFill>
                  <a:srgbClr val="002060"/>
                </a:solidFill>
              </a:rPr>
              <a:t> </a:t>
            </a:r>
            <a:r>
              <a:rPr lang="hu-HU" sz="2400" b="1" i="1" dirty="0">
                <a:solidFill>
                  <a:srgbClr val="002060"/>
                </a:solidFill>
                <a:sym typeface="Symbol"/>
              </a:rPr>
              <a:t></a:t>
            </a:r>
            <a:r>
              <a:rPr lang="hu-HU" sz="2400" b="1" i="1" dirty="0">
                <a:solidFill>
                  <a:srgbClr val="002060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</a:rPr>
              <a:t>46 kJ/mol</a:t>
            </a: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hu-HU" sz="2400" dirty="0">
                <a:solidFill>
                  <a:srgbClr val="002060"/>
                </a:solidFill>
              </a:rPr>
              <a:t>A táblázatokban szereplő 1 kg anyagra, esetünkben vízre, melynek 1 kg-ja 55,5 mol, vonatkoztatott párolgáshő pedig: 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</a:rPr>
              <a:t>55,5</a:t>
            </a:r>
            <a:r>
              <a:rPr lang="hu-HU" sz="2400" b="1" baseline="30000" dirty="0" smtClean="0">
                <a:solidFill>
                  <a:srgbClr val="002060"/>
                </a:solidFill>
              </a:rPr>
              <a:t> </a:t>
            </a:r>
            <a:r>
              <a:rPr lang="hu-HU" sz="2400" b="1" baseline="30000" dirty="0">
                <a:solidFill>
                  <a:srgbClr val="002060"/>
                </a:solidFill>
              </a:rPr>
              <a:t>.</a:t>
            </a:r>
            <a:r>
              <a:rPr lang="hu-HU" sz="2400" b="1" dirty="0">
                <a:solidFill>
                  <a:srgbClr val="002060"/>
                </a:solidFill>
              </a:rPr>
              <a:t>45897,62</a:t>
            </a:r>
            <a:r>
              <a:rPr lang="hu-HU" sz="2400" b="1" i="1" dirty="0">
                <a:solidFill>
                  <a:srgbClr val="002060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</a:rPr>
              <a:t>J/(kg</a:t>
            </a:r>
            <a:r>
              <a:rPr lang="hu-HU" sz="2400" b="1" baseline="30000" dirty="0">
                <a:solidFill>
                  <a:srgbClr val="002060"/>
                </a:solidFill>
              </a:rPr>
              <a:t> .</a:t>
            </a:r>
            <a:r>
              <a:rPr lang="hu-HU" sz="2400" b="1" dirty="0">
                <a:solidFill>
                  <a:srgbClr val="002060"/>
                </a:solidFill>
              </a:rPr>
              <a:t>mol)</a:t>
            </a:r>
            <a:r>
              <a:rPr lang="hu-HU" sz="2400" b="1" i="1" dirty="0">
                <a:solidFill>
                  <a:srgbClr val="002060"/>
                </a:solidFill>
              </a:rPr>
              <a:t> = </a:t>
            </a:r>
            <a:r>
              <a:rPr lang="hu-HU" sz="2400" b="1" dirty="0">
                <a:solidFill>
                  <a:srgbClr val="002060"/>
                </a:solidFill>
              </a:rPr>
              <a:t>2547317,91</a:t>
            </a:r>
            <a:r>
              <a:rPr lang="hu-HU" sz="2400" b="1" i="1" dirty="0">
                <a:solidFill>
                  <a:srgbClr val="002060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</a:rPr>
              <a:t>J/kg</a:t>
            </a:r>
            <a:r>
              <a:rPr lang="hu-HU" sz="2400" b="1" i="1" baseline="30000" dirty="0">
                <a:solidFill>
                  <a:srgbClr val="002060"/>
                </a:solidFill>
              </a:rPr>
              <a:t>  </a:t>
            </a:r>
            <a:r>
              <a:rPr lang="hu-HU" sz="2400" b="1" i="1" dirty="0">
                <a:solidFill>
                  <a:srgbClr val="002060"/>
                </a:solidFill>
                <a:sym typeface="Symbol"/>
              </a:rPr>
              <a:t></a:t>
            </a:r>
            <a:r>
              <a:rPr lang="hu-HU" sz="2400" b="1" i="1" dirty="0">
                <a:solidFill>
                  <a:srgbClr val="002060"/>
                </a:solidFill>
              </a:rPr>
              <a:t> </a:t>
            </a:r>
            <a:r>
              <a:rPr lang="hu-HU" sz="2400" b="1" dirty="0">
                <a:solidFill>
                  <a:srgbClr val="002060"/>
                </a:solidFill>
              </a:rPr>
              <a:t>2550</a:t>
            </a:r>
            <a:r>
              <a:rPr lang="hu-HU" sz="2400" b="1" i="1" dirty="0">
                <a:solidFill>
                  <a:srgbClr val="002060"/>
                </a:solidFill>
              </a:rPr>
              <a:t> k</a:t>
            </a:r>
            <a:r>
              <a:rPr lang="hu-HU" sz="2400" b="1" dirty="0">
                <a:solidFill>
                  <a:srgbClr val="002060"/>
                </a:solidFill>
              </a:rPr>
              <a:t>J/kg</a:t>
            </a:r>
            <a:endParaRPr lang="hu-HU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u-HU" sz="2400" dirty="0" smtClean="0">
                <a:solidFill>
                  <a:srgbClr val="002060"/>
                </a:solidFill>
              </a:rPr>
              <a:t>A szakirodalmi érték: </a:t>
            </a:r>
            <a:r>
              <a:rPr lang="hu-HU" sz="2400" dirty="0">
                <a:solidFill>
                  <a:srgbClr val="002060"/>
                </a:solidFill>
              </a:rPr>
              <a:t>2256,37 kJ/kg</a:t>
            </a:r>
          </a:p>
          <a:p>
            <a:pPr>
              <a:defRPr/>
            </a:pPr>
            <a:r>
              <a:rPr lang="hu-HU" sz="2400" i="1" dirty="0" smtClean="0">
                <a:solidFill>
                  <a:srgbClr val="002060"/>
                </a:solidFill>
              </a:rPr>
              <a:t>Diszkusszió</a:t>
            </a:r>
            <a:r>
              <a:rPr lang="hu-HU" sz="2400" i="1" dirty="0">
                <a:solidFill>
                  <a:srgbClr val="002060"/>
                </a:solidFill>
              </a:rPr>
              <a:t>:</a:t>
            </a:r>
            <a:r>
              <a:rPr lang="hu-HU" sz="2400" dirty="0">
                <a:solidFill>
                  <a:srgbClr val="002060"/>
                </a:solidFill>
              </a:rPr>
              <a:t> Az ábrán látható grafikon </a:t>
            </a:r>
            <a:r>
              <a:rPr lang="hu-HU" sz="2400" b="1" dirty="0">
                <a:solidFill>
                  <a:srgbClr val="002060"/>
                </a:solidFill>
              </a:rPr>
              <a:t>alátámasztja a víz </a:t>
            </a:r>
            <a:r>
              <a:rPr lang="hu-HU" sz="2400" b="1" dirty="0" err="1">
                <a:solidFill>
                  <a:srgbClr val="002060"/>
                </a:solidFill>
              </a:rPr>
              <a:t>tenziójának</a:t>
            </a:r>
            <a:r>
              <a:rPr lang="hu-HU" sz="2400" b="1" dirty="0">
                <a:solidFill>
                  <a:srgbClr val="002060"/>
                </a:solidFill>
              </a:rPr>
              <a:t> korábban ismertetett exponenciális hőmérsékletfüggését</a:t>
            </a:r>
            <a:r>
              <a:rPr lang="hu-HU" sz="2400" dirty="0">
                <a:solidFill>
                  <a:srgbClr val="002060"/>
                </a:solidFill>
              </a:rPr>
              <a:t>.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76803" name="Cím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algn="ctr"/>
            <a:r>
              <a:rPr lang="hu-HU" sz="4000" smtClean="0"/>
              <a:t>A matematikai formula linearizált alakja</a:t>
            </a:r>
          </a:p>
        </p:txBody>
      </p:sp>
      <p:sp>
        <p:nvSpPr>
          <p:cNvPr id="7680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6805" name="Objektum 5"/>
          <p:cNvGraphicFramePr>
            <a:graphicFrameLocks noChangeAspect="1"/>
          </p:cNvGraphicFramePr>
          <p:nvPr/>
        </p:nvGraphicFramePr>
        <p:xfrm>
          <a:off x="2211388" y="881063"/>
          <a:ext cx="4791075" cy="1055687"/>
        </p:xfrm>
        <a:graphic>
          <a:graphicData uri="http://schemas.openxmlformats.org/presentationml/2006/ole">
            <p:oleObj spid="_x0000_s76805" name="Equation" r:id="rId3" imgW="2451100" imgH="698500" progId="Equation.3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78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hu-HU" sz="5400" b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hu-HU" sz="5400" b="1" smtClean="0">
                <a:solidFill>
                  <a:srgbClr val="C00000"/>
                </a:solidFill>
              </a:rPr>
              <a:t>Köszönjük a figyelmet!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305800" cy="345638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hu-HU" dirty="0" smtClean="0"/>
              <a:t>A matematika és a természettudományos tantárgyak kapcsolata </a:t>
            </a:r>
            <a:br>
              <a:rPr lang="hu-HU" dirty="0" smtClean="0"/>
            </a:br>
            <a:r>
              <a:rPr lang="hu-HU" dirty="0" smtClean="0"/>
              <a:t>a NAT 2012 alapján</a:t>
            </a:r>
            <a:endParaRPr lang="hu-HU" dirty="0"/>
          </a:p>
        </p:txBody>
      </p:sp>
      <p:pic>
        <p:nvPicPr>
          <p:cNvPr id="12291" name="Picture 2" descr="C:\Users\Ranoti\AppData\Local\Microsoft\Windows\Temporary Internet Files\Content.IE5\BBJLZ0ZE\MC9000548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88913"/>
            <a:ext cx="20272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hu-HU" smtClean="0"/>
              <a:t>Nehézségek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smtClean="0">
                <a:solidFill>
                  <a:srgbClr val="002060"/>
                </a:solidFill>
              </a:rPr>
              <a:t>A matematikát a természettudományos tantárgyak tanulása közben </a:t>
            </a:r>
            <a:r>
              <a:rPr lang="hu-HU" b="1" i="1" smtClean="0">
                <a:solidFill>
                  <a:srgbClr val="002060"/>
                </a:solidFill>
              </a:rPr>
              <a:t>eszköztudásként</a:t>
            </a:r>
            <a:r>
              <a:rPr lang="hu-HU" smtClean="0">
                <a:solidFill>
                  <a:srgbClr val="002060"/>
                </a:solidFill>
              </a:rPr>
              <a:t> használjuk. </a:t>
            </a:r>
          </a:p>
          <a:p>
            <a:pPr>
              <a:buFont typeface="Wingdings" pitchFamily="2" charset="2"/>
              <a:buChar char="§"/>
            </a:pPr>
            <a:r>
              <a:rPr lang="hu-HU" smtClean="0">
                <a:solidFill>
                  <a:srgbClr val="002060"/>
                </a:solidFill>
              </a:rPr>
              <a:t>A természettudományok és matematika tanulmányozásának összehangolása előfeltétele az eredményes tanulásnak.</a:t>
            </a:r>
          </a:p>
          <a:p>
            <a:pPr>
              <a:buFont typeface="Wingdings" pitchFamily="2" charset="2"/>
              <a:buChar char="§"/>
            </a:pPr>
            <a:r>
              <a:rPr lang="hu-HU" smtClean="0">
                <a:solidFill>
                  <a:srgbClr val="002060"/>
                </a:solidFill>
              </a:rPr>
              <a:t>Hiába tanulta már matematika órán a gyerek a számunkra szükséges ismeretet, a </a:t>
            </a:r>
            <a:r>
              <a:rPr lang="hu-HU" b="1" smtClean="0">
                <a:solidFill>
                  <a:srgbClr val="002060"/>
                </a:solidFill>
              </a:rPr>
              <a:t>transzfer</a:t>
            </a:r>
            <a:r>
              <a:rPr lang="hu-HU" smtClean="0">
                <a:solidFill>
                  <a:srgbClr val="002060"/>
                </a:solidFill>
              </a:rPr>
              <a:t> nehéz, az új helyzetben való alkalmazás nem könnyű. </a:t>
            </a:r>
          </a:p>
          <a:p>
            <a:pPr>
              <a:buFont typeface="Wingdings" pitchFamily="2" charset="2"/>
              <a:buChar char="§"/>
            </a:pPr>
            <a:r>
              <a:rPr lang="hu-HU" smtClean="0">
                <a:solidFill>
                  <a:srgbClr val="002060"/>
                </a:solidFill>
              </a:rPr>
              <a:t>Sokszor </a:t>
            </a:r>
            <a:r>
              <a:rPr lang="hu-HU" b="1" smtClean="0">
                <a:solidFill>
                  <a:srgbClr val="002060"/>
                </a:solidFill>
              </a:rPr>
              <a:t>más betűket </a:t>
            </a:r>
            <a:r>
              <a:rPr lang="hu-HU" smtClean="0">
                <a:solidFill>
                  <a:srgbClr val="002060"/>
                </a:solidFill>
              </a:rPr>
              <a:t>is használunk, mint a matematika órán. </a:t>
            </a:r>
          </a:p>
          <a:p>
            <a:pPr>
              <a:buFont typeface="Wingdings" pitchFamily="2" charset="2"/>
              <a:buChar char="§"/>
            </a:pPr>
            <a:r>
              <a:rPr lang="hu-HU" smtClean="0">
                <a:solidFill>
                  <a:srgbClr val="002060"/>
                </a:solidFill>
              </a:rPr>
              <a:t>A természet jellemzéséhez bevezetett mennyiségeknek többnyire </a:t>
            </a:r>
            <a:r>
              <a:rPr lang="hu-HU" b="1" smtClean="0">
                <a:solidFill>
                  <a:srgbClr val="002060"/>
                </a:solidFill>
              </a:rPr>
              <a:t>mértékegysége</a:t>
            </a:r>
            <a:r>
              <a:rPr lang="hu-HU" smtClean="0">
                <a:solidFill>
                  <a:srgbClr val="002060"/>
                </a:solidFill>
              </a:rPr>
              <a:t> is van, amivel szintén matematikai műveleteket végzünk.</a:t>
            </a:r>
          </a:p>
        </p:txBody>
      </p:sp>
      <p:pic>
        <p:nvPicPr>
          <p:cNvPr id="13316" name="Picture 2" descr="C:\Users\Ranoti\AppData\Local\Microsoft\Windows\Temporary Internet Files\Content.IE5\ZS8P32MZ\MC90043450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545013"/>
            <a:ext cx="73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Ranoti\AppData\Local\Microsoft\Windows\Temporary Internet Files\Content.IE5\J9EHBBOH\MC90043450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4497388"/>
            <a:ext cx="5238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Kockás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Kocká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ockás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Kocká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ockás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Kocká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ockás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Kocká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ockás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Kocká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734</TotalTime>
  <Words>4180</Words>
  <Application>Microsoft Office PowerPoint</Application>
  <PresentationFormat>Diavetítés a képernyőre (4:3 oldalarány)</PresentationFormat>
  <Paragraphs>431</Paragraphs>
  <Slides>72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Tervezősablon</vt:lpstr>
      </vt:variant>
      <vt:variant>
        <vt:i4>4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84" baseType="lpstr">
      <vt:lpstr>Constantia</vt:lpstr>
      <vt:lpstr>Arial</vt:lpstr>
      <vt:lpstr>Calibri</vt:lpstr>
      <vt:lpstr>Wingdings 2</vt:lpstr>
      <vt:lpstr>Symbol</vt:lpstr>
      <vt:lpstr>Wingdings</vt:lpstr>
      <vt:lpstr>Times New Roman</vt:lpstr>
      <vt:lpstr>Áramlás</vt:lpstr>
      <vt:lpstr>1_Áramlás</vt:lpstr>
      <vt:lpstr>2_Áramlás</vt:lpstr>
      <vt:lpstr>3_Áramlás</vt:lpstr>
      <vt:lpstr>Microsoft Equation 3.0</vt:lpstr>
      <vt:lpstr>1. dia</vt:lpstr>
      <vt:lpstr> Miről lesz szó?</vt:lpstr>
      <vt:lpstr>Miért járunk iskolába?</vt:lpstr>
      <vt:lpstr>Miért tanulunk különböző tantárgyakat?</vt:lpstr>
      <vt:lpstr>Miért tanítunk matematikát?</vt:lpstr>
      <vt:lpstr>Mi és mikor szerepeljen a tananyagban?</vt:lpstr>
      <vt:lpstr>A matematika, mint eszköz</vt:lpstr>
      <vt:lpstr>8. dia</vt:lpstr>
      <vt:lpstr>Nehézségek</vt:lpstr>
      <vt:lpstr>Kémia</vt:lpstr>
      <vt:lpstr>A pH fogalom megértési nehézségei</vt:lpstr>
      <vt:lpstr>Földrajz</vt:lpstr>
      <vt:lpstr>Biológia</vt:lpstr>
      <vt:lpstr>A matematika és a fizika kapcsolata Tudománytörténeti háttér </vt:lpstr>
      <vt:lpstr>A matematika és a fizika kapcsolata az oktatásban I.</vt:lpstr>
      <vt:lpstr>A matematika és a fizika kapcsolata az oktatásban II.</vt:lpstr>
      <vt:lpstr>A matematika és a fizika kapcsolata az oktatásban III.</vt:lpstr>
      <vt:lpstr>A matematika és a fizika kapcsolata az oktatásban IV.</vt:lpstr>
      <vt:lpstr>A függvények szerepe a fizikai feladatok megoldásában</vt:lpstr>
      <vt:lpstr>Galileo Galilei élete dióhéjban I.</vt:lpstr>
      <vt:lpstr>Galileo Galilei élete dióhéjban II.</vt:lpstr>
      <vt:lpstr>A csillagászat éve 2009.</vt:lpstr>
      <vt:lpstr>Galilei távcsöves megfigyelései I.</vt:lpstr>
      <vt:lpstr>A Vénusz fázisai Többféle magyarázat lehet!</vt:lpstr>
      <vt:lpstr>Galilei: Párbeszédek Párbeszéd a két világrendszerről, a ptolemaioszi és a kopernikuszi rendszerről  1632.</vt:lpstr>
      <vt:lpstr>A sebesség – idő függvény első leírása </vt:lpstr>
      <vt:lpstr>      A Galilei per</vt:lpstr>
      <vt:lpstr>A Discorsi keletkezése 1638. Siéna, Arcetri, Leiden </vt:lpstr>
      <vt:lpstr>Galilei: Matematikai érvelések és bizonyítások két új tudományág,  a mechanika és a mozgások köréből</vt:lpstr>
      <vt:lpstr>Szabadesés, súlytalanság</vt:lpstr>
      <vt:lpstr>A mozgás axiomatikus tárgyalása,  latin nyelven (könyv a könyvben)</vt:lpstr>
      <vt:lpstr>Új jelölés, a v(t) „függvény”</vt:lpstr>
      <vt:lpstr>A négyzetes úttörvény</vt:lpstr>
      <vt:lpstr>Eredetei megfogalmazások</vt:lpstr>
      <vt:lpstr>A v(t) függvény grafikus  „integrálása”</vt:lpstr>
      <vt:lpstr>Szabadesés</vt:lpstr>
      <vt:lpstr>Először Galilei az, aki leírt egy ténylegesen elvégezhető és feltehetően általa ténylegesen elvégzett kísérletet.</vt:lpstr>
      <vt:lpstr>A természettudományos megismerés módszertana</vt:lpstr>
      <vt:lpstr>Galilei szavaival: </vt:lpstr>
      <vt:lpstr>Miként is fedezhette fel Galilei az időnégyzetes törvényt?</vt:lpstr>
      <vt:lpstr>A 116-os kísérlet  vázlata  Galilei kézirataiból. </vt:lpstr>
      <vt:lpstr>Továbblépés</vt:lpstr>
      <vt:lpstr>Matematikai jellegű fizika feladatok a felzárkóztató kurzusokról</vt:lpstr>
      <vt:lpstr>Partjelző elmozdulás – idő és  út – idő grafikonja origó: szögletzászló,  események: szöglet, szabadrúgás</vt:lpstr>
      <vt:lpstr>4-6 villamos mozgása</vt:lpstr>
      <vt:lpstr>4-6 villamos mozgása</vt:lpstr>
      <vt:lpstr>Jellegzetes hibák</vt:lpstr>
      <vt:lpstr>Saját emlékeim</vt:lpstr>
      <vt:lpstr>DRS 1.27. A Föld felszínétől 20 méter magasságban 50 m/s kezdősebességgel fölfelé hajítunk egy testet. Milyen magasan lenne a Föld felszínétől, mekkora lenne az elmozdulása a t = 8 s időpontban, ha nem lenne közegellenállás? Mekkora lenne a befutott út ezen időpontig, és a sebesség ekkor?</vt:lpstr>
      <vt:lpstr>Képletek - függvények</vt:lpstr>
      <vt:lpstr>Kiegészítési lehetőség</vt:lpstr>
      <vt:lpstr>Kiegészítés megoldása</vt:lpstr>
      <vt:lpstr>Mit lehet mondani  a negatív időről?</vt:lpstr>
      <vt:lpstr>DRS „1.15. Határozzuk meg a 120 m/s kezdősebességgel 30 ° - os szögben elhajított test helyzetét az elhajítás után 3 másodperccel!” </vt:lpstr>
      <vt:lpstr>További kérdések</vt:lpstr>
      <vt:lpstr>A transzformátor-állomástól a szivattyútelepig 700 m a távolság. Az elektromos áramot 4 mm2 keresztmetszetű alumínium vezetéken továbbítják. Mekkora ennek a vezetőnek az ellenállása? (Az alumínium fajlagos ellenállása 0,029 Ωmm2/m.)</vt:lpstr>
      <vt:lpstr>Elektromágneses indukció</vt:lpstr>
      <vt:lpstr>DRS 20.23. Egy vezetőkörben a fluxus a felső ábrán látható módon változik az idő függvényében. Hogyan változik az indukált feszültség az idő függvényében?  </vt:lpstr>
      <vt:lpstr>DRS 20.24. Homogén 0,2 Tesla indukciójú mágneses mezőben egy 10 cm átmérőjű gyűrű forog valamely átmérőjének meghosszabbítását képező és a mágneses mező indukcióvonalaira merőleges tengely körül 3000 1/perc fordulatszámmal. Hogyan változik az indukált feszültség az idő függvényében?</vt:lpstr>
      <vt:lpstr>Generátor, transzformátor</vt:lpstr>
      <vt:lpstr>Kérés a matematikaoktatás felé</vt:lpstr>
      <vt:lpstr>Mi lenne a középiskolai matematikatanítás tanítás célja?</vt:lpstr>
      <vt:lpstr>Mérések kiértékelése és a matematikai alapok</vt:lpstr>
      <vt:lpstr>Függvények lineárissá tétele</vt:lpstr>
      <vt:lpstr>65. dia</vt:lpstr>
      <vt:lpstr>Nagy Mária és hallgatótársainak tapasztalatai az 1. évfolyam fizika laboratóriumban</vt:lpstr>
      <vt:lpstr>A lineáris erőtörvény vizsgálata és a rugóállandó meghatározása</vt:lpstr>
      <vt:lpstr>Forgómozgás vizsgálata</vt:lpstr>
      <vt:lpstr>A víz gőznyomása </vt:lpstr>
      <vt:lpstr>70. dia</vt:lpstr>
      <vt:lpstr>A matematikai formula linearizált alakja</vt:lpstr>
      <vt:lpstr>72.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Radnoti</dc:creator>
  <cp:lastModifiedBy>IRODA</cp:lastModifiedBy>
  <cp:revision>105</cp:revision>
  <dcterms:created xsi:type="dcterms:W3CDTF">2011-10-06T16:13:01Z</dcterms:created>
  <dcterms:modified xsi:type="dcterms:W3CDTF">2013-08-13T13:00:32Z</dcterms:modified>
</cp:coreProperties>
</file>