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76" r:id="rId3"/>
    <p:sldId id="275" r:id="rId4"/>
    <p:sldId id="278" r:id="rId5"/>
    <p:sldId id="277" r:id="rId6"/>
    <p:sldId id="279" r:id="rId7"/>
    <p:sldId id="280" r:id="rId8"/>
    <p:sldId id="281" r:id="rId9"/>
    <p:sldId id="282" r:id="rId10"/>
    <p:sldId id="293" r:id="rId11"/>
    <p:sldId id="294" r:id="rId12"/>
    <p:sldId id="284" r:id="rId13"/>
    <p:sldId id="285" r:id="rId14"/>
    <p:sldId id="295" r:id="rId15"/>
    <p:sldId id="296" r:id="rId16"/>
    <p:sldId id="283" r:id="rId17"/>
    <p:sldId id="289" r:id="rId18"/>
    <p:sldId id="290" r:id="rId19"/>
    <p:sldId id="297" r:id="rId20"/>
    <p:sldId id="298" r:id="rId21"/>
    <p:sldId id="300" r:id="rId22"/>
    <p:sldId id="299" r:id="rId23"/>
    <p:sldId id="301" r:id="rId24"/>
    <p:sldId id="302" r:id="rId25"/>
    <p:sldId id="291" r:id="rId26"/>
    <p:sldId id="303" r:id="rId27"/>
    <p:sldId id="292" r:id="rId28"/>
  </p:sldIdLst>
  <p:sldSz cx="9144000" cy="6858000" type="screen4x3"/>
  <p:notesSz cx="9144000" cy="6858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B"/>
    <a:srgbClr val="FFE18D"/>
    <a:srgbClr val="FFF1CB"/>
    <a:srgbClr val="00003C"/>
    <a:srgbClr val="000099"/>
    <a:srgbClr val="6394CE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77" autoAdjust="0"/>
  </p:normalViewPr>
  <p:slideViewPr>
    <p:cSldViewPr snapToGrid="0">
      <p:cViewPr varScale="1">
        <p:scale>
          <a:sx n="105" d="100"/>
          <a:sy n="105" d="100"/>
        </p:scale>
        <p:origin x="-84" y="-288"/>
      </p:cViewPr>
      <p:guideLst>
        <p:guide orient="horz" pos="1998"/>
        <p:guide pos="4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288" y="-7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34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6.wmf"/><Relationship Id="rId7" Type="http://schemas.openxmlformats.org/officeDocument/2006/relationships/image" Target="../media/image137.wmf"/><Relationship Id="rId2" Type="http://schemas.openxmlformats.org/officeDocument/2006/relationships/image" Target="../media/image128.wmf"/><Relationship Id="rId1" Type="http://schemas.openxmlformats.org/officeDocument/2006/relationships/image" Target="../media/image135.wmf"/><Relationship Id="rId6" Type="http://schemas.openxmlformats.org/officeDocument/2006/relationships/image" Target="../media/image125.wmf"/><Relationship Id="rId11" Type="http://schemas.openxmlformats.org/officeDocument/2006/relationships/image" Target="../media/image141.wmf"/><Relationship Id="rId5" Type="http://schemas.openxmlformats.org/officeDocument/2006/relationships/image" Target="../media/image124.wmf"/><Relationship Id="rId10" Type="http://schemas.openxmlformats.org/officeDocument/2006/relationships/image" Target="../media/image140.wmf"/><Relationship Id="rId4" Type="http://schemas.openxmlformats.org/officeDocument/2006/relationships/image" Target="../media/image123.wmf"/><Relationship Id="rId9" Type="http://schemas.openxmlformats.org/officeDocument/2006/relationships/image" Target="../media/image13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46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9225F5-3BFB-4505-9251-67ADA3130E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A DIFFERENCIÁLSZÁMÍTÁS ALKALMAZÁSA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4D4F93-0707-46A4-B467-550135C82D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B360A5-10B1-4F29-83CD-1AC291F052AD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FF1ED7-6FE8-4912-935A-3554A05F73B6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378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8916" name="Élőfej helye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A DIFFERENCIÁLSZÁMÍTÁS ALKALMAZÁSA</a:t>
            </a:r>
          </a:p>
        </p:txBody>
      </p:sp>
      <p:sp>
        <p:nvSpPr>
          <p:cNvPr id="3891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7EADC-912B-4DEB-931E-C9CE1BD0BA2B}" type="slidenum">
              <a:rPr lang="hu-HU" smtClean="0"/>
              <a:pPr/>
              <a:t>17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9940" name="Élőfej helye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A DIFFERENCIÁLSZÁMÍTÁS ALKALMAZÁSA</a:t>
            </a:r>
          </a:p>
        </p:txBody>
      </p:sp>
      <p:sp>
        <p:nvSpPr>
          <p:cNvPr id="3994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4BAF4E-4C04-46F3-9065-F377E2BEC81E}" type="slidenum">
              <a:rPr lang="hu-HU" smtClean="0"/>
              <a:pPr/>
              <a:t>18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47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1147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EC17-F47F-44E3-A570-BC4E1A3A3D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5A2E-BD30-42F6-BA48-D1951E54BA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84963" y="404813"/>
            <a:ext cx="2074862" cy="57610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75363" cy="57610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50A3-0742-4029-A63A-A1D74D8411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2FC0-0F4E-4006-9008-40C64831BF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C8A8-C79F-42FD-83D3-EECFEBE65D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E697-7F80-46F0-B024-7A336A02D0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2CD9-8952-4182-A083-772555C9AF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AF9F-D833-4136-950C-2A5F2B0B02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F659-D26B-4C12-A449-C8EB97D3D5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0A91-CC3F-4D08-B7EE-699EE3A1E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10F-725B-4824-93E3-A2F8EF4D33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DFC2-D595-4A81-9206-2A77C97A44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D4FE-DB1E-40BD-A5DA-9F0F40AD8C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AB8E-8ABD-4B10-82EE-81EB2CA570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457200"/>
            <a:ext cx="2160587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457200"/>
            <a:ext cx="6329363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81AD-059C-4149-BCD8-C4507A3D40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53BA2-9767-471A-A5D0-A50F9269EE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13BB-BC85-4ED3-9364-441FBC02FF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F3B4-0ADE-4537-A071-7150169669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7010400" y="123825"/>
            <a:ext cx="21336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B37A-7F90-4279-B89F-39DA291AB8E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6C09-EBD4-41A2-962B-C8A319CE3F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6C6C-F7CD-45B7-9BA8-2D08AA6B13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3BD7-3978-423E-B164-F412178120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036" name="Rectangle 5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7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8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</p:grpSp>
      <p:sp>
        <p:nvSpPr>
          <p:cNvPr id="11367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9151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134938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r>
              <a:rPr lang="hu-HU"/>
              <a:t>2013.07.03.</a:t>
            </a:r>
            <a:endParaRPr lang="hu-HU" dirty="0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735013" y="122238"/>
            <a:ext cx="2716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1400" dirty="0" smtClean="0">
                <a:solidFill>
                  <a:schemeClr val="bg1"/>
                </a:solidFill>
                <a:latin typeface="Arial Black" pitchFamily="34" charset="0"/>
              </a:rPr>
              <a:t>Rátz László Vándorgyűlés</a:t>
            </a:r>
          </a:p>
        </p:txBody>
      </p:sp>
      <p:sp>
        <p:nvSpPr>
          <p:cNvPr id="11368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3188"/>
            <a:ext cx="28956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hlink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468313" y="981075"/>
            <a:ext cx="8280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368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16688"/>
            <a:ext cx="2133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8196ABE-4716-478A-8FEF-5C109E22EE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28" r:id="rId2"/>
    <p:sldLayoutId id="2147483729" r:id="rId3"/>
    <p:sldLayoutId id="2147483730" r:id="rId4"/>
    <p:sldLayoutId id="2147483731" r:id="rId5"/>
    <p:sldLayoutId id="2147483748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/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3728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2B27A2B-F8FD-4718-B366-BEE2A0134B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206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206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</p:grpSp>
      <p:sp>
        <p:nvSpPr>
          <p:cNvPr id="4097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57200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hu-HU"/>
              <a:t>2013.07.03.</a:t>
            </a:r>
          </a:p>
        </p:txBody>
      </p:sp>
      <p:sp>
        <p:nvSpPr>
          <p:cNvPr id="2056" name="Line 17"/>
          <p:cNvSpPr>
            <a:spLocks noChangeShapeType="1"/>
          </p:cNvSpPr>
          <p:nvPr userDrawn="1"/>
        </p:nvSpPr>
        <p:spPr bwMode="auto">
          <a:xfrm>
            <a:off x="250825" y="1052513"/>
            <a:ext cx="84248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57" name="Line 18"/>
          <p:cNvSpPr>
            <a:spLocks noChangeShapeType="1"/>
          </p:cNvSpPr>
          <p:nvPr userDrawn="1"/>
        </p:nvSpPr>
        <p:spPr bwMode="auto">
          <a:xfrm>
            <a:off x="317500" y="6381750"/>
            <a:ext cx="84248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3.png"/><Relationship Id="rId4" Type="http://schemas.openxmlformats.org/officeDocument/2006/relationships/oleObject" Target="../embeddings/oleObject8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1.bin"/><Relationship Id="rId3" Type="http://schemas.openxmlformats.org/officeDocument/2006/relationships/image" Target="../media/image105.png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21.pn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9.bin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7.bin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6.bin"/><Relationship Id="rId9" Type="http://schemas.openxmlformats.org/officeDocument/2006/relationships/oleObject" Target="../embeddings/oleObject121.bin"/><Relationship Id="rId14" Type="http://schemas.openxmlformats.org/officeDocument/2006/relationships/oleObject" Target="../embeddings/oleObject1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0.bin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60688" y="1828800"/>
            <a:ext cx="6030912" cy="2209800"/>
          </a:xfrm>
        </p:spPr>
        <p:txBody>
          <a:bodyPr/>
          <a:lstStyle/>
          <a:p>
            <a:pPr eaLnBrk="1" hangingPunct="1"/>
            <a:r>
              <a:rPr lang="hu-HU" smtClean="0"/>
              <a:t>Négyzetes közép</a:t>
            </a:r>
            <a:br>
              <a:rPr lang="hu-HU" smtClean="0"/>
            </a:br>
            <a:r>
              <a:rPr lang="hu-HU" smtClean="0"/>
              <a:t>a háromszögben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Dr. Molnár István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háromszög kerülete</a:t>
            </a:r>
          </a:p>
        </p:txBody>
      </p:sp>
      <p:sp>
        <p:nvSpPr>
          <p:cNvPr id="15363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6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366713" y="1095375"/>
            <a:ext cx="812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Mikor lesz a (*) feltétellel rendelkező háromszög kerülete maximális?</a:t>
            </a:r>
          </a:p>
        </p:txBody>
      </p:sp>
      <p:sp>
        <p:nvSpPr>
          <p:cNvPr id="153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47" name="Csoportba foglalás 46"/>
          <p:cNvGrpSpPr>
            <a:grpSpLocks/>
          </p:cNvGrpSpPr>
          <p:nvPr/>
        </p:nvGrpSpPr>
        <p:grpSpPr bwMode="auto">
          <a:xfrm>
            <a:off x="452438" y="1412875"/>
            <a:ext cx="8266112" cy="889000"/>
            <a:chOff x="452674" y="1412401"/>
            <a:chExt cx="8265813" cy="889000"/>
          </a:xfrm>
        </p:grpSpPr>
        <p:graphicFrame>
          <p:nvGraphicFramePr>
            <p:cNvPr id="15420" name="Objektum 5"/>
            <p:cNvGraphicFramePr>
              <a:graphicFrameLocks noChangeAspect="1"/>
            </p:cNvGraphicFramePr>
            <p:nvPr/>
          </p:nvGraphicFramePr>
          <p:xfrm>
            <a:off x="452674" y="1558190"/>
            <a:ext cx="2465904" cy="466522"/>
          </p:xfrm>
          <a:graphic>
            <a:graphicData uri="http://schemas.openxmlformats.org/presentationml/2006/ole">
              <p:oleObj spid="_x0000_s15420" name="Equation" r:id="rId3" imgW="1409088" imgH="266584" progId="Equation.3">
                <p:embed/>
              </p:oleObj>
            </a:graphicData>
          </a:graphic>
        </p:graphicFrame>
        <p:sp>
          <p:nvSpPr>
            <p:cNvPr id="15421" name="Téglalap 6"/>
            <p:cNvSpPr>
              <a:spLocks noChangeArrowheads="1"/>
            </p:cNvSpPr>
            <p:nvPr/>
          </p:nvSpPr>
          <p:spPr bwMode="auto">
            <a:xfrm>
              <a:off x="2910689" y="1630614"/>
              <a:ext cx="58077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kifejezés maximuma kell, ha</a:t>
              </a:r>
            </a:p>
          </p:txBody>
        </p:sp>
        <p:graphicFrame>
          <p:nvGraphicFramePr>
            <p:cNvPr id="15422" name="Objektum 7"/>
            <p:cNvGraphicFramePr>
              <a:graphicFrameLocks noChangeAspect="1"/>
            </p:cNvGraphicFramePr>
            <p:nvPr/>
          </p:nvGraphicFramePr>
          <p:xfrm>
            <a:off x="6314798" y="1412401"/>
            <a:ext cx="2266950" cy="889000"/>
          </p:xfrm>
          <a:graphic>
            <a:graphicData uri="http://schemas.openxmlformats.org/presentationml/2006/ole">
              <p:oleObj spid="_x0000_s15422" name="Equation" r:id="rId4" imgW="1295400" imgH="508000" progId="Equation.3">
                <p:embed/>
              </p:oleObj>
            </a:graphicData>
          </a:graphic>
        </p:graphicFrame>
      </p:grpSp>
      <p:sp>
        <p:nvSpPr>
          <p:cNvPr id="153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38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50" name="Csoportba foglalás 49"/>
          <p:cNvGrpSpPr>
            <a:grpSpLocks/>
          </p:cNvGrpSpPr>
          <p:nvPr/>
        </p:nvGrpSpPr>
        <p:grpSpPr bwMode="auto">
          <a:xfrm>
            <a:off x="384175" y="2779713"/>
            <a:ext cx="8462963" cy="1268412"/>
            <a:chOff x="384773" y="2779426"/>
            <a:chExt cx="8462823" cy="1268729"/>
          </a:xfrm>
        </p:grpSpPr>
        <p:graphicFrame>
          <p:nvGraphicFramePr>
            <p:cNvPr id="15416" name="Objektum 12"/>
            <p:cNvGraphicFramePr>
              <a:graphicFrameLocks noChangeAspect="1"/>
            </p:cNvGraphicFramePr>
            <p:nvPr/>
          </p:nvGraphicFramePr>
          <p:xfrm>
            <a:off x="384773" y="2779426"/>
            <a:ext cx="2178050" cy="777875"/>
          </p:xfrm>
          <a:graphic>
            <a:graphicData uri="http://schemas.openxmlformats.org/presentationml/2006/ole">
              <p:oleObj spid="_x0000_s15416" name="Equation" r:id="rId5" imgW="1244600" imgH="444500" progId="Equation.3">
                <p:embed/>
              </p:oleObj>
            </a:graphicData>
          </a:graphic>
        </p:graphicFrame>
        <p:graphicFrame>
          <p:nvGraphicFramePr>
            <p:cNvPr id="15417" name="Objektum 31"/>
            <p:cNvGraphicFramePr>
              <a:graphicFrameLocks noChangeAspect="1"/>
            </p:cNvGraphicFramePr>
            <p:nvPr/>
          </p:nvGraphicFramePr>
          <p:xfrm>
            <a:off x="470779" y="3692710"/>
            <a:ext cx="1066338" cy="355445"/>
          </p:xfrm>
          <a:graphic>
            <a:graphicData uri="http://schemas.openxmlformats.org/presentationml/2006/ole">
              <p:oleObj spid="_x0000_s15417" name="Equation" r:id="rId6" imgW="609336" imgH="203112" progId="Equation.3">
                <p:embed/>
              </p:oleObj>
            </a:graphicData>
          </a:graphic>
        </p:graphicFrame>
        <p:sp>
          <p:nvSpPr>
            <p:cNvPr id="15418" name="Téglalap 47"/>
            <p:cNvSpPr>
              <a:spLocks noChangeArrowheads="1"/>
            </p:cNvSpPr>
            <p:nvPr/>
          </p:nvSpPr>
          <p:spPr bwMode="auto">
            <a:xfrm>
              <a:off x="1679417" y="3648045"/>
              <a:ext cx="69394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egyenletnek egy megoldása van az adott intervallumon: </a:t>
              </a:r>
            </a:p>
          </p:txBody>
        </p:sp>
        <p:graphicFrame>
          <p:nvGraphicFramePr>
            <p:cNvPr id="15419" name="Objektum 33"/>
            <p:cNvGraphicFramePr>
              <a:graphicFrameLocks noChangeAspect="1"/>
            </p:cNvGraphicFramePr>
            <p:nvPr/>
          </p:nvGraphicFramePr>
          <p:xfrm>
            <a:off x="8136704" y="3648278"/>
            <a:ext cx="710892" cy="399877"/>
          </p:xfrm>
          <a:graphic>
            <a:graphicData uri="http://schemas.openxmlformats.org/presentationml/2006/ole">
              <p:oleObj spid="_x0000_s15419" name="Equation" r:id="rId7" imgW="406224" imgH="228501" progId="Equation.3">
                <p:embed/>
              </p:oleObj>
            </a:graphicData>
          </a:graphic>
        </p:graphicFrame>
      </p:grpSp>
      <p:graphicFrame>
        <p:nvGraphicFramePr>
          <p:cNvPr id="35" name="Táblázat 34"/>
          <p:cNvGraphicFramePr>
            <a:graphicFrameLocks noGrp="1"/>
          </p:cNvGraphicFramePr>
          <p:nvPr/>
        </p:nvGraphicFramePr>
        <p:xfrm>
          <a:off x="1808163" y="4059238"/>
          <a:ext cx="5235575" cy="1473200"/>
        </p:xfrm>
        <a:graphic>
          <a:graphicData uri="http://schemas.openxmlformats.org/drawingml/2006/table">
            <a:tbl>
              <a:tblPr/>
              <a:tblGrid>
                <a:gridCol w="727075"/>
                <a:gridCol w="45085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0563" algn="l"/>
                        </a:tabLst>
                      </a:pPr>
                      <a:r>
                        <a:rPr kumimoji="0" 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1913" algn="l"/>
                          <a:tab pos="2041525" algn="l"/>
                          <a:tab pos="4500563" algn="l"/>
                        </a:tabLst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0563" algn="l"/>
                        </a:tabLst>
                      </a:pPr>
                      <a:r>
                        <a:rPr kumimoji="0" 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f’(x)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175" algn="l"/>
                          <a:tab pos="954088" algn="l"/>
                          <a:tab pos="1809750" algn="l"/>
                          <a:tab pos="4500563" algn="l"/>
                        </a:tabLst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+   +   +    0    -   -   -    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0563" algn="l"/>
                        </a:tabLst>
                      </a:pPr>
                      <a:r>
                        <a:rPr kumimoji="0" 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f(x)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9638" algn="l"/>
                          <a:tab pos="4500563" algn="l"/>
                        </a:tabLst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         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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 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Max 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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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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Objektum 35"/>
          <p:cNvGraphicFramePr>
            <a:graphicFrameLocks noChangeAspect="1"/>
          </p:cNvGraphicFramePr>
          <p:nvPr/>
        </p:nvGraphicFramePr>
        <p:xfrm>
          <a:off x="2641600" y="4113213"/>
          <a:ext cx="755650" cy="755650"/>
        </p:xfrm>
        <a:graphic>
          <a:graphicData uri="http://schemas.openxmlformats.org/presentationml/2006/ole">
            <p:oleObj spid="_x0000_s15398" name="Equation" r:id="rId8" imgW="431613" imgH="431613" progId="Equation.3">
              <p:embed/>
            </p:oleObj>
          </a:graphicData>
        </a:graphic>
      </p:graphicFrame>
      <p:graphicFrame>
        <p:nvGraphicFramePr>
          <p:cNvPr id="38" name="Objektum 37"/>
          <p:cNvGraphicFramePr>
            <a:graphicFrameLocks noChangeAspect="1"/>
          </p:cNvGraphicFramePr>
          <p:nvPr/>
        </p:nvGraphicFramePr>
        <p:xfrm>
          <a:off x="6219825" y="4103688"/>
          <a:ext cx="777875" cy="754062"/>
        </p:xfrm>
        <a:graphic>
          <a:graphicData uri="http://schemas.openxmlformats.org/presentationml/2006/ole">
            <p:oleObj spid="_x0000_s15399" name="Equation" r:id="rId9" imgW="444307" imgH="431613" progId="Equation.3">
              <p:embed/>
            </p:oleObj>
          </a:graphicData>
        </a:graphic>
      </p:graphicFrame>
      <p:grpSp>
        <p:nvGrpSpPr>
          <p:cNvPr id="49" name="Csoportba foglalás 48"/>
          <p:cNvGrpSpPr>
            <a:grpSpLocks/>
          </p:cNvGrpSpPr>
          <p:nvPr/>
        </p:nvGrpSpPr>
        <p:grpSpPr bwMode="auto">
          <a:xfrm>
            <a:off x="366713" y="2208213"/>
            <a:ext cx="6613525" cy="889000"/>
            <a:chOff x="366666" y="2208556"/>
            <a:chExt cx="6613245" cy="888930"/>
          </a:xfrm>
        </p:grpSpPr>
        <p:sp>
          <p:nvSpPr>
            <p:cNvPr id="15412" name="Téglalap 39"/>
            <p:cNvSpPr>
              <a:spLocks noChangeArrowheads="1"/>
            </p:cNvSpPr>
            <p:nvPr/>
          </p:nvSpPr>
          <p:spPr bwMode="auto">
            <a:xfrm>
              <a:off x="366666" y="2434860"/>
              <a:ext cx="14621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Legyen</a:t>
              </a:r>
            </a:p>
          </p:txBody>
        </p:sp>
        <p:graphicFrame>
          <p:nvGraphicFramePr>
            <p:cNvPr id="15413" name="Objektum 9"/>
            <p:cNvGraphicFramePr>
              <a:graphicFrameLocks noChangeAspect="1"/>
            </p:cNvGraphicFramePr>
            <p:nvPr/>
          </p:nvGraphicFramePr>
          <p:xfrm>
            <a:off x="1469518" y="2367930"/>
            <a:ext cx="2465904" cy="466522"/>
          </p:xfrm>
          <a:graphic>
            <a:graphicData uri="http://schemas.openxmlformats.org/presentationml/2006/ole">
              <p:oleObj spid="_x0000_s15413" name="Equation" r:id="rId10" imgW="1409088" imgH="266584" progId="Equation.3">
                <p:embed/>
              </p:oleObj>
            </a:graphicData>
          </a:graphic>
        </p:graphicFrame>
        <p:graphicFrame>
          <p:nvGraphicFramePr>
            <p:cNvPr id="15414" name="Objektum 10"/>
            <p:cNvGraphicFramePr>
              <a:graphicFrameLocks noChangeAspect="1"/>
            </p:cNvGraphicFramePr>
            <p:nvPr/>
          </p:nvGraphicFramePr>
          <p:xfrm>
            <a:off x="4757901" y="2208556"/>
            <a:ext cx="2222010" cy="888930"/>
          </p:xfrm>
          <a:graphic>
            <a:graphicData uri="http://schemas.openxmlformats.org/presentationml/2006/ole">
              <p:oleObj spid="_x0000_s15414" name="Equation" r:id="rId11" imgW="1270000" imgH="508000" progId="Equation.3">
                <p:embed/>
              </p:oleObj>
            </a:graphicData>
          </a:graphic>
        </p:graphicFrame>
        <p:sp>
          <p:nvSpPr>
            <p:cNvPr id="15415" name="Téglalap 54"/>
            <p:cNvSpPr>
              <a:spLocks noChangeArrowheads="1"/>
            </p:cNvSpPr>
            <p:nvPr/>
          </p:nvSpPr>
          <p:spPr bwMode="auto">
            <a:xfrm>
              <a:off x="3960891" y="2434864"/>
              <a:ext cx="14621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, ahol</a:t>
              </a:r>
            </a:p>
          </p:txBody>
        </p:sp>
      </p:grpSp>
      <p:sp>
        <p:nvSpPr>
          <p:cNvPr id="154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40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40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51" name="Csoportba foglalás 50"/>
          <p:cNvGrpSpPr>
            <a:grpSpLocks/>
          </p:cNvGrpSpPr>
          <p:nvPr/>
        </p:nvGrpSpPr>
        <p:grpSpPr bwMode="auto">
          <a:xfrm>
            <a:off x="366713" y="5757863"/>
            <a:ext cx="8345487" cy="911225"/>
            <a:chOff x="366666" y="5758003"/>
            <a:chExt cx="8345311" cy="910437"/>
          </a:xfrm>
        </p:grpSpPr>
        <p:sp>
          <p:nvSpPr>
            <p:cNvPr id="64" name="Téglalap 63"/>
            <p:cNvSpPr/>
            <p:nvPr/>
          </p:nvSpPr>
          <p:spPr>
            <a:xfrm>
              <a:off x="7273732" y="6202119"/>
              <a:ext cx="1438245" cy="46632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15407" name="Objektum 40"/>
            <p:cNvGraphicFramePr>
              <a:graphicFrameLocks noChangeAspect="1"/>
            </p:cNvGraphicFramePr>
            <p:nvPr/>
          </p:nvGraphicFramePr>
          <p:xfrm>
            <a:off x="366666" y="5758003"/>
            <a:ext cx="3289300" cy="444500"/>
          </p:xfrm>
          <a:graphic>
            <a:graphicData uri="http://schemas.openxmlformats.org/presentationml/2006/ole">
              <p:oleObj spid="_x0000_s15407" name="Equation" r:id="rId12" imgW="1879600" imgH="254000" progId="Equation.3">
                <p:embed/>
              </p:oleObj>
            </a:graphicData>
          </a:graphic>
        </p:graphicFrame>
        <p:sp>
          <p:nvSpPr>
            <p:cNvPr id="15408" name="Téglalap 41"/>
            <p:cNvSpPr>
              <a:spLocks noChangeArrowheads="1"/>
            </p:cNvSpPr>
            <p:nvPr/>
          </p:nvSpPr>
          <p:spPr bwMode="auto">
            <a:xfrm>
              <a:off x="366666" y="6228381"/>
              <a:ext cx="5112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 maximális kerületet akkor kapjuk meg, ha</a:t>
              </a:r>
            </a:p>
          </p:txBody>
        </p:sp>
        <p:graphicFrame>
          <p:nvGraphicFramePr>
            <p:cNvPr id="15409" name="Objektum 43"/>
            <p:cNvGraphicFramePr>
              <a:graphicFrameLocks noChangeAspect="1"/>
            </p:cNvGraphicFramePr>
            <p:nvPr/>
          </p:nvGraphicFramePr>
          <p:xfrm>
            <a:off x="5503842" y="6273063"/>
            <a:ext cx="621492" cy="310746"/>
          </p:xfrm>
          <a:graphic>
            <a:graphicData uri="http://schemas.openxmlformats.org/presentationml/2006/ole">
              <p:oleObj spid="_x0000_s15409" name="Equation" r:id="rId13" imgW="355138" imgH="177569" progId="Equation.3">
                <p:embed/>
              </p:oleObj>
            </a:graphicData>
          </a:graphic>
        </p:graphicFrame>
        <p:graphicFrame>
          <p:nvGraphicFramePr>
            <p:cNvPr id="15410" name="Objektum 45"/>
            <p:cNvGraphicFramePr>
              <a:graphicFrameLocks noChangeAspect="1"/>
            </p:cNvGraphicFramePr>
            <p:nvPr/>
          </p:nvGraphicFramePr>
          <p:xfrm>
            <a:off x="7383120" y="6255600"/>
            <a:ext cx="1133475" cy="400050"/>
          </p:xfrm>
          <a:graphic>
            <a:graphicData uri="http://schemas.openxmlformats.org/presentationml/2006/ole">
              <p:oleObj spid="_x0000_s15410" name="Equation" r:id="rId14" imgW="647700" imgH="228600" progId="Equation.3">
                <p:embed/>
              </p:oleObj>
            </a:graphicData>
          </a:graphic>
        </p:graphicFrame>
        <p:sp>
          <p:nvSpPr>
            <p:cNvPr id="15411" name="Téglalap 62"/>
            <p:cNvSpPr>
              <a:spLocks noChangeArrowheads="1"/>
            </p:cNvSpPr>
            <p:nvPr/>
          </p:nvSpPr>
          <p:spPr bwMode="auto">
            <a:xfrm>
              <a:off x="6025101" y="6228381"/>
              <a:ext cx="12939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, és ekkor</a:t>
              </a:r>
            </a:p>
          </p:txBody>
        </p:sp>
      </p:grpSp>
      <p:sp>
        <p:nvSpPr>
          <p:cNvPr id="15405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FD3330-F1F0-4073-AAEF-CDB0A3F1566F}" type="slidenum">
              <a:rPr lang="hu-HU" smtClean="0"/>
              <a:pPr/>
              <a:t>10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Súlypont</a:t>
            </a:r>
          </a:p>
        </p:txBody>
      </p:sp>
      <p:sp>
        <p:nvSpPr>
          <p:cNvPr id="16387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grpSp>
        <p:nvGrpSpPr>
          <p:cNvPr id="5" name="Csoportba foglalás 4"/>
          <p:cNvGrpSpPr>
            <a:grpSpLocks/>
          </p:cNvGrpSpPr>
          <p:nvPr/>
        </p:nvGrpSpPr>
        <p:grpSpPr bwMode="auto">
          <a:xfrm>
            <a:off x="409575" y="1073150"/>
            <a:ext cx="4989513" cy="466725"/>
            <a:chOff x="409575" y="1073150"/>
            <a:chExt cx="4989513" cy="466725"/>
          </a:xfrm>
        </p:grpSpPr>
        <p:sp>
          <p:nvSpPr>
            <p:cNvPr id="29" name="Téglalap 28"/>
            <p:cNvSpPr/>
            <p:nvPr/>
          </p:nvSpPr>
          <p:spPr>
            <a:xfrm>
              <a:off x="409575" y="1073150"/>
              <a:ext cx="4989513" cy="4667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411" name="Téglalap 4"/>
            <p:cNvSpPr>
              <a:spLocks noChangeArrowheads="1"/>
            </p:cNvSpPr>
            <p:nvPr/>
          </p:nvSpPr>
          <p:spPr bwMode="auto">
            <a:xfrm>
              <a:off x="414338" y="1120775"/>
              <a:ext cx="49847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/>
                <a:t> talpponti háromszöge egyenlő szárú.</a:t>
              </a:r>
            </a:p>
          </p:txBody>
        </p:sp>
      </p:grpSp>
      <p:pic>
        <p:nvPicPr>
          <p:cNvPr id="21511" name="Picture 2" descr="pista haromszog3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388" y="1360488"/>
            <a:ext cx="62436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3" name="Téglalap 7"/>
          <p:cNvSpPr>
            <a:spLocks noChangeArrowheads="1"/>
          </p:cNvSpPr>
          <p:nvPr/>
        </p:nvSpPr>
        <p:spPr bwMode="auto">
          <a:xfrm>
            <a:off x="4432300" y="1790700"/>
            <a:ext cx="461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ANSP</a:t>
            </a:r>
            <a:r>
              <a:rPr lang="hu-HU" sz="2000"/>
              <a:t> négyszög húrnégyszög, mert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1515" name="Objektum 9"/>
          <p:cNvGraphicFramePr>
            <a:graphicFrameLocks noChangeAspect="1"/>
          </p:cNvGraphicFramePr>
          <p:nvPr/>
        </p:nvGraphicFramePr>
        <p:xfrm>
          <a:off x="5399088" y="2297113"/>
          <a:ext cx="2422525" cy="355600"/>
        </p:xfrm>
        <a:graphic>
          <a:graphicData uri="http://schemas.openxmlformats.org/presentationml/2006/ole">
            <p:oleObj spid="_x0000_s16393" name="Equation" r:id="rId4" imgW="1384300" imgH="203200" progId="Equation.3">
              <p:embed/>
            </p:oleObj>
          </a:graphicData>
        </a:graphic>
      </p:graphicFrame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4432300" y="3084513"/>
            <a:ext cx="4968875" cy="1144587"/>
            <a:chOff x="2792" y="1943"/>
            <a:chExt cx="3130" cy="721"/>
          </a:xfrm>
        </p:grpSpPr>
        <p:sp>
          <p:nvSpPr>
            <p:cNvPr id="16408" name="Téglalap 10"/>
            <p:cNvSpPr>
              <a:spLocks noChangeArrowheads="1"/>
            </p:cNvSpPr>
            <p:nvPr/>
          </p:nvSpPr>
          <p:spPr bwMode="auto">
            <a:xfrm>
              <a:off x="2792" y="1943"/>
              <a:ext cx="31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AS</a:t>
              </a:r>
              <a:r>
                <a:rPr lang="hu-HU" sz="2000"/>
                <a:t>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ANSP</a:t>
              </a:r>
              <a:r>
                <a:rPr lang="hu-HU" sz="2000"/>
                <a:t> négyszög köré írható kör átmérője, tehát</a:t>
              </a:r>
            </a:p>
          </p:txBody>
        </p:sp>
        <p:graphicFrame>
          <p:nvGraphicFramePr>
            <p:cNvPr id="16409" name="Objektum 12"/>
            <p:cNvGraphicFramePr>
              <a:graphicFrameLocks noChangeAspect="1"/>
            </p:cNvGraphicFramePr>
            <p:nvPr/>
          </p:nvGraphicFramePr>
          <p:xfrm>
            <a:off x="3401" y="2468"/>
            <a:ext cx="1078" cy="196"/>
          </p:xfrm>
          <a:graphic>
            <a:graphicData uri="http://schemas.openxmlformats.org/presentationml/2006/ole">
              <p:oleObj spid="_x0000_s16409" name="Equation" r:id="rId5" imgW="977476" imgH="177723" progId="Equation.3">
                <p:embed/>
              </p:oleObj>
            </a:graphicData>
          </a:graphic>
        </p:graphicFrame>
      </p:grp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414338" y="5316538"/>
            <a:ext cx="5872162" cy="947737"/>
            <a:chOff x="261" y="3349"/>
            <a:chExt cx="3699" cy="597"/>
          </a:xfrm>
        </p:grpSpPr>
        <p:sp>
          <p:nvSpPr>
            <p:cNvPr id="16405" name="Téglalap 13"/>
            <p:cNvSpPr>
              <a:spLocks noChangeArrowheads="1"/>
            </p:cNvSpPr>
            <p:nvPr/>
          </p:nvSpPr>
          <p:spPr bwMode="auto">
            <a:xfrm>
              <a:off x="261" y="3349"/>
              <a:ext cx="36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Hasonlóan 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CNSQ</a:t>
              </a:r>
              <a:r>
                <a:rPr lang="hu-HU" sz="2000"/>
                <a:t> és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BPSQ</a:t>
              </a:r>
              <a:r>
                <a:rPr lang="hu-HU" sz="2000" i="1"/>
                <a:t> </a:t>
              </a:r>
              <a:r>
                <a:rPr lang="hu-HU" sz="2000"/>
                <a:t>húrnégyszögekben </a:t>
              </a:r>
            </a:p>
          </p:txBody>
        </p:sp>
        <p:graphicFrame>
          <p:nvGraphicFramePr>
            <p:cNvPr id="16406" name="Objektum 15"/>
            <p:cNvGraphicFramePr>
              <a:graphicFrameLocks noChangeAspect="1"/>
            </p:cNvGraphicFramePr>
            <p:nvPr/>
          </p:nvGraphicFramePr>
          <p:xfrm>
            <a:off x="694" y="3722"/>
            <a:ext cx="1064" cy="224"/>
          </p:xfrm>
          <a:graphic>
            <a:graphicData uri="http://schemas.openxmlformats.org/presentationml/2006/ole">
              <p:oleObj spid="_x0000_s16406" name="Equation" r:id="rId6" imgW="965200" imgH="203200" progId="Equation.3">
                <p:embed/>
              </p:oleObj>
            </a:graphicData>
          </a:graphic>
        </p:graphicFrame>
        <p:graphicFrame>
          <p:nvGraphicFramePr>
            <p:cNvPr id="16407" name="Objektum 17"/>
            <p:cNvGraphicFramePr>
              <a:graphicFrameLocks noChangeAspect="1"/>
            </p:cNvGraphicFramePr>
            <p:nvPr/>
          </p:nvGraphicFramePr>
          <p:xfrm>
            <a:off x="2200" y="3722"/>
            <a:ext cx="1092" cy="224"/>
          </p:xfrm>
          <a:graphic>
            <a:graphicData uri="http://schemas.openxmlformats.org/presentationml/2006/ole">
              <p:oleObj spid="_x0000_s16407" name="Equation" r:id="rId7" imgW="990170" imgH="203112" progId="Equation.3">
                <p:embed/>
              </p:oleObj>
            </a:graphicData>
          </a:graphic>
        </p:graphicFrame>
      </p:grp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403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B54015-2543-4ADA-AFA0-3E60C6F067D3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27" name="Szabadkézi sokszög 26"/>
          <p:cNvSpPr/>
          <p:nvPr/>
        </p:nvSpPr>
        <p:spPr>
          <a:xfrm>
            <a:off x="657225" y="3168650"/>
            <a:ext cx="2065338" cy="1800225"/>
          </a:xfrm>
          <a:custGeom>
            <a:avLst/>
            <a:gdLst>
              <a:gd name="connsiteX0" fmla="*/ 1981200 w 1981200"/>
              <a:gd name="connsiteY0" fmla="*/ 0 h 1866900"/>
              <a:gd name="connsiteX1" fmla="*/ 0 w 1981200"/>
              <a:gd name="connsiteY1" fmla="*/ 1219200 h 1866900"/>
              <a:gd name="connsiteX2" fmla="*/ 1647825 w 1981200"/>
              <a:gd name="connsiteY2" fmla="*/ 1866900 h 1866900"/>
              <a:gd name="connsiteX3" fmla="*/ 1981200 w 1981200"/>
              <a:gd name="connsiteY3" fmla="*/ 0 h 1866900"/>
              <a:gd name="connsiteX0" fmla="*/ 1553817 w 1553817"/>
              <a:gd name="connsiteY0" fmla="*/ 0 h 1866900"/>
              <a:gd name="connsiteX1" fmla="*/ 0 w 1553817"/>
              <a:gd name="connsiteY1" fmla="*/ 672548 h 1866900"/>
              <a:gd name="connsiteX2" fmla="*/ 1220442 w 1553817"/>
              <a:gd name="connsiteY2" fmla="*/ 1866900 h 1866900"/>
              <a:gd name="connsiteX3" fmla="*/ 1553817 w 1553817"/>
              <a:gd name="connsiteY3" fmla="*/ 0 h 1866900"/>
              <a:gd name="connsiteX0" fmla="*/ 1586947 w 1586947"/>
              <a:gd name="connsiteY0" fmla="*/ 0 h 1853648"/>
              <a:gd name="connsiteX1" fmla="*/ 0 w 1586947"/>
              <a:gd name="connsiteY1" fmla="*/ 659296 h 1853648"/>
              <a:gd name="connsiteX2" fmla="*/ 1220442 w 1586947"/>
              <a:gd name="connsiteY2" fmla="*/ 1853648 h 1853648"/>
              <a:gd name="connsiteX3" fmla="*/ 1586947 w 1586947"/>
              <a:gd name="connsiteY3" fmla="*/ 0 h 1853648"/>
              <a:gd name="connsiteX0" fmla="*/ 1586947 w 1586947"/>
              <a:gd name="connsiteY0" fmla="*/ 0 h 1827143"/>
              <a:gd name="connsiteX1" fmla="*/ 0 w 1586947"/>
              <a:gd name="connsiteY1" fmla="*/ 659296 h 1827143"/>
              <a:gd name="connsiteX2" fmla="*/ 796372 w 1586947"/>
              <a:gd name="connsiteY2" fmla="*/ 1827143 h 1827143"/>
              <a:gd name="connsiteX3" fmla="*/ 1586947 w 1586947"/>
              <a:gd name="connsiteY3" fmla="*/ 0 h 1827143"/>
              <a:gd name="connsiteX0" fmla="*/ 1480526 w 1480526"/>
              <a:gd name="connsiteY0" fmla="*/ 0 h 1827143"/>
              <a:gd name="connsiteX1" fmla="*/ 0 w 1480526"/>
              <a:gd name="connsiteY1" fmla="*/ 868048 h 1827143"/>
              <a:gd name="connsiteX2" fmla="*/ 689951 w 1480526"/>
              <a:gd name="connsiteY2" fmla="*/ 1827143 h 1827143"/>
              <a:gd name="connsiteX3" fmla="*/ 1480526 w 1480526"/>
              <a:gd name="connsiteY3" fmla="*/ 0 h 1827143"/>
              <a:gd name="connsiteX0" fmla="*/ 1480526 w 1480526"/>
              <a:gd name="connsiteY0" fmla="*/ 0 h 1831236"/>
              <a:gd name="connsiteX1" fmla="*/ 0 w 1480526"/>
              <a:gd name="connsiteY1" fmla="*/ 868048 h 1831236"/>
              <a:gd name="connsiteX2" fmla="*/ 1150151 w 1480526"/>
              <a:gd name="connsiteY2" fmla="*/ 1831236 h 1831236"/>
              <a:gd name="connsiteX3" fmla="*/ 1480526 w 1480526"/>
              <a:gd name="connsiteY3" fmla="*/ 0 h 1831236"/>
              <a:gd name="connsiteX0" fmla="*/ 1480526 w 1481632"/>
              <a:gd name="connsiteY0" fmla="*/ 6613 h 1837849"/>
              <a:gd name="connsiteX1" fmla="*/ 0 w 1481632"/>
              <a:gd name="connsiteY1" fmla="*/ 874661 h 1837849"/>
              <a:gd name="connsiteX2" fmla="*/ 1150151 w 1481632"/>
              <a:gd name="connsiteY2" fmla="*/ 1837849 h 1837849"/>
              <a:gd name="connsiteX3" fmla="*/ 1481632 w 1481632"/>
              <a:gd name="connsiteY3" fmla="*/ 0 h 1837849"/>
              <a:gd name="connsiteX4" fmla="*/ 1480526 w 1481632"/>
              <a:gd name="connsiteY4" fmla="*/ 6613 h 18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32" h="1837849">
                <a:moveTo>
                  <a:pt x="1480526" y="6613"/>
                </a:moveTo>
                <a:lnTo>
                  <a:pt x="0" y="874661"/>
                </a:lnTo>
                <a:lnTo>
                  <a:pt x="1150151" y="1837849"/>
                </a:lnTo>
                <a:cubicBezTo>
                  <a:pt x="1260645" y="1232055"/>
                  <a:pt x="1371138" y="605794"/>
                  <a:pt x="1481632" y="0"/>
                </a:cubicBezTo>
                <a:lnTo>
                  <a:pt x="1480526" y="661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Súlypont</a:t>
            </a:r>
          </a:p>
        </p:txBody>
      </p:sp>
      <p:sp>
        <p:nvSpPr>
          <p:cNvPr id="17411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342900" y="1027113"/>
            <a:ext cx="8343900" cy="2144712"/>
            <a:chOff x="216" y="647"/>
            <a:chExt cx="5256" cy="1351"/>
          </a:xfrm>
        </p:grpSpPr>
        <p:graphicFrame>
          <p:nvGraphicFramePr>
            <p:cNvPr id="17428" name="Objektum 4"/>
            <p:cNvGraphicFramePr>
              <a:graphicFrameLocks noChangeAspect="1"/>
            </p:cNvGraphicFramePr>
            <p:nvPr/>
          </p:nvGraphicFramePr>
          <p:xfrm>
            <a:off x="413" y="1074"/>
            <a:ext cx="3934" cy="924"/>
          </p:xfrm>
          <a:graphic>
            <a:graphicData uri="http://schemas.openxmlformats.org/presentationml/2006/ole">
              <p:oleObj spid="_x0000_s17428" name="Equation" r:id="rId3" imgW="3568700" imgH="838200" progId="Equation.3">
                <p:embed/>
              </p:oleObj>
            </a:graphicData>
          </a:graphic>
        </p:graphicFrame>
        <p:graphicFrame>
          <p:nvGraphicFramePr>
            <p:cNvPr id="17429" name="Objektum 8"/>
            <p:cNvGraphicFramePr>
              <a:graphicFrameLocks noChangeAspect="1"/>
            </p:cNvGraphicFramePr>
            <p:nvPr/>
          </p:nvGraphicFramePr>
          <p:xfrm>
            <a:off x="2557" y="647"/>
            <a:ext cx="742" cy="434"/>
          </p:xfrm>
          <a:graphic>
            <a:graphicData uri="http://schemas.openxmlformats.org/presentationml/2006/ole">
              <p:oleObj spid="_x0000_s17429" name="Equation" r:id="rId4" imgW="672808" imgH="393529" progId="Equation.3">
                <p:embed/>
              </p:oleObj>
            </a:graphicData>
          </a:graphic>
        </p:graphicFrame>
        <p:graphicFrame>
          <p:nvGraphicFramePr>
            <p:cNvPr id="17430" name="Objektum 9"/>
            <p:cNvGraphicFramePr>
              <a:graphicFrameLocks noChangeAspect="1"/>
            </p:cNvGraphicFramePr>
            <p:nvPr/>
          </p:nvGraphicFramePr>
          <p:xfrm>
            <a:off x="1695" y="647"/>
            <a:ext cx="840" cy="434"/>
          </p:xfrm>
          <a:graphic>
            <a:graphicData uri="http://schemas.openxmlformats.org/presentationml/2006/ole">
              <p:oleObj spid="_x0000_s17430" name="Equation" r:id="rId5" imgW="761669" imgH="393529" progId="Equation.3">
                <p:embed/>
              </p:oleObj>
            </a:graphicData>
          </a:graphic>
        </p:graphicFrame>
        <p:sp>
          <p:nvSpPr>
            <p:cNvPr id="17431" name="Téglalap 10"/>
            <p:cNvSpPr>
              <a:spLocks noChangeArrowheads="1"/>
            </p:cNvSpPr>
            <p:nvPr/>
          </p:nvSpPr>
          <p:spPr bwMode="auto">
            <a:xfrm>
              <a:off x="216" y="738"/>
              <a:ext cx="22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Felhasználva, hogy </a:t>
              </a:r>
            </a:p>
          </p:txBody>
        </p:sp>
        <p:sp>
          <p:nvSpPr>
            <p:cNvPr id="17432" name="Téglalap 11"/>
            <p:cNvSpPr>
              <a:spLocks noChangeArrowheads="1"/>
            </p:cNvSpPr>
            <p:nvPr/>
          </p:nvSpPr>
          <p:spPr bwMode="auto">
            <a:xfrm>
              <a:off x="3222" y="745"/>
              <a:ext cx="22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, a (9) összefüggés alapján </a:t>
              </a: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342900" y="3400425"/>
            <a:ext cx="7486650" cy="1157288"/>
            <a:chOff x="216" y="2142"/>
            <a:chExt cx="4716" cy="729"/>
          </a:xfrm>
        </p:grpSpPr>
        <p:sp>
          <p:nvSpPr>
            <p:cNvPr id="17424" name="Téglalap 5"/>
            <p:cNvSpPr>
              <a:spLocks noChangeArrowheads="1"/>
            </p:cNvSpPr>
            <p:nvPr/>
          </p:nvSpPr>
          <p:spPr bwMode="auto">
            <a:xfrm>
              <a:off x="216" y="2142"/>
              <a:ext cx="47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Felírva a szinusztételt az eredeti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hu-HU" sz="2000"/>
                <a:t> háromszögben:</a:t>
              </a:r>
            </a:p>
          </p:txBody>
        </p:sp>
        <p:graphicFrame>
          <p:nvGraphicFramePr>
            <p:cNvPr id="17425" name="Objektum 6"/>
            <p:cNvGraphicFramePr>
              <a:graphicFrameLocks noChangeAspect="1"/>
            </p:cNvGraphicFramePr>
            <p:nvPr/>
          </p:nvGraphicFramePr>
          <p:xfrm>
            <a:off x="525" y="2553"/>
            <a:ext cx="1274" cy="224"/>
          </p:xfrm>
          <a:graphic>
            <a:graphicData uri="http://schemas.openxmlformats.org/presentationml/2006/ole">
              <p:oleObj spid="_x0000_s17425" name="Equation" r:id="rId6" imgW="1155700" imgH="203200" progId="Equation.3">
                <p:embed/>
              </p:oleObj>
            </a:graphicData>
          </a:graphic>
        </p:graphicFrame>
        <p:graphicFrame>
          <p:nvGraphicFramePr>
            <p:cNvPr id="17426" name="Objektum 7"/>
            <p:cNvGraphicFramePr>
              <a:graphicFrameLocks noChangeAspect="1"/>
            </p:cNvGraphicFramePr>
            <p:nvPr/>
          </p:nvGraphicFramePr>
          <p:xfrm>
            <a:off x="2418" y="2437"/>
            <a:ext cx="1988" cy="434"/>
          </p:xfrm>
          <a:graphic>
            <a:graphicData uri="http://schemas.openxmlformats.org/presentationml/2006/ole">
              <p:oleObj spid="_x0000_s17426" name="Equation" r:id="rId7" imgW="1803400" imgH="393700" progId="Equation.3">
                <p:embed/>
              </p:oleObj>
            </a:graphicData>
          </a:graphic>
        </p:graphicFrame>
        <p:sp>
          <p:nvSpPr>
            <p:cNvPr id="17427" name="Rectangle 6"/>
            <p:cNvSpPr>
              <a:spLocks noChangeArrowheads="1"/>
            </p:cNvSpPr>
            <p:nvPr/>
          </p:nvSpPr>
          <p:spPr bwMode="auto">
            <a:xfrm>
              <a:off x="1946" y="2470"/>
              <a:ext cx="34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4" name="Csoportba foglalás 3"/>
          <p:cNvGrpSpPr>
            <a:grpSpLocks/>
          </p:cNvGrpSpPr>
          <p:nvPr/>
        </p:nvGrpSpPr>
        <p:grpSpPr bwMode="auto">
          <a:xfrm>
            <a:off x="342900" y="4716463"/>
            <a:ext cx="8343900" cy="1709737"/>
            <a:chOff x="342900" y="4716463"/>
            <a:chExt cx="8343900" cy="1709737"/>
          </a:xfrm>
        </p:grpSpPr>
        <p:sp>
          <p:nvSpPr>
            <p:cNvPr id="17418" name="Téglalap 13"/>
            <p:cNvSpPr>
              <a:spLocks noChangeArrowheads="1"/>
            </p:cNvSpPr>
            <p:nvPr/>
          </p:nvSpPr>
          <p:spPr bwMode="auto">
            <a:xfrm>
              <a:off x="342900" y="4716463"/>
              <a:ext cx="46704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 kapott egyenlőséget figyelembe véve:</a:t>
              </a:r>
            </a:p>
          </p:txBody>
        </p:sp>
        <p:graphicFrame>
          <p:nvGraphicFramePr>
            <p:cNvPr id="17419" name="Objektum 15"/>
            <p:cNvGraphicFramePr>
              <a:graphicFrameLocks noChangeAspect="1"/>
            </p:cNvGraphicFramePr>
            <p:nvPr/>
          </p:nvGraphicFramePr>
          <p:xfrm>
            <a:off x="817563" y="5354638"/>
            <a:ext cx="1311275" cy="400050"/>
          </p:xfrm>
          <a:graphic>
            <a:graphicData uri="http://schemas.openxmlformats.org/presentationml/2006/ole">
              <p:oleObj spid="_x0000_s17419" name="Equation" r:id="rId8" imgW="749300" imgH="228600" progId="Equation.3">
                <p:embed/>
              </p:oleObj>
            </a:graphicData>
          </a:graphic>
        </p:graphicFrame>
        <p:graphicFrame>
          <p:nvGraphicFramePr>
            <p:cNvPr id="17420" name="Objektum 17"/>
            <p:cNvGraphicFramePr>
              <a:graphicFrameLocks noChangeAspect="1"/>
            </p:cNvGraphicFramePr>
            <p:nvPr/>
          </p:nvGraphicFramePr>
          <p:xfrm>
            <a:off x="3846513" y="5376863"/>
            <a:ext cx="1089025" cy="355600"/>
          </p:xfrm>
          <a:graphic>
            <a:graphicData uri="http://schemas.openxmlformats.org/presentationml/2006/ole">
              <p:oleObj spid="_x0000_s17420" name="Equation" r:id="rId9" imgW="622030" imgH="203112" progId="Equation.3">
                <p:embed/>
              </p:oleObj>
            </a:graphicData>
          </a:graphic>
        </p:graphicFrame>
        <p:sp>
          <p:nvSpPr>
            <p:cNvPr id="17421" name="Rectangle 6"/>
            <p:cNvSpPr>
              <a:spLocks noChangeArrowheads="1"/>
            </p:cNvSpPr>
            <p:nvPr/>
          </p:nvSpPr>
          <p:spPr bwMode="auto">
            <a:xfrm>
              <a:off x="3089275" y="5262563"/>
              <a:ext cx="5508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7422" name="Téglalap 19"/>
            <p:cNvSpPr>
              <a:spLocks noChangeArrowheads="1"/>
            </p:cNvSpPr>
            <p:nvPr/>
          </p:nvSpPr>
          <p:spPr bwMode="auto">
            <a:xfrm>
              <a:off x="342900" y="6026150"/>
              <a:ext cx="4814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Tehát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NPQ</a:t>
              </a:r>
              <a:r>
                <a:rPr lang="hu-HU" sz="2000"/>
                <a:t> háromszög egyenlő szárú.</a:t>
              </a:r>
            </a:p>
          </p:txBody>
        </p:sp>
        <p:sp>
          <p:nvSpPr>
            <p:cNvPr id="3" name="Téglalap 2"/>
            <p:cNvSpPr/>
            <p:nvPr/>
          </p:nvSpPr>
          <p:spPr>
            <a:xfrm>
              <a:off x="8507413" y="6246813"/>
              <a:ext cx="179387" cy="1793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17417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47402A-0D09-4031-9903-8AEBB65151A7}" type="slidenum">
              <a:rPr lang="hu-HU" smtClean="0"/>
              <a:pPr/>
              <a:t>12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Súlypont</a:t>
            </a:r>
          </a:p>
        </p:txBody>
      </p:sp>
      <p:sp>
        <p:nvSpPr>
          <p:cNvPr id="18435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9" name="Csoportba foglalás 8"/>
          <p:cNvGrpSpPr>
            <a:grpSpLocks/>
          </p:cNvGrpSpPr>
          <p:nvPr/>
        </p:nvGrpSpPr>
        <p:grpSpPr bwMode="auto">
          <a:xfrm>
            <a:off x="409575" y="1147763"/>
            <a:ext cx="8324850" cy="781050"/>
            <a:chOff x="409575" y="1147618"/>
            <a:chExt cx="8324661" cy="780799"/>
          </a:xfrm>
        </p:grpSpPr>
        <p:sp>
          <p:nvSpPr>
            <p:cNvPr id="29" name="Téglalap 28"/>
            <p:cNvSpPr/>
            <p:nvPr/>
          </p:nvSpPr>
          <p:spPr>
            <a:xfrm>
              <a:off x="409575" y="1147618"/>
              <a:ext cx="8324661" cy="7807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8465" name="Téglalap 1"/>
            <p:cNvSpPr>
              <a:spLocks noChangeArrowheads="1"/>
            </p:cNvSpPr>
            <p:nvPr/>
          </p:nvSpPr>
          <p:spPr bwMode="auto">
            <a:xfrm>
              <a:off x="409575" y="1147618"/>
              <a:ext cx="832466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/>
                <a:t>-nek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oldalegyenesre vonatkozó tükörképe rajta van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hu-HU" sz="2000"/>
                <a:t> háromszög köré írható körön.</a:t>
              </a:r>
            </a:p>
          </p:txBody>
        </p:sp>
      </p:grpSp>
      <p:sp>
        <p:nvSpPr>
          <p:cNvPr id="184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4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1" name="Csoportba foglalás 10"/>
          <p:cNvGrpSpPr>
            <a:grpSpLocks/>
          </p:cNvGrpSpPr>
          <p:nvPr/>
        </p:nvGrpSpPr>
        <p:grpSpPr bwMode="auto">
          <a:xfrm>
            <a:off x="5192713" y="3054350"/>
            <a:ext cx="3797300" cy="2414588"/>
            <a:chOff x="5192146" y="3053808"/>
            <a:chExt cx="3797945" cy="2415072"/>
          </a:xfrm>
        </p:grpSpPr>
        <p:sp>
          <p:nvSpPr>
            <p:cNvPr id="18461" name="Téglalap 3"/>
            <p:cNvSpPr>
              <a:spLocks noChangeArrowheads="1"/>
            </p:cNvSpPr>
            <p:nvPr/>
          </p:nvSpPr>
          <p:spPr bwMode="auto">
            <a:xfrm>
              <a:off x="5192146" y="3053808"/>
              <a:ext cx="379794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A tengelyes tükrözés </a:t>
              </a:r>
              <a:br>
                <a:rPr lang="hu-HU" sz="2000"/>
              </a:br>
              <a:r>
                <a:rPr lang="hu-HU" sz="2000"/>
                <a:t>tulajdonságai  következtében:</a:t>
              </a:r>
            </a:p>
          </p:txBody>
        </p:sp>
        <p:graphicFrame>
          <p:nvGraphicFramePr>
            <p:cNvPr id="18462" name="Objektum 5"/>
            <p:cNvGraphicFramePr>
              <a:graphicFrameLocks noChangeAspect="1"/>
            </p:cNvGraphicFramePr>
            <p:nvPr/>
          </p:nvGraphicFramePr>
          <p:xfrm>
            <a:off x="5640243" y="3926639"/>
            <a:ext cx="1821659" cy="688676"/>
          </p:xfrm>
          <a:graphic>
            <a:graphicData uri="http://schemas.openxmlformats.org/presentationml/2006/ole">
              <p:oleObj spid="_x0000_s18462" name="Equation" r:id="rId3" imgW="1040948" imgH="393529" progId="Equation.3">
                <p:embed/>
              </p:oleObj>
            </a:graphicData>
          </a:graphic>
        </p:graphicFrame>
        <p:graphicFrame>
          <p:nvGraphicFramePr>
            <p:cNvPr id="18463" name="Objektum 7"/>
            <p:cNvGraphicFramePr>
              <a:graphicFrameLocks noChangeAspect="1"/>
            </p:cNvGraphicFramePr>
            <p:nvPr/>
          </p:nvGraphicFramePr>
          <p:xfrm>
            <a:off x="5649297" y="4780204"/>
            <a:ext cx="1821659" cy="688676"/>
          </p:xfrm>
          <a:graphic>
            <a:graphicData uri="http://schemas.openxmlformats.org/presentationml/2006/ole">
              <p:oleObj spid="_x0000_s18463" name="Equation" r:id="rId4" imgW="1040948" imgH="393529" progId="Equation.3">
                <p:embed/>
              </p:oleObj>
            </a:graphicData>
          </a:graphic>
        </p:graphicFrame>
      </p:grpSp>
      <p:grpSp>
        <p:nvGrpSpPr>
          <p:cNvPr id="5" name="Csoportba foglalás 4"/>
          <p:cNvGrpSpPr>
            <a:grpSpLocks/>
          </p:cNvGrpSpPr>
          <p:nvPr/>
        </p:nvGrpSpPr>
        <p:grpSpPr bwMode="auto">
          <a:xfrm>
            <a:off x="-731838" y="2039938"/>
            <a:ext cx="9466263" cy="4559300"/>
            <a:chOff x="-731838" y="2039938"/>
            <a:chExt cx="9466263" cy="4559300"/>
          </a:xfrm>
        </p:grpSpPr>
        <p:pic>
          <p:nvPicPr>
            <p:cNvPr id="18457" name="Picture 2" descr="pista haromszog7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31838" y="2128342"/>
              <a:ext cx="6830326" cy="447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Téglalap 2"/>
            <p:cNvSpPr>
              <a:spLocks noChangeArrowheads="1"/>
            </p:cNvSpPr>
            <p:nvPr/>
          </p:nvSpPr>
          <p:spPr bwMode="auto">
            <a:xfrm>
              <a:off x="5191543" y="2039938"/>
              <a:ext cx="3542882" cy="1015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Legyen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/>
                <a:t>-nek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oldalegyenesre vonatkozó tükörképe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S’</a:t>
              </a:r>
              <a:r>
                <a:rPr lang="hu-HU" sz="2000"/>
                <a:t>. </a:t>
              </a:r>
            </a:p>
          </p:txBody>
        </p:sp>
        <p:sp>
          <p:nvSpPr>
            <p:cNvPr id="3" name="Ellipszis 2"/>
            <p:cNvSpPr/>
            <p:nvPr/>
          </p:nvSpPr>
          <p:spPr>
            <a:xfrm>
              <a:off x="2262188" y="4457700"/>
              <a:ext cx="107950" cy="107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" name="Ellipszis 26"/>
            <p:cNvSpPr/>
            <p:nvPr/>
          </p:nvSpPr>
          <p:spPr>
            <a:xfrm>
              <a:off x="2265363" y="6299200"/>
              <a:ext cx="107950" cy="1095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grpSp>
        <p:nvGrpSpPr>
          <p:cNvPr id="17" name="Csoportba foglalás 16"/>
          <p:cNvGrpSpPr>
            <a:grpSpLocks/>
          </p:cNvGrpSpPr>
          <p:nvPr/>
        </p:nvGrpSpPr>
        <p:grpSpPr bwMode="auto">
          <a:xfrm>
            <a:off x="1004888" y="4549775"/>
            <a:ext cx="1276350" cy="1765300"/>
            <a:chOff x="1004977" y="4549234"/>
            <a:chExt cx="1276715" cy="1766547"/>
          </a:xfrm>
        </p:grpSpPr>
        <p:cxnSp>
          <p:nvCxnSpPr>
            <p:cNvPr id="7" name="Egyenes összekötő 6"/>
            <p:cNvCxnSpPr>
              <a:endCxn id="27" idx="1"/>
            </p:cNvCxnSpPr>
            <p:nvPr/>
          </p:nvCxnSpPr>
          <p:spPr>
            <a:xfrm>
              <a:off x="1004977" y="5421388"/>
              <a:ext cx="1276715" cy="8943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 flipV="1">
              <a:off x="1004977" y="4549234"/>
              <a:ext cx="1273539" cy="8721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>
            <a:grpSpLocks/>
          </p:cNvGrpSpPr>
          <p:nvPr/>
        </p:nvGrpSpPr>
        <p:grpSpPr bwMode="auto">
          <a:xfrm>
            <a:off x="2370138" y="4527550"/>
            <a:ext cx="2201862" cy="1787525"/>
            <a:chOff x="2369563" y="4528302"/>
            <a:chExt cx="2202437" cy="1787479"/>
          </a:xfrm>
        </p:grpSpPr>
        <p:cxnSp>
          <p:nvCxnSpPr>
            <p:cNvPr id="36" name="Egyenes összekötő 35"/>
            <p:cNvCxnSpPr/>
            <p:nvPr/>
          </p:nvCxnSpPr>
          <p:spPr>
            <a:xfrm flipV="1">
              <a:off x="2374326" y="5442678"/>
              <a:ext cx="2197674" cy="8731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>
              <a:off x="2369563" y="4528302"/>
              <a:ext cx="2197674" cy="911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2" name="Dia számának helye 1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AB7D1A-FC10-4FEA-B520-1C2A5F6CA217}" type="slidenum">
              <a:rPr lang="hu-HU" smtClean="0"/>
              <a:pPr/>
              <a:t>13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Súlypont</a:t>
            </a:r>
          </a:p>
        </p:txBody>
      </p:sp>
      <p:sp>
        <p:nvSpPr>
          <p:cNvPr id="19459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13" name="Csoportba foglalás 21512"/>
          <p:cNvGrpSpPr>
            <a:grpSpLocks/>
          </p:cNvGrpSpPr>
          <p:nvPr/>
        </p:nvGrpSpPr>
        <p:grpSpPr bwMode="auto">
          <a:xfrm>
            <a:off x="220663" y="1219200"/>
            <a:ext cx="7566025" cy="1631950"/>
            <a:chOff x="221334" y="1219075"/>
            <a:chExt cx="7565148" cy="1631824"/>
          </a:xfrm>
        </p:grpSpPr>
        <p:sp>
          <p:nvSpPr>
            <p:cNvPr id="19509" name="Téglalap 8"/>
            <p:cNvSpPr>
              <a:spLocks noChangeArrowheads="1"/>
            </p:cNvSpPr>
            <p:nvPr/>
          </p:nvSpPr>
          <p:spPr bwMode="auto">
            <a:xfrm>
              <a:off x="221334" y="1219075"/>
              <a:ext cx="7565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Felírva a koszinusztételt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AS’B</a:t>
              </a:r>
              <a:r>
                <a:rPr lang="hu-HU" sz="2000"/>
                <a:t> háromszögben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AS’B</a:t>
              </a:r>
              <a:r>
                <a:rPr lang="hu-HU" sz="2000"/>
                <a:t> szögre:</a:t>
              </a:r>
            </a:p>
          </p:txBody>
        </p:sp>
        <p:graphicFrame>
          <p:nvGraphicFramePr>
            <p:cNvPr id="19510" name="Objektum 9"/>
            <p:cNvGraphicFramePr>
              <a:graphicFrameLocks noChangeAspect="1"/>
            </p:cNvGraphicFramePr>
            <p:nvPr/>
          </p:nvGraphicFramePr>
          <p:xfrm>
            <a:off x="805758" y="1724715"/>
            <a:ext cx="4778375" cy="355600"/>
          </p:xfrm>
          <a:graphic>
            <a:graphicData uri="http://schemas.openxmlformats.org/presentationml/2006/ole">
              <p:oleObj spid="_x0000_s19510" name="Equation" r:id="rId3" imgW="2730500" imgH="203200" progId="Equation.3">
                <p:embed/>
              </p:oleObj>
            </a:graphicData>
          </a:graphic>
        </p:graphicFrame>
        <p:graphicFrame>
          <p:nvGraphicFramePr>
            <p:cNvPr id="19511" name="Objektum 10"/>
            <p:cNvGraphicFramePr>
              <a:graphicFrameLocks noChangeAspect="1"/>
            </p:cNvGraphicFramePr>
            <p:nvPr/>
          </p:nvGraphicFramePr>
          <p:xfrm>
            <a:off x="869132" y="2161924"/>
            <a:ext cx="5111750" cy="688975"/>
          </p:xfrm>
          <a:graphic>
            <a:graphicData uri="http://schemas.openxmlformats.org/presentationml/2006/ole">
              <p:oleObj spid="_x0000_s19511" name="Equation" r:id="rId4" imgW="2921000" imgH="393700" progId="Equation.3">
                <p:embed/>
              </p:oleObj>
            </a:graphicData>
          </a:graphic>
        </p:graphicFrame>
      </p:grpSp>
      <p:sp>
        <p:nvSpPr>
          <p:cNvPr id="1947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0" y="66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15" name="Csoportba foglalás 21514"/>
          <p:cNvGrpSpPr>
            <a:grpSpLocks/>
          </p:cNvGrpSpPr>
          <p:nvPr/>
        </p:nvGrpSpPr>
        <p:grpSpPr bwMode="auto">
          <a:xfrm>
            <a:off x="220663" y="2843213"/>
            <a:ext cx="8689975" cy="1468437"/>
            <a:chOff x="330045" y="2799711"/>
            <a:chExt cx="8689923" cy="1468716"/>
          </a:xfrm>
        </p:grpSpPr>
        <p:sp>
          <p:nvSpPr>
            <p:cNvPr id="19503" name="Téglalap 27"/>
            <p:cNvSpPr>
              <a:spLocks noChangeArrowheads="1"/>
            </p:cNvSpPr>
            <p:nvPr/>
          </p:nvSpPr>
          <p:spPr bwMode="auto">
            <a:xfrm>
              <a:off x="330045" y="2954304"/>
              <a:ext cx="22910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Már beláttuk, hogy</a:t>
              </a:r>
            </a:p>
          </p:txBody>
        </p:sp>
        <p:graphicFrame>
          <p:nvGraphicFramePr>
            <p:cNvPr id="19504" name="Objektum 5"/>
            <p:cNvGraphicFramePr>
              <a:graphicFrameLocks noChangeAspect="1"/>
            </p:cNvGraphicFramePr>
            <p:nvPr/>
          </p:nvGraphicFramePr>
          <p:xfrm>
            <a:off x="2746334" y="2799711"/>
            <a:ext cx="1377950" cy="733425"/>
          </p:xfrm>
          <a:graphic>
            <a:graphicData uri="http://schemas.openxmlformats.org/presentationml/2006/ole">
              <p:oleObj spid="_x0000_s19504" name="Equation" r:id="rId5" imgW="787400" imgH="419100" progId="Equation.3">
                <p:embed/>
              </p:oleObj>
            </a:graphicData>
          </a:graphic>
        </p:graphicFrame>
        <p:sp>
          <p:nvSpPr>
            <p:cNvPr id="19505" name="Téglalap 30"/>
            <p:cNvSpPr>
              <a:spLocks noChangeArrowheads="1"/>
            </p:cNvSpPr>
            <p:nvPr/>
          </p:nvSpPr>
          <p:spPr bwMode="auto">
            <a:xfrm>
              <a:off x="4112619" y="2954304"/>
              <a:ext cx="9653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, ezért:</a:t>
              </a:r>
            </a:p>
          </p:txBody>
        </p:sp>
        <p:graphicFrame>
          <p:nvGraphicFramePr>
            <p:cNvPr id="19506" name="Objektum 15"/>
            <p:cNvGraphicFramePr>
              <a:graphicFrameLocks noChangeAspect="1"/>
            </p:cNvGraphicFramePr>
            <p:nvPr/>
          </p:nvGraphicFramePr>
          <p:xfrm>
            <a:off x="858792" y="3512777"/>
            <a:ext cx="5378450" cy="755650"/>
          </p:xfrm>
          <a:graphic>
            <a:graphicData uri="http://schemas.openxmlformats.org/presentationml/2006/ole">
              <p:oleObj spid="_x0000_s19506" name="Equation" r:id="rId6" imgW="3073400" imgH="431800" progId="Equation.3">
                <p:embed/>
              </p:oleObj>
            </a:graphicData>
          </a:graphic>
        </p:graphicFrame>
        <p:graphicFrame>
          <p:nvGraphicFramePr>
            <p:cNvPr id="19507" name="Objektum 17"/>
            <p:cNvGraphicFramePr>
              <a:graphicFrameLocks noChangeAspect="1"/>
            </p:cNvGraphicFramePr>
            <p:nvPr/>
          </p:nvGraphicFramePr>
          <p:xfrm>
            <a:off x="6886368" y="3521832"/>
            <a:ext cx="2133600" cy="733425"/>
          </p:xfrm>
          <a:graphic>
            <a:graphicData uri="http://schemas.openxmlformats.org/presentationml/2006/ole">
              <p:oleObj spid="_x0000_s19507" name="Equation" r:id="rId7" imgW="1219200" imgH="419100" progId="Equation.3">
                <p:embed/>
              </p:oleObj>
            </a:graphicData>
          </a:graphic>
        </p:graphicFrame>
        <p:sp>
          <p:nvSpPr>
            <p:cNvPr id="19508" name="Rectangle 6"/>
            <p:cNvSpPr>
              <a:spLocks noChangeArrowheads="1"/>
            </p:cNvSpPr>
            <p:nvPr/>
          </p:nvSpPr>
          <p:spPr bwMode="auto">
            <a:xfrm>
              <a:off x="6257987" y="3623886"/>
              <a:ext cx="5508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grpSp>
        <p:nvGrpSpPr>
          <p:cNvPr id="21516" name="Csoportba foglalás 21515"/>
          <p:cNvGrpSpPr>
            <a:grpSpLocks/>
          </p:cNvGrpSpPr>
          <p:nvPr/>
        </p:nvGrpSpPr>
        <p:grpSpPr bwMode="auto">
          <a:xfrm>
            <a:off x="220663" y="4221163"/>
            <a:ext cx="8901112" cy="733425"/>
            <a:chOff x="221334" y="4221158"/>
            <a:chExt cx="8901224" cy="733425"/>
          </a:xfrm>
        </p:grpSpPr>
        <p:sp>
          <p:nvSpPr>
            <p:cNvPr id="19499" name="Téglalap 18"/>
            <p:cNvSpPr>
              <a:spLocks noChangeArrowheads="1"/>
            </p:cNvSpPr>
            <p:nvPr/>
          </p:nvSpPr>
          <p:spPr bwMode="auto">
            <a:xfrm>
              <a:off x="221334" y="4403205"/>
              <a:ext cx="3373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Azt is bebizonyítottuk, hogy </a:t>
              </a:r>
            </a:p>
          </p:txBody>
        </p:sp>
        <p:graphicFrame>
          <p:nvGraphicFramePr>
            <p:cNvPr id="19500" name="Objektum 20"/>
            <p:cNvGraphicFramePr>
              <a:graphicFrameLocks noChangeAspect="1"/>
            </p:cNvGraphicFramePr>
            <p:nvPr/>
          </p:nvGraphicFramePr>
          <p:xfrm>
            <a:off x="3438712" y="4221317"/>
            <a:ext cx="1355137" cy="733107"/>
          </p:xfrm>
          <a:graphic>
            <a:graphicData uri="http://schemas.openxmlformats.org/presentationml/2006/ole">
              <p:oleObj spid="_x0000_s19500" name="Equation" r:id="rId8" imgW="774364" imgH="418918" progId="Equation.3">
                <p:embed/>
              </p:oleObj>
            </a:graphicData>
          </a:graphic>
        </p:graphicFrame>
        <p:graphicFrame>
          <p:nvGraphicFramePr>
            <p:cNvPr id="19501" name="Objektum 22"/>
            <p:cNvGraphicFramePr>
              <a:graphicFrameLocks noChangeAspect="1"/>
            </p:cNvGraphicFramePr>
            <p:nvPr/>
          </p:nvGraphicFramePr>
          <p:xfrm>
            <a:off x="5344308" y="4221158"/>
            <a:ext cx="3778250" cy="733425"/>
          </p:xfrm>
          <a:graphic>
            <a:graphicData uri="http://schemas.openxmlformats.org/presentationml/2006/ole">
              <p:oleObj spid="_x0000_s19501" name="Equation" r:id="rId9" imgW="2159000" imgH="419100" progId="Equation.3">
                <p:embed/>
              </p:oleObj>
            </a:graphicData>
          </a:graphic>
        </p:graphicFrame>
        <p:sp>
          <p:nvSpPr>
            <p:cNvPr id="19502" name="Rectangle 6"/>
            <p:cNvSpPr>
              <a:spLocks noChangeArrowheads="1"/>
            </p:cNvSpPr>
            <p:nvPr/>
          </p:nvSpPr>
          <p:spPr bwMode="auto">
            <a:xfrm>
              <a:off x="4802516" y="4311160"/>
              <a:ext cx="5508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sp>
        <p:nvSpPr>
          <p:cNvPr id="1948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48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1518" name="Csoportba foglalás 21517"/>
          <p:cNvGrpSpPr>
            <a:grpSpLocks/>
          </p:cNvGrpSpPr>
          <p:nvPr/>
        </p:nvGrpSpPr>
        <p:grpSpPr bwMode="auto">
          <a:xfrm>
            <a:off x="220663" y="5084763"/>
            <a:ext cx="8774112" cy="406400"/>
            <a:chOff x="188873" y="5085437"/>
            <a:chExt cx="8774067" cy="405942"/>
          </a:xfrm>
        </p:grpSpPr>
        <p:sp>
          <p:nvSpPr>
            <p:cNvPr id="19493" name="Téglalap 42"/>
            <p:cNvSpPr>
              <a:spLocks noChangeArrowheads="1"/>
            </p:cNvSpPr>
            <p:nvPr/>
          </p:nvSpPr>
          <p:spPr bwMode="auto">
            <a:xfrm>
              <a:off x="188873" y="5091269"/>
              <a:ext cx="8258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Innen</a:t>
              </a:r>
            </a:p>
          </p:txBody>
        </p:sp>
        <p:graphicFrame>
          <p:nvGraphicFramePr>
            <p:cNvPr id="19494" name="Objektum 24"/>
            <p:cNvGraphicFramePr>
              <a:graphicFrameLocks noChangeAspect="1"/>
            </p:cNvGraphicFramePr>
            <p:nvPr/>
          </p:nvGraphicFramePr>
          <p:xfrm>
            <a:off x="1014000" y="5086494"/>
            <a:ext cx="1933575" cy="400050"/>
          </p:xfrm>
          <a:graphic>
            <a:graphicData uri="http://schemas.openxmlformats.org/presentationml/2006/ole">
              <p:oleObj spid="_x0000_s19494" name="Equation" r:id="rId10" imgW="1104900" imgH="228600" progId="Equation.3">
                <p:embed/>
              </p:oleObj>
            </a:graphicData>
          </a:graphic>
        </p:graphicFrame>
        <p:graphicFrame>
          <p:nvGraphicFramePr>
            <p:cNvPr id="19495" name="Objektum 26"/>
            <p:cNvGraphicFramePr>
              <a:graphicFrameLocks noChangeAspect="1"/>
            </p:cNvGraphicFramePr>
            <p:nvPr/>
          </p:nvGraphicFramePr>
          <p:xfrm>
            <a:off x="3712461" y="5091502"/>
            <a:ext cx="1910521" cy="399877"/>
          </p:xfrm>
          <a:graphic>
            <a:graphicData uri="http://schemas.openxmlformats.org/presentationml/2006/ole">
              <p:oleObj spid="_x0000_s19495" name="Equation" r:id="rId11" imgW="1091726" imgH="228501" progId="Equation.3">
                <p:embed/>
              </p:oleObj>
            </a:graphicData>
          </a:graphic>
        </p:graphicFrame>
        <p:sp>
          <p:nvSpPr>
            <p:cNvPr id="19496" name="Téglalap 47"/>
            <p:cNvSpPr>
              <a:spLocks noChangeArrowheads="1"/>
            </p:cNvSpPr>
            <p:nvPr/>
          </p:nvSpPr>
          <p:spPr bwMode="auto">
            <a:xfrm>
              <a:off x="2943333" y="5085437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vagy</a:t>
              </a:r>
            </a:p>
          </p:txBody>
        </p:sp>
        <p:sp>
          <p:nvSpPr>
            <p:cNvPr id="19497" name="Téglalap 48"/>
            <p:cNvSpPr>
              <a:spLocks noChangeArrowheads="1"/>
            </p:cNvSpPr>
            <p:nvPr/>
          </p:nvSpPr>
          <p:spPr bwMode="auto">
            <a:xfrm>
              <a:off x="5631579" y="5091269"/>
              <a:ext cx="33313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(nem lehet, mert                )</a:t>
              </a:r>
            </a:p>
          </p:txBody>
        </p:sp>
        <p:graphicFrame>
          <p:nvGraphicFramePr>
            <p:cNvPr id="19498" name="Objektum 21504"/>
            <p:cNvGraphicFramePr>
              <a:graphicFrameLocks noChangeAspect="1"/>
            </p:cNvGraphicFramePr>
            <p:nvPr/>
          </p:nvGraphicFramePr>
          <p:xfrm>
            <a:off x="7732426" y="5091502"/>
            <a:ext cx="955260" cy="399877"/>
          </p:xfrm>
          <a:graphic>
            <a:graphicData uri="http://schemas.openxmlformats.org/presentationml/2006/ole">
              <p:oleObj spid="_x0000_s19498" name="Equation" r:id="rId12" imgW="545863" imgH="228501" progId="Equation.3">
                <p:embed/>
              </p:oleObj>
            </a:graphicData>
          </a:graphic>
        </p:graphicFrame>
      </p:grpSp>
      <p:sp>
        <p:nvSpPr>
          <p:cNvPr id="1948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220663" y="5526088"/>
            <a:ext cx="8656637" cy="1123950"/>
            <a:chOff x="220663" y="5526088"/>
            <a:chExt cx="8656637" cy="1123950"/>
          </a:xfrm>
        </p:grpSpPr>
        <p:sp>
          <p:nvSpPr>
            <p:cNvPr id="19487" name="Téglalap 51"/>
            <p:cNvSpPr>
              <a:spLocks noChangeArrowheads="1"/>
            </p:cNvSpPr>
            <p:nvPr/>
          </p:nvSpPr>
          <p:spPr bwMode="auto">
            <a:xfrm>
              <a:off x="220663" y="5618223"/>
              <a:ext cx="811913" cy="40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Tehát</a:t>
              </a:r>
            </a:p>
          </p:txBody>
        </p:sp>
        <p:graphicFrame>
          <p:nvGraphicFramePr>
            <p:cNvPr id="19488" name="Objektum 21508"/>
            <p:cNvGraphicFramePr>
              <a:graphicFrameLocks noChangeAspect="1"/>
            </p:cNvGraphicFramePr>
            <p:nvPr/>
          </p:nvGraphicFramePr>
          <p:xfrm>
            <a:off x="1048628" y="5606441"/>
            <a:ext cx="2554842" cy="355793"/>
          </p:xfrm>
          <a:graphic>
            <a:graphicData uri="http://schemas.openxmlformats.org/presentationml/2006/ole">
              <p:oleObj spid="_x0000_s19488" name="Equation" r:id="rId13" imgW="1459866" imgH="203112" progId="Equation.3">
                <p:embed/>
              </p:oleObj>
            </a:graphicData>
          </a:graphic>
        </p:graphicFrame>
        <p:sp>
          <p:nvSpPr>
            <p:cNvPr id="19489" name="Rectangle 6"/>
            <p:cNvSpPr>
              <a:spLocks noChangeArrowheads="1"/>
            </p:cNvSpPr>
            <p:nvPr/>
          </p:nvSpPr>
          <p:spPr bwMode="auto">
            <a:xfrm>
              <a:off x="3628813" y="5526088"/>
              <a:ext cx="550879" cy="584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9490" name="Téglalap 21509"/>
            <p:cNvSpPr>
              <a:spLocks noChangeArrowheads="1"/>
            </p:cNvSpPr>
            <p:nvPr/>
          </p:nvSpPr>
          <p:spPr bwMode="auto">
            <a:xfrm>
              <a:off x="4283652" y="5618223"/>
              <a:ext cx="3640977" cy="40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ACBS’ </a:t>
              </a:r>
              <a:r>
                <a:rPr lang="hu-HU" sz="2000"/>
                <a:t>négyszög húrnégyszög</a:t>
              </a:r>
            </a:p>
          </p:txBody>
        </p:sp>
        <p:sp>
          <p:nvSpPr>
            <p:cNvPr id="21511" name="Téglalap 21510"/>
            <p:cNvSpPr/>
            <p:nvPr/>
          </p:nvSpPr>
          <p:spPr bwMode="auto">
            <a:xfrm>
              <a:off x="4248150" y="5942013"/>
              <a:ext cx="4629150" cy="7080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sz="2000" dirty="0">
                  <a:latin typeface="+mj-lt"/>
                  <a:cs typeface="Times New Roman" pitchFamily="18" charset="0"/>
                </a:rPr>
                <a:t>( </a:t>
              </a:r>
              <a:r>
                <a:rPr lang="hu-HU" sz="2000" i="1" dirty="0">
                  <a:latin typeface="Times New Roman" pitchFamily="18" charset="0"/>
                  <a:cs typeface="Times New Roman" pitchFamily="18" charset="0"/>
                </a:rPr>
                <a:t>S’ </a:t>
              </a:r>
              <a:r>
                <a:rPr lang="hu-HU" sz="2000" dirty="0"/>
                <a:t>rajta van az </a:t>
              </a:r>
              <a:r>
                <a:rPr lang="hu-HU" sz="2000" i="1" dirty="0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hu-HU" sz="2000" dirty="0"/>
                <a:t> háromszög köré </a:t>
              </a:r>
              <a:br>
                <a:rPr lang="hu-HU" sz="2000" dirty="0"/>
              </a:br>
              <a:r>
                <a:rPr lang="hu-HU" sz="2000" dirty="0"/>
                <a:t>írható körön)</a:t>
              </a: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8596313" y="6426200"/>
              <a:ext cx="180975" cy="179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19486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A97B5A-2272-4981-AA23-B3D91AB1D939}" type="slidenum">
              <a:rPr lang="hu-HU" smtClean="0"/>
              <a:pPr/>
              <a:t>14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Magasságpont</a:t>
            </a:r>
          </a:p>
        </p:txBody>
      </p:sp>
      <p:sp>
        <p:nvSpPr>
          <p:cNvPr id="20483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pic>
        <p:nvPicPr>
          <p:cNvPr id="26630" name="Picture 2" descr="pista haromszog2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3238500"/>
            <a:ext cx="53721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6661" name="Group 37"/>
          <p:cNvGrpSpPr>
            <a:grpSpLocks/>
          </p:cNvGrpSpPr>
          <p:nvPr/>
        </p:nvGrpSpPr>
        <p:grpSpPr bwMode="auto">
          <a:xfrm>
            <a:off x="409575" y="1123950"/>
            <a:ext cx="2657475" cy="466725"/>
            <a:chOff x="258" y="708"/>
            <a:chExt cx="1674" cy="294"/>
          </a:xfrm>
        </p:grpSpPr>
        <p:sp>
          <p:nvSpPr>
            <p:cNvPr id="36" name="Téglalap 35"/>
            <p:cNvSpPr/>
            <p:nvPr/>
          </p:nvSpPr>
          <p:spPr>
            <a:xfrm>
              <a:off x="258" y="708"/>
              <a:ext cx="1674" cy="2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20523" name="Objektum 5"/>
            <p:cNvGraphicFramePr>
              <a:graphicFrameLocks noChangeAspect="1"/>
            </p:cNvGraphicFramePr>
            <p:nvPr/>
          </p:nvGraphicFramePr>
          <p:xfrm>
            <a:off x="258" y="720"/>
            <a:ext cx="1637" cy="238"/>
          </p:xfrm>
          <a:graphic>
            <a:graphicData uri="http://schemas.openxmlformats.org/presentationml/2006/ole">
              <p:oleObj spid="_x0000_s20523" name="Equation" r:id="rId4" imgW="1485255" imgH="215806" progId="Equation.3">
                <p:embed/>
              </p:oleObj>
            </a:graphicData>
          </a:graphic>
        </p:graphicFrame>
      </p:grp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8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49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51" name="Téglalap 198659"/>
          <p:cNvSpPr>
            <a:spLocks noChangeArrowheads="1"/>
          </p:cNvSpPr>
          <p:nvPr/>
        </p:nvSpPr>
        <p:spPr bwMode="auto">
          <a:xfrm>
            <a:off x="317500" y="1647825"/>
            <a:ext cx="8489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Alkalmazzuk a szinusztételt előbb a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CMB</a:t>
            </a:r>
            <a:r>
              <a:rPr lang="hu-HU" sz="2000">
                <a:sym typeface="Symbol" pitchFamily="18" charset="2"/>
              </a:rPr>
              <a:t>, majd a </a:t>
            </a:r>
            <a:r>
              <a:rPr lang="hu-HU" sz="2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CMA</a:t>
            </a:r>
            <a:r>
              <a:rPr lang="hu-HU" sz="2000">
                <a:sym typeface="Symbol" pitchFamily="18" charset="2"/>
              </a:rPr>
              <a:t> háromszögben:</a:t>
            </a:r>
            <a:endParaRPr lang="hu-HU" sz="2000"/>
          </a:p>
          <a:p>
            <a:r>
              <a:rPr lang="hu-HU" sz="2000"/>
              <a:t> </a:t>
            </a:r>
          </a:p>
        </p:txBody>
      </p: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147638" y="2001838"/>
            <a:ext cx="8996362" cy="733425"/>
            <a:chOff x="93" y="1261"/>
            <a:chExt cx="5667" cy="462"/>
          </a:xfrm>
        </p:grpSpPr>
        <p:graphicFrame>
          <p:nvGraphicFramePr>
            <p:cNvPr id="20517" name="Objektum 16"/>
            <p:cNvGraphicFramePr>
              <a:graphicFrameLocks noChangeAspect="1"/>
            </p:cNvGraphicFramePr>
            <p:nvPr/>
          </p:nvGraphicFramePr>
          <p:xfrm>
            <a:off x="93" y="1275"/>
            <a:ext cx="1666" cy="434"/>
          </p:xfrm>
          <a:graphic>
            <a:graphicData uri="http://schemas.openxmlformats.org/presentationml/2006/ole">
              <p:oleObj spid="_x0000_s20517" name="Equation" r:id="rId5" imgW="1511300" imgH="393700" progId="Equation.3">
                <p:embed/>
              </p:oleObj>
            </a:graphicData>
          </a:graphic>
        </p:graphicFrame>
        <p:graphicFrame>
          <p:nvGraphicFramePr>
            <p:cNvPr id="20518" name="Objektum 18"/>
            <p:cNvGraphicFramePr>
              <a:graphicFrameLocks noChangeAspect="1"/>
            </p:cNvGraphicFramePr>
            <p:nvPr/>
          </p:nvGraphicFramePr>
          <p:xfrm>
            <a:off x="2008" y="1261"/>
            <a:ext cx="1862" cy="462"/>
          </p:xfrm>
          <a:graphic>
            <a:graphicData uri="http://schemas.openxmlformats.org/presentationml/2006/ole">
              <p:oleObj spid="_x0000_s20518" name="Equation" r:id="rId6" imgW="1689100" imgH="419100" progId="Equation.3">
                <p:embed/>
              </p:oleObj>
            </a:graphicData>
          </a:graphic>
        </p:graphicFrame>
        <p:sp>
          <p:nvSpPr>
            <p:cNvPr id="20519" name="Rectangle 6"/>
            <p:cNvSpPr>
              <a:spLocks noChangeArrowheads="1"/>
            </p:cNvSpPr>
            <p:nvPr/>
          </p:nvSpPr>
          <p:spPr bwMode="auto">
            <a:xfrm>
              <a:off x="1732" y="1366"/>
              <a:ext cx="2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2000"/>
            </a:p>
          </p:txBody>
        </p:sp>
        <p:graphicFrame>
          <p:nvGraphicFramePr>
            <p:cNvPr id="20520" name="Objektum 27"/>
            <p:cNvGraphicFramePr>
              <a:graphicFrameLocks noChangeAspect="1"/>
            </p:cNvGraphicFramePr>
            <p:nvPr/>
          </p:nvGraphicFramePr>
          <p:xfrm>
            <a:off x="4136" y="1372"/>
            <a:ext cx="1624" cy="224"/>
          </p:xfrm>
          <a:graphic>
            <a:graphicData uri="http://schemas.openxmlformats.org/presentationml/2006/ole">
              <p:oleObj spid="_x0000_s20520" name="Equation" r:id="rId7" imgW="1473200" imgH="203200" progId="Equation.3">
                <p:embed/>
              </p:oleObj>
            </a:graphicData>
          </a:graphic>
        </p:graphicFrame>
        <p:sp>
          <p:nvSpPr>
            <p:cNvPr id="20521" name="Rectangle 6"/>
            <p:cNvSpPr>
              <a:spLocks noChangeArrowheads="1"/>
            </p:cNvSpPr>
            <p:nvPr/>
          </p:nvSpPr>
          <p:spPr bwMode="auto">
            <a:xfrm>
              <a:off x="3856" y="1358"/>
              <a:ext cx="2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2000"/>
            </a:p>
          </p:txBody>
        </p:sp>
      </p:grpSp>
      <p:grpSp>
        <p:nvGrpSpPr>
          <p:cNvPr id="26663" name="Group 39"/>
          <p:cNvGrpSpPr>
            <a:grpSpLocks/>
          </p:cNvGrpSpPr>
          <p:nvPr/>
        </p:nvGrpSpPr>
        <p:grpSpPr bwMode="auto">
          <a:xfrm>
            <a:off x="136525" y="2805113"/>
            <a:ext cx="9007475" cy="733425"/>
            <a:chOff x="86" y="1767"/>
            <a:chExt cx="5674" cy="462"/>
          </a:xfrm>
        </p:grpSpPr>
        <p:graphicFrame>
          <p:nvGraphicFramePr>
            <p:cNvPr id="20512" name="Objektum 21"/>
            <p:cNvGraphicFramePr>
              <a:graphicFrameLocks noChangeAspect="1"/>
            </p:cNvGraphicFramePr>
            <p:nvPr/>
          </p:nvGraphicFramePr>
          <p:xfrm>
            <a:off x="86" y="1781"/>
            <a:ext cx="1708" cy="434"/>
          </p:xfrm>
          <a:graphic>
            <a:graphicData uri="http://schemas.openxmlformats.org/presentationml/2006/ole">
              <p:oleObj spid="_x0000_s20512" name="Equation" r:id="rId8" imgW="1548728" imgH="393529" progId="Equation.3">
                <p:embed/>
              </p:oleObj>
            </a:graphicData>
          </a:graphic>
        </p:graphicFrame>
        <p:graphicFrame>
          <p:nvGraphicFramePr>
            <p:cNvPr id="20513" name="Objektum 23"/>
            <p:cNvGraphicFramePr>
              <a:graphicFrameLocks noChangeAspect="1"/>
            </p:cNvGraphicFramePr>
            <p:nvPr/>
          </p:nvGraphicFramePr>
          <p:xfrm>
            <a:off x="1935" y="1767"/>
            <a:ext cx="1890" cy="462"/>
          </p:xfrm>
          <a:graphic>
            <a:graphicData uri="http://schemas.openxmlformats.org/presentationml/2006/ole">
              <p:oleObj spid="_x0000_s20513" name="Equation" r:id="rId9" imgW="1714500" imgH="419100" progId="Equation.3">
                <p:embed/>
              </p:oleObj>
            </a:graphicData>
          </a:graphic>
        </p:graphicFrame>
        <p:graphicFrame>
          <p:nvGraphicFramePr>
            <p:cNvPr id="20514" name="Objektum 25"/>
            <p:cNvGraphicFramePr>
              <a:graphicFrameLocks noChangeAspect="1"/>
            </p:cNvGraphicFramePr>
            <p:nvPr/>
          </p:nvGraphicFramePr>
          <p:xfrm>
            <a:off x="4136" y="1900"/>
            <a:ext cx="1624" cy="224"/>
          </p:xfrm>
          <a:graphic>
            <a:graphicData uri="http://schemas.openxmlformats.org/presentationml/2006/ole">
              <p:oleObj spid="_x0000_s20514" name="Equation" r:id="rId10" imgW="1473200" imgH="203200" progId="Equation.3">
                <p:embed/>
              </p:oleObj>
            </a:graphicData>
          </a:graphic>
        </p:graphicFrame>
        <p:sp>
          <p:nvSpPr>
            <p:cNvPr id="20515" name="Rectangle 6"/>
            <p:cNvSpPr>
              <a:spLocks noChangeArrowheads="1"/>
            </p:cNvSpPr>
            <p:nvPr/>
          </p:nvSpPr>
          <p:spPr bwMode="auto">
            <a:xfrm>
              <a:off x="1732" y="1872"/>
              <a:ext cx="2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2000"/>
            </a:p>
          </p:txBody>
        </p:sp>
        <p:sp>
          <p:nvSpPr>
            <p:cNvPr id="20516" name="Rectangle 6"/>
            <p:cNvSpPr>
              <a:spLocks noChangeArrowheads="1"/>
            </p:cNvSpPr>
            <p:nvPr/>
          </p:nvSpPr>
          <p:spPr bwMode="auto">
            <a:xfrm>
              <a:off x="3856" y="1864"/>
              <a:ext cx="2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2000"/>
            </a:p>
          </p:txBody>
        </p:sp>
      </p:grpSp>
      <p:sp>
        <p:nvSpPr>
          <p:cNvPr id="20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6664" name="Group 40"/>
          <p:cNvGrpSpPr>
            <a:grpSpLocks/>
          </p:cNvGrpSpPr>
          <p:nvPr/>
        </p:nvGrpSpPr>
        <p:grpSpPr bwMode="auto">
          <a:xfrm>
            <a:off x="157163" y="3811588"/>
            <a:ext cx="5089525" cy="912812"/>
            <a:chOff x="99" y="2401"/>
            <a:chExt cx="3206" cy="575"/>
          </a:xfrm>
        </p:grpSpPr>
        <p:sp>
          <p:nvSpPr>
            <p:cNvPr id="20510" name="Téglalap 198660"/>
            <p:cNvSpPr>
              <a:spLocks noChangeArrowheads="1"/>
            </p:cNvSpPr>
            <p:nvPr/>
          </p:nvSpPr>
          <p:spPr bwMode="auto">
            <a:xfrm>
              <a:off x="219" y="2401"/>
              <a:ext cx="25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Négyzetre emelve és összegezve:</a:t>
              </a:r>
            </a:p>
          </p:txBody>
        </p:sp>
        <p:graphicFrame>
          <p:nvGraphicFramePr>
            <p:cNvPr id="20511" name="Objektum 198662"/>
            <p:cNvGraphicFramePr>
              <a:graphicFrameLocks noChangeAspect="1"/>
            </p:cNvGraphicFramePr>
            <p:nvPr/>
          </p:nvGraphicFramePr>
          <p:xfrm>
            <a:off x="99" y="2724"/>
            <a:ext cx="3206" cy="252"/>
          </p:xfrm>
          <a:graphic>
            <a:graphicData uri="http://schemas.openxmlformats.org/presentationml/2006/ole">
              <p:oleObj spid="_x0000_s20511" name="Equation" r:id="rId11" imgW="2908300" imgH="228600" progId="Equation.3">
                <p:embed/>
              </p:oleObj>
            </a:graphicData>
          </a:graphic>
        </p:graphicFrame>
      </p:grpSp>
      <p:cxnSp>
        <p:nvCxnSpPr>
          <p:cNvPr id="42" name="Egyenes összekötő 41"/>
          <p:cNvCxnSpPr/>
          <p:nvPr/>
        </p:nvCxnSpPr>
        <p:spPr>
          <a:xfrm flipV="1">
            <a:off x="5186363" y="5765800"/>
            <a:ext cx="985837" cy="855663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 flipV="1">
            <a:off x="6189663" y="5765800"/>
            <a:ext cx="2617787" cy="855663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flipH="1">
            <a:off x="6172200" y="3624263"/>
            <a:ext cx="17463" cy="2141537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Csoportba foglalás 13"/>
          <p:cNvGrpSpPr>
            <a:grpSpLocks/>
          </p:cNvGrpSpPr>
          <p:nvPr/>
        </p:nvGrpSpPr>
        <p:grpSpPr bwMode="auto">
          <a:xfrm>
            <a:off x="157163" y="4889500"/>
            <a:ext cx="4311650" cy="1670050"/>
            <a:chOff x="157163" y="4889500"/>
            <a:chExt cx="4311650" cy="1669528"/>
          </a:xfrm>
        </p:grpSpPr>
        <p:graphicFrame>
          <p:nvGraphicFramePr>
            <p:cNvPr id="20506" name="Objektum 198655"/>
            <p:cNvGraphicFramePr>
              <a:graphicFrameLocks noChangeAspect="1"/>
            </p:cNvGraphicFramePr>
            <p:nvPr/>
          </p:nvGraphicFramePr>
          <p:xfrm>
            <a:off x="157163" y="5472113"/>
            <a:ext cx="4311650" cy="400050"/>
          </p:xfrm>
          <a:graphic>
            <a:graphicData uri="http://schemas.openxmlformats.org/presentationml/2006/ole">
              <p:oleObj spid="_x0000_s20506" name="Equation" r:id="rId12" imgW="2463800" imgH="228600" progId="Equation.3">
                <p:embed/>
              </p:oleObj>
            </a:graphicData>
          </a:graphic>
        </p:graphicFrame>
        <p:graphicFrame>
          <p:nvGraphicFramePr>
            <p:cNvPr id="20507" name="Objektum 198658"/>
            <p:cNvGraphicFramePr>
              <a:graphicFrameLocks noChangeAspect="1"/>
            </p:cNvGraphicFramePr>
            <p:nvPr/>
          </p:nvGraphicFramePr>
          <p:xfrm>
            <a:off x="157163" y="6015038"/>
            <a:ext cx="2511425" cy="355600"/>
          </p:xfrm>
          <a:graphic>
            <a:graphicData uri="http://schemas.openxmlformats.org/presentationml/2006/ole">
              <p:oleObj spid="_x0000_s20507" name="Equation" r:id="rId13" imgW="1435100" imgH="203200" progId="Equation.3">
                <p:embed/>
              </p:oleObj>
            </a:graphicData>
          </a:graphic>
        </p:graphicFrame>
        <p:sp>
          <p:nvSpPr>
            <p:cNvPr id="20508" name="Téglalap 47"/>
            <p:cNvSpPr>
              <a:spLocks noChangeArrowheads="1"/>
            </p:cNvSpPr>
            <p:nvPr/>
          </p:nvSpPr>
          <p:spPr bwMode="auto">
            <a:xfrm>
              <a:off x="404813" y="4889500"/>
              <a:ext cx="39449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Felhasználva a (2) összefüggést:</a:t>
              </a:r>
            </a:p>
          </p:txBody>
        </p:sp>
        <p:sp>
          <p:nvSpPr>
            <p:cNvPr id="58" name="Téglalap 57"/>
            <p:cNvSpPr/>
            <p:nvPr/>
          </p:nvSpPr>
          <p:spPr>
            <a:xfrm>
              <a:off x="4132263" y="6379697"/>
              <a:ext cx="179387" cy="179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20505" name="Dia számának helye 1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BDD4AF-7D77-4802-8987-CEAE6FA6A609}" type="slidenum">
              <a:rPr lang="hu-HU" smtClean="0"/>
              <a:pPr/>
              <a:t>15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Magasságpont, súlypont</a:t>
            </a:r>
          </a:p>
        </p:txBody>
      </p:sp>
      <p:sp>
        <p:nvSpPr>
          <p:cNvPr id="21507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8" name="Téglalap 7"/>
          <p:cNvSpPr/>
          <p:nvPr/>
        </p:nvSpPr>
        <p:spPr>
          <a:xfrm>
            <a:off x="274638" y="1111250"/>
            <a:ext cx="5791200" cy="4000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u-H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>
                <a:solidFill>
                  <a:schemeClr val="tx1"/>
                </a:solidFill>
              </a:rPr>
              <a:t> rajta van az </a:t>
            </a:r>
            <a:r>
              <a:rPr lang="hu-H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ASB</a:t>
            </a:r>
            <a:r>
              <a:rPr lang="hu-HU" sz="2000" dirty="0">
                <a:solidFill>
                  <a:schemeClr val="tx1"/>
                </a:solidFill>
              </a:rPr>
              <a:t> háromszög köré írható körön. </a:t>
            </a:r>
          </a:p>
        </p:txBody>
      </p:sp>
      <p:pic>
        <p:nvPicPr>
          <p:cNvPr id="27654" name="Kép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1775" y="1492250"/>
            <a:ext cx="60737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2493963" y="1544638"/>
            <a:ext cx="6645275" cy="2249487"/>
            <a:chOff x="1571" y="973"/>
            <a:chExt cx="4186" cy="1417"/>
          </a:xfrm>
        </p:grpSpPr>
        <p:graphicFrame>
          <p:nvGraphicFramePr>
            <p:cNvPr id="21520" name="Objektum 12"/>
            <p:cNvGraphicFramePr>
              <a:graphicFrameLocks noChangeAspect="1"/>
            </p:cNvGraphicFramePr>
            <p:nvPr/>
          </p:nvGraphicFramePr>
          <p:xfrm>
            <a:off x="1571" y="1284"/>
            <a:ext cx="4186" cy="1106"/>
          </p:xfrm>
          <a:graphic>
            <a:graphicData uri="http://schemas.openxmlformats.org/presentationml/2006/ole">
              <p:oleObj spid="_x0000_s21520" name="Equation" r:id="rId4" imgW="3797300" imgH="1003300" progId="Equation.3">
                <p:embed/>
              </p:oleObj>
            </a:graphicData>
          </a:graphic>
        </p:graphicFrame>
        <p:sp>
          <p:nvSpPr>
            <p:cNvPr id="21521" name="Téglalap 13"/>
            <p:cNvSpPr>
              <a:spLocks noChangeArrowheads="1"/>
            </p:cNvSpPr>
            <p:nvPr/>
          </p:nvSpPr>
          <p:spPr bwMode="auto">
            <a:xfrm>
              <a:off x="1577" y="973"/>
              <a:ext cx="39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Alkalmazzuk a koszinusztételt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ASB</a:t>
              </a:r>
              <a:r>
                <a:rPr lang="hu-HU" sz="2000"/>
                <a:t> háromszögben: </a:t>
              </a:r>
            </a:p>
          </p:txBody>
        </p:sp>
      </p:grp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3400425" y="3957638"/>
            <a:ext cx="5743575" cy="2263775"/>
            <a:chOff x="2142" y="2493"/>
            <a:chExt cx="3618" cy="1426"/>
          </a:xfrm>
        </p:grpSpPr>
        <p:graphicFrame>
          <p:nvGraphicFramePr>
            <p:cNvPr id="21518" name="Objektum 15"/>
            <p:cNvGraphicFramePr>
              <a:graphicFrameLocks noChangeAspect="1"/>
            </p:cNvGraphicFramePr>
            <p:nvPr/>
          </p:nvGraphicFramePr>
          <p:xfrm>
            <a:off x="2279" y="3065"/>
            <a:ext cx="3332" cy="854"/>
          </p:xfrm>
          <a:graphic>
            <a:graphicData uri="http://schemas.openxmlformats.org/presentationml/2006/ole">
              <p:oleObj spid="_x0000_s21518" name="Equation" r:id="rId5" imgW="3022600" imgH="774700" progId="Equation.3">
                <p:embed/>
              </p:oleObj>
            </a:graphicData>
          </a:graphic>
        </p:graphicFrame>
        <p:sp>
          <p:nvSpPr>
            <p:cNvPr id="21519" name="Téglalap 16"/>
            <p:cNvSpPr>
              <a:spLocks noChangeArrowheads="1"/>
            </p:cNvSpPr>
            <p:nvPr/>
          </p:nvSpPr>
          <p:spPr bwMode="auto">
            <a:xfrm>
              <a:off x="2142" y="2493"/>
              <a:ext cx="361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Figyelembe véve a (*) összefüggést, a műveletek elvégzése és az összevonások után:</a:t>
              </a:r>
            </a:p>
          </p:txBody>
        </p:sp>
      </p:grpSp>
      <p:sp>
        <p:nvSpPr>
          <p:cNvPr id="21515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97D46B-A996-4D85-963D-F419DA3BFF0E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16" name="Ellipszis 15"/>
          <p:cNvSpPr/>
          <p:nvPr/>
        </p:nvSpPr>
        <p:spPr>
          <a:xfrm>
            <a:off x="962025" y="3505200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63500" y="3406775"/>
            <a:ext cx="3302000" cy="3281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Magasságpont, súlypont</a:t>
            </a:r>
          </a:p>
        </p:txBody>
      </p:sp>
      <p:sp>
        <p:nvSpPr>
          <p:cNvPr id="22531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279400" y="1176338"/>
            <a:ext cx="6623050" cy="1082675"/>
            <a:chOff x="176" y="741"/>
            <a:chExt cx="4172" cy="682"/>
          </a:xfrm>
        </p:grpSpPr>
        <p:graphicFrame>
          <p:nvGraphicFramePr>
            <p:cNvPr id="22552" name="Objektum 5"/>
            <p:cNvGraphicFramePr>
              <a:graphicFrameLocks noChangeAspect="1"/>
            </p:cNvGraphicFramePr>
            <p:nvPr/>
          </p:nvGraphicFramePr>
          <p:xfrm>
            <a:off x="1207" y="767"/>
            <a:ext cx="1106" cy="224"/>
          </p:xfrm>
          <a:graphic>
            <a:graphicData uri="http://schemas.openxmlformats.org/presentationml/2006/ole">
              <p:oleObj spid="_x0000_s22552" name="Equation" r:id="rId4" imgW="1002865" imgH="203112" progId="Equation.3">
                <p:embed/>
              </p:oleObj>
            </a:graphicData>
          </a:graphic>
        </p:graphicFrame>
        <p:graphicFrame>
          <p:nvGraphicFramePr>
            <p:cNvPr id="22553" name="Objektum 7"/>
            <p:cNvGraphicFramePr>
              <a:graphicFrameLocks noChangeAspect="1"/>
            </p:cNvGraphicFramePr>
            <p:nvPr/>
          </p:nvGraphicFramePr>
          <p:xfrm>
            <a:off x="414" y="961"/>
            <a:ext cx="3934" cy="462"/>
          </p:xfrm>
          <a:graphic>
            <a:graphicData uri="http://schemas.openxmlformats.org/presentationml/2006/ole">
              <p:oleObj spid="_x0000_s22553" name="Equation" r:id="rId5" imgW="3568700" imgH="419100" progId="Equation.3">
                <p:embed/>
              </p:oleObj>
            </a:graphicData>
          </a:graphic>
        </p:graphicFrame>
        <p:sp>
          <p:nvSpPr>
            <p:cNvPr id="22554" name="Téglalap 21"/>
            <p:cNvSpPr>
              <a:spLocks noChangeArrowheads="1"/>
            </p:cNvSpPr>
            <p:nvPr/>
          </p:nvSpPr>
          <p:spPr bwMode="auto">
            <a:xfrm>
              <a:off x="176" y="741"/>
              <a:ext cx="10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Tudjuk, hogy</a:t>
              </a:r>
            </a:p>
          </p:txBody>
        </p:sp>
        <p:sp>
          <p:nvSpPr>
            <p:cNvPr id="22555" name="Téglalap 22"/>
            <p:cNvSpPr>
              <a:spLocks noChangeArrowheads="1"/>
            </p:cNvSpPr>
            <p:nvPr/>
          </p:nvSpPr>
          <p:spPr bwMode="auto">
            <a:xfrm>
              <a:off x="2267" y="741"/>
              <a:ext cx="5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, ezért</a:t>
              </a:r>
            </a:p>
          </p:txBody>
        </p:sp>
      </p:grp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250825" y="2257425"/>
            <a:ext cx="3946525" cy="995363"/>
            <a:chOff x="158" y="1422"/>
            <a:chExt cx="2486" cy="627"/>
          </a:xfrm>
        </p:grpSpPr>
        <p:graphicFrame>
          <p:nvGraphicFramePr>
            <p:cNvPr id="22550" name="Objektum 9"/>
            <p:cNvGraphicFramePr>
              <a:graphicFrameLocks noChangeAspect="1"/>
            </p:cNvGraphicFramePr>
            <p:nvPr/>
          </p:nvGraphicFramePr>
          <p:xfrm>
            <a:off x="432" y="1587"/>
            <a:ext cx="2212" cy="462"/>
          </p:xfrm>
          <a:graphic>
            <a:graphicData uri="http://schemas.openxmlformats.org/presentationml/2006/ole">
              <p:oleObj spid="_x0000_s22550" name="Equation" r:id="rId6" imgW="2006600" imgH="419100" progId="Equation.3">
                <p:embed/>
              </p:oleObj>
            </a:graphicData>
          </a:graphic>
        </p:graphicFrame>
        <p:sp>
          <p:nvSpPr>
            <p:cNvPr id="22551" name="Téglalap 24"/>
            <p:cNvSpPr>
              <a:spLocks noChangeArrowheads="1"/>
            </p:cNvSpPr>
            <p:nvPr/>
          </p:nvSpPr>
          <p:spPr bwMode="auto">
            <a:xfrm>
              <a:off x="158" y="1422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azaz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279400" y="3171825"/>
            <a:ext cx="8061325" cy="866775"/>
            <a:chOff x="176" y="1998"/>
            <a:chExt cx="5078" cy="546"/>
          </a:xfrm>
        </p:grpSpPr>
        <p:graphicFrame>
          <p:nvGraphicFramePr>
            <p:cNvPr id="22545" name="Objektum 11"/>
            <p:cNvGraphicFramePr>
              <a:graphicFrameLocks noChangeAspect="1"/>
            </p:cNvGraphicFramePr>
            <p:nvPr/>
          </p:nvGraphicFramePr>
          <p:xfrm>
            <a:off x="436" y="2318"/>
            <a:ext cx="1147" cy="196"/>
          </p:xfrm>
          <a:graphic>
            <a:graphicData uri="http://schemas.openxmlformats.org/presentationml/2006/ole">
              <p:oleObj spid="_x0000_s22545" name="Equation" r:id="rId7" imgW="1040948" imgH="177723" progId="Equation.3">
                <p:embed/>
              </p:oleObj>
            </a:graphicData>
          </a:graphic>
        </p:graphicFrame>
        <p:graphicFrame>
          <p:nvGraphicFramePr>
            <p:cNvPr id="22546" name="Objektum 13"/>
            <p:cNvGraphicFramePr>
              <a:graphicFrameLocks noChangeAspect="1"/>
            </p:cNvGraphicFramePr>
            <p:nvPr/>
          </p:nvGraphicFramePr>
          <p:xfrm>
            <a:off x="2358" y="2290"/>
            <a:ext cx="1609" cy="224"/>
          </p:xfrm>
          <a:graphic>
            <a:graphicData uri="http://schemas.openxmlformats.org/presentationml/2006/ole">
              <p:oleObj spid="_x0000_s22546" name="Equation" r:id="rId8" imgW="1459866" imgH="203112" progId="Equation.3">
                <p:embed/>
              </p:oleObj>
            </a:graphicData>
          </a:graphic>
        </p:graphicFrame>
        <p:sp>
          <p:nvSpPr>
            <p:cNvPr id="22547" name="Téglalap 23"/>
            <p:cNvSpPr>
              <a:spLocks noChangeArrowheads="1"/>
            </p:cNvSpPr>
            <p:nvPr/>
          </p:nvSpPr>
          <p:spPr bwMode="auto">
            <a:xfrm>
              <a:off x="176" y="1998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Innen</a:t>
              </a:r>
            </a:p>
          </p:txBody>
        </p:sp>
        <p:sp>
          <p:nvSpPr>
            <p:cNvPr id="22548" name="Téglalap 25"/>
            <p:cNvSpPr>
              <a:spLocks noChangeArrowheads="1"/>
            </p:cNvSpPr>
            <p:nvPr/>
          </p:nvSpPr>
          <p:spPr bwMode="auto">
            <a:xfrm>
              <a:off x="1716" y="2292"/>
              <a:ext cx="4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vagy</a:t>
              </a:r>
            </a:p>
          </p:txBody>
        </p:sp>
        <p:sp>
          <p:nvSpPr>
            <p:cNvPr id="22549" name="Téglalap 26"/>
            <p:cNvSpPr>
              <a:spLocks noChangeArrowheads="1"/>
            </p:cNvSpPr>
            <p:nvPr/>
          </p:nvSpPr>
          <p:spPr bwMode="auto">
            <a:xfrm>
              <a:off x="3903" y="2292"/>
              <a:ext cx="1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(nem lehetséges)</a:t>
              </a:r>
            </a:p>
          </p:txBody>
        </p:sp>
      </p:grpSp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250825" y="4338638"/>
            <a:ext cx="8578850" cy="1716087"/>
            <a:chOff x="250825" y="4338638"/>
            <a:chExt cx="8578850" cy="1716188"/>
          </a:xfrm>
        </p:grpSpPr>
        <p:sp>
          <p:nvSpPr>
            <p:cNvPr id="22543" name="Téglalap 14"/>
            <p:cNvSpPr>
              <a:spLocks noChangeArrowheads="1"/>
            </p:cNvSpPr>
            <p:nvPr/>
          </p:nvSpPr>
          <p:spPr bwMode="auto">
            <a:xfrm>
              <a:off x="250825" y="4338638"/>
              <a:ext cx="8578850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Figyelembe véve, hogy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hu-HU" sz="2000"/>
                <a:t> és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/>
                <a:t> pontok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egyenes által meghatározott félsíkok közül ugyanabban a félsíkban találhatók, illetve hogy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szakasz, mind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hu-HU" sz="2000"/>
                <a:t>, mind pedig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/>
                <a:t> pontból ugyanolyan szög alatt látszik, ezért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hu-HU" sz="2000"/>
                <a:t> rajta van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ASB</a:t>
              </a:r>
              <a:r>
                <a:rPr lang="hu-HU" sz="2000"/>
                <a:t> háromszög köré írható körön</a:t>
              </a:r>
              <a:r>
                <a:rPr lang="hu-HU"/>
                <a:t>.</a:t>
              </a:r>
              <a:r>
                <a:rPr lang="hu-HU" sz="2000"/>
                <a:t> </a:t>
              </a: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8650288" y="5875428"/>
              <a:ext cx="179387" cy="179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22542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621D09-8FE1-42DC-B41F-3D6E3E8513AE}" type="slidenum">
              <a:rPr lang="hu-HU" smtClean="0"/>
              <a:pPr/>
              <a:t>17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Lemoine-Grebe féle pont</a:t>
            </a:r>
          </a:p>
        </p:txBody>
      </p:sp>
      <p:sp>
        <p:nvSpPr>
          <p:cNvPr id="23555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44488" y="5262563"/>
            <a:ext cx="84550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/>
              <a:t>Egy háromszög adott csúcsához tartozó </a:t>
            </a:r>
            <a:r>
              <a:rPr lang="hu-HU" sz="20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szimediánjának</a:t>
            </a:r>
            <a:r>
              <a:rPr lang="hu-HU" sz="2000" dirty="0"/>
              <a:t> nevezzük azt az egyenest, melynek az adott csúcsból induló belső szögfelezőre vonatkozó tükörképe a súlyvonal. </a:t>
            </a:r>
          </a:p>
        </p:txBody>
      </p:sp>
      <p:pic>
        <p:nvPicPr>
          <p:cNvPr id="28683" name="Picture 2" descr="pista haromszog Lemoin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014413"/>
            <a:ext cx="621665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EB722D-526F-4ECA-9862-B20721815DD4}" type="slidenum">
              <a:rPr lang="hu-HU" smtClean="0"/>
              <a:pPr/>
              <a:t>18</a:t>
            </a:fld>
            <a:endParaRPr lang="hu-HU" smtClean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463675" y="2767013"/>
            <a:ext cx="6032500" cy="212883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895600" y="1014413"/>
            <a:ext cx="1031875" cy="43227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1682750" y="1014413"/>
            <a:ext cx="4173538" cy="43227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3419475" y="3424238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44488" y="6181725"/>
            <a:ext cx="8628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/>
              <a:t>Egy háromszög három </a:t>
            </a:r>
            <a:r>
              <a:rPr lang="hu-HU" sz="2000" dirty="0" err="1"/>
              <a:t>szimediánja</a:t>
            </a:r>
            <a:r>
              <a:rPr lang="hu-HU" sz="2000" dirty="0"/>
              <a:t> </a:t>
            </a:r>
            <a:r>
              <a:rPr lang="hu-HU" sz="2000" dirty="0"/>
              <a:t>egy pontban </a:t>
            </a:r>
            <a:r>
              <a:rPr lang="hu-HU" sz="2000" dirty="0"/>
              <a:t>metszi egymást. </a:t>
            </a:r>
            <a:r>
              <a:rPr lang="hu-HU" sz="2000" dirty="0"/>
              <a:t>Ez a pont a háromszög </a:t>
            </a:r>
            <a:r>
              <a:rPr lang="hu-HU" sz="20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Lemoine-Grebe</a:t>
            </a:r>
            <a:r>
              <a:rPr lang="hu-HU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féle </a:t>
            </a:r>
            <a:r>
              <a:rPr lang="hu-HU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pontja </a:t>
            </a:r>
            <a:r>
              <a:rPr lang="hu-HU" sz="2000" dirty="0"/>
              <a:t>(</a:t>
            </a:r>
            <a:r>
              <a:rPr lang="hu-HU" sz="2000" dirty="0"/>
              <a:t>jelölés: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dirty="0"/>
              <a:t>)</a:t>
            </a:r>
            <a:r>
              <a:rPr lang="hu-HU" sz="2000" i="1" dirty="0"/>
              <a:t>.</a:t>
            </a:r>
            <a:endParaRPr lang="hu-H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Lemoine-Grebe féle pont</a:t>
            </a:r>
          </a:p>
        </p:txBody>
      </p:sp>
      <p:sp>
        <p:nvSpPr>
          <p:cNvPr id="24579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29700" name="Téglalap 3"/>
          <p:cNvSpPr>
            <a:spLocks noChangeArrowheads="1"/>
          </p:cNvSpPr>
          <p:nvPr/>
        </p:nvSpPr>
        <p:spPr bwMode="auto">
          <a:xfrm>
            <a:off x="234950" y="1243013"/>
            <a:ext cx="2522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Néhány tulajdonság:</a:t>
            </a:r>
          </a:p>
        </p:txBody>
      </p:sp>
      <p:sp>
        <p:nvSpPr>
          <p:cNvPr id="5" name="Téglalap 3"/>
          <p:cNvSpPr>
            <a:spLocks noChangeArrowheads="1"/>
          </p:cNvSpPr>
          <p:nvPr/>
        </p:nvSpPr>
        <p:spPr bwMode="auto">
          <a:xfrm>
            <a:off x="234950" y="1790700"/>
            <a:ext cx="90535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hu-HU" sz="2000"/>
              <a:t>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hu-HU" sz="2000"/>
              <a:t> háromszög síkjában egyetlen olyan pont van, amelynek a </a:t>
            </a:r>
            <a:br>
              <a:rPr lang="hu-HU" sz="2000"/>
            </a:br>
            <a:r>
              <a:rPr lang="hu-HU" sz="2000" i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hu-HU" sz="2000"/>
              <a:t>,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hu-HU" sz="2000"/>
              <a:t>,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hu-HU" sz="2000"/>
              <a:t> oldalaktól vett távolsága 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hu-HU" sz="2000"/>
              <a:t>: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hu-HU" sz="2000"/>
              <a:t>: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hu-HU" sz="2000"/>
              <a:t> arányú és ez a pont 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/>
              <a:t>.</a:t>
            </a:r>
          </a:p>
        </p:txBody>
      </p:sp>
      <p:sp>
        <p:nvSpPr>
          <p:cNvPr id="6" name="Téglalap 3"/>
          <p:cNvSpPr>
            <a:spLocks noChangeArrowheads="1"/>
          </p:cNvSpPr>
          <p:nvPr/>
        </p:nvSpPr>
        <p:spPr bwMode="auto">
          <a:xfrm>
            <a:off x="234950" y="2570163"/>
            <a:ext cx="802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000"/>
              <a:t>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/>
              <a:t> pont az egyetlen olyan pont, amely súlypontja saját talpponti </a:t>
            </a:r>
            <a:br>
              <a:rPr lang="hu-HU" sz="2000"/>
            </a:br>
            <a:r>
              <a:rPr lang="hu-HU" sz="2000"/>
              <a:t>háromszögének.</a:t>
            </a:r>
          </a:p>
        </p:txBody>
      </p:sp>
      <p:sp>
        <p:nvSpPr>
          <p:cNvPr id="7" name="Téglalap 3"/>
          <p:cNvSpPr>
            <a:spLocks noChangeArrowheads="1"/>
          </p:cNvSpPr>
          <p:nvPr/>
        </p:nvSpPr>
        <p:spPr bwMode="auto">
          <a:xfrm>
            <a:off x="234950" y="3278188"/>
            <a:ext cx="821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000"/>
              <a:t>A magasságszakasz felezőpontját a szemközti oldal felezőpontjával</a:t>
            </a:r>
            <a:br>
              <a:rPr lang="hu-HU" sz="2000"/>
            </a:br>
            <a:r>
              <a:rPr lang="hu-HU" sz="2000"/>
              <a:t>összekötő három egyenes 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i="1"/>
              <a:t> </a:t>
            </a:r>
            <a:r>
              <a:rPr lang="hu-HU" sz="2000"/>
              <a:t>ponton megy keresztül.</a:t>
            </a: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1" name="Csoportba foglalás 10"/>
          <p:cNvGrpSpPr>
            <a:grpSpLocks/>
          </p:cNvGrpSpPr>
          <p:nvPr/>
        </p:nvGrpSpPr>
        <p:grpSpPr bwMode="auto">
          <a:xfrm>
            <a:off x="234950" y="4090988"/>
            <a:ext cx="8510588" cy="1755775"/>
            <a:chOff x="507996" y="4148584"/>
            <a:chExt cx="8510663" cy="1755388"/>
          </a:xfrm>
        </p:grpSpPr>
        <p:sp>
          <p:nvSpPr>
            <p:cNvPr id="24588" name="Téglalap 3"/>
            <p:cNvSpPr>
              <a:spLocks noChangeArrowheads="1"/>
            </p:cNvSpPr>
            <p:nvPr/>
          </p:nvSpPr>
          <p:spPr bwMode="auto">
            <a:xfrm>
              <a:off x="507996" y="4148584"/>
              <a:ext cx="85106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lvl="1" indent="-342900">
                <a:buFont typeface="Arial" charset="0"/>
                <a:buChar char="•"/>
              </a:pPr>
              <a:r>
                <a:rPr lang="hu-HU" sz="2000"/>
                <a:t>Legyen egy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hu-HU" sz="2000"/>
                <a:t> pont előjeles távolsága a három oldalegyenestől rendre </a:t>
              </a:r>
              <a:br>
                <a:rPr lang="hu-HU" sz="2000"/>
              </a:b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hu-HU" sz="2000"/>
                <a:t>. Ekkor</a:t>
              </a:r>
            </a:p>
          </p:txBody>
        </p:sp>
        <p:graphicFrame>
          <p:nvGraphicFramePr>
            <p:cNvPr id="24589" name="Objektum 2"/>
            <p:cNvGraphicFramePr>
              <a:graphicFrameLocks noChangeAspect="1"/>
            </p:cNvGraphicFramePr>
            <p:nvPr/>
          </p:nvGraphicFramePr>
          <p:xfrm>
            <a:off x="2138015" y="4773593"/>
            <a:ext cx="3711575" cy="733425"/>
          </p:xfrm>
          <a:graphic>
            <a:graphicData uri="http://schemas.openxmlformats.org/presentationml/2006/ole">
              <p:oleObj spid="_x0000_s24589" name="Equation" r:id="rId3" imgW="2120900" imgH="419100" progId="Equation.3">
                <p:embed/>
              </p:oleObj>
            </a:graphicData>
          </a:graphic>
        </p:graphicFrame>
        <p:sp>
          <p:nvSpPr>
            <p:cNvPr id="24590" name="Téglalap 3"/>
            <p:cNvSpPr>
              <a:spLocks noChangeArrowheads="1"/>
            </p:cNvSpPr>
            <p:nvPr/>
          </p:nvSpPr>
          <p:spPr bwMode="auto">
            <a:xfrm>
              <a:off x="918197" y="5503862"/>
              <a:ext cx="5340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ahol egyenlőség csak 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P=L</a:t>
              </a:r>
              <a:r>
                <a:rPr lang="hu-HU" sz="2000"/>
                <a:t> esetben áll fenn.</a:t>
              </a:r>
            </a:p>
          </p:txBody>
        </p:sp>
      </p:grpSp>
      <p:sp>
        <p:nvSpPr>
          <p:cNvPr id="12" name="Téglalap 11"/>
          <p:cNvSpPr/>
          <p:nvPr/>
        </p:nvSpPr>
        <p:spPr>
          <a:xfrm>
            <a:off x="234950" y="6154738"/>
            <a:ext cx="8520113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Surányi László:</a:t>
            </a:r>
            <a:r>
              <a:rPr lang="hu-HU" sz="2000" i="1" dirty="0">
                <a:solidFill>
                  <a:schemeClr val="bg1">
                    <a:lumMod val="50000"/>
                  </a:schemeClr>
                </a:solidFill>
              </a:rPr>
              <a:t> A háromszög kevésbé ismert nevezetes pontjairól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hu-HU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2000" i="1" dirty="0">
                <a:solidFill>
                  <a:schemeClr val="bg1">
                    <a:lumMod val="50000"/>
                  </a:schemeClr>
                </a:solidFill>
              </a:rPr>
              <a:t>II. rész.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 KÖMAL, 1984/8-9. sz., 337-351 o.</a:t>
            </a:r>
          </a:p>
        </p:txBody>
      </p:sp>
      <p:sp>
        <p:nvSpPr>
          <p:cNvPr id="24587" name="Dia számának helye 1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61D3D-7A19-4BB5-BD52-97928E807180}" type="slidenum">
              <a:rPr lang="hu-HU" smtClean="0"/>
              <a:pPr/>
              <a:t>19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5" grpId="0"/>
      <p:bldP spid="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Speciális háromszög</a:t>
            </a:r>
          </a:p>
        </p:txBody>
      </p:sp>
      <p:sp>
        <p:nvSpPr>
          <p:cNvPr id="7171" name="Dátum helye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pic>
        <p:nvPicPr>
          <p:cNvPr id="14341" name="Picture 25" descr="pista haromszog1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38" y="1898650"/>
            <a:ext cx="66373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584200" y="6021388"/>
            <a:ext cx="6924675" cy="735012"/>
            <a:chOff x="368" y="3793"/>
            <a:chExt cx="4362" cy="463"/>
          </a:xfrm>
        </p:grpSpPr>
        <p:graphicFrame>
          <p:nvGraphicFramePr>
            <p:cNvPr id="7181" name="Objektum 4"/>
            <p:cNvGraphicFramePr>
              <a:graphicFrameLocks noChangeAspect="1"/>
            </p:cNvGraphicFramePr>
            <p:nvPr/>
          </p:nvGraphicFramePr>
          <p:xfrm>
            <a:off x="368" y="3793"/>
            <a:ext cx="896" cy="288"/>
          </p:xfrm>
          <a:graphic>
            <a:graphicData uri="http://schemas.openxmlformats.org/presentationml/2006/ole">
              <p:oleObj spid="_x0000_s7181" name="Equation" r:id="rId5" imgW="711200" imgH="228600" progId="Equation.3">
                <p:embed/>
              </p:oleObj>
            </a:graphicData>
          </a:graphic>
        </p:graphicFrame>
        <p:graphicFrame>
          <p:nvGraphicFramePr>
            <p:cNvPr id="7182" name="Objektum 8"/>
            <p:cNvGraphicFramePr>
              <a:graphicFrameLocks noChangeAspect="1"/>
            </p:cNvGraphicFramePr>
            <p:nvPr/>
          </p:nvGraphicFramePr>
          <p:xfrm>
            <a:off x="399" y="3959"/>
            <a:ext cx="736" cy="288"/>
          </p:xfrm>
          <a:graphic>
            <a:graphicData uri="http://schemas.openxmlformats.org/presentationml/2006/ole">
              <p:oleObj spid="_x0000_s7182" name="Equation" r:id="rId6" imgW="583947" imgH="228501" progId="Equation.3">
                <p:embed/>
              </p:oleObj>
            </a:graphicData>
          </a:graphic>
        </p:graphicFrame>
        <p:sp>
          <p:nvSpPr>
            <p:cNvPr id="7183" name="Rectangle 31"/>
            <p:cNvSpPr>
              <a:spLocks noChangeArrowheads="1"/>
            </p:cNvSpPr>
            <p:nvPr/>
          </p:nvSpPr>
          <p:spPr bwMode="auto">
            <a:xfrm>
              <a:off x="1240" y="3811"/>
              <a:ext cx="34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: a megfelelő oldalakhoz tartozó magasságok </a:t>
              </a:r>
              <a:endParaRPr lang="hu-HU" sz="2000"/>
            </a:p>
          </p:txBody>
        </p:sp>
        <p:sp>
          <p:nvSpPr>
            <p:cNvPr id="7184" name="Rectangle 32"/>
            <p:cNvSpPr>
              <a:spLocks noChangeArrowheads="1"/>
            </p:cNvSpPr>
            <p:nvPr/>
          </p:nvSpPr>
          <p:spPr bwMode="auto">
            <a:xfrm>
              <a:off x="1234" y="4003"/>
              <a:ext cx="332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: a megfelelő oldalakhoz tartozó súlyvonalak </a:t>
              </a:r>
              <a:endParaRPr lang="hu-HU" sz="2000"/>
            </a:p>
          </p:txBody>
        </p:sp>
      </p:grpSp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274638" y="1204913"/>
            <a:ext cx="7439025" cy="466725"/>
            <a:chOff x="274638" y="1204913"/>
            <a:chExt cx="7439025" cy="466725"/>
          </a:xfrm>
        </p:grpSpPr>
        <p:sp>
          <p:nvSpPr>
            <p:cNvPr id="16" name="Téglalap 15"/>
            <p:cNvSpPr/>
            <p:nvPr/>
          </p:nvSpPr>
          <p:spPr>
            <a:xfrm>
              <a:off x="5070475" y="1204913"/>
              <a:ext cx="2643188" cy="4667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178" name="Rectangle 27"/>
            <p:cNvSpPr>
              <a:spLocks noChangeArrowheads="1"/>
            </p:cNvSpPr>
            <p:nvPr/>
          </p:nvSpPr>
          <p:spPr bwMode="auto">
            <a:xfrm>
              <a:off x="274638" y="1238250"/>
              <a:ext cx="48783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>
                <a:tabLst>
                  <a:tab pos="809625" algn="l"/>
                </a:tabLst>
              </a:pPr>
              <a:r>
                <a:rPr lang="hu-HU" sz="2000">
                  <a:cs typeface="Times New Roman" pitchFamily="18" charset="0"/>
                </a:rPr>
                <a:t>Az </a:t>
              </a:r>
              <a:r>
                <a:rPr lang="hu-HU" sz="2000" i="1">
                  <a:cs typeface="Times New Roman" pitchFamily="18" charset="0"/>
                </a:rPr>
                <a:t>ABC</a:t>
              </a:r>
              <a:r>
                <a:rPr lang="hu-HU" sz="2000">
                  <a:cs typeface="Times New Roman" pitchFamily="18" charset="0"/>
                </a:rPr>
                <a:t> háromszög oldalai között fennáll:</a:t>
              </a:r>
              <a:endParaRPr lang="hu-HU" sz="2000"/>
            </a:p>
          </p:txBody>
        </p:sp>
        <p:graphicFrame>
          <p:nvGraphicFramePr>
            <p:cNvPr id="7179" name="Objektum 3"/>
            <p:cNvGraphicFramePr>
              <a:graphicFrameLocks noChangeAspect="1"/>
            </p:cNvGraphicFramePr>
            <p:nvPr/>
          </p:nvGraphicFramePr>
          <p:xfrm>
            <a:off x="5183188" y="1211263"/>
            <a:ext cx="1651000" cy="406400"/>
          </p:xfrm>
          <a:graphic>
            <a:graphicData uri="http://schemas.openxmlformats.org/presentationml/2006/ole">
              <p:oleObj spid="_x0000_s7179" name="Equation" r:id="rId7" imgW="825500" imgH="203200" progId="Equation.3">
                <p:embed/>
              </p:oleObj>
            </a:graphicData>
          </a:graphic>
        </p:graphicFrame>
        <p:sp>
          <p:nvSpPr>
            <p:cNvPr id="7180" name="Rectangle 27"/>
            <p:cNvSpPr>
              <a:spLocks noChangeArrowheads="1"/>
            </p:cNvSpPr>
            <p:nvPr/>
          </p:nvSpPr>
          <p:spPr bwMode="auto">
            <a:xfrm>
              <a:off x="7124700" y="1238250"/>
              <a:ext cx="4540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>
                <a:tabLst>
                  <a:tab pos="809625" algn="l"/>
                </a:tabLst>
              </a:pPr>
              <a:r>
                <a:rPr lang="hu-HU" sz="2000"/>
                <a:t>(*)</a:t>
              </a:r>
            </a:p>
          </p:txBody>
        </p:sp>
      </p:grpSp>
      <p:sp>
        <p:nvSpPr>
          <p:cNvPr id="14349" name="Téglalap 23"/>
          <p:cNvSpPr>
            <a:spLocks noChangeArrowheads="1"/>
          </p:cNvSpPr>
          <p:nvPr/>
        </p:nvSpPr>
        <p:spPr bwMode="auto">
          <a:xfrm>
            <a:off x="274638" y="1638300"/>
            <a:ext cx="862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Az angol nyelvű szakirodalomban az ilyen háromszög </a:t>
            </a:r>
            <a:r>
              <a:rPr lang="hu-HU" sz="2000" i="1"/>
              <a:t>„automedian triangle”</a:t>
            </a:r>
            <a:r>
              <a:rPr lang="hu-HU" sz="2000"/>
              <a:t> néven ismert.</a:t>
            </a:r>
          </a:p>
        </p:txBody>
      </p:sp>
      <p:sp>
        <p:nvSpPr>
          <p:cNvPr id="7176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F94D6F-7DFE-46D9-A9C6-C8B1F9E8DE05}" type="slidenum">
              <a:rPr lang="hu-HU" smtClean="0"/>
              <a:pPr/>
              <a:t>2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Lemoine-Grebe féle pont</a:t>
            </a:r>
          </a:p>
        </p:txBody>
      </p:sp>
      <p:sp>
        <p:nvSpPr>
          <p:cNvPr id="25603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8" name="Téglalap 7"/>
          <p:cNvSpPr/>
          <p:nvPr/>
        </p:nvSpPr>
        <p:spPr>
          <a:xfrm>
            <a:off x="274638" y="1111250"/>
            <a:ext cx="7202487" cy="4000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1"/>
                </a:solidFill>
              </a:rPr>
              <a:t>Az </a:t>
            </a:r>
            <a:r>
              <a:rPr lang="hu-H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i="1" dirty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talpponti háromszöge hasonló az eredeti háromszöghöz.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5" name="Csoportba foglalás 14"/>
          <p:cNvGrpSpPr>
            <a:grpSpLocks/>
          </p:cNvGrpSpPr>
          <p:nvPr/>
        </p:nvGrpSpPr>
        <p:grpSpPr bwMode="auto">
          <a:xfrm>
            <a:off x="85725" y="1662113"/>
            <a:ext cx="8996363" cy="4192587"/>
            <a:chOff x="85457" y="1661609"/>
            <a:chExt cx="8996997" cy="4193833"/>
          </a:xfrm>
        </p:grpSpPr>
        <p:pic>
          <p:nvPicPr>
            <p:cNvPr id="25627" name="Picture 2" descr="pista haromszog4n"/>
            <p:cNvPicPr>
              <a:picLocks noChangeAspect="1" noChangeArrowheads="1"/>
            </p:cNvPicPr>
            <p:nvPr/>
          </p:nvPicPr>
          <p:blipFill>
            <a:blip r:embed="rId3"/>
            <a:srcRect l="15504" r="16039"/>
            <a:stretch>
              <a:fillRect/>
            </a:stretch>
          </p:blipFill>
          <p:spPr bwMode="auto">
            <a:xfrm>
              <a:off x="85457" y="1775909"/>
              <a:ext cx="4157529" cy="407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8" name="Téglalap 1"/>
            <p:cNvSpPr>
              <a:spLocks noChangeArrowheads="1"/>
            </p:cNvSpPr>
            <p:nvPr/>
          </p:nvSpPr>
          <p:spPr bwMode="auto">
            <a:xfrm>
              <a:off x="4035669" y="1661609"/>
              <a:ext cx="504678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Jelöljük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hu-HU" sz="2000"/>
                <a:t> merőleges vetületét 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BC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AC</a:t>
              </a:r>
              <a:r>
                <a:rPr lang="hu-HU" sz="2000"/>
                <a:t> és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szakaszokon rendre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hu-HU" sz="2000"/>
                <a:t>-vel</a:t>
              </a:r>
            </a:p>
          </p:txBody>
        </p:sp>
      </p:grp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6" name="Csoportba foglalás 15"/>
          <p:cNvGrpSpPr>
            <a:grpSpLocks/>
          </p:cNvGrpSpPr>
          <p:nvPr/>
        </p:nvGrpSpPr>
        <p:grpSpPr bwMode="auto">
          <a:xfrm>
            <a:off x="4035425" y="2474913"/>
            <a:ext cx="4873625" cy="1146175"/>
            <a:chOff x="4035669" y="2475377"/>
            <a:chExt cx="4873898" cy="1144968"/>
          </a:xfrm>
        </p:grpSpPr>
        <p:sp>
          <p:nvSpPr>
            <p:cNvPr id="25625" name="Téglalap 2"/>
            <p:cNvSpPr>
              <a:spLocks noChangeArrowheads="1"/>
            </p:cNvSpPr>
            <p:nvPr/>
          </p:nvSpPr>
          <p:spPr bwMode="auto">
            <a:xfrm>
              <a:off x="4035669" y="2475377"/>
              <a:ext cx="48738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Tetszőleges háromszögben teljesül, hogy</a:t>
              </a:r>
            </a:p>
          </p:txBody>
        </p:sp>
        <p:graphicFrame>
          <p:nvGraphicFramePr>
            <p:cNvPr id="25626" name="Objektum 4"/>
            <p:cNvGraphicFramePr>
              <a:graphicFrameLocks noChangeAspect="1"/>
            </p:cNvGraphicFramePr>
            <p:nvPr/>
          </p:nvGraphicFramePr>
          <p:xfrm>
            <a:off x="4260078" y="2931370"/>
            <a:ext cx="3289300" cy="688975"/>
          </p:xfrm>
          <a:graphic>
            <a:graphicData uri="http://schemas.openxmlformats.org/presentationml/2006/ole">
              <p:oleObj spid="_x0000_s25626" name="Equation" r:id="rId4" imgW="1879600" imgH="393700" progId="Equation.3">
                <p:embed/>
              </p:oleObj>
            </a:graphicData>
          </a:graphic>
        </p:graphicFrame>
      </p:grpSp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4283075" y="3651250"/>
          <a:ext cx="4778375" cy="1733550"/>
        </p:xfrm>
        <a:graphic>
          <a:graphicData uri="http://schemas.openxmlformats.org/presentationml/2006/ole">
            <p:oleObj spid="_x0000_s25612" name="Equation" r:id="rId5" imgW="2730240" imgH="990360" progId="Equation.3">
              <p:embed/>
            </p:oleObj>
          </a:graphicData>
        </a:graphic>
      </p:graphicFrame>
      <p:sp>
        <p:nvSpPr>
          <p:cNvPr id="256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6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8" name="Csoportba foglalás 17"/>
          <p:cNvGrpSpPr>
            <a:grpSpLocks/>
          </p:cNvGrpSpPr>
          <p:nvPr/>
        </p:nvGrpSpPr>
        <p:grpSpPr bwMode="auto">
          <a:xfrm>
            <a:off x="1171575" y="6038850"/>
            <a:ext cx="7616825" cy="688975"/>
            <a:chOff x="1171853" y="6038808"/>
            <a:chExt cx="7616297" cy="688676"/>
          </a:xfrm>
        </p:grpSpPr>
        <p:graphicFrame>
          <p:nvGraphicFramePr>
            <p:cNvPr id="25622" name="Objektum 11"/>
            <p:cNvGraphicFramePr>
              <a:graphicFrameLocks noChangeAspect="1"/>
            </p:cNvGraphicFramePr>
            <p:nvPr/>
          </p:nvGraphicFramePr>
          <p:xfrm>
            <a:off x="2826769" y="6038808"/>
            <a:ext cx="2621413" cy="688676"/>
          </p:xfrm>
          <a:graphic>
            <a:graphicData uri="http://schemas.openxmlformats.org/presentationml/2006/ole">
              <p:oleObj spid="_x0000_s25622" name="Equation" r:id="rId6" imgW="1497950" imgH="393529" progId="Equation.3">
                <p:embed/>
              </p:oleObj>
            </a:graphicData>
          </a:graphic>
        </p:graphicFrame>
        <p:graphicFrame>
          <p:nvGraphicFramePr>
            <p:cNvPr id="25623" name="Objektum 13"/>
            <p:cNvGraphicFramePr>
              <a:graphicFrameLocks noChangeAspect="1"/>
            </p:cNvGraphicFramePr>
            <p:nvPr/>
          </p:nvGraphicFramePr>
          <p:xfrm>
            <a:off x="6166737" y="6038808"/>
            <a:ext cx="2621413" cy="688676"/>
          </p:xfrm>
          <a:graphic>
            <a:graphicData uri="http://schemas.openxmlformats.org/presentationml/2006/ole">
              <p:oleObj spid="_x0000_s25623" name="Equation" r:id="rId7" imgW="1497950" imgH="393529" progId="Equation.3">
                <p:embed/>
              </p:oleObj>
            </a:graphicData>
          </a:graphic>
        </p:graphicFrame>
        <p:sp>
          <p:nvSpPr>
            <p:cNvPr id="25624" name="Téglalap 27"/>
            <p:cNvSpPr>
              <a:spLocks noChangeArrowheads="1"/>
            </p:cNvSpPr>
            <p:nvPr/>
          </p:nvSpPr>
          <p:spPr bwMode="auto">
            <a:xfrm>
              <a:off x="1171853" y="6161901"/>
              <a:ext cx="14125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Hasonlóan</a:t>
              </a:r>
            </a:p>
          </p:txBody>
        </p:sp>
      </p:grpSp>
      <p:grpSp>
        <p:nvGrpSpPr>
          <p:cNvPr id="17" name="Csoportba foglalás 16"/>
          <p:cNvGrpSpPr>
            <a:grpSpLocks/>
          </p:cNvGrpSpPr>
          <p:nvPr/>
        </p:nvGrpSpPr>
        <p:grpSpPr bwMode="auto">
          <a:xfrm>
            <a:off x="5297488" y="5349875"/>
            <a:ext cx="3468687" cy="688975"/>
            <a:chOff x="5298098" y="5349833"/>
            <a:chExt cx="3468396" cy="688975"/>
          </a:xfrm>
        </p:grpSpPr>
        <p:graphicFrame>
          <p:nvGraphicFramePr>
            <p:cNvPr id="25620" name="Objektum 9"/>
            <p:cNvGraphicFramePr>
              <a:graphicFrameLocks noChangeAspect="1"/>
            </p:cNvGraphicFramePr>
            <p:nvPr/>
          </p:nvGraphicFramePr>
          <p:xfrm>
            <a:off x="6188394" y="5349833"/>
            <a:ext cx="2578100" cy="688975"/>
          </p:xfrm>
          <a:graphic>
            <a:graphicData uri="http://schemas.openxmlformats.org/presentationml/2006/ole">
              <p:oleObj spid="_x0000_s25620" name="Equation" r:id="rId8" imgW="1473200" imgH="393700" progId="Equation.3">
                <p:embed/>
              </p:oleObj>
            </a:graphicData>
          </a:graphic>
        </p:graphicFrame>
        <p:sp>
          <p:nvSpPr>
            <p:cNvPr id="25621" name="Téglalap 28"/>
            <p:cNvSpPr>
              <a:spLocks noChangeArrowheads="1"/>
            </p:cNvSpPr>
            <p:nvPr/>
          </p:nvSpPr>
          <p:spPr bwMode="auto">
            <a:xfrm>
              <a:off x="5298098" y="5455332"/>
              <a:ext cx="8258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Innen</a:t>
              </a:r>
            </a:p>
          </p:txBody>
        </p:sp>
      </p:grpSp>
      <p:sp>
        <p:nvSpPr>
          <p:cNvPr id="25618" name="Dia számának helye 1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2E6672-7512-4E66-8D6D-820FBA33EB56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20" name="Szabadkézi sokszög 19"/>
          <p:cNvSpPr/>
          <p:nvPr/>
        </p:nvSpPr>
        <p:spPr>
          <a:xfrm>
            <a:off x="512763" y="3602038"/>
            <a:ext cx="1587500" cy="1827212"/>
          </a:xfrm>
          <a:custGeom>
            <a:avLst/>
            <a:gdLst>
              <a:gd name="connsiteX0" fmla="*/ 1981200 w 1981200"/>
              <a:gd name="connsiteY0" fmla="*/ 0 h 1866900"/>
              <a:gd name="connsiteX1" fmla="*/ 0 w 1981200"/>
              <a:gd name="connsiteY1" fmla="*/ 1219200 h 1866900"/>
              <a:gd name="connsiteX2" fmla="*/ 1647825 w 1981200"/>
              <a:gd name="connsiteY2" fmla="*/ 1866900 h 1866900"/>
              <a:gd name="connsiteX3" fmla="*/ 1981200 w 1981200"/>
              <a:gd name="connsiteY3" fmla="*/ 0 h 1866900"/>
              <a:gd name="connsiteX0" fmla="*/ 1553817 w 1553817"/>
              <a:gd name="connsiteY0" fmla="*/ 0 h 1866900"/>
              <a:gd name="connsiteX1" fmla="*/ 0 w 1553817"/>
              <a:gd name="connsiteY1" fmla="*/ 672548 h 1866900"/>
              <a:gd name="connsiteX2" fmla="*/ 1220442 w 1553817"/>
              <a:gd name="connsiteY2" fmla="*/ 1866900 h 1866900"/>
              <a:gd name="connsiteX3" fmla="*/ 1553817 w 1553817"/>
              <a:gd name="connsiteY3" fmla="*/ 0 h 1866900"/>
              <a:gd name="connsiteX0" fmla="*/ 1586947 w 1586947"/>
              <a:gd name="connsiteY0" fmla="*/ 0 h 1853648"/>
              <a:gd name="connsiteX1" fmla="*/ 0 w 1586947"/>
              <a:gd name="connsiteY1" fmla="*/ 659296 h 1853648"/>
              <a:gd name="connsiteX2" fmla="*/ 1220442 w 1586947"/>
              <a:gd name="connsiteY2" fmla="*/ 1853648 h 1853648"/>
              <a:gd name="connsiteX3" fmla="*/ 1586947 w 1586947"/>
              <a:gd name="connsiteY3" fmla="*/ 0 h 1853648"/>
              <a:gd name="connsiteX0" fmla="*/ 1586947 w 1586947"/>
              <a:gd name="connsiteY0" fmla="*/ 0 h 1827143"/>
              <a:gd name="connsiteX1" fmla="*/ 0 w 1586947"/>
              <a:gd name="connsiteY1" fmla="*/ 659296 h 1827143"/>
              <a:gd name="connsiteX2" fmla="*/ 796372 w 1586947"/>
              <a:gd name="connsiteY2" fmla="*/ 1827143 h 1827143"/>
              <a:gd name="connsiteX3" fmla="*/ 1586947 w 1586947"/>
              <a:gd name="connsiteY3" fmla="*/ 0 h 182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947" h="1827143">
                <a:moveTo>
                  <a:pt x="1586947" y="0"/>
                </a:moveTo>
                <a:lnTo>
                  <a:pt x="0" y="659296"/>
                </a:lnTo>
                <a:lnTo>
                  <a:pt x="796372" y="1827143"/>
                </a:lnTo>
                <a:lnTo>
                  <a:pt x="158694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Lemoine-Grebe féle pont</a:t>
            </a:r>
          </a:p>
        </p:txBody>
      </p:sp>
      <p:sp>
        <p:nvSpPr>
          <p:cNvPr id="26627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0720" name="Csoportba foglalás 30719"/>
          <p:cNvGrpSpPr>
            <a:grpSpLocks/>
          </p:cNvGrpSpPr>
          <p:nvPr/>
        </p:nvGrpSpPr>
        <p:grpSpPr bwMode="auto">
          <a:xfrm>
            <a:off x="346075" y="1979613"/>
            <a:ext cx="8588375" cy="1028700"/>
            <a:chOff x="346105" y="1979653"/>
            <a:chExt cx="8588523" cy="1028933"/>
          </a:xfrm>
        </p:grpSpPr>
        <p:sp>
          <p:nvSpPr>
            <p:cNvPr id="26664" name="Téglalap 2"/>
            <p:cNvSpPr>
              <a:spLocks noChangeArrowheads="1"/>
            </p:cNvSpPr>
            <p:nvPr/>
          </p:nvSpPr>
          <p:spPr bwMode="auto">
            <a:xfrm>
              <a:off x="346105" y="1979653"/>
              <a:ext cx="85885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hu-HU" sz="2000"/>
                <a:t> súlypontja saját talpponti háromszögének, így 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DEF</a:t>
              </a:r>
              <a:r>
                <a:rPr lang="hu-HU" sz="2000"/>
                <a:t> háromszög súlyvonalainak nagysága rendre:</a:t>
              </a:r>
            </a:p>
          </p:txBody>
        </p:sp>
        <p:graphicFrame>
          <p:nvGraphicFramePr>
            <p:cNvPr id="26665" name="Objektum 10"/>
            <p:cNvGraphicFramePr>
              <a:graphicFrameLocks noChangeAspect="1"/>
            </p:cNvGraphicFramePr>
            <p:nvPr/>
          </p:nvGraphicFramePr>
          <p:xfrm>
            <a:off x="4242250" y="2319910"/>
            <a:ext cx="688676" cy="688676"/>
          </p:xfrm>
          <a:graphic>
            <a:graphicData uri="http://schemas.openxmlformats.org/presentationml/2006/ole">
              <p:oleObj spid="_x0000_s26665" name="Equation" r:id="rId3" imgW="393529" imgH="393529" progId="Equation.3">
                <p:embed/>
              </p:oleObj>
            </a:graphicData>
          </a:graphic>
        </p:graphicFrame>
        <p:graphicFrame>
          <p:nvGraphicFramePr>
            <p:cNvPr id="26666" name="Objektum 12"/>
            <p:cNvGraphicFramePr>
              <a:graphicFrameLocks noChangeAspect="1"/>
            </p:cNvGraphicFramePr>
            <p:nvPr/>
          </p:nvGraphicFramePr>
          <p:xfrm>
            <a:off x="5445439" y="2302818"/>
            <a:ext cx="688676" cy="688676"/>
          </p:xfrm>
          <a:graphic>
            <a:graphicData uri="http://schemas.openxmlformats.org/presentationml/2006/ole">
              <p:oleObj spid="_x0000_s26666" name="Equation" r:id="rId4" imgW="393529" imgH="393529" progId="Equation.3">
                <p:embed/>
              </p:oleObj>
            </a:graphicData>
          </a:graphic>
        </p:graphicFrame>
        <p:graphicFrame>
          <p:nvGraphicFramePr>
            <p:cNvPr id="26667" name="Objektum 14"/>
            <p:cNvGraphicFramePr>
              <a:graphicFrameLocks noChangeAspect="1"/>
            </p:cNvGraphicFramePr>
            <p:nvPr/>
          </p:nvGraphicFramePr>
          <p:xfrm>
            <a:off x="6674265" y="2302818"/>
            <a:ext cx="688676" cy="688676"/>
          </p:xfrm>
          <a:graphic>
            <a:graphicData uri="http://schemas.openxmlformats.org/presentationml/2006/ole">
              <p:oleObj spid="_x0000_s26667" name="Equation" r:id="rId5" imgW="393529" imgH="393529" progId="Equation.3">
                <p:embed/>
              </p:oleObj>
            </a:graphicData>
          </a:graphic>
        </p:graphicFrame>
      </p:grp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0721" name="Csoportba foglalás 30720"/>
          <p:cNvGrpSpPr>
            <a:grpSpLocks/>
          </p:cNvGrpSpPr>
          <p:nvPr/>
        </p:nvGrpSpPr>
        <p:grpSpPr bwMode="auto">
          <a:xfrm>
            <a:off x="346075" y="2997200"/>
            <a:ext cx="8588375" cy="1123950"/>
            <a:chOff x="346103" y="2996603"/>
            <a:chExt cx="8588523" cy="1124982"/>
          </a:xfrm>
        </p:grpSpPr>
        <p:sp>
          <p:nvSpPr>
            <p:cNvPr id="26662" name="Téglalap 17"/>
            <p:cNvSpPr>
              <a:spLocks noChangeArrowheads="1"/>
            </p:cNvSpPr>
            <p:nvPr/>
          </p:nvSpPr>
          <p:spPr bwMode="auto">
            <a:xfrm>
              <a:off x="346103" y="2996603"/>
              <a:ext cx="85885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A (*) összefüggés alapján 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DEF</a:t>
              </a:r>
              <a:r>
                <a:rPr lang="hu-HU" sz="2000"/>
                <a:t> háromszögben:</a:t>
              </a:r>
            </a:p>
          </p:txBody>
        </p:sp>
        <p:graphicFrame>
          <p:nvGraphicFramePr>
            <p:cNvPr id="26663" name="Objektum 16"/>
            <p:cNvGraphicFramePr>
              <a:graphicFrameLocks noChangeAspect="1"/>
            </p:cNvGraphicFramePr>
            <p:nvPr/>
          </p:nvGraphicFramePr>
          <p:xfrm>
            <a:off x="538162" y="3365935"/>
            <a:ext cx="8067675" cy="755650"/>
          </p:xfrm>
          <a:graphic>
            <a:graphicData uri="http://schemas.openxmlformats.org/presentationml/2006/ole">
              <p:oleObj spid="_x0000_s26663" name="Equation" r:id="rId6" imgW="4610100" imgH="431800" progId="Equation.3">
                <p:embed/>
              </p:oleObj>
            </a:graphicData>
          </a:graphic>
        </p:graphicFrame>
      </p:grpSp>
      <p:sp>
        <p:nvSpPr>
          <p:cNvPr id="2663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3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0724" name="Csoportba foglalás 30723"/>
          <p:cNvGrpSpPr>
            <a:grpSpLocks/>
          </p:cNvGrpSpPr>
          <p:nvPr/>
        </p:nvGrpSpPr>
        <p:grpSpPr bwMode="auto">
          <a:xfrm>
            <a:off x="346075" y="4140200"/>
            <a:ext cx="5160963" cy="404813"/>
            <a:chOff x="346102" y="4140130"/>
            <a:chExt cx="5160838" cy="405433"/>
          </a:xfrm>
        </p:grpSpPr>
        <p:graphicFrame>
          <p:nvGraphicFramePr>
            <p:cNvPr id="26659" name="Objektum 19"/>
            <p:cNvGraphicFramePr>
              <a:graphicFrameLocks noChangeAspect="1"/>
            </p:cNvGraphicFramePr>
            <p:nvPr/>
          </p:nvGraphicFramePr>
          <p:xfrm>
            <a:off x="1798715" y="4140130"/>
            <a:ext cx="1444590" cy="355320"/>
          </p:xfrm>
          <a:graphic>
            <a:graphicData uri="http://schemas.openxmlformats.org/presentationml/2006/ole">
              <p:oleObj spid="_x0000_s26659" name="Equation" r:id="rId7" imgW="825480" imgH="203040" progId="Equation.3">
                <p:embed/>
              </p:oleObj>
            </a:graphicData>
          </a:graphic>
        </p:graphicFrame>
        <p:graphicFrame>
          <p:nvGraphicFramePr>
            <p:cNvPr id="26660" name="Objektum 21"/>
            <p:cNvGraphicFramePr>
              <a:graphicFrameLocks noChangeAspect="1"/>
            </p:cNvGraphicFramePr>
            <p:nvPr/>
          </p:nvGraphicFramePr>
          <p:xfrm>
            <a:off x="4107080" y="4159465"/>
            <a:ext cx="1399860" cy="355320"/>
          </p:xfrm>
          <a:graphic>
            <a:graphicData uri="http://schemas.openxmlformats.org/presentationml/2006/ole">
              <p:oleObj spid="_x0000_s26660" name="Equation" r:id="rId8" imgW="799920" imgH="203040" progId="Equation.3">
                <p:embed/>
              </p:oleObj>
            </a:graphicData>
          </a:graphic>
        </p:graphicFrame>
        <p:sp>
          <p:nvSpPr>
            <p:cNvPr id="26661" name="Téglalap 24"/>
            <p:cNvSpPr>
              <a:spLocks noChangeArrowheads="1"/>
            </p:cNvSpPr>
            <p:nvPr/>
          </p:nvSpPr>
          <p:spPr bwMode="auto">
            <a:xfrm>
              <a:off x="346102" y="4145453"/>
              <a:ext cx="15425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Hasonlóan:</a:t>
              </a:r>
            </a:p>
          </p:txBody>
        </p:sp>
      </p:grpSp>
      <p:sp>
        <p:nvSpPr>
          <p:cNvPr id="2664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4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664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0725" name="Csoportba foglalás 30724"/>
          <p:cNvGrpSpPr>
            <a:grpSpLocks/>
          </p:cNvGrpSpPr>
          <p:nvPr/>
        </p:nvGrpSpPr>
        <p:grpSpPr bwMode="auto">
          <a:xfrm>
            <a:off x="346075" y="4598988"/>
            <a:ext cx="7454900" cy="1222375"/>
            <a:chOff x="346104" y="4598380"/>
            <a:chExt cx="7454473" cy="1222368"/>
          </a:xfrm>
        </p:grpSpPr>
        <p:graphicFrame>
          <p:nvGraphicFramePr>
            <p:cNvPr id="26655" name="Objektum 23"/>
            <p:cNvGraphicFramePr>
              <a:graphicFrameLocks noChangeAspect="1"/>
            </p:cNvGraphicFramePr>
            <p:nvPr/>
          </p:nvGraphicFramePr>
          <p:xfrm>
            <a:off x="1019084" y="5087323"/>
            <a:ext cx="2911475" cy="733425"/>
          </p:xfrm>
          <a:graphic>
            <a:graphicData uri="http://schemas.openxmlformats.org/presentationml/2006/ole">
              <p:oleObj spid="_x0000_s26655" name="Equation" r:id="rId9" imgW="1663700" imgH="419100" progId="Equation.3">
                <p:embed/>
              </p:oleObj>
            </a:graphicData>
          </a:graphic>
        </p:graphicFrame>
        <p:graphicFrame>
          <p:nvGraphicFramePr>
            <p:cNvPr id="26656" name="Objektum 26"/>
            <p:cNvGraphicFramePr>
              <a:graphicFrameLocks noChangeAspect="1"/>
            </p:cNvGraphicFramePr>
            <p:nvPr/>
          </p:nvGraphicFramePr>
          <p:xfrm>
            <a:off x="5112519" y="5109697"/>
            <a:ext cx="2688058" cy="688676"/>
          </p:xfrm>
          <a:graphic>
            <a:graphicData uri="http://schemas.openxmlformats.org/presentationml/2006/ole">
              <p:oleObj spid="_x0000_s26656" name="Equation" r:id="rId10" imgW="1536033" imgH="393529" progId="Equation.3">
                <p:embed/>
              </p:oleObj>
            </a:graphicData>
          </a:graphic>
        </p:graphicFrame>
        <p:sp>
          <p:nvSpPr>
            <p:cNvPr id="26657" name="Rectangle 6"/>
            <p:cNvSpPr>
              <a:spLocks noChangeArrowheads="1"/>
            </p:cNvSpPr>
            <p:nvPr/>
          </p:nvSpPr>
          <p:spPr bwMode="auto">
            <a:xfrm>
              <a:off x="4205716" y="5161935"/>
              <a:ext cx="550856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26658" name="Téglalap 34"/>
            <p:cNvSpPr>
              <a:spLocks noChangeArrowheads="1"/>
            </p:cNvSpPr>
            <p:nvPr/>
          </p:nvSpPr>
          <p:spPr bwMode="auto">
            <a:xfrm>
              <a:off x="346104" y="4598380"/>
              <a:ext cx="22432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Mindezek alapján:</a:t>
              </a:r>
            </a:p>
          </p:txBody>
        </p:sp>
      </p:grpSp>
      <p:grpSp>
        <p:nvGrpSpPr>
          <p:cNvPr id="31" name="Csoportba foglalás 30"/>
          <p:cNvGrpSpPr>
            <a:grpSpLocks/>
          </p:cNvGrpSpPr>
          <p:nvPr/>
        </p:nvGrpSpPr>
        <p:grpSpPr bwMode="auto">
          <a:xfrm>
            <a:off x="346075" y="1185863"/>
            <a:ext cx="8451850" cy="708025"/>
            <a:chOff x="346105" y="1186181"/>
            <a:chExt cx="8451790" cy="707886"/>
          </a:xfrm>
        </p:grpSpPr>
        <p:sp>
          <p:nvSpPr>
            <p:cNvPr id="26650" name="Téglalap 1"/>
            <p:cNvSpPr>
              <a:spLocks noChangeArrowheads="1"/>
            </p:cNvSpPr>
            <p:nvPr/>
          </p:nvSpPr>
          <p:spPr bwMode="auto">
            <a:xfrm>
              <a:off x="346105" y="1186181"/>
              <a:ext cx="84517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hu-HU" sz="2000"/>
                <a:t>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hu-HU" sz="2000"/>
                <a:t> háromszög síkjában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hu-HU" sz="2000"/>
                <a:t>-nek 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BC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hu-HU" sz="2000"/>
                <a:t>,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oldalaktól vett távolsága 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BC </a:t>
              </a:r>
              <a:r>
                <a:rPr lang="hu-HU" sz="2000"/>
                <a:t>: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CA </a:t>
              </a:r>
              <a:r>
                <a:rPr lang="hu-HU" sz="2000"/>
                <a:t>: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/>
                <a:t> arányú, ezért</a:t>
              </a:r>
            </a:p>
          </p:txBody>
        </p:sp>
        <p:graphicFrame>
          <p:nvGraphicFramePr>
            <p:cNvPr id="26651" name="Objektum 4"/>
            <p:cNvGraphicFramePr>
              <a:graphicFrameLocks noChangeAspect="1"/>
            </p:cNvGraphicFramePr>
            <p:nvPr/>
          </p:nvGraphicFramePr>
          <p:xfrm>
            <a:off x="3956703" y="1548669"/>
            <a:ext cx="1021463" cy="310881"/>
          </p:xfrm>
          <a:graphic>
            <a:graphicData uri="http://schemas.openxmlformats.org/presentationml/2006/ole">
              <p:oleObj spid="_x0000_s26651" name="Equation" r:id="rId11" imgW="583693" imgH="177646" progId="Equation.3">
                <p:embed/>
              </p:oleObj>
            </a:graphicData>
          </a:graphic>
        </p:graphicFrame>
        <p:graphicFrame>
          <p:nvGraphicFramePr>
            <p:cNvPr id="26652" name="Objektum 6"/>
            <p:cNvGraphicFramePr>
              <a:graphicFrameLocks noChangeAspect="1"/>
            </p:cNvGraphicFramePr>
            <p:nvPr/>
          </p:nvGraphicFramePr>
          <p:xfrm>
            <a:off x="5292463" y="1548669"/>
            <a:ext cx="977760" cy="310590"/>
          </p:xfrm>
          <a:graphic>
            <a:graphicData uri="http://schemas.openxmlformats.org/presentationml/2006/ole">
              <p:oleObj spid="_x0000_s26652" name="Equation" r:id="rId12" imgW="558720" imgH="177480" progId="Equation.3">
                <p:embed/>
              </p:oleObj>
            </a:graphicData>
          </a:graphic>
        </p:graphicFrame>
        <p:graphicFrame>
          <p:nvGraphicFramePr>
            <p:cNvPr id="26653" name="Objektum 8"/>
            <p:cNvGraphicFramePr>
              <a:graphicFrameLocks noChangeAspect="1"/>
            </p:cNvGraphicFramePr>
            <p:nvPr/>
          </p:nvGraphicFramePr>
          <p:xfrm>
            <a:off x="6584520" y="1540124"/>
            <a:ext cx="977760" cy="310590"/>
          </p:xfrm>
          <a:graphic>
            <a:graphicData uri="http://schemas.openxmlformats.org/presentationml/2006/ole">
              <p:oleObj spid="_x0000_s26653" name="Equation" r:id="rId13" imgW="558720" imgH="177480" progId="Equation.3">
                <p:embed/>
              </p:oleObj>
            </a:graphicData>
          </a:graphic>
        </p:graphicFrame>
        <p:graphicFrame>
          <p:nvGraphicFramePr>
            <p:cNvPr id="26654" name="Objektum 35"/>
            <p:cNvGraphicFramePr>
              <a:graphicFrameLocks noChangeAspect="1"/>
            </p:cNvGraphicFramePr>
            <p:nvPr/>
          </p:nvGraphicFramePr>
          <p:xfrm>
            <a:off x="7908925" y="1500188"/>
            <a:ext cx="800100" cy="377825"/>
          </p:xfrm>
          <a:graphic>
            <a:graphicData uri="http://schemas.openxmlformats.org/presentationml/2006/ole">
              <p:oleObj spid="_x0000_s26654" name="Equation" r:id="rId14" imgW="457200" imgH="215640" progId="Equation.3">
                <p:embed/>
              </p:oleObj>
            </a:graphicData>
          </a:graphic>
        </p:graphicFrame>
      </p:grpSp>
      <p:grpSp>
        <p:nvGrpSpPr>
          <p:cNvPr id="30726" name="Csoportba foglalás 30725"/>
          <p:cNvGrpSpPr>
            <a:grpSpLocks/>
          </p:cNvGrpSpPr>
          <p:nvPr/>
        </p:nvGrpSpPr>
        <p:grpSpPr bwMode="auto">
          <a:xfrm>
            <a:off x="234950" y="6070600"/>
            <a:ext cx="8566150" cy="407988"/>
            <a:chOff x="235009" y="6071226"/>
            <a:chExt cx="8566625" cy="407228"/>
          </a:xfrm>
        </p:grpSpPr>
        <p:sp>
          <p:nvSpPr>
            <p:cNvPr id="26647" name="Téglalap 27"/>
            <p:cNvSpPr>
              <a:spLocks noChangeArrowheads="1"/>
            </p:cNvSpPr>
            <p:nvPr/>
          </p:nvSpPr>
          <p:spPr bwMode="auto">
            <a:xfrm>
              <a:off x="235009" y="6071226"/>
              <a:ext cx="58325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Tehát a megfelelő oldalak arányossága miatt az </a:t>
              </a:r>
            </a:p>
          </p:txBody>
        </p:sp>
        <p:graphicFrame>
          <p:nvGraphicFramePr>
            <p:cNvPr id="26648" name="Objektum 29"/>
            <p:cNvGraphicFramePr>
              <a:graphicFrameLocks noChangeAspect="1"/>
            </p:cNvGraphicFramePr>
            <p:nvPr/>
          </p:nvGraphicFramePr>
          <p:xfrm>
            <a:off x="5794063" y="6100793"/>
            <a:ext cx="1666152" cy="377661"/>
          </p:xfrm>
          <a:graphic>
            <a:graphicData uri="http://schemas.openxmlformats.org/presentationml/2006/ole">
              <p:oleObj spid="_x0000_s26648" name="Equation" r:id="rId15" imgW="952087" imgH="215806" progId="Equation.3">
                <p:embed/>
              </p:oleObj>
            </a:graphicData>
          </a:graphic>
        </p:graphicFrame>
        <p:sp>
          <p:nvSpPr>
            <p:cNvPr id="37" name="Téglalap 36"/>
            <p:cNvSpPr/>
            <p:nvPr/>
          </p:nvSpPr>
          <p:spPr>
            <a:xfrm>
              <a:off x="8622237" y="6261371"/>
              <a:ext cx="179397" cy="180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26646" name="Dia számának helye 3072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68BAEB-61B8-44DE-8098-C86882202B3F}" type="slidenum">
              <a:rPr lang="hu-HU" smtClean="0"/>
              <a:pPr/>
              <a:t>21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Lemoine-Grebe féle pont</a:t>
            </a:r>
          </a:p>
        </p:txBody>
      </p:sp>
      <p:sp>
        <p:nvSpPr>
          <p:cNvPr id="27651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grpSp>
        <p:nvGrpSpPr>
          <p:cNvPr id="35" name="Csoportba foglalás 34"/>
          <p:cNvGrpSpPr>
            <a:grpSpLocks/>
          </p:cNvGrpSpPr>
          <p:nvPr/>
        </p:nvGrpSpPr>
        <p:grpSpPr bwMode="auto">
          <a:xfrm>
            <a:off x="346075" y="1168400"/>
            <a:ext cx="8588375" cy="400050"/>
            <a:chOff x="346102" y="1167803"/>
            <a:chExt cx="8588523" cy="400110"/>
          </a:xfrm>
        </p:grpSpPr>
        <p:sp>
          <p:nvSpPr>
            <p:cNvPr id="27684" name="Téglalap 6"/>
            <p:cNvSpPr>
              <a:spLocks noChangeArrowheads="1"/>
            </p:cNvSpPr>
            <p:nvPr/>
          </p:nvSpPr>
          <p:spPr bwMode="auto">
            <a:xfrm>
              <a:off x="346102" y="1167803"/>
              <a:ext cx="85885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Arial" charset="0"/>
                <a:buAutoNum type="arabicPeriod"/>
              </a:pPr>
              <a:r>
                <a:rPr lang="hu-HU" sz="2000"/>
                <a:t>A      kifejezhető az eredeti háromszög oldalainak függvényében.</a:t>
              </a:r>
            </a:p>
          </p:txBody>
        </p:sp>
        <p:graphicFrame>
          <p:nvGraphicFramePr>
            <p:cNvPr id="27685" name="Objektum 7"/>
            <p:cNvGraphicFramePr>
              <a:graphicFrameLocks noChangeAspect="1"/>
            </p:cNvGraphicFramePr>
            <p:nvPr/>
          </p:nvGraphicFramePr>
          <p:xfrm>
            <a:off x="1037772" y="1210533"/>
            <a:ext cx="244475" cy="309563"/>
          </p:xfrm>
          <a:graphic>
            <a:graphicData uri="http://schemas.openxmlformats.org/presentationml/2006/ole">
              <p:oleObj spid="_x0000_s27685" name="Equation" r:id="rId3" imgW="139680" imgH="177480" progId="Equation.3">
                <p:embed/>
              </p:oleObj>
            </a:graphicData>
          </a:graphic>
        </p:graphicFrame>
      </p:grp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6" name="Csoportba foglalás 35"/>
          <p:cNvGrpSpPr>
            <a:grpSpLocks/>
          </p:cNvGrpSpPr>
          <p:nvPr/>
        </p:nvGrpSpPr>
        <p:grpSpPr bwMode="auto">
          <a:xfrm>
            <a:off x="692150" y="1493838"/>
            <a:ext cx="8396288" cy="688975"/>
            <a:chOff x="692204" y="1493611"/>
            <a:chExt cx="8396252" cy="688975"/>
          </a:xfrm>
        </p:grpSpPr>
        <p:sp>
          <p:nvSpPr>
            <p:cNvPr id="27682" name="Téglalap 8"/>
            <p:cNvSpPr>
              <a:spLocks noChangeArrowheads="1"/>
            </p:cNvSpPr>
            <p:nvPr/>
          </p:nvSpPr>
          <p:spPr bwMode="auto">
            <a:xfrm>
              <a:off x="692204" y="1611458"/>
              <a:ext cx="81142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Ha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hu-HU" sz="2000" i="1"/>
                <a:t> </a:t>
              </a:r>
              <a:r>
                <a:rPr lang="hu-HU" sz="2000"/>
                <a:t>jelöli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hu-HU" sz="2000"/>
                <a:t> háromszög területét, akkor:</a:t>
              </a:r>
            </a:p>
          </p:txBody>
        </p:sp>
        <p:graphicFrame>
          <p:nvGraphicFramePr>
            <p:cNvPr id="27683" name="Objektum 10"/>
            <p:cNvGraphicFramePr>
              <a:graphicFrameLocks noChangeAspect="1"/>
            </p:cNvGraphicFramePr>
            <p:nvPr/>
          </p:nvGraphicFramePr>
          <p:xfrm>
            <a:off x="6021406" y="1493611"/>
            <a:ext cx="3067050" cy="688975"/>
          </p:xfrm>
          <a:graphic>
            <a:graphicData uri="http://schemas.openxmlformats.org/presentationml/2006/ole">
              <p:oleObj spid="_x0000_s27683" name="Equation" r:id="rId4" imgW="1752600" imgH="393700" progId="Equation.3">
                <p:embed/>
              </p:oleObj>
            </a:graphicData>
          </a:graphic>
        </p:graphicFrame>
      </p:grp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38" name="Csoportba foglalás 37"/>
          <p:cNvGrpSpPr>
            <a:grpSpLocks/>
          </p:cNvGrpSpPr>
          <p:nvPr/>
        </p:nvGrpSpPr>
        <p:grpSpPr bwMode="auto">
          <a:xfrm>
            <a:off x="760413" y="2838450"/>
            <a:ext cx="7561262" cy="690563"/>
            <a:chOff x="760576" y="2838787"/>
            <a:chExt cx="7561196" cy="689649"/>
          </a:xfrm>
        </p:grpSpPr>
        <p:graphicFrame>
          <p:nvGraphicFramePr>
            <p:cNvPr id="27679" name="Objektum 18"/>
            <p:cNvGraphicFramePr>
              <a:graphicFrameLocks noChangeAspect="1"/>
            </p:cNvGraphicFramePr>
            <p:nvPr/>
          </p:nvGraphicFramePr>
          <p:xfrm>
            <a:off x="760576" y="2839461"/>
            <a:ext cx="5734050" cy="688975"/>
          </p:xfrm>
          <a:graphic>
            <a:graphicData uri="http://schemas.openxmlformats.org/presentationml/2006/ole">
              <p:oleObj spid="_x0000_s27679" name="Equation" r:id="rId5" imgW="3276600" imgH="393700" progId="Equation.3">
                <p:embed/>
              </p:oleObj>
            </a:graphicData>
          </a:graphic>
        </p:graphicFrame>
        <p:graphicFrame>
          <p:nvGraphicFramePr>
            <p:cNvPr id="27680" name="Objektum 20"/>
            <p:cNvGraphicFramePr>
              <a:graphicFrameLocks noChangeAspect="1"/>
            </p:cNvGraphicFramePr>
            <p:nvPr/>
          </p:nvGraphicFramePr>
          <p:xfrm>
            <a:off x="7588665" y="2838787"/>
            <a:ext cx="733107" cy="688676"/>
          </p:xfrm>
          <a:graphic>
            <a:graphicData uri="http://schemas.openxmlformats.org/presentationml/2006/ole">
              <p:oleObj spid="_x0000_s27680" name="Equation" r:id="rId6" imgW="418918" imgH="393529" progId="Equation.3">
                <p:embed/>
              </p:oleObj>
            </a:graphicData>
          </a:graphic>
        </p:graphicFrame>
        <p:sp>
          <p:nvSpPr>
            <p:cNvPr id="27681" name="Téglalap 21"/>
            <p:cNvSpPr>
              <a:spLocks noChangeArrowheads="1"/>
            </p:cNvSpPr>
            <p:nvPr/>
          </p:nvSpPr>
          <p:spPr bwMode="auto">
            <a:xfrm>
              <a:off x="6755448" y="2998459"/>
              <a:ext cx="7135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ahol</a:t>
              </a:r>
            </a:p>
          </p:txBody>
        </p:sp>
      </p:grpSp>
      <p:grpSp>
        <p:nvGrpSpPr>
          <p:cNvPr id="37" name="Csoportba foglalás 36"/>
          <p:cNvGrpSpPr>
            <a:grpSpLocks/>
          </p:cNvGrpSpPr>
          <p:nvPr/>
        </p:nvGrpSpPr>
        <p:grpSpPr bwMode="auto">
          <a:xfrm>
            <a:off x="700088" y="2092325"/>
            <a:ext cx="5056187" cy="787400"/>
            <a:chOff x="700750" y="2092606"/>
            <a:chExt cx="5055139" cy="787288"/>
          </a:xfrm>
        </p:grpSpPr>
        <p:graphicFrame>
          <p:nvGraphicFramePr>
            <p:cNvPr id="27673" name="Objektum 11"/>
            <p:cNvGraphicFramePr>
              <a:graphicFrameLocks noChangeAspect="1"/>
            </p:cNvGraphicFramePr>
            <p:nvPr/>
          </p:nvGraphicFramePr>
          <p:xfrm>
            <a:off x="1499783" y="2129766"/>
            <a:ext cx="1021463" cy="310881"/>
          </p:xfrm>
          <a:graphic>
            <a:graphicData uri="http://schemas.openxmlformats.org/presentationml/2006/ole">
              <p:oleObj spid="_x0000_s27673" name="Equation" r:id="rId7" imgW="583693" imgH="177646" progId="Equation.3">
                <p:embed/>
              </p:oleObj>
            </a:graphicData>
          </a:graphic>
        </p:graphicFrame>
        <p:graphicFrame>
          <p:nvGraphicFramePr>
            <p:cNvPr id="27674" name="Objektum 12"/>
            <p:cNvGraphicFramePr>
              <a:graphicFrameLocks noChangeAspect="1"/>
            </p:cNvGraphicFramePr>
            <p:nvPr/>
          </p:nvGraphicFramePr>
          <p:xfrm>
            <a:off x="2767177" y="2129766"/>
            <a:ext cx="977760" cy="310590"/>
          </p:xfrm>
          <a:graphic>
            <a:graphicData uri="http://schemas.openxmlformats.org/presentationml/2006/ole">
              <p:oleObj spid="_x0000_s27674" name="Equation" r:id="rId8" imgW="558720" imgH="177480" progId="Equation.3">
                <p:embed/>
              </p:oleObj>
            </a:graphicData>
          </a:graphic>
        </p:graphicFrame>
        <p:graphicFrame>
          <p:nvGraphicFramePr>
            <p:cNvPr id="27675" name="Objektum 13"/>
            <p:cNvGraphicFramePr>
              <a:graphicFrameLocks noChangeAspect="1"/>
            </p:cNvGraphicFramePr>
            <p:nvPr/>
          </p:nvGraphicFramePr>
          <p:xfrm>
            <a:off x="3990867" y="2121221"/>
            <a:ext cx="977760" cy="310590"/>
          </p:xfrm>
          <a:graphic>
            <a:graphicData uri="http://schemas.openxmlformats.org/presentationml/2006/ole">
              <p:oleObj spid="_x0000_s27675" name="Equation" r:id="rId9" imgW="558720" imgH="177480" progId="Equation.3">
                <p:embed/>
              </p:oleObj>
            </a:graphicData>
          </a:graphic>
        </p:graphicFrame>
        <p:sp>
          <p:nvSpPr>
            <p:cNvPr id="27676" name="Téglalap 14"/>
            <p:cNvSpPr>
              <a:spLocks noChangeArrowheads="1"/>
            </p:cNvSpPr>
            <p:nvPr/>
          </p:nvSpPr>
          <p:spPr bwMode="auto">
            <a:xfrm>
              <a:off x="700750" y="2092606"/>
              <a:ext cx="8844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Mivel</a:t>
              </a:r>
            </a:p>
          </p:txBody>
        </p:sp>
        <p:graphicFrame>
          <p:nvGraphicFramePr>
            <p:cNvPr id="27677" name="Objektum 16"/>
            <p:cNvGraphicFramePr>
              <a:graphicFrameLocks noChangeAspect="1"/>
            </p:cNvGraphicFramePr>
            <p:nvPr/>
          </p:nvGraphicFramePr>
          <p:xfrm>
            <a:off x="1444239" y="2479784"/>
            <a:ext cx="4311650" cy="400050"/>
          </p:xfrm>
          <a:graphic>
            <a:graphicData uri="http://schemas.openxmlformats.org/presentationml/2006/ole">
              <p:oleObj spid="_x0000_s27677" name="Equation" r:id="rId10" imgW="2463800" imgH="228600" progId="Equation.3">
                <p:embed/>
              </p:oleObj>
            </a:graphicData>
          </a:graphic>
        </p:graphicFrame>
        <p:sp>
          <p:nvSpPr>
            <p:cNvPr id="27678" name="Téglalap 22"/>
            <p:cNvSpPr>
              <a:spLocks noChangeArrowheads="1"/>
            </p:cNvSpPr>
            <p:nvPr/>
          </p:nvSpPr>
          <p:spPr bwMode="auto">
            <a:xfrm>
              <a:off x="700750" y="2479784"/>
              <a:ext cx="8844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ezért</a:t>
              </a:r>
            </a:p>
          </p:txBody>
        </p:sp>
      </p:grpSp>
      <p:sp>
        <p:nvSpPr>
          <p:cNvPr id="24" name="Téglalap 23"/>
          <p:cNvSpPr>
            <a:spLocks noChangeArrowheads="1"/>
          </p:cNvSpPr>
          <p:nvPr/>
        </p:nvSpPr>
        <p:spPr bwMode="auto">
          <a:xfrm>
            <a:off x="346075" y="3751263"/>
            <a:ext cx="8459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 startAt="2"/>
            </a:pPr>
            <a:r>
              <a:rPr lang="hu-HU" sz="2000"/>
              <a:t>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i="1"/>
              <a:t> </a:t>
            </a:r>
            <a:r>
              <a:rPr lang="hu-HU" sz="2000"/>
              <a:t>talpponti háromszögében az oldalak úgy aránylanak egymáshoz, mint 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hu-HU" sz="2000"/>
              <a:t> háromszög súlyvonalai.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40" name="Csoportba foglalás 39"/>
          <p:cNvGrpSpPr>
            <a:grpSpLocks/>
          </p:cNvGrpSpPr>
          <p:nvPr/>
        </p:nvGrpSpPr>
        <p:grpSpPr bwMode="auto">
          <a:xfrm>
            <a:off x="2500313" y="5454650"/>
            <a:ext cx="2489200" cy="1306513"/>
            <a:chOff x="2499572" y="5454035"/>
            <a:chExt cx="2489200" cy="1306506"/>
          </a:xfrm>
        </p:grpSpPr>
        <p:graphicFrame>
          <p:nvGraphicFramePr>
            <p:cNvPr id="27671" name="Objektum 30"/>
            <p:cNvGraphicFramePr>
              <a:graphicFrameLocks noChangeAspect="1"/>
            </p:cNvGraphicFramePr>
            <p:nvPr/>
          </p:nvGraphicFramePr>
          <p:xfrm>
            <a:off x="2499572" y="6004891"/>
            <a:ext cx="2489200" cy="755650"/>
          </p:xfrm>
          <a:graphic>
            <a:graphicData uri="http://schemas.openxmlformats.org/presentationml/2006/ole">
              <p:oleObj spid="_x0000_s27671" name="Equation" r:id="rId11" imgW="1422400" imgH="431800" progId="Equation.3">
                <p:embed/>
              </p:oleObj>
            </a:graphicData>
          </a:graphic>
        </p:graphicFrame>
        <p:sp>
          <p:nvSpPr>
            <p:cNvPr id="27672" name="Rectangle 6"/>
            <p:cNvSpPr>
              <a:spLocks noChangeArrowheads="1"/>
            </p:cNvSpPr>
            <p:nvPr/>
          </p:nvSpPr>
          <p:spPr bwMode="auto">
            <a:xfrm rot="5400000">
              <a:off x="3468744" y="5437363"/>
              <a:ext cx="550856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grpSp>
        <p:nvGrpSpPr>
          <p:cNvPr id="39" name="Csoportba foglalás 38"/>
          <p:cNvGrpSpPr>
            <a:grpSpLocks/>
          </p:cNvGrpSpPr>
          <p:nvPr/>
        </p:nvGrpSpPr>
        <p:grpSpPr bwMode="auto">
          <a:xfrm>
            <a:off x="700088" y="4535488"/>
            <a:ext cx="8383587" cy="1103312"/>
            <a:chOff x="700750" y="4534749"/>
            <a:chExt cx="8383424" cy="1103952"/>
          </a:xfrm>
        </p:grpSpPr>
        <p:sp>
          <p:nvSpPr>
            <p:cNvPr id="27666" name="Téglalap 24"/>
            <p:cNvSpPr>
              <a:spLocks noChangeArrowheads="1"/>
            </p:cNvSpPr>
            <p:nvPr/>
          </p:nvSpPr>
          <p:spPr bwMode="auto">
            <a:xfrm>
              <a:off x="700750" y="4534749"/>
              <a:ext cx="37305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Felhasználva a már bizonyított </a:t>
              </a:r>
            </a:p>
          </p:txBody>
        </p:sp>
        <p:graphicFrame>
          <p:nvGraphicFramePr>
            <p:cNvPr id="27667" name="Objektum 26"/>
            <p:cNvGraphicFramePr>
              <a:graphicFrameLocks noChangeAspect="1"/>
            </p:cNvGraphicFramePr>
            <p:nvPr/>
          </p:nvGraphicFramePr>
          <p:xfrm>
            <a:off x="730641" y="4883051"/>
            <a:ext cx="2089150" cy="755650"/>
          </p:xfrm>
          <a:graphic>
            <a:graphicData uri="http://schemas.openxmlformats.org/presentationml/2006/ole">
              <p:oleObj spid="_x0000_s27667" name="Equation" r:id="rId12" imgW="1193800" imgH="431800" progId="Equation.3">
                <p:embed/>
              </p:oleObj>
            </a:graphicData>
          </a:graphic>
        </p:graphicFrame>
        <p:graphicFrame>
          <p:nvGraphicFramePr>
            <p:cNvPr id="27668" name="Objektum 27"/>
            <p:cNvGraphicFramePr>
              <a:graphicFrameLocks noChangeAspect="1"/>
            </p:cNvGraphicFramePr>
            <p:nvPr/>
          </p:nvGraphicFramePr>
          <p:xfrm>
            <a:off x="4204100" y="4904081"/>
            <a:ext cx="2688058" cy="688676"/>
          </p:xfrm>
          <a:graphic>
            <a:graphicData uri="http://schemas.openxmlformats.org/presentationml/2006/ole">
              <p:oleObj spid="_x0000_s27668" name="Equation" r:id="rId13" imgW="1536033" imgH="393529" progId="Equation.3">
                <p:embed/>
              </p:oleObj>
            </a:graphicData>
          </a:graphic>
        </p:graphicFrame>
        <p:sp>
          <p:nvSpPr>
            <p:cNvPr id="27669" name="Téglalap 28"/>
            <p:cNvSpPr>
              <a:spLocks noChangeArrowheads="1"/>
            </p:cNvSpPr>
            <p:nvPr/>
          </p:nvSpPr>
          <p:spPr bwMode="auto">
            <a:xfrm>
              <a:off x="2961088" y="5041973"/>
              <a:ext cx="13673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valamint</a:t>
              </a:r>
            </a:p>
          </p:txBody>
        </p:sp>
        <p:sp>
          <p:nvSpPr>
            <p:cNvPr id="27670" name="Téglalap 33"/>
            <p:cNvSpPr>
              <a:spLocks noChangeArrowheads="1"/>
            </p:cNvSpPr>
            <p:nvPr/>
          </p:nvSpPr>
          <p:spPr bwMode="auto">
            <a:xfrm>
              <a:off x="6933284" y="5033382"/>
              <a:ext cx="21508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összefüggéseket</a:t>
              </a:r>
            </a:p>
          </p:txBody>
        </p:sp>
      </p:grpSp>
      <p:sp>
        <p:nvSpPr>
          <p:cNvPr id="27665" name="Dia számának helye 4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ED7B37-53F0-4228-B09F-A6B04BAAADBC}" type="slidenum">
              <a:rPr lang="hu-HU" smtClean="0"/>
              <a:pPr/>
              <a:t>22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Súlypont, Lemoine-Grebe féle pont</a:t>
            </a:r>
          </a:p>
        </p:txBody>
      </p:sp>
      <p:sp>
        <p:nvSpPr>
          <p:cNvPr id="28675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pic>
        <p:nvPicPr>
          <p:cNvPr id="81922" name="Picture 2" descr="pista haromszog6n"/>
          <p:cNvPicPr>
            <a:picLocks noChangeAspect="1" noChangeArrowheads="1"/>
          </p:cNvPicPr>
          <p:nvPr/>
        </p:nvPicPr>
        <p:blipFill>
          <a:blip r:embed="rId3"/>
          <a:srcRect r="14748"/>
          <a:stretch>
            <a:fillRect/>
          </a:stretch>
        </p:blipFill>
        <p:spPr bwMode="auto">
          <a:xfrm>
            <a:off x="88900" y="1550988"/>
            <a:ext cx="47561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3" name="Csoportba foglalás 81922"/>
          <p:cNvGrpSpPr>
            <a:grpSpLocks/>
          </p:cNvGrpSpPr>
          <p:nvPr/>
        </p:nvGrpSpPr>
        <p:grpSpPr bwMode="auto">
          <a:xfrm>
            <a:off x="4845050" y="1550988"/>
            <a:ext cx="4298950" cy="1343025"/>
            <a:chOff x="4845464" y="1550568"/>
            <a:chExt cx="4298536" cy="1343135"/>
          </a:xfrm>
        </p:grpSpPr>
        <p:sp>
          <p:nvSpPr>
            <p:cNvPr id="28696" name="Téglalap 4"/>
            <p:cNvSpPr>
              <a:spLocks noChangeArrowheads="1"/>
            </p:cNvSpPr>
            <p:nvPr/>
          </p:nvSpPr>
          <p:spPr bwMode="auto">
            <a:xfrm>
              <a:off x="4845464" y="1550568"/>
              <a:ext cx="429853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hu-HU" sz="2000" i="1"/>
                <a:t> </a:t>
              </a:r>
              <a:r>
                <a:rPr lang="hu-HU" sz="2000"/>
                <a:t>talpponti háromszöge hasonló az eredeti háromszöghöz. </a:t>
              </a:r>
            </a:p>
          </p:txBody>
        </p:sp>
        <p:sp>
          <p:nvSpPr>
            <p:cNvPr id="28697" name="Téglalap 5"/>
            <p:cNvSpPr>
              <a:spLocks noChangeArrowheads="1"/>
            </p:cNvSpPr>
            <p:nvPr/>
          </p:nvSpPr>
          <p:spPr bwMode="auto">
            <a:xfrm>
              <a:off x="4845464" y="2330751"/>
              <a:ext cx="25653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 hasonlósági arány </a:t>
              </a:r>
            </a:p>
          </p:txBody>
        </p:sp>
        <p:graphicFrame>
          <p:nvGraphicFramePr>
            <p:cNvPr id="28698" name="Objektum 8"/>
            <p:cNvGraphicFramePr>
              <a:graphicFrameLocks noChangeAspect="1"/>
            </p:cNvGraphicFramePr>
            <p:nvPr/>
          </p:nvGraphicFramePr>
          <p:xfrm>
            <a:off x="7314729" y="2205113"/>
            <a:ext cx="1777860" cy="688590"/>
          </p:xfrm>
          <a:graphic>
            <a:graphicData uri="http://schemas.openxmlformats.org/presentationml/2006/ole">
              <p:oleObj spid="_x0000_s28698" name="Equation" r:id="rId4" imgW="1015920" imgH="393480" progId="Equation.3">
                <p:embed/>
              </p:oleObj>
            </a:graphicData>
          </a:graphic>
        </p:graphicFrame>
      </p:grp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/>
        </p:nvGraphicFramePr>
        <p:xfrm>
          <a:off x="5021263" y="3043238"/>
          <a:ext cx="3689350" cy="1422400"/>
        </p:xfrm>
        <a:graphic>
          <a:graphicData uri="http://schemas.openxmlformats.org/presentationml/2006/ole">
            <p:oleObj spid="_x0000_s28679" name="Equation" r:id="rId5" imgW="2108160" imgH="812520" progId="Equation.3">
              <p:embed/>
            </p:oleObj>
          </a:graphicData>
        </a:graphic>
      </p:graphicFrame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4" name="Csoportba foglalás 23"/>
          <p:cNvGrpSpPr>
            <a:grpSpLocks/>
          </p:cNvGrpSpPr>
          <p:nvPr/>
        </p:nvGrpSpPr>
        <p:grpSpPr bwMode="auto">
          <a:xfrm>
            <a:off x="4845050" y="4567238"/>
            <a:ext cx="4572000" cy="1389062"/>
            <a:chOff x="4845466" y="4567166"/>
            <a:chExt cx="4572000" cy="1388718"/>
          </a:xfrm>
        </p:grpSpPr>
        <p:sp>
          <p:nvSpPr>
            <p:cNvPr id="28694" name="Téglalap 12"/>
            <p:cNvSpPr>
              <a:spLocks noChangeArrowheads="1"/>
            </p:cNvSpPr>
            <p:nvPr/>
          </p:nvSpPr>
          <p:spPr bwMode="auto">
            <a:xfrm>
              <a:off x="4845466" y="4567166"/>
              <a:ext cx="457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 i="1"/>
                <a:t> </a:t>
              </a:r>
              <a:r>
                <a:rPr lang="hu-HU" sz="2000"/>
                <a:t>súlypont a súlyvonalakat 2:1 arányban osztja.</a:t>
              </a:r>
            </a:p>
          </p:txBody>
        </p:sp>
        <p:graphicFrame>
          <p:nvGraphicFramePr>
            <p:cNvPr id="28695" name="Objektum 14"/>
            <p:cNvGraphicFramePr>
              <a:graphicFrameLocks noChangeAspect="1"/>
            </p:cNvGraphicFramePr>
            <p:nvPr/>
          </p:nvGraphicFramePr>
          <p:xfrm>
            <a:off x="5037746" y="5266909"/>
            <a:ext cx="2422525" cy="688975"/>
          </p:xfrm>
          <a:graphic>
            <a:graphicData uri="http://schemas.openxmlformats.org/presentationml/2006/ole">
              <p:oleObj spid="_x0000_s28695" name="Equation" r:id="rId6" imgW="1384300" imgH="393700" progId="Equation.3">
                <p:embed/>
              </p:oleObj>
            </a:graphicData>
          </a:graphic>
        </p:graphicFrame>
      </p:grp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7" name="Csoportba foglalás 26"/>
          <p:cNvGrpSpPr>
            <a:grpSpLocks/>
          </p:cNvGrpSpPr>
          <p:nvPr/>
        </p:nvGrpSpPr>
        <p:grpSpPr bwMode="auto">
          <a:xfrm>
            <a:off x="696913" y="5949950"/>
            <a:ext cx="8293100" cy="793750"/>
            <a:chOff x="696481" y="5950634"/>
            <a:chExt cx="8293695" cy="793632"/>
          </a:xfrm>
        </p:grpSpPr>
        <p:sp>
          <p:nvSpPr>
            <p:cNvPr id="20" name="Téglalap 19"/>
            <p:cNvSpPr/>
            <p:nvPr/>
          </p:nvSpPr>
          <p:spPr>
            <a:xfrm>
              <a:off x="8801249" y="6485542"/>
              <a:ext cx="179401" cy="179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96481" y="5950634"/>
              <a:ext cx="8293695" cy="7079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sz="2000" dirty="0">
                  <a:latin typeface="+mj-lt"/>
                  <a:cs typeface="Times New Roman" pitchFamily="18" charset="0"/>
                </a:rPr>
                <a:t>Mivel az </a:t>
              </a:r>
              <a:r>
                <a:rPr lang="hu-HU" sz="2000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hu-HU" sz="2000" dirty="0"/>
                <a:t> és az </a:t>
              </a:r>
              <a:r>
                <a:rPr lang="hu-HU" sz="20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hu-HU" sz="2000" dirty="0"/>
                <a:t> pontok az </a:t>
              </a:r>
              <a:r>
                <a:rPr lang="hu-HU" sz="2000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 dirty="0"/>
                <a:t> egyenes által meghatározott </a:t>
              </a:r>
              <a:r>
                <a:rPr lang="hu-HU" sz="2000" dirty="0" err="1"/>
                <a:t>félsíkok</a:t>
              </a:r>
              <a:r>
                <a:rPr lang="hu-HU" sz="2000" dirty="0"/>
                <a:t> közül ugyanazon </a:t>
              </a:r>
              <a:r>
                <a:rPr lang="hu-HU" sz="2000" dirty="0" err="1"/>
                <a:t>félsíkban</a:t>
              </a:r>
              <a:r>
                <a:rPr lang="hu-HU" sz="2000" dirty="0"/>
                <a:t> találhatók              </a:t>
              </a:r>
              <a:r>
                <a:rPr lang="hu-HU" sz="2000" i="1" dirty="0">
                  <a:latin typeface="Times New Roman" pitchFamily="18" charset="0"/>
                  <a:cs typeface="Times New Roman" pitchFamily="18" charset="0"/>
                </a:rPr>
                <a:t>SL</a:t>
              </a:r>
              <a:r>
                <a:rPr lang="hu-HU" sz="2000" dirty="0"/>
                <a:t> párhuzamos </a:t>
              </a:r>
              <a:r>
                <a:rPr lang="hu-HU" sz="2000" i="1" dirty="0" err="1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hu-HU" sz="2000" dirty="0" err="1"/>
                <a:t>-vel</a:t>
              </a:r>
              <a:r>
                <a:rPr lang="hu-HU" sz="2000" dirty="0"/>
                <a:t>.</a:t>
              </a:r>
            </a:p>
          </p:txBody>
        </p:sp>
        <p:sp>
          <p:nvSpPr>
            <p:cNvPr id="28693" name="Rectangle 6"/>
            <p:cNvSpPr>
              <a:spLocks noChangeArrowheads="1"/>
            </p:cNvSpPr>
            <p:nvPr/>
          </p:nvSpPr>
          <p:spPr bwMode="auto">
            <a:xfrm>
              <a:off x="5141132" y="6160066"/>
              <a:ext cx="550856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grpSp>
        <p:nvGrpSpPr>
          <p:cNvPr id="25" name="Csoportba foglalás 24"/>
          <p:cNvGrpSpPr>
            <a:grpSpLocks/>
          </p:cNvGrpSpPr>
          <p:nvPr/>
        </p:nvGrpSpPr>
        <p:grpSpPr bwMode="auto">
          <a:xfrm>
            <a:off x="757238" y="5299075"/>
            <a:ext cx="3998912" cy="688975"/>
            <a:chOff x="757282" y="5299209"/>
            <a:chExt cx="3999290" cy="688590"/>
          </a:xfrm>
        </p:grpSpPr>
        <p:graphicFrame>
          <p:nvGraphicFramePr>
            <p:cNvPr id="28689" name="Objektum 16"/>
            <p:cNvGraphicFramePr>
              <a:graphicFrameLocks noChangeAspect="1"/>
            </p:cNvGraphicFramePr>
            <p:nvPr/>
          </p:nvGraphicFramePr>
          <p:xfrm>
            <a:off x="757282" y="5299209"/>
            <a:ext cx="3133620" cy="688590"/>
          </p:xfrm>
          <a:graphic>
            <a:graphicData uri="http://schemas.openxmlformats.org/presentationml/2006/ole">
              <p:oleObj spid="_x0000_s28689" name="Equation" r:id="rId7" imgW="1790640" imgH="393480" progId="Equation.3">
                <p:embed/>
              </p:oleObj>
            </a:graphicData>
          </a:graphic>
        </p:graphicFrame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 rot="10800000">
              <a:off x="4205716" y="5299210"/>
              <a:ext cx="550856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sp>
        <p:nvSpPr>
          <p:cNvPr id="23" name="Téglalap 22"/>
          <p:cNvSpPr/>
          <p:nvPr/>
        </p:nvSpPr>
        <p:spPr>
          <a:xfrm>
            <a:off x="488950" y="1096963"/>
            <a:ext cx="5580063" cy="4000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1"/>
                </a:solidFill>
              </a:rPr>
              <a:t>Az </a:t>
            </a:r>
            <a:r>
              <a:rPr lang="hu-H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hu-HU" sz="2000" i="1" dirty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egyenes párhuzamos az </a:t>
            </a:r>
            <a:r>
              <a:rPr lang="hu-H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hu-HU" sz="2000" dirty="0">
                <a:solidFill>
                  <a:schemeClr val="tx1"/>
                </a:solidFill>
              </a:rPr>
              <a:t> egyenessel.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8686" name="Dia számának helye 2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489701-35F9-4009-8F05-E4E6F35719CA}" type="slidenum">
              <a:rPr lang="hu-HU" smtClean="0"/>
              <a:pPr/>
              <a:t>23</a:t>
            </a:fld>
            <a:endParaRPr lang="hu-HU" smtClean="0"/>
          </a:p>
        </p:txBody>
      </p:sp>
      <p:cxnSp>
        <p:nvCxnSpPr>
          <p:cNvPr id="30" name="Egyenes összekötő 29"/>
          <p:cNvCxnSpPr/>
          <p:nvPr/>
        </p:nvCxnSpPr>
        <p:spPr>
          <a:xfrm>
            <a:off x="153988" y="4094163"/>
            <a:ext cx="4691062" cy="15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153988" y="5022850"/>
            <a:ext cx="4691062" cy="17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További tulajdonságok</a:t>
            </a:r>
          </a:p>
        </p:txBody>
      </p:sp>
      <p:sp>
        <p:nvSpPr>
          <p:cNvPr id="29699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29700" name="Téglalap 11"/>
          <p:cNvSpPr>
            <a:spLocks noChangeArrowheads="1"/>
          </p:cNvSpPr>
          <p:nvPr/>
        </p:nvSpPr>
        <p:spPr bwMode="auto">
          <a:xfrm>
            <a:off x="657225" y="4610100"/>
            <a:ext cx="81057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endParaRPr lang="hu-HU" sz="2000"/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hu-HU" sz="2000"/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hu-HU" sz="2000"/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hu-HU" sz="2000"/>
          </a:p>
          <a:p>
            <a:endParaRPr lang="hu-HU" sz="2000"/>
          </a:p>
          <a:p>
            <a:endParaRPr lang="hu-HU" sz="200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5125" y="1233488"/>
            <a:ext cx="436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/>
              <a:t>Néhány további érdekes tulajdonság: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87413" y="1763713"/>
            <a:ext cx="8275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hu-HU" sz="2000"/>
              <a:t>ha 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hu-HU" sz="2000"/>
              <a:t> háromszög két csúcsát rögzítjük, akkor a harmadik csúcs</a:t>
            </a:r>
            <a:br>
              <a:rPr lang="hu-HU" sz="2000"/>
            </a:br>
            <a:r>
              <a:rPr lang="hu-HU" sz="2000"/>
              <a:t>által leírt mértani hely egy kör lesz,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89000" y="2744788"/>
            <a:ext cx="763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hu-HU" sz="2000"/>
              <a:t>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hu-HU" sz="2000"/>
              <a:t> közös érintője a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CSA</a:t>
            </a:r>
            <a:r>
              <a:rPr lang="hu-HU" sz="2000"/>
              <a:t> és a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CSB</a:t>
            </a:r>
            <a:r>
              <a:rPr lang="hu-HU" sz="2000"/>
              <a:t> háromszögek köré írható </a:t>
            </a:r>
            <a:br>
              <a:rPr lang="hu-HU" sz="2000"/>
            </a:br>
            <a:r>
              <a:rPr lang="hu-HU" sz="2000"/>
              <a:t>köröknek,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887413" y="3716338"/>
            <a:ext cx="8007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hu-HU" sz="2000" dirty="0">
                <a:latin typeface="+mn-lt"/>
                <a:cs typeface="Times New Roman" pitchFamily="18" charset="0"/>
              </a:rPr>
              <a:t>az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000" dirty="0"/>
              <a:t> rajta van az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A’B’C</a:t>
            </a:r>
            <a:r>
              <a:rPr lang="hu-HU" sz="2000" dirty="0"/>
              <a:t> háromszög köré írható körön, ahol az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hu-HU" sz="2000" i="1" dirty="0"/>
              <a:t> </a:t>
            </a:r>
            <a:r>
              <a:rPr lang="hu-HU" sz="2000" dirty="0" err="1"/>
              <a:t>a</a:t>
            </a:r>
            <a:r>
              <a:rPr lang="hu-HU" sz="2000" dirty="0"/>
              <a:t> 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hu-HU" sz="2000" dirty="0"/>
              <a:t>oldal, míg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hu-HU" sz="2000" dirty="0"/>
              <a:t>az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hu-HU" sz="2000" dirty="0"/>
              <a:t> oldal felezőpontja,</a:t>
            </a:r>
          </a:p>
        </p:txBody>
      </p:sp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889000" y="4611688"/>
            <a:ext cx="787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000"/>
              <a:t>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hu-HU" sz="2000"/>
              <a:t> egyenes merőleges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hu-HU" sz="2000"/>
              <a:t> egyenesre, ahol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2000"/>
              <a:t> az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hu-HU" sz="2000"/>
              <a:t> háromszög köré írható kör középpontja.</a:t>
            </a:r>
          </a:p>
        </p:txBody>
      </p:sp>
      <p:sp>
        <p:nvSpPr>
          <p:cNvPr id="29706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1E92D0-AD3A-4AD4-9B7C-E909544366F2}" type="slidenum">
              <a:rPr lang="hu-HU" smtClean="0"/>
              <a:pPr/>
              <a:t>24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0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30723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45598B-7137-412E-B22A-AC2C8B38E4C1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30724" name="Téglalap 4"/>
          <p:cNvSpPr>
            <a:spLocks noChangeArrowheads="1"/>
          </p:cNvSpPr>
          <p:nvPr/>
        </p:nvSpPr>
        <p:spPr bwMode="auto">
          <a:xfrm>
            <a:off x="944563" y="1905000"/>
            <a:ext cx="7254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Georgia" pitchFamily="18" charset="0"/>
              <a:buNone/>
            </a:pPr>
            <a:r>
              <a:rPr lang="hu-HU" sz="3200"/>
              <a:t>„ A nagy felfedezések nagy feladatokat oldanak meg, de nincs olyan feladat, amelynek megoldásához ne volna szükség valami kis felfedezésre.”</a:t>
            </a:r>
          </a:p>
        </p:txBody>
      </p:sp>
      <p:sp>
        <p:nvSpPr>
          <p:cNvPr id="30725" name="Téglalap 5"/>
          <p:cNvSpPr>
            <a:spLocks noChangeArrowheads="1"/>
          </p:cNvSpPr>
          <p:nvPr/>
        </p:nvSpPr>
        <p:spPr bwMode="auto">
          <a:xfrm>
            <a:off x="6564313" y="5459413"/>
            <a:ext cx="1724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hu-HU" sz="2000"/>
              <a:t>Pólya György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Köszönöm a figyelmüket!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797425"/>
            <a:ext cx="5788025" cy="1150938"/>
          </a:xfrm>
        </p:spPr>
        <p:txBody>
          <a:bodyPr/>
          <a:lstStyle/>
          <a:p>
            <a:pPr eaLnBrk="1" hangingPunct="1"/>
            <a:r>
              <a:rPr lang="hu-HU" sz="3500" smtClean="0"/>
              <a:t>molnar.istvan@gk.szie.hu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Szögek</a:t>
            </a:r>
          </a:p>
        </p:txBody>
      </p:sp>
      <p:sp>
        <p:nvSpPr>
          <p:cNvPr id="8195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257175" y="1152525"/>
            <a:ext cx="7131050" cy="1214438"/>
            <a:chOff x="162" y="726"/>
            <a:chExt cx="4492" cy="765"/>
          </a:xfrm>
        </p:grpSpPr>
        <p:graphicFrame>
          <p:nvGraphicFramePr>
            <p:cNvPr id="8215" name="Objektum 13"/>
            <p:cNvGraphicFramePr>
              <a:graphicFrameLocks noChangeAspect="1"/>
            </p:cNvGraphicFramePr>
            <p:nvPr/>
          </p:nvGraphicFramePr>
          <p:xfrm>
            <a:off x="539" y="1020"/>
            <a:ext cx="938" cy="196"/>
          </p:xfrm>
          <a:graphic>
            <a:graphicData uri="http://schemas.openxmlformats.org/presentationml/2006/ole">
              <p:oleObj spid="_x0000_s8215" name="Equation" r:id="rId4" imgW="850531" imgH="177723" progId="Equation.3">
                <p:embed/>
              </p:oleObj>
            </a:graphicData>
          </a:graphic>
        </p:graphicFrame>
        <p:graphicFrame>
          <p:nvGraphicFramePr>
            <p:cNvPr id="8216" name="Objektum 14"/>
            <p:cNvGraphicFramePr>
              <a:graphicFrameLocks noChangeAspect="1"/>
            </p:cNvGraphicFramePr>
            <p:nvPr/>
          </p:nvGraphicFramePr>
          <p:xfrm>
            <a:off x="2105" y="1020"/>
            <a:ext cx="938" cy="224"/>
          </p:xfrm>
          <a:graphic>
            <a:graphicData uri="http://schemas.openxmlformats.org/presentationml/2006/ole">
              <p:oleObj spid="_x0000_s8216" name="Equation" r:id="rId5" imgW="850531" imgH="203112" progId="Equation.3">
                <p:embed/>
              </p:oleObj>
            </a:graphicData>
          </a:graphic>
        </p:graphicFrame>
        <p:graphicFrame>
          <p:nvGraphicFramePr>
            <p:cNvPr id="8217" name="Objektum 15"/>
            <p:cNvGraphicFramePr>
              <a:graphicFrameLocks noChangeAspect="1"/>
            </p:cNvGraphicFramePr>
            <p:nvPr/>
          </p:nvGraphicFramePr>
          <p:xfrm>
            <a:off x="3744" y="1020"/>
            <a:ext cx="910" cy="224"/>
          </p:xfrm>
          <a:graphic>
            <a:graphicData uri="http://schemas.openxmlformats.org/presentationml/2006/ole">
              <p:oleObj spid="_x0000_s8217" name="Equation" r:id="rId6" imgW="825500" imgH="203200" progId="Equation.3">
                <p:embed/>
              </p:oleObj>
            </a:graphicData>
          </a:graphic>
        </p:graphicFrame>
        <p:sp>
          <p:nvSpPr>
            <p:cNvPr id="8218" name="Rectangle 6"/>
            <p:cNvSpPr>
              <a:spLocks noChangeArrowheads="1"/>
            </p:cNvSpPr>
            <p:nvPr/>
          </p:nvSpPr>
          <p:spPr bwMode="auto">
            <a:xfrm>
              <a:off x="162" y="726"/>
              <a:ext cx="17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A szinusztétel alapján: </a:t>
              </a:r>
              <a:endParaRPr lang="hu-HU" sz="2000"/>
            </a:p>
          </p:txBody>
        </p:sp>
        <p:sp>
          <p:nvSpPr>
            <p:cNvPr id="8219" name="Rectangle 9"/>
            <p:cNvSpPr>
              <a:spLocks noChangeArrowheads="1"/>
            </p:cNvSpPr>
            <p:nvPr/>
          </p:nvSpPr>
          <p:spPr bwMode="auto">
            <a:xfrm>
              <a:off x="414" y="1239"/>
              <a:ext cx="3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 (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hu-HU" sz="2000">
                  <a:cs typeface="Times New Roman" pitchFamily="18" charset="0"/>
                </a:rPr>
                <a:t>  az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hu-HU" sz="2000">
                  <a:cs typeface="Times New Roman" pitchFamily="18" charset="0"/>
                </a:rPr>
                <a:t> háromszög köré írható kör sugara)</a:t>
              </a:r>
              <a:endParaRPr lang="hu-HU" sz="2000"/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57175" y="2481263"/>
            <a:ext cx="5191125" cy="1395412"/>
            <a:chOff x="162" y="1563"/>
            <a:chExt cx="3270" cy="879"/>
          </a:xfrm>
        </p:grpSpPr>
        <p:grpSp>
          <p:nvGrpSpPr>
            <p:cNvPr id="8207" name="Group 26"/>
            <p:cNvGrpSpPr>
              <a:grpSpLocks/>
            </p:cNvGrpSpPr>
            <p:nvPr/>
          </p:nvGrpSpPr>
          <p:grpSpPr bwMode="auto">
            <a:xfrm>
              <a:off x="162" y="1563"/>
              <a:ext cx="3270" cy="879"/>
              <a:chOff x="162" y="1563"/>
              <a:chExt cx="3270" cy="879"/>
            </a:xfrm>
          </p:grpSpPr>
          <p:sp>
            <p:nvSpPr>
              <p:cNvPr id="21" name="Téglalap 20"/>
              <p:cNvSpPr/>
              <p:nvPr/>
            </p:nvSpPr>
            <p:spPr>
              <a:xfrm>
                <a:off x="414" y="2142"/>
                <a:ext cx="2994" cy="3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grpSp>
            <p:nvGrpSpPr>
              <p:cNvPr id="8212" name="Group 23"/>
              <p:cNvGrpSpPr>
                <a:grpSpLocks/>
              </p:cNvGrpSpPr>
              <p:nvPr/>
            </p:nvGrpSpPr>
            <p:grpSpPr bwMode="auto">
              <a:xfrm>
                <a:off x="162" y="1563"/>
                <a:ext cx="3270" cy="546"/>
                <a:chOff x="162" y="1563"/>
                <a:chExt cx="3270" cy="546"/>
              </a:xfrm>
            </p:grpSpPr>
            <p:graphicFrame>
              <p:nvGraphicFramePr>
                <p:cNvPr id="8213" name="Objektum 4"/>
                <p:cNvGraphicFramePr>
                  <a:graphicFrameLocks noChangeAspect="1"/>
                </p:cNvGraphicFramePr>
                <p:nvPr/>
              </p:nvGraphicFramePr>
              <p:xfrm>
                <a:off x="506" y="1857"/>
                <a:ext cx="2926" cy="252"/>
              </p:xfrm>
              <a:graphic>
                <a:graphicData uri="http://schemas.openxmlformats.org/presentationml/2006/ole">
                  <p:oleObj spid="_x0000_s8213" name="Equation" r:id="rId7" imgW="2654300" imgH="228600" progId="Equation.3">
                    <p:embed/>
                  </p:oleObj>
                </a:graphicData>
              </a:graphic>
            </p:graphicFrame>
            <p:sp>
              <p:nvSpPr>
                <p:cNvPr id="8214" name="Téglalap 18"/>
                <p:cNvSpPr>
                  <a:spLocks noChangeArrowheads="1"/>
                </p:cNvSpPr>
                <p:nvPr/>
              </p:nvSpPr>
              <p:spPr bwMode="auto">
                <a:xfrm>
                  <a:off x="162" y="1563"/>
                  <a:ext cx="272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sz="2000"/>
                    <a:t>Behelyettesítve a (*) összefüggésbe:</a:t>
                  </a:r>
                </a:p>
              </p:txBody>
            </p:sp>
          </p:grpSp>
        </p:grpSp>
        <p:grpSp>
          <p:nvGrpSpPr>
            <p:cNvPr id="8208" name="Group 24"/>
            <p:cNvGrpSpPr>
              <a:grpSpLocks/>
            </p:cNvGrpSpPr>
            <p:nvPr/>
          </p:nvGrpSpPr>
          <p:grpSpPr bwMode="auto">
            <a:xfrm>
              <a:off x="490" y="2166"/>
              <a:ext cx="2823" cy="253"/>
              <a:chOff x="490" y="2166"/>
              <a:chExt cx="2823" cy="253"/>
            </a:xfrm>
          </p:grpSpPr>
          <p:graphicFrame>
            <p:nvGraphicFramePr>
              <p:cNvPr id="8209" name="Objektum 5"/>
              <p:cNvGraphicFramePr>
                <a:graphicFrameLocks noChangeAspect="1"/>
              </p:cNvGraphicFramePr>
              <p:nvPr/>
            </p:nvGraphicFramePr>
            <p:xfrm>
              <a:off x="490" y="2167"/>
              <a:ext cx="1736" cy="252"/>
            </p:xfrm>
            <a:graphic>
              <a:graphicData uri="http://schemas.openxmlformats.org/presentationml/2006/ole">
                <p:oleObj spid="_x0000_s8209" name="Equation" r:id="rId8" imgW="1574800" imgH="228600" progId="Equation.3">
                  <p:embed/>
                </p:oleObj>
              </a:graphicData>
            </a:graphic>
          </p:graphicFrame>
          <p:sp>
            <p:nvSpPr>
              <p:cNvPr id="8210" name="Téglalap 21"/>
              <p:cNvSpPr>
                <a:spLocks noChangeArrowheads="1"/>
              </p:cNvSpPr>
              <p:nvPr/>
            </p:nvSpPr>
            <p:spPr bwMode="auto">
              <a:xfrm>
                <a:off x="3000" y="2166"/>
                <a:ext cx="3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2000"/>
                  <a:t>(1)</a:t>
                </a:r>
              </a:p>
            </p:txBody>
          </p:sp>
        </p:grpSp>
      </p:grpSp>
      <p:grpSp>
        <p:nvGrpSpPr>
          <p:cNvPr id="15388" name="Group 28"/>
          <p:cNvGrpSpPr>
            <a:grpSpLocks/>
          </p:cNvGrpSpPr>
          <p:nvPr/>
        </p:nvGrpSpPr>
        <p:grpSpPr bwMode="auto">
          <a:xfrm>
            <a:off x="257175" y="4038600"/>
            <a:ext cx="7578725" cy="1724025"/>
            <a:chOff x="162" y="2544"/>
            <a:chExt cx="4774" cy="1086"/>
          </a:xfrm>
        </p:grpSpPr>
        <p:sp>
          <p:nvSpPr>
            <p:cNvPr id="20" name="Téglalap 19"/>
            <p:cNvSpPr/>
            <p:nvPr/>
          </p:nvSpPr>
          <p:spPr>
            <a:xfrm>
              <a:off x="414" y="2850"/>
              <a:ext cx="2994" cy="7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162" y="2544"/>
              <a:ext cx="4774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tabLst>
                  <a:tab pos="4500563" algn="l"/>
                </a:tabLst>
              </a:pPr>
              <a:r>
                <a:rPr lang="hu-HU" sz="2000">
                  <a:cs typeface="Times New Roman" pitchFamily="18" charset="0"/>
                </a:rPr>
                <a:t>Ekvivalens átalakítások után újabb összefüggéseket kaphatunk:</a:t>
              </a:r>
              <a:endParaRPr lang="hu-HU" sz="2000"/>
            </a:p>
            <a:p>
              <a:pPr eaLnBrk="0" hangingPunct="0">
                <a:tabLst>
                  <a:tab pos="4500563" algn="l"/>
                </a:tabLst>
              </a:pPr>
              <a:endParaRPr lang="hu-HU" sz="2000"/>
            </a:p>
          </p:txBody>
        </p:sp>
        <p:grpSp>
          <p:nvGrpSpPr>
            <p:cNvPr id="8202" name="Group 25"/>
            <p:cNvGrpSpPr>
              <a:grpSpLocks/>
            </p:cNvGrpSpPr>
            <p:nvPr/>
          </p:nvGrpSpPr>
          <p:grpSpPr bwMode="auto">
            <a:xfrm>
              <a:off x="503" y="2928"/>
              <a:ext cx="2810" cy="586"/>
              <a:chOff x="503" y="2928"/>
              <a:chExt cx="2810" cy="586"/>
            </a:xfrm>
          </p:grpSpPr>
          <p:graphicFrame>
            <p:nvGraphicFramePr>
              <p:cNvPr id="8203" name="Objektum 6"/>
              <p:cNvGraphicFramePr>
                <a:graphicFrameLocks noChangeAspect="1"/>
              </p:cNvGraphicFramePr>
              <p:nvPr/>
            </p:nvGraphicFramePr>
            <p:xfrm>
              <a:off x="504" y="2928"/>
              <a:ext cx="1806" cy="252"/>
            </p:xfrm>
            <a:graphic>
              <a:graphicData uri="http://schemas.openxmlformats.org/presentationml/2006/ole">
                <p:oleObj spid="_x0000_s8203" name="Equation" r:id="rId9" imgW="1638300" imgH="228600" progId="Equation.3">
                  <p:embed/>
                </p:oleObj>
              </a:graphicData>
            </a:graphic>
          </p:graphicFrame>
          <p:graphicFrame>
            <p:nvGraphicFramePr>
              <p:cNvPr id="8204" name="Objektum 7"/>
              <p:cNvGraphicFramePr>
                <a:graphicFrameLocks noChangeAspect="1"/>
              </p:cNvGraphicFramePr>
              <p:nvPr/>
            </p:nvGraphicFramePr>
            <p:xfrm>
              <a:off x="503" y="3276"/>
              <a:ext cx="2043" cy="238"/>
            </p:xfrm>
            <a:graphic>
              <a:graphicData uri="http://schemas.openxmlformats.org/presentationml/2006/ole">
                <p:oleObj spid="_x0000_s8204" name="Equation" r:id="rId10" imgW="1853396" imgH="215806" progId="Equation.3">
                  <p:embed/>
                </p:oleObj>
              </a:graphicData>
            </a:graphic>
          </p:graphicFrame>
          <p:sp>
            <p:nvSpPr>
              <p:cNvPr id="8205" name="Téglalap 22"/>
              <p:cNvSpPr>
                <a:spLocks noChangeArrowheads="1"/>
              </p:cNvSpPr>
              <p:nvPr/>
            </p:nvSpPr>
            <p:spPr bwMode="auto">
              <a:xfrm>
                <a:off x="3000" y="2928"/>
                <a:ext cx="3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2000"/>
                  <a:t>(2)</a:t>
                </a:r>
              </a:p>
            </p:txBody>
          </p:sp>
          <p:sp>
            <p:nvSpPr>
              <p:cNvPr id="8206" name="Téglalap 23"/>
              <p:cNvSpPr>
                <a:spLocks noChangeArrowheads="1"/>
              </p:cNvSpPr>
              <p:nvPr/>
            </p:nvSpPr>
            <p:spPr bwMode="auto">
              <a:xfrm>
                <a:off x="3000" y="3246"/>
                <a:ext cx="3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2000"/>
                  <a:t>(3)</a:t>
                </a:r>
              </a:p>
            </p:txBody>
          </p:sp>
        </p:grpSp>
      </p:grpSp>
      <p:sp>
        <p:nvSpPr>
          <p:cNvPr id="8199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531FA3-3F56-4FE5-B5D9-2C99D5C41C79}" type="slidenum">
              <a:rPr lang="hu-HU" smtClean="0"/>
              <a:pPr/>
              <a:t>3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Szögek</a:t>
            </a:r>
          </a:p>
        </p:txBody>
      </p:sp>
      <p:sp>
        <p:nvSpPr>
          <p:cNvPr id="9219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295275" y="1060450"/>
            <a:ext cx="7173913" cy="733425"/>
            <a:chOff x="186" y="668"/>
            <a:chExt cx="4519" cy="462"/>
          </a:xfrm>
        </p:grpSpPr>
        <p:sp>
          <p:nvSpPr>
            <p:cNvPr id="9239" name="Téglalap 4"/>
            <p:cNvSpPr>
              <a:spLocks noChangeArrowheads="1"/>
            </p:cNvSpPr>
            <p:nvPr/>
          </p:nvSpPr>
          <p:spPr bwMode="auto">
            <a:xfrm>
              <a:off x="186" y="751"/>
              <a:ext cx="2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Felírva a koszinusztételt </a:t>
              </a:r>
              <a:r>
                <a:rPr lang="hu-HU" sz="2400" i="1">
                  <a:sym typeface="Symbol" pitchFamily="18" charset="2"/>
                </a:rPr>
                <a:t></a:t>
              </a:r>
              <a:r>
                <a:rPr lang="hu-HU" sz="2000">
                  <a:sym typeface="Symbol" pitchFamily="18" charset="2"/>
                </a:rPr>
                <a:t> szögre:</a:t>
              </a:r>
              <a:r>
                <a:rPr lang="hu-HU" sz="2000"/>
                <a:t> </a:t>
              </a:r>
            </a:p>
          </p:txBody>
        </p:sp>
        <p:graphicFrame>
          <p:nvGraphicFramePr>
            <p:cNvPr id="9240" name="Objektum 6"/>
            <p:cNvGraphicFramePr>
              <a:graphicFrameLocks noChangeAspect="1"/>
            </p:cNvGraphicFramePr>
            <p:nvPr/>
          </p:nvGraphicFramePr>
          <p:xfrm>
            <a:off x="2829" y="668"/>
            <a:ext cx="1876" cy="462"/>
          </p:xfrm>
          <a:graphic>
            <a:graphicData uri="http://schemas.openxmlformats.org/presentationml/2006/ole">
              <p:oleObj spid="_x0000_s9240" name="Equation" r:id="rId4" imgW="1701800" imgH="419100" progId="Equation.3">
                <p:embed/>
              </p:oleObj>
            </a:graphicData>
          </a:graphic>
        </p:graphicFrame>
      </p:grp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295275" y="1662113"/>
            <a:ext cx="5648325" cy="1785937"/>
            <a:chOff x="186" y="1047"/>
            <a:chExt cx="3558" cy="1125"/>
          </a:xfrm>
        </p:grpSpPr>
        <p:sp>
          <p:nvSpPr>
            <p:cNvPr id="9236" name="Rectangle 6"/>
            <p:cNvSpPr>
              <a:spLocks noChangeArrowheads="1"/>
            </p:cNvSpPr>
            <p:nvPr/>
          </p:nvSpPr>
          <p:spPr bwMode="auto">
            <a:xfrm>
              <a:off x="186" y="1047"/>
              <a:ext cx="17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A szinusztétel alapján: </a:t>
              </a:r>
              <a:endParaRPr lang="hu-HU" sz="2000"/>
            </a:p>
          </p:txBody>
        </p:sp>
        <p:graphicFrame>
          <p:nvGraphicFramePr>
            <p:cNvPr id="9237" name="Objektum 14"/>
            <p:cNvGraphicFramePr>
              <a:graphicFrameLocks noChangeAspect="1"/>
            </p:cNvGraphicFramePr>
            <p:nvPr/>
          </p:nvGraphicFramePr>
          <p:xfrm>
            <a:off x="552" y="1344"/>
            <a:ext cx="3192" cy="490"/>
          </p:xfrm>
          <a:graphic>
            <a:graphicData uri="http://schemas.openxmlformats.org/presentationml/2006/ole">
              <p:oleObj spid="_x0000_s9237" name="Equation" r:id="rId5" imgW="2895600" imgH="444500" progId="Equation.3">
                <p:embed/>
              </p:oleObj>
            </a:graphicData>
          </a:graphic>
        </p:graphicFrame>
        <p:graphicFrame>
          <p:nvGraphicFramePr>
            <p:cNvPr id="9238" name="Objektum 15"/>
            <p:cNvGraphicFramePr>
              <a:graphicFrameLocks noChangeAspect="1"/>
            </p:cNvGraphicFramePr>
            <p:nvPr/>
          </p:nvGraphicFramePr>
          <p:xfrm>
            <a:off x="524" y="1920"/>
            <a:ext cx="1918" cy="252"/>
          </p:xfrm>
          <a:graphic>
            <a:graphicData uri="http://schemas.openxmlformats.org/presentationml/2006/ole">
              <p:oleObj spid="_x0000_s9238" name="Equation" r:id="rId6" imgW="1739900" imgH="228600" progId="Equation.3">
                <p:embed/>
              </p:oleObj>
            </a:graphicData>
          </a:graphic>
        </p:graphicFrame>
      </p:grp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22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295275" y="3595688"/>
            <a:ext cx="8226425" cy="3019425"/>
            <a:chOff x="186" y="2265"/>
            <a:chExt cx="5182" cy="1902"/>
          </a:xfrm>
        </p:grpSpPr>
        <p:sp>
          <p:nvSpPr>
            <p:cNvPr id="29" name="Téglalap 28"/>
            <p:cNvSpPr/>
            <p:nvPr/>
          </p:nvSpPr>
          <p:spPr>
            <a:xfrm>
              <a:off x="412" y="3866"/>
              <a:ext cx="2468" cy="30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9229" name="Objektum 18"/>
            <p:cNvGraphicFramePr>
              <a:graphicFrameLocks noChangeAspect="1"/>
            </p:cNvGraphicFramePr>
            <p:nvPr/>
          </p:nvGraphicFramePr>
          <p:xfrm>
            <a:off x="2692" y="2268"/>
            <a:ext cx="1372" cy="252"/>
          </p:xfrm>
          <a:graphic>
            <a:graphicData uri="http://schemas.openxmlformats.org/presentationml/2006/ole">
              <p:oleObj spid="_x0000_s9229" name="Egyenlet" r:id="rId7" imgW="1244600" imgH="228600" progId="Equation.3">
                <p:embed/>
              </p:oleObj>
            </a:graphicData>
          </a:graphic>
        </p:graphicFrame>
        <p:graphicFrame>
          <p:nvGraphicFramePr>
            <p:cNvPr id="9230" name="Objektum 19"/>
            <p:cNvGraphicFramePr>
              <a:graphicFrameLocks noChangeAspect="1"/>
            </p:cNvGraphicFramePr>
            <p:nvPr/>
          </p:nvGraphicFramePr>
          <p:xfrm>
            <a:off x="534" y="2595"/>
            <a:ext cx="1568" cy="462"/>
          </p:xfrm>
          <a:graphic>
            <a:graphicData uri="http://schemas.openxmlformats.org/presentationml/2006/ole">
              <p:oleObj spid="_x0000_s9230" name="Equation" r:id="rId8" imgW="1422400" imgH="419100" progId="Equation.3">
                <p:embed/>
              </p:oleObj>
            </a:graphicData>
          </a:graphic>
        </p:graphicFrame>
        <p:sp>
          <p:nvSpPr>
            <p:cNvPr id="9231" name="Rectangle 16"/>
            <p:cNvSpPr>
              <a:spLocks noChangeArrowheads="1"/>
            </p:cNvSpPr>
            <p:nvPr/>
          </p:nvSpPr>
          <p:spPr bwMode="auto">
            <a:xfrm>
              <a:off x="186" y="2265"/>
              <a:ext cx="26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/>
              <a:r>
                <a:rPr lang="hu-HU" sz="2000">
                  <a:cs typeface="Times New Roman" pitchFamily="18" charset="0"/>
                </a:rPr>
                <a:t>Átrendezve és felhasználva, hogy </a:t>
              </a:r>
              <a:endParaRPr lang="hu-HU" sz="2000"/>
            </a:p>
          </p:txBody>
        </p:sp>
        <p:graphicFrame>
          <p:nvGraphicFramePr>
            <p:cNvPr id="9232" name="Objektum 23"/>
            <p:cNvGraphicFramePr>
              <a:graphicFrameLocks noChangeAspect="1"/>
            </p:cNvGraphicFramePr>
            <p:nvPr/>
          </p:nvGraphicFramePr>
          <p:xfrm>
            <a:off x="538" y="3106"/>
            <a:ext cx="4830" cy="490"/>
          </p:xfrm>
          <a:graphic>
            <a:graphicData uri="http://schemas.openxmlformats.org/presentationml/2006/ole">
              <p:oleObj spid="_x0000_s9232" name="Equation" r:id="rId9" imgW="4381500" imgH="444500" progId="Equation.3">
                <p:embed/>
              </p:oleObj>
            </a:graphicData>
          </a:graphic>
        </p:graphicFrame>
        <p:graphicFrame>
          <p:nvGraphicFramePr>
            <p:cNvPr id="9233" name="Objektum 24"/>
            <p:cNvGraphicFramePr>
              <a:graphicFrameLocks noChangeAspect="1"/>
            </p:cNvGraphicFramePr>
            <p:nvPr/>
          </p:nvGraphicFramePr>
          <p:xfrm>
            <a:off x="600" y="3918"/>
            <a:ext cx="1428" cy="224"/>
          </p:xfrm>
          <a:graphic>
            <a:graphicData uri="http://schemas.openxmlformats.org/presentationml/2006/ole">
              <p:oleObj spid="_x0000_s9233" name="Equation" r:id="rId10" imgW="1295400" imgH="203200" progId="Equation.3">
                <p:embed/>
              </p:oleObj>
            </a:graphicData>
          </a:graphic>
        </p:graphicFrame>
        <p:sp>
          <p:nvSpPr>
            <p:cNvPr id="9234" name="Rectangle 16"/>
            <p:cNvSpPr>
              <a:spLocks noChangeArrowheads="1"/>
            </p:cNvSpPr>
            <p:nvPr/>
          </p:nvSpPr>
          <p:spPr bwMode="auto">
            <a:xfrm>
              <a:off x="186" y="3603"/>
              <a:ext cx="4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"/>
              <a:r>
                <a:rPr lang="hu-HU" sz="2000">
                  <a:cs typeface="Times New Roman" pitchFamily="18" charset="0"/>
                </a:rPr>
                <a:t>azaz</a:t>
              </a:r>
              <a:endParaRPr lang="hu-HU" sz="2000"/>
            </a:p>
          </p:txBody>
        </p:sp>
        <p:sp>
          <p:nvSpPr>
            <p:cNvPr id="9235" name="Téglalap 29"/>
            <p:cNvSpPr>
              <a:spLocks noChangeArrowheads="1"/>
            </p:cNvSpPr>
            <p:nvPr/>
          </p:nvSpPr>
          <p:spPr bwMode="auto">
            <a:xfrm>
              <a:off x="2503" y="3891"/>
              <a:ext cx="3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(4)</a:t>
              </a:r>
            </a:p>
          </p:txBody>
        </p:sp>
      </p:grpSp>
      <p:sp>
        <p:nvSpPr>
          <p:cNvPr id="9227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FF9E6E-096F-409D-AFC7-FFDE80AA8CDA}" type="slidenum">
              <a:rPr lang="hu-HU" smtClean="0"/>
              <a:pPr/>
              <a:t>4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Szögek</a:t>
            </a:r>
          </a:p>
        </p:txBody>
      </p:sp>
      <p:sp>
        <p:nvSpPr>
          <p:cNvPr id="10243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268288" y="976313"/>
            <a:ext cx="5221287" cy="1000125"/>
            <a:chOff x="169" y="615"/>
            <a:chExt cx="3289" cy="630"/>
          </a:xfrm>
        </p:grpSpPr>
        <p:graphicFrame>
          <p:nvGraphicFramePr>
            <p:cNvPr id="10267" name="Objektum 5"/>
            <p:cNvGraphicFramePr>
              <a:graphicFrameLocks noChangeAspect="1"/>
            </p:cNvGraphicFramePr>
            <p:nvPr/>
          </p:nvGraphicFramePr>
          <p:xfrm>
            <a:off x="700" y="615"/>
            <a:ext cx="2758" cy="630"/>
          </p:xfrm>
          <a:graphic>
            <a:graphicData uri="http://schemas.openxmlformats.org/presentationml/2006/ole">
              <p:oleObj spid="_x0000_s10267" name="Equation" r:id="rId4" imgW="2501900" imgH="571500" progId="Equation.3">
                <p:embed/>
              </p:oleObj>
            </a:graphicData>
          </a:graphic>
        </p:graphicFrame>
        <p:sp>
          <p:nvSpPr>
            <p:cNvPr id="10268" name="Rectangle 13"/>
            <p:cNvSpPr>
              <a:spLocks noChangeArrowheads="1"/>
            </p:cNvSpPr>
            <p:nvPr/>
          </p:nvSpPr>
          <p:spPr bwMode="auto">
            <a:xfrm>
              <a:off x="169" y="900"/>
              <a:ext cx="4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tabLst>
                  <a:tab pos="180975" algn="l"/>
                  <a:tab pos="4500563" algn="l"/>
                </a:tabLst>
              </a:pPr>
              <a:r>
                <a:rPr lang="hu-HU" sz="2000">
                  <a:cs typeface="Times New Roman" pitchFamily="18" charset="0"/>
                </a:rPr>
                <a:t>Mivel</a:t>
              </a:r>
              <a:endParaRPr lang="hu-HU" sz="2000"/>
            </a:p>
          </p:txBody>
        </p:sp>
      </p:grpSp>
      <p:grpSp>
        <p:nvGrpSpPr>
          <p:cNvPr id="17434" name="Group 26"/>
          <p:cNvGrpSpPr>
            <a:grpSpLocks/>
          </p:cNvGrpSpPr>
          <p:nvPr/>
        </p:nvGrpSpPr>
        <p:grpSpPr bwMode="auto">
          <a:xfrm>
            <a:off x="258763" y="1852613"/>
            <a:ext cx="7924800" cy="1443037"/>
            <a:chOff x="163" y="1167"/>
            <a:chExt cx="4992" cy="909"/>
          </a:xfrm>
        </p:grpSpPr>
        <p:graphicFrame>
          <p:nvGraphicFramePr>
            <p:cNvPr id="10263" name="Objektum 6"/>
            <p:cNvGraphicFramePr>
              <a:graphicFrameLocks noChangeAspect="1"/>
            </p:cNvGraphicFramePr>
            <p:nvPr/>
          </p:nvGraphicFramePr>
          <p:xfrm>
            <a:off x="4343" y="1167"/>
            <a:ext cx="812" cy="462"/>
          </p:xfrm>
          <a:graphic>
            <a:graphicData uri="http://schemas.openxmlformats.org/presentationml/2006/ole">
              <p:oleObj spid="_x0000_s10263" name="Equation" r:id="rId5" imgW="736600" imgH="419100" progId="Equation.3">
                <p:embed/>
              </p:oleObj>
            </a:graphicData>
          </a:graphic>
        </p:graphicFrame>
        <p:graphicFrame>
          <p:nvGraphicFramePr>
            <p:cNvPr id="10264" name="Objektum 7"/>
            <p:cNvGraphicFramePr>
              <a:graphicFrameLocks noChangeAspect="1"/>
            </p:cNvGraphicFramePr>
            <p:nvPr/>
          </p:nvGraphicFramePr>
          <p:xfrm>
            <a:off x="1272" y="1614"/>
            <a:ext cx="1582" cy="462"/>
          </p:xfrm>
          <a:graphic>
            <a:graphicData uri="http://schemas.openxmlformats.org/presentationml/2006/ole">
              <p:oleObj spid="_x0000_s10264" name="Equation" r:id="rId6" imgW="1435100" imgH="419100" progId="Equation.3">
                <p:embed/>
              </p:oleObj>
            </a:graphicData>
          </a:graphic>
        </p:graphicFrame>
        <p:sp>
          <p:nvSpPr>
            <p:cNvPr id="10265" name="Rectangle 9"/>
            <p:cNvSpPr>
              <a:spLocks noChangeArrowheads="1"/>
            </p:cNvSpPr>
            <p:nvPr/>
          </p:nvSpPr>
          <p:spPr bwMode="auto">
            <a:xfrm>
              <a:off x="163" y="1272"/>
              <a:ext cx="4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és felhasználva, hogy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hu-HU" sz="2000">
                  <a:cs typeface="Times New Roman" pitchFamily="18" charset="0"/>
                </a:rPr>
                <a:t> és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hu-HU" sz="2000">
                  <a:cs typeface="Times New Roman" pitchFamily="18" charset="0"/>
                </a:rPr>
                <a:t> pozitív valós számok esetén </a:t>
              </a:r>
              <a:endParaRPr lang="hu-HU" sz="2000"/>
            </a:p>
          </p:txBody>
        </p:sp>
        <p:sp>
          <p:nvSpPr>
            <p:cNvPr id="10266" name="Rectangle 13"/>
            <p:cNvSpPr>
              <a:spLocks noChangeArrowheads="1"/>
            </p:cNvSpPr>
            <p:nvPr/>
          </p:nvSpPr>
          <p:spPr bwMode="auto">
            <a:xfrm>
              <a:off x="163" y="1717"/>
              <a:ext cx="10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tabLst>
                  <a:tab pos="180975" algn="l"/>
                  <a:tab pos="4500563" algn="l"/>
                </a:tabLst>
              </a:pPr>
              <a:r>
                <a:rPr lang="hu-HU" sz="2000"/>
                <a:t>kapjuk, hogy</a:t>
              </a:r>
            </a:p>
          </p:txBody>
        </p:sp>
      </p:grp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4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258763" y="4041775"/>
            <a:ext cx="5122862" cy="2667000"/>
            <a:chOff x="163" y="2546"/>
            <a:chExt cx="3227" cy="1680"/>
          </a:xfrm>
        </p:grpSpPr>
        <p:sp>
          <p:nvSpPr>
            <p:cNvPr id="10256" name="Rectangle 19"/>
            <p:cNvSpPr>
              <a:spLocks noChangeArrowheads="1"/>
            </p:cNvSpPr>
            <p:nvPr/>
          </p:nvSpPr>
          <p:spPr bwMode="auto">
            <a:xfrm>
              <a:off x="163" y="2664"/>
              <a:ext cx="3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/>
                <a:t>Ha</a:t>
              </a:r>
            </a:p>
          </p:txBody>
        </p:sp>
        <p:graphicFrame>
          <p:nvGraphicFramePr>
            <p:cNvPr id="10257" name="Objektum 25"/>
            <p:cNvGraphicFramePr>
              <a:graphicFrameLocks noChangeAspect="1"/>
            </p:cNvGraphicFramePr>
            <p:nvPr/>
          </p:nvGraphicFramePr>
          <p:xfrm>
            <a:off x="2620" y="2546"/>
            <a:ext cx="770" cy="476"/>
          </p:xfrm>
          <a:graphic>
            <a:graphicData uri="http://schemas.openxmlformats.org/presentationml/2006/ole">
              <p:oleObj spid="_x0000_s10257" name="Equation" r:id="rId7" imgW="698197" imgH="431613" progId="Equation.3">
                <p:embed/>
              </p:oleObj>
            </a:graphicData>
          </a:graphic>
        </p:graphicFrame>
        <p:graphicFrame>
          <p:nvGraphicFramePr>
            <p:cNvPr id="10258" name="Objektum 27"/>
            <p:cNvGraphicFramePr>
              <a:graphicFrameLocks noChangeAspect="1"/>
            </p:cNvGraphicFramePr>
            <p:nvPr/>
          </p:nvGraphicFramePr>
          <p:xfrm>
            <a:off x="538" y="2573"/>
            <a:ext cx="672" cy="434"/>
          </p:xfrm>
          <a:graphic>
            <a:graphicData uri="http://schemas.openxmlformats.org/presentationml/2006/ole">
              <p:oleObj spid="_x0000_s10258" name="Equation" r:id="rId8" imgW="609336" imgH="393529" progId="Equation.3">
                <p:embed/>
              </p:oleObj>
            </a:graphicData>
          </a:graphic>
        </p:graphicFrame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143" y="2664"/>
              <a:ext cx="15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/>
                <a:t>, belátható, hogy a </a:t>
              </a:r>
            </a:p>
          </p:txBody>
        </p:sp>
        <p:graphicFrame>
          <p:nvGraphicFramePr>
            <p:cNvPr id="10260" name="Objektum 30"/>
            <p:cNvGraphicFramePr>
              <a:graphicFrameLocks noChangeAspect="1"/>
            </p:cNvGraphicFramePr>
            <p:nvPr/>
          </p:nvGraphicFramePr>
          <p:xfrm>
            <a:off x="466" y="3192"/>
            <a:ext cx="2842" cy="588"/>
          </p:xfrm>
          <a:graphic>
            <a:graphicData uri="http://schemas.openxmlformats.org/presentationml/2006/ole">
              <p:oleObj spid="_x0000_s10260" name="Equation" r:id="rId9" imgW="2578100" imgH="533400" progId="Equation.3">
                <p:embed/>
              </p:oleObj>
            </a:graphicData>
          </a:graphic>
        </p:graphicFrame>
        <p:graphicFrame>
          <p:nvGraphicFramePr>
            <p:cNvPr id="10261" name="Objektum 32"/>
            <p:cNvGraphicFramePr>
              <a:graphicFrameLocks noChangeAspect="1"/>
            </p:cNvGraphicFramePr>
            <p:nvPr/>
          </p:nvGraphicFramePr>
          <p:xfrm>
            <a:off x="466" y="3708"/>
            <a:ext cx="2800" cy="518"/>
          </p:xfrm>
          <a:graphic>
            <a:graphicData uri="http://schemas.openxmlformats.org/presentationml/2006/ole">
              <p:oleObj spid="_x0000_s10261" name="Equation" r:id="rId10" imgW="2540000" imgH="469900" progId="Equation.3">
                <p:embed/>
              </p:oleObj>
            </a:graphicData>
          </a:graphic>
        </p:graphicFrame>
        <p:sp>
          <p:nvSpPr>
            <p:cNvPr id="10262" name="Rectangle 11"/>
            <p:cNvSpPr>
              <a:spLocks noChangeArrowheads="1"/>
            </p:cNvSpPr>
            <p:nvPr/>
          </p:nvSpPr>
          <p:spPr bwMode="auto">
            <a:xfrm>
              <a:off x="169" y="2952"/>
              <a:ext cx="3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Így</a:t>
              </a:r>
              <a:endParaRPr lang="hu-HU" sz="2000"/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258763" y="2651125"/>
            <a:ext cx="9777412" cy="3698875"/>
            <a:chOff x="163" y="1670"/>
            <a:chExt cx="6159" cy="2330"/>
          </a:xfrm>
        </p:grpSpPr>
        <p:grpSp>
          <p:nvGrpSpPr>
            <p:cNvPr id="10251" name="Group 28"/>
            <p:cNvGrpSpPr>
              <a:grpSpLocks/>
            </p:cNvGrpSpPr>
            <p:nvPr/>
          </p:nvGrpSpPr>
          <p:grpSpPr bwMode="auto">
            <a:xfrm>
              <a:off x="163" y="2106"/>
              <a:ext cx="1487" cy="300"/>
              <a:chOff x="163" y="2106"/>
              <a:chExt cx="1487" cy="300"/>
            </a:xfrm>
          </p:grpSpPr>
          <p:sp>
            <p:nvSpPr>
              <p:cNvPr id="21" name="Téglalap 20"/>
              <p:cNvSpPr/>
              <p:nvPr/>
            </p:nvSpPr>
            <p:spPr>
              <a:xfrm>
                <a:off x="964" y="2106"/>
                <a:ext cx="686" cy="3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graphicFrame>
            <p:nvGraphicFramePr>
              <p:cNvPr id="10254" name="Objektum 9"/>
              <p:cNvGraphicFramePr>
                <a:graphicFrameLocks noChangeAspect="1"/>
              </p:cNvGraphicFramePr>
              <p:nvPr/>
            </p:nvGraphicFramePr>
            <p:xfrm>
              <a:off x="1087" y="2112"/>
              <a:ext cx="518" cy="264"/>
            </p:xfrm>
            <a:graphic>
              <a:graphicData uri="http://schemas.openxmlformats.org/presentationml/2006/ole">
                <p:oleObj spid="_x0000_s10254" name="Equation" r:id="rId11" imgW="469900" imgH="228600" progId="Equation.3">
                  <p:embed/>
                </p:oleObj>
              </a:graphicData>
            </a:graphic>
          </p:graphicFrame>
          <p:sp>
            <p:nvSpPr>
              <p:cNvPr id="10255" name="Rectangle 11"/>
              <p:cNvSpPr>
                <a:spLocks noChangeArrowheads="1"/>
              </p:cNvSpPr>
              <p:nvPr/>
            </p:nvSpPr>
            <p:spPr bwMode="auto">
              <a:xfrm>
                <a:off x="163" y="2125"/>
                <a:ext cx="7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hu-HU" sz="2000">
                    <a:cs typeface="Times New Roman" pitchFamily="18" charset="0"/>
                  </a:rPr>
                  <a:t>ahonnan</a:t>
                </a:r>
                <a:endParaRPr lang="hu-HU" sz="2000"/>
              </a:p>
            </p:txBody>
          </p:sp>
        </p:grpSp>
        <p:pic>
          <p:nvPicPr>
            <p:cNvPr id="10252" name="Kép 3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17" y="1670"/>
              <a:ext cx="3705" cy="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41B939-B16E-4B48-A180-D1713CA8CEF1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Magasságok</a:t>
            </a:r>
          </a:p>
        </p:txBody>
      </p:sp>
      <p:sp>
        <p:nvSpPr>
          <p:cNvPr id="11267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76" name="Rectangle 18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8466" name="Group 34"/>
          <p:cNvGrpSpPr>
            <a:grpSpLocks/>
          </p:cNvGrpSpPr>
          <p:nvPr/>
        </p:nvGrpSpPr>
        <p:grpSpPr bwMode="auto">
          <a:xfrm>
            <a:off x="257175" y="996950"/>
            <a:ext cx="6619875" cy="1525588"/>
            <a:chOff x="162" y="628"/>
            <a:chExt cx="4170" cy="961"/>
          </a:xfrm>
        </p:grpSpPr>
        <p:graphicFrame>
          <p:nvGraphicFramePr>
            <p:cNvPr id="11294" name="Objektum 5"/>
            <p:cNvGraphicFramePr>
              <a:graphicFrameLocks noChangeAspect="1"/>
            </p:cNvGraphicFramePr>
            <p:nvPr/>
          </p:nvGraphicFramePr>
          <p:xfrm>
            <a:off x="1242" y="628"/>
            <a:ext cx="2240" cy="448"/>
          </p:xfrm>
          <a:graphic>
            <a:graphicData uri="http://schemas.openxmlformats.org/presentationml/2006/ole">
              <p:oleObj spid="_x0000_s11294" name="Equation" r:id="rId3" imgW="2032000" imgH="406400" progId="Equation.3">
                <p:embed/>
              </p:oleObj>
            </a:graphicData>
          </a:graphic>
        </p:graphicFrame>
        <p:graphicFrame>
          <p:nvGraphicFramePr>
            <p:cNvPr id="11295" name="Objektum 7"/>
            <p:cNvGraphicFramePr>
              <a:graphicFrameLocks noChangeAspect="1"/>
            </p:cNvGraphicFramePr>
            <p:nvPr/>
          </p:nvGraphicFramePr>
          <p:xfrm>
            <a:off x="1196" y="1113"/>
            <a:ext cx="546" cy="476"/>
          </p:xfrm>
          <a:graphic>
            <a:graphicData uri="http://schemas.openxmlformats.org/presentationml/2006/ole">
              <p:oleObj spid="_x0000_s11295" name="Equation" r:id="rId4" imgW="495085" imgH="431613" progId="Equation.3">
                <p:embed/>
              </p:oleObj>
            </a:graphicData>
          </a:graphic>
        </p:graphicFrame>
        <p:graphicFrame>
          <p:nvGraphicFramePr>
            <p:cNvPr id="11296" name="Objektum 9"/>
            <p:cNvGraphicFramePr>
              <a:graphicFrameLocks noChangeAspect="1"/>
            </p:cNvGraphicFramePr>
            <p:nvPr/>
          </p:nvGraphicFramePr>
          <p:xfrm>
            <a:off x="2084" y="1113"/>
            <a:ext cx="532" cy="476"/>
          </p:xfrm>
          <a:graphic>
            <a:graphicData uri="http://schemas.openxmlformats.org/presentationml/2006/ole">
              <p:oleObj spid="_x0000_s11296" name="Equation" r:id="rId5" imgW="482391" imgH="431613" progId="Equation.3">
                <p:embed/>
              </p:oleObj>
            </a:graphicData>
          </a:graphic>
        </p:graphicFrame>
        <p:graphicFrame>
          <p:nvGraphicFramePr>
            <p:cNvPr id="11297" name="Objektum 11"/>
            <p:cNvGraphicFramePr>
              <a:graphicFrameLocks noChangeAspect="1"/>
            </p:cNvGraphicFramePr>
            <p:nvPr/>
          </p:nvGraphicFramePr>
          <p:xfrm>
            <a:off x="2966" y="1113"/>
            <a:ext cx="532" cy="476"/>
          </p:xfrm>
          <a:graphic>
            <a:graphicData uri="http://schemas.openxmlformats.org/presentationml/2006/ole">
              <p:oleObj spid="_x0000_s11297" name="Equation" r:id="rId6" imgW="482391" imgH="431613" progId="Equation.3">
                <p:embed/>
              </p:oleObj>
            </a:graphicData>
          </a:graphic>
        </p:graphicFrame>
        <p:sp>
          <p:nvSpPr>
            <p:cNvPr id="11298" name="Rectangle 6"/>
            <p:cNvSpPr>
              <a:spLocks noChangeArrowheads="1"/>
            </p:cNvSpPr>
            <p:nvPr/>
          </p:nvSpPr>
          <p:spPr bwMode="auto">
            <a:xfrm>
              <a:off x="162" y="726"/>
              <a:ext cx="10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Tudjuk, hogy</a:t>
              </a:r>
              <a:endParaRPr lang="hu-HU" sz="2000"/>
            </a:p>
          </p:txBody>
        </p:sp>
        <p:sp>
          <p:nvSpPr>
            <p:cNvPr id="11299" name="Rectangle 6"/>
            <p:cNvSpPr>
              <a:spLocks noChangeArrowheads="1"/>
            </p:cNvSpPr>
            <p:nvPr/>
          </p:nvSpPr>
          <p:spPr bwMode="auto">
            <a:xfrm>
              <a:off x="3498" y="714"/>
              <a:ext cx="8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, ahonnan</a:t>
              </a:r>
              <a:endParaRPr lang="hu-HU" sz="2000"/>
            </a:p>
          </p:txBody>
        </p:sp>
      </p:grp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257175" y="2525713"/>
            <a:ext cx="7229475" cy="1736725"/>
            <a:chOff x="162" y="1591"/>
            <a:chExt cx="4554" cy="1094"/>
          </a:xfrm>
        </p:grpSpPr>
        <p:sp>
          <p:nvSpPr>
            <p:cNvPr id="31" name="Téglalap 30"/>
            <p:cNvSpPr/>
            <p:nvPr/>
          </p:nvSpPr>
          <p:spPr>
            <a:xfrm>
              <a:off x="2715" y="2097"/>
              <a:ext cx="2001" cy="58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11289" name="Objektum 13"/>
            <p:cNvGraphicFramePr>
              <a:graphicFrameLocks noChangeAspect="1"/>
            </p:cNvGraphicFramePr>
            <p:nvPr/>
          </p:nvGraphicFramePr>
          <p:xfrm>
            <a:off x="455" y="2127"/>
            <a:ext cx="1484" cy="518"/>
          </p:xfrm>
          <a:graphic>
            <a:graphicData uri="http://schemas.openxmlformats.org/presentationml/2006/ole">
              <p:oleObj spid="_x0000_s11289" name="Equation" r:id="rId7" imgW="1346200" imgH="469900" progId="Equation.3">
                <p:embed/>
              </p:oleObj>
            </a:graphicData>
          </a:graphic>
        </p:graphicFrame>
        <p:graphicFrame>
          <p:nvGraphicFramePr>
            <p:cNvPr id="11290" name="Objektum 15"/>
            <p:cNvGraphicFramePr>
              <a:graphicFrameLocks noChangeAspect="1"/>
            </p:cNvGraphicFramePr>
            <p:nvPr/>
          </p:nvGraphicFramePr>
          <p:xfrm>
            <a:off x="2808" y="2153"/>
            <a:ext cx="1106" cy="476"/>
          </p:xfrm>
          <a:graphic>
            <a:graphicData uri="http://schemas.openxmlformats.org/presentationml/2006/ole">
              <p:oleObj spid="_x0000_s11290" name="Equation" r:id="rId8" imgW="1002865" imgH="431613" progId="Equation.3">
                <p:embed/>
              </p:oleObj>
            </a:graphicData>
          </a:graphic>
        </p:graphicFrame>
        <p:sp>
          <p:nvSpPr>
            <p:cNvPr id="11291" name="Rectangle 6"/>
            <p:cNvSpPr>
              <a:spLocks noChangeArrowheads="1"/>
            </p:cNvSpPr>
            <p:nvPr/>
          </p:nvSpPr>
          <p:spPr bwMode="auto">
            <a:xfrm>
              <a:off x="162" y="1591"/>
              <a:ext cx="247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Felhasználva a (*) összefüggést, </a:t>
              </a:r>
            </a:p>
            <a:p>
              <a:r>
                <a:rPr lang="hu-HU" sz="2000">
                  <a:cs typeface="Times New Roman" pitchFamily="18" charset="0"/>
                </a:rPr>
                <a:t>egyrészt</a:t>
              </a:r>
              <a:endParaRPr lang="hu-HU" sz="2000"/>
            </a:p>
          </p:txBody>
        </p:sp>
        <p:sp>
          <p:nvSpPr>
            <p:cNvPr id="11292" name="Rectangle 6"/>
            <p:cNvSpPr>
              <a:spLocks noChangeArrowheads="1"/>
            </p:cNvSpPr>
            <p:nvPr/>
          </p:nvSpPr>
          <p:spPr bwMode="auto">
            <a:xfrm>
              <a:off x="2317" y="2208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1293" name="Téglalap 33"/>
            <p:cNvSpPr>
              <a:spLocks noChangeArrowheads="1"/>
            </p:cNvSpPr>
            <p:nvPr/>
          </p:nvSpPr>
          <p:spPr bwMode="auto">
            <a:xfrm>
              <a:off x="4332" y="2265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(5)</a:t>
              </a:r>
            </a:p>
          </p:txBody>
        </p:sp>
      </p:grp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257175" y="4402138"/>
            <a:ext cx="7229475" cy="1951037"/>
            <a:chOff x="162" y="2557"/>
            <a:chExt cx="4554" cy="1229"/>
          </a:xfrm>
        </p:grpSpPr>
        <p:sp>
          <p:nvSpPr>
            <p:cNvPr id="32" name="Téglalap 31"/>
            <p:cNvSpPr/>
            <p:nvPr/>
          </p:nvSpPr>
          <p:spPr>
            <a:xfrm>
              <a:off x="2724" y="3198"/>
              <a:ext cx="1992" cy="58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11282" name="Objektum 16"/>
            <p:cNvGraphicFramePr>
              <a:graphicFrameLocks noChangeAspect="1"/>
            </p:cNvGraphicFramePr>
            <p:nvPr/>
          </p:nvGraphicFramePr>
          <p:xfrm>
            <a:off x="477" y="2808"/>
            <a:ext cx="1232" cy="462"/>
          </p:xfrm>
          <a:graphic>
            <a:graphicData uri="http://schemas.openxmlformats.org/presentationml/2006/ole">
              <p:oleObj spid="_x0000_s11282" name="Equation" r:id="rId9" imgW="1117600" imgH="419100" progId="Equation.3">
                <p:embed/>
              </p:oleObj>
            </a:graphicData>
          </a:graphic>
        </p:graphicFrame>
        <p:graphicFrame>
          <p:nvGraphicFramePr>
            <p:cNvPr id="11283" name="Objektum 17"/>
            <p:cNvGraphicFramePr>
              <a:graphicFrameLocks noChangeAspect="1"/>
            </p:cNvGraphicFramePr>
            <p:nvPr/>
          </p:nvGraphicFramePr>
          <p:xfrm>
            <a:off x="451" y="3240"/>
            <a:ext cx="1764" cy="504"/>
          </p:xfrm>
          <a:graphic>
            <a:graphicData uri="http://schemas.openxmlformats.org/presentationml/2006/ole">
              <p:oleObj spid="_x0000_s11283" name="Equation" r:id="rId10" imgW="1600200" imgH="457200" progId="Equation.3">
                <p:embed/>
              </p:oleObj>
            </a:graphicData>
          </a:graphic>
        </p:graphicFrame>
        <p:graphicFrame>
          <p:nvGraphicFramePr>
            <p:cNvPr id="11284" name="Objektum 18"/>
            <p:cNvGraphicFramePr>
              <a:graphicFrameLocks noChangeAspect="1"/>
            </p:cNvGraphicFramePr>
            <p:nvPr/>
          </p:nvGraphicFramePr>
          <p:xfrm>
            <a:off x="2808" y="3254"/>
            <a:ext cx="1203" cy="476"/>
          </p:xfrm>
          <a:graphic>
            <a:graphicData uri="http://schemas.openxmlformats.org/presentationml/2006/ole">
              <p:oleObj spid="_x0000_s11284" name="Equation" r:id="rId11" imgW="1091726" imgH="431613" progId="Equation.3">
                <p:embed/>
              </p:oleObj>
            </a:graphicData>
          </a:graphic>
        </p:graphicFrame>
        <p:sp>
          <p:nvSpPr>
            <p:cNvPr id="11285" name="Rectangle 6"/>
            <p:cNvSpPr>
              <a:spLocks noChangeArrowheads="1"/>
            </p:cNvSpPr>
            <p:nvPr/>
          </p:nvSpPr>
          <p:spPr bwMode="auto">
            <a:xfrm>
              <a:off x="162" y="2557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másrészt</a:t>
              </a:r>
              <a:endParaRPr lang="hu-HU" sz="2000"/>
            </a:p>
          </p:txBody>
        </p:sp>
        <p:sp>
          <p:nvSpPr>
            <p:cNvPr id="11286" name="Rectangle 6"/>
            <p:cNvSpPr>
              <a:spLocks noChangeArrowheads="1"/>
            </p:cNvSpPr>
            <p:nvPr/>
          </p:nvSpPr>
          <p:spPr bwMode="auto">
            <a:xfrm>
              <a:off x="2317" y="3309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1287" name="Téglalap 34"/>
            <p:cNvSpPr>
              <a:spLocks noChangeArrowheads="1"/>
            </p:cNvSpPr>
            <p:nvPr/>
          </p:nvSpPr>
          <p:spPr bwMode="auto">
            <a:xfrm>
              <a:off x="4332" y="3366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(6)</a:t>
              </a:r>
            </a:p>
          </p:txBody>
        </p:sp>
      </p:grpSp>
      <p:sp>
        <p:nvSpPr>
          <p:cNvPr id="1128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81F75-F06B-4260-9166-A2E312E94814}" type="slidenum">
              <a:rPr lang="hu-HU" smtClean="0"/>
              <a:pPr/>
              <a:t>6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Súlyvonalak</a:t>
            </a:r>
          </a:p>
        </p:txBody>
      </p:sp>
      <p:sp>
        <p:nvSpPr>
          <p:cNvPr id="12291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45085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69875">
              <a:tabLst>
                <a:tab pos="4500563" algn="l"/>
              </a:tabLst>
            </a:pPr>
            <a:r>
              <a:rPr lang="hu-HU" sz="1200">
                <a:cs typeface="Times New Roman" pitchFamily="18" charset="0"/>
              </a:rPr>
              <a:t>,</a:t>
            </a:r>
            <a:endParaRPr lang="hu-HU" sz="900"/>
          </a:p>
          <a:p>
            <a:pPr indent="269875" eaLnBrk="0" hangingPunct="0">
              <a:tabLst>
                <a:tab pos="4500563" algn="l"/>
              </a:tabLst>
            </a:pPr>
            <a:endParaRPr lang="hu-HU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257175" y="1001713"/>
            <a:ext cx="7762875" cy="2171700"/>
            <a:chOff x="162" y="631"/>
            <a:chExt cx="4890" cy="1368"/>
          </a:xfrm>
        </p:grpSpPr>
        <p:graphicFrame>
          <p:nvGraphicFramePr>
            <p:cNvPr id="12310" name="Objektum 5"/>
            <p:cNvGraphicFramePr>
              <a:graphicFrameLocks noChangeAspect="1"/>
            </p:cNvGraphicFramePr>
            <p:nvPr/>
          </p:nvGraphicFramePr>
          <p:xfrm>
            <a:off x="516" y="1075"/>
            <a:ext cx="4536" cy="924"/>
          </p:xfrm>
          <a:graphic>
            <a:graphicData uri="http://schemas.openxmlformats.org/presentationml/2006/ole">
              <p:oleObj spid="_x0000_s12310" name="Equation" r:id="rId3" imgW="4114800" imgH="838200" progId="Equation.3">
                <p:embed/>
              </p:oleObj>
            </a:graphicData>
          </a:graphic>
        </p:graphicFrame>
        <p:sp>
          <p:nvSpPr>
            <p:cNvPr id="12311" name="Rectangle 6"/>
            <p:cNvSpPr>
              <a:spLocks noChangeArrowheads="1"/>
            </p:cNvSpPr>
            <p:nvPr/>
          </p:nvSpPr>
          <p:spPr bwMode="auto">
            <a:xfrm>
              <a:off x="162" y="631"/>
              <a:ext cx="466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Felhasználva a háromszög súlyvonalai és oldalai között fennálló</a:t>
              </a:r>
            </a:p>
            <a:p>
              <a:r>
                <a:rPr lang="hu-HU" sz="2000">
                  <a:cs typeface="Times New Roman" pitchFamily="18" charset="0"/>
                </a:rPr>
                <a:t>összefüggéseket, valamint a (*) összefüggést:</a:t>
              </a:r>
              <a:endParaRPr lang="hu-HU" sz="2000"/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57175" y="4092575"/>
            <a:ext cx="6140450" cy="2681288"/>
            <a:chOff x="162" y="2578"/>
            <a:chExt cx="3868" cy="1689"/>
          </a:xfrm>
        </p:grpSpPr>
        <p:graphicFrame>
          <p:nvGraphicFramePr>
            <p:cNvPr id="12306" name="Objektum 8"/>
            <p:cNvGraphicFramePr>
              <a:graphicFrameLocks noChangeAspect="1"/>
            </p:cNvGraphicFramePr>
            <p:nvPr/>
          </p:nvGraphicFramePr>
          <p:xfrm>
            <a:off x="516" y="2863"/>
            <a:ext cx="3500" cy="462"/>
          </p:xfrm>
          <a:graphic>
            <a:graphicData uri="http://schemas.openxmlformats.org/presentationml/2006/ole">
              <p:oleObj spid="_x0000_s12306" name="Equation" r:id="rId4" imgW="3175000" imgH="419100" progId="Equation.3">
                <p:embed/>
              </p:oleObj>
            </a:graphicData>
          </a:graphic>
        </p:graphicFrame>
        <p:graphicFrame>
          <p:nvGraphicFramePr>
            <p:cNvPr id="12307" name="Objektum 9"/>
            <p:cNvGraphicFramePr>
              <a:graphicFrameLocks noChangeAspect="1"/>
            </p:cNvGraphicFramePr>
            <p:nvPr/>
          </p:nvGraphicFramePr>
          <p:xfrm>
            <a:off x="516" y="3331"/>
            <a:ext cx="3514" cy="462"/>
          </p:xfrm>
          <a:graphic>
            <a:graphicData uri="http://schemas.openxmlformats.org/presentationml/2006/ole">
              <p:oleObj spid="_x0000_s12307" name="Equation" r:id="rId5" imgW="3187700" imgH="419100" progId="Equation.3">
                <p:embed/>
              </p:oleObj>
            </a:graphicData>
          </a:graphic>
        </p:graphicFrame>
        <p:graphicFrame>
          <p:nvGraphicFramePr>
            <p:cNvPr id="12308" name="Objektum 10"/>
            <p:cNvGraphicFramePr>
              <a:graphicFrameLocks noChangeAspect="1"/>
            </p:cNvGraphicFramePr>
            <p:nvPr/>
          </p:nvGraphicFramePr>
          <p:xfrm>
            <a:off x="516" y="3805"/>
            <a:ext cx="2856" cy="462"/>
          </p:xfrm>
          <a:graphic>
            <a:graphicData uri="http://schemas.openxmlformats.org/presentationml/2006/ole">
              <p:oleObj spid="_x0000_s12308" name="Equation" r:id="rId6" imgW="2590800" imgH="419100" progId="Equation.3">
                <p:embed/>
              </p:oleObj>
            </a:graphicData>
          </a:graphic>
        </p:graphicFrame>
        <p:sp>
          <p:nvSpPr>
            <p:cNvPr id="12309" name="Téglalap 20"/>
            <p:cNvSpPr>
              <a:spLocks noChangeArrowheads="1"/>
            </p:cNvSpPr>
            <p:nvPr/>
          </p:nvSpPr>
          <p:spPr bwMode="auto">
            <a:xfrm>
              <a:off x="162" y="2578"/>
              <a:ext cx="31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Ha a súlyvonalakat külön-külön vizsgáljuk:</a:t>
              </a:r>
            </a:p>
          </p:txBody>
        </p:sp>
      </p:grp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257175" y="3276600"/>
            <a:ext cx="4765675" cy="701675"/>
            <a:chOff x="162" y="2064"/>
            <a:chExt cx="3002" cy="442"/>
          </a:xfrm>
        </p:grpSpPr>
        <p:sp>
          <p:nvSpPr>
            <p:cNvPr id="22" name="Téglalap 21"/>
            <p:cNvSpPr/>
            <p:nvPr/>
          </p:nvSpPr>
          <p:spPr>
            <a:xfrm>
              <a:off x="756" y="2064"/>
              <a:ext cx="2408" cy="44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12303" name="Objektum 7"/>
            <p:cNvGraphicFramePr>
              <a:graphicFrameLocks noChangeAspect="1"/>
            </p:cNvGraphicFramePr>
            <p:nvPr/>
          </p:nvGraphicFramePr>
          <p:xfrm>
            <a:off x="840" y="2072"/>
            <a:ext cx="1372" cy="434"/>
          </p:xfrm>
          <a:graphic>
            <a:graphicData uri="http://schemas.openxmlformats.org/presentationml/2006/ole">
              <p:oleObj spid="_x0000_s12303" name="Equation" r:id="rId7" imgW="1244600" imgH="393700" progId="Equation.3">
                <p:embed/>
              </p:oleObj>
            </a:graphicData>
          </a:graphic>
        </p:graphicFrame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162" y="2154"/>
              <a:ext cx="5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2000">
                  <a:cs typeface="Times New Roman" pitchFamily="18" charset="0"/>
                </a:rPr>
                <a:t>Tehát:</a:t>
              </a:r>
              <a:endParaRPr lang="hu-HU" sz="2000"/>
            </a:p>
          </p:txBody>
        </p:sp>
        <p:sp>
          <p:nvSpPr>
            <p:cNvPr id="12305" name="Téglalap 22"/>
            <p:cNvSpPr>
              <a:spLocks noChangeArrowheads="1"/>
            </p:cNvSpPr>
            <p:nvPr/>
          </p:nvSpPr>
          <p:spPr bwMode="auto">
            <a:xfrm>
              <a:off x="2723" y="2166"/>
              <a:ext cx="3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(7)</a:t>
              </a:r>
            </a:p>
          </p:txBody>
        </p:sp>
      </p:grpSp>
      <p:sp>
        <p:nvSpPr>
          <p:cNvPr id="12301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2F3F12-6253-4A5A-8435-ED2300D69BEF}" type="slidenum">
              <a:rPr lang="hu-HU" smtClean="0"/>
              <a:pPr/>
              <a:t>7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Súlyvonalak</a:t>
            </a:r>
          </a:p>
        </p:txBody>
      </p:sp>
      <p:sp>
        <p:nvSpPr>
          <p:cNvPr id="13315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04775" y="4859338"/>
            <a:ext cx="8532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/>
            <a:r>
              <a:rPr lang="hu-HU" sz="2000"/>
              <a:t>Ez utóbbi összefüggés azt mutatja meg, hogy az adott háromszögben </a:t>
            </a:r>
          </a:p>
          <a:p>
            <a:pPr marL="363538" indent="-363538">
              <a:buFont typeface="Arial" charset="0"/>
              <a:buChar char="•"/>
            </a:pPr>
            <a:r>
              <a:rPr lang="hu-HU" sz="2000"/>
              <a:t>a </a:t>
            </a:r>
            <a:r>
              <a:rPr lang="hu-HU" sz="20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000"/>
              <a:t> oldal és a hozzátartozó súlyvonal aránya állandó, </a:t>
            </a:r>
          </a:p>
          <a:p>
            <a:pPr marL="363538" indent="-363538">
              <a:buFont typeface="Arial" charset="0"/>
              <a:buChar char="•"/>
            </a:pPr>
            <a:r>
              <a:rPr lang="hu-HU" sz="2000"/>
              <a:t>az eredeti háromszög és a súlyvonalakból alkotott háromszög </a:t>
            </a:r>
            <a:r>
              <a:rPr lang="hu-HU" sz="2000" b="1"/>
              <a:t>hasonló</a:t>
            </a:r>
          </a:p>
        </p:txBody>
      </p: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171450" y="1282700"/>
            <a:ext cx="6048375" cy="1708150"/>
            <a:chOff x="108" y="808"/>
            <a:chExt cx="3810" cy="1076"/>
          </a:xfrm>
        </p:grpSpPr>
        <p:sp>
          <p:nvSpPr>
            <p:cNvPr id="12" name="Téglalap 11"/>
            <p:cNvSpPr/>
            <p:nvPr/>
          </p:nvSpPr>
          <p:spPr>
            <a:xfrm>
              <a:off x="516" y="1548"/>
              <a:ext cx="1742" cy="33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13329" name="Objektum 8"/>
            <p:cNvGraphicFramePr>
              <a:graphicFrameLocks noChangeAspect="1"/>
            </p:cNvGraphicFramePr>
            <p:nvPr/>
          </p:nvGraphicFramePr>
          <p:xfrm>
            <a:off x="516" y="1060"/>
            <a:ext cx="3402" cy="434"/>
          </p:xfrm>
          <a:graphic>
            <a:graphicData uri="http://schemas.openxmlformats.org/presentationml/2006/ole">
              <p:oleObj spid="_x0000_s13329" name="Equation" r:id="rId3" imgW="3086100" imgH="393700" progId="Equation.3">
                <p:embed/>
              </p:oleObj>
            </a:graphicData>
          </a:graphic>
        </p:graphicFrame>
        <p:graphicFrame>
          <p:nvGraphicFramePr>
            <p:cNvPr id="13330" name="Objektum 9"/>
            <p:cNvGraphicFramePr>
              <a:graphicFrameLocks noChangeAspect="1"/>
            </p:cNvGraphicFramePr>
            <p:nvPr/>
          </p:nvGraphicFramePr>
          <p:xfrm>
            <a:off x="516" y="1595"/>
            <a:ext cx="938" cy="266"/>
          </p:xfrm>
          <a:graphic>
            <a:graphicData uri="http://schemas.openxmlformats.org/presentationml/2006/ole">
              <p:oleObj spid="_x0000_s13330" name="Equation" r:id="rId4" imgW="850531" imgH="241195" progId="Equation.3">
                <p:embed/>
              </p:oleObj>
            </a:graphicData>
          </a:graphic>
        </p:graphicFrame>
        <p:sp>
          <p:nvSpPr>
            <p:cNvPr id="13331" name="Téglalap 10"/>
            <p:cNvSpPr>
              <a:spLocks noChangeArrowheads="1"/>
            </p:cNvSpPr>
            <p:nvPr/>
          </p:nvSpPr>
          <p:spPr bwMode="auto">
            <a:xfrm>
              <a:off x="108" y="808"/>
              <a:ext cx="19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Mindezek alapján egyfelől</a:t>
              </a:r>
            </a:p>
          </p:txBody>
        </p:sp>
        <p:sp>
          <p:nvSpPr>
            <p:cNvPr id="13332" name="Téglalap 20"/>
            <p:cNvSpPr>
              <a:spLocks noChangeArrowheads="1"/>
            </p:cNvSpPr>
            <p:nvPr/>
          </p:nvSpPr>
          <p:spPr bwMode="auto">
            <a:xfrm>
              <a:off x="1928" y="1590"/>
              <a:ext cx="3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(8)</a:t>
              </a: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171450" y="3178175"/>
            <a:ext cx="7572375" cy="1374775"/>
            <a:chOff x="108" y="2002"/>
            <a:chExt cx="4770" cy="866"/>
          </a:xfrm>
        </p:grpSpPr>
        <p:sp>
          <p:nvSpPr>
            <p:cNvPr id="15" name="Téglalap 14"/>
            <p:cNvSpPr/>
            <p:nvPr/>
          </p:nvSpPr>
          <p:spPr>
            <a:xfrm>
              <a:off x="2568" y="2350"/>
              <a:ext cx="2310" cy="51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graphicFrame>
          <p:nvGraphicFramePr>
            <p:cNvPr id="13323" name="Objektum 5"/>
            <p:cNvGraphicFramePr>
              <a:graphicFrameLocks noChangeAspect="1"/>
            </p:cNvGraphicFramePr>
            <p:nvPr/>
          </p:nvGraphicFramePr>
          <p:xfrm>
            <a:off x="516" y="2350"/>
            <a:ext cx="1288" cy="462"/>
          </p:xfrm>
          <a:graphic>
            <a:graphicData uri="http://schemas.openxmlformats.org/presentationml/2006/ole">
              <p:oleObj spid="_x0000_s13323" name="Equation" r:id="rId5" imgW="1168400" imgH="419100" progId="Equation.3">
                <p:embed/>
              </p:oleObj>
            </a:graphicData>
          </a:graphic>
        </p:graphicFrame>
        <p:graphicFrame>
          <p:nvGraphicFramePr>
            <p:cNvPr id="13324" name="Objektum 7"/>
            <p:cNvGraphicFramePr>
              <a:graphicFrameLocks noChangeAspect="1"/>
            </p:cNvGraphicFramePr>
            <p:nvPr/>
          </p:nvGraphicFramePr>
          <p:xfrm>
            <a:off x="2634" y="2350"/>
            <a:ext cx="1343" cy="476"/>
          </p:xfrm>
          <a:graphic>
            <a:graphicData uri="http://schemas.openxmlformats.org/presentationml/2006/ole">
              <p:oleObj spid="_x0000_s13324" name="Equation" r:id="rId6" imgW="1218671" imgH="431613" progId="Equation.3">
                <p:embed/>
              </p:oleObj>
            </a:graphicData>
          </a:graphic>
        </p:graphicFrame>
        <p:sp>
          <p:nvSpPr>
            <p:cNvPr id="13325" name="Téglalap 12"/>
            <p:cNvSpPr>
              <a:spLocks noChangeArrowheads="1"/>
            </p:cNvSpPr>
            <p:nvPr/>
          </p:nvSpPr>
          <p:spPr bwMode="auto">
            <a:xfrm>
              <a:off x="108" y="2002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másrészt</a:t>
              </a:r>
            </a:p>
          </p:txBody>
        </p:sp>
        <p:sp>
          <p:nvSpPr>
            <p:cNvPr id="13326" name="Rectangle 6"/>
            <p:cNvSpPr>
              <a:spLocks noChangeArrowheads="1"/>
            </p:cNvSpPr>
            <p:nvPr/>
          </p:nvSpPr>
          <p:spPr bwMode="auto">
            <a:xfrm>
              <a:off x="2084" y="2426"/>
              <a:ext cx="34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3327" name="Téglalap 21"/>
            <p:cNvSpPr>
              <a:spLocks noChangeArrowheads="1"/>
            </p:cNvSpPr>
            <p:nvPr/>
          </p:nvSpPr>
          <p:spPr bwMode="auto">
            <a:xfrm>
              <a:off x="4482" y="2484"/>
              <a:ext cx="3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(9)</a:t>
              </a:r>
            </a:p>
          </p:txBody>
        </p:sp>
      </p:grpSp>
      <p:sp>
        <p:nvSpPr>
          <p:cNvPr id="13321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AC2582-AFF9-48CF-B7C9-E4E6F5C70872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háromszög kerülete</a:t>
            </a:r>
          </a:p>
        </p:txBody>
      </p:sp>
      <p:sp>
        <p:nvSpPr>
          <p:cNvPr id="14339" name="Dátum helye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2013.07.03.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0503" name="Csoportba foglalás 20502"/>
          <p:cNvGrpSpPr>
            <a:grpSpLocks/>
          </p:cNvGrpSpPr>
          <p:nvPr/>
        </p:nvGrpSpPr>
        <p:grpSpPr bwMode="auto">
          <a:xfrm>
            <a:off x="304800" y="963613"/>
            <a:ext cx="6704013" cy="1477962"/>
            <a:chOff x="305593" y="964284"/>
            <a:chExt cx="6702476" cy="1477328"/>
          </a:xfrm>
        </p:grpSpPr>
        <p:sp>
          <p:nvSpPr>
            <p:cNvPr id="14370" name="Téglalap 18"/>
            <p:cNvSpPr>
              <a:spLocks noChangeArrowheads="1"/>
            </p:cNvSpPr>
            <p:nvPr/>
          </p:nvSpPr>
          <p:spPr bwMode="auto">
            <a:xfrm>
              <a:off x="305593" y="964284"/>
              <a:ext cx="670247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2000"/>
                <a:t>A háromszög kerülete</a:t>
              </a:r>
            </a:p>
            <a:p>
              <a:pPr>
                <a:lnSpc>
                  <a:spcPct val="150000"/>
                </a:lnSpc>
              </a:pPr>
              <a:r>
                <a:rPr lang="hu-HU" sz="2000"/>
                <a:t>Legyen              és             , ahol                   és </a:t>
              </a:r>
              <a:r>
                <a:rPr lang="hu-HU" sz="2000" i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hu-HU" sz="2000"/>
                <a:t> rögzített.</a:t>
              </a:r>
            </a:p>
            <a:p>
              <a:pPr>
                <a:lnSpc>
                  <a:spcPct val="150000"/>
                </a:lnSpc>
              </a:pPr>
              <a:r>
                <a:rPr lang="hu-HU" sz="2000"/>
                <a:t>Ekkor</a:t>
              </a:r>
              <a:endParaRPr lang="hu-HU" sz="2000" b="1"/>
            </a:p>
          </p:txBody>
        </p:sp>
        <p:graphicFrame>
          <p:nvGraphicFramePr>
            <p:cNvPr id="14371" name="Objektum 15"/>
            <p:cNvGraphicFramePr>
              <a:graphicFrameLocks noChangeAspect="1"/>
            </p:cNvGraphicFramePr>
            <p:nvPr/>
          </p:nvGraphicFramePr>
          <p:xfrm>
            <a:off x="2912550" y="1102498"/>
            <a:ext cx="1466640" cy="310590"/>
          </p:xfrm>
          <a:graphic>
            <a:graphicData uri="http://schemas.openxmlformats.org/presentationml/2006/ole">
              <p:oleObj spid="_x0000_s14371" name="Equation" r:id="rId3" imgW="837836" imgH="177723" progId="Equation.3">
                <p:embed/>
              </p:oleObj>
            </a:graphicData>
          </a:graphic>
        </p:graphicFrame>
        <p:graphicFrame>
          <p:nvGraphicFramePr>
            <p:cNvPr id="14372" name="Objektum 17"/>
            <p:cNvGraphicFramePr>
              <a:graphicFrameLocks noChangeAspect="1"/>
            </p:cNvGraphicFramePr>
            <p:nvPr/>
          </p:nvGraphicFramePr>
          <p:xfrm>
            <a:off x="1285590" y="1565257"/>
            <a:ext cx="777420" cy="310590"/>
          </p:xfrm>
          <a:graphic>
            <a:graphicData uri="http://schemas.openxmlformats.org/presentationml/2006/ole">
              <p:oleObj spid="_x0000_s14372" name="Equation" r:id="rId4" imgW="444114" imgH="177646" progId="Equation.3">
                <p:embed/>
              </p:oleObj>
            </a:graphicData>
          </a:graphic>
        </p:graphicFrame>
        <p:graphicFrame>
          <p:nvGraphicFramePr>
            <p:cNvPr id="14373" name="Objektum 19"/>
            <p:cNvGraphicFramePr>
              <a:graphicFrameLocks noChangeAspect="1"/>
            </p:cNvGraphicFramePr>
            <p:nvPr/>
          </p:nvGraphicFramePr>
          <p:xfrm>
            <a:off x="2617830" y="1575915"/>
            <a:ext cx="755370" cy="355320"/>
          </p:xfrm>
          <a:graphic>
            <a:graphicData uri="http://schemas.openxmlformats.org/presentationml/2006/ole">
              <p:oleObj spid="_x0000_s14373" name="Equation" r:id="rId5" imgW="431613" imgH="203112" progId="Equation.3">
                <p:embed/>
              </p:oleObj>
            </a:graphicData>
          </a:graphic>
        </p:graphicFrame>
        <p:graphicFrame>
          <p:nvGraphicFramePr>
            <p:cNvPr id="14374" name="Objektum 20"/>
            <p:cNvGraphicFramePr>
              <a:graphicFrameLocks noChangeAspect="1"/>
            </p:cNvGraphicFramePr>
            <p:nvPr/>
          </p:nvGraphicFramePr>
          <p:xfrm>
            <a:off x="4198894" y="1514303"/>
            <a:ext cx="1044540" cy="400050"/>
          </p:xfrm>
          <a:graphic>
            <a:graphicData uri="http://schemas.openxmlformats.org/presentationml/2006/ole">
              <p:oleObj spid="_x0000_s14374" name="Equation" r:id="rId6" imgW="596900" imgH="228600" progId="Equation.3">
                <p:embed/>
              </p:oleObj>
            </a:graphicData>
          </a:graphic>
        </p:graphicFrame>
        <p:graphicFrame>
          <p:nvGraphicFramePr>
            <p:cNvPr id="14375" name="Objektum 22"/>
            <p:cNvGraphicFramePr>
              <a:graphicFrameLocks noChangeAspect="1"/>
            </p:cNvGraphicFramePr>
            <p:nvPr/>
          </p:nvGraphicFramePr>
          <p:xfrm>
            <a:off x="1195065" y="2009864"/>
            <a:ext cx="3289300" cy="377825"/>
          </p:xfrm>
          <a:graphic>
            <a:graphicData uri="http://schemas.openxmlformats.org/presentationml/2006/ole">
              <p:oleObj spid="_x0000_s14375" name="Equation" r:id="rId7" imgW="1879600" imgH="215900" progId="Equation.3">
                <p:embed/>
              </p:oleObj>
            </a:graphicData>
          </a:graphic>
        </p:graphicFrame>
      </p:grpSp>
      <p:sp>
        <p:nvSpPr>
          <p:cNvPr id="1434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4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350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0505" name="Csoportba foglalás 20504"/>
          <p:cNvGrpSpPr>
            <a:grpSpLocks/>
          </p:cNvGrpSpPr>
          <p:nvPr/>
        </p:nvGrpSpPr>
        <p:grpSpPr bwMode="auto">
          <a:xfrm>
            <a:off x="304800" y="2420938"/>
            <a:ext cx="7204075" cy="2128837"/>
            <a:chOff x="305593" y="2421685"/>
            <a:chExt cx="7204005" cy="2128153"/>
          </a:xfrm>
        </p:grpSpPr>
        <p:sp>
          <p:nvSpPr>
            <p:cNvPr id="14360" name="Téglalap 23"/>
            <p:cNvSpPr>
              <a:spLocks noChangeArrowheads="1"/>
            </p:cNvSpPr>
            <p:nvPr/>
          </p:nvSpPr>
          <p:spPr bwMode="auto">
            <a:xfrm>
              <a:off x="305593" y="2421685"/>
              <a:ext cx="47182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 háromszög egyenlőtlenségek alapján </a:t>
              </a:r>
            </a:p>
          </p:txBody>
        </p:sp>
        <p:graphicFrame>
          <p:nvGraphicFramePr>
            <p:cNvPr id="14361" name="Objektum 25"/>
            <p:cNvGraphicFramePr>
              <a:graphicFrameLocks noChangeAspect="1"/>
            </p:cNvGraphicFramePr>
            <p:nvPr/>
          </p:nvGraphicFramePr>
          <p:xfrm>
            <a:off x="986829" y="2757640"/>
            <a:ext cx="1222375" cy="889000"/>
          </p:xfrm>
          <a:graphic>
            <a:graphicData uri="http://schemas.openxmlformats.org/presentationml/2006/ole">
              <p:oleObj spid="_x0000_s14361" name="Equation" r:id="rId8" imgW="698500" imgH="508000" progId="Equation.3">
                <p:embed/>
              </p:oleObj>
            </a:graphicData>
          </a:graphic>
        </p:graphicFrame>
        <p:graphicFrame>
          <p:nvGraphicFramePr>
            <p:cNvPr id="14362" name="Objektum 27"/>
            <p:cNvGraphicFramePr>
              <a:graphicFrameLocks noChangeAspect="1"/>
            </p:cNvGraphicFramePr>
            <p:nvPr/>
          </p:nvGraphicFramePr>
          <p:xfrm>
            <a:off x="3435414" y="2757640"/>
            <a:ext cx="1555750" cy="889000"/>
          </p:xfrm>
          <a:graphic>
            <a:graphicData uri="http://schemas.openxmlformats.org/presentationml/2006/ole">
              <p:oleObj spid="_x0000_s14362" name="Equation" r:id="rId9" imgW="889000" imgH="508000" progId="Equation.3">
                <p:embed/>
              </p:oleObj>
            </a:graphicData>
          </a:graphic>
        </p:graphicFrame>
        <p:graphicFrame>
          <p:nvGraphicFramePr>
            <p:cNvPr id="14363" name="Objektum 29"/>
            <p:cNvGraphicFramePr>
              <a:graphicFrameLocks noChangeAspect="1"/>
            </p:cNvGraphicFramePr>
            <p:nvPr/>
          </p:nvGraphicFramePr>
          <p:xfrm>
            <a:off x="6264998" y="2757640"/>
            <a:ext cx="1244600" cy="889000"/>
          </p:xfrm>
          <a:graphic>
            <a:graphicData uri="http://schemas.openxmlformats.org/presentationml/2006/ole">
              <p:oleObj spid="_x0000_s14363" name="Equation" r:id="rId10" imgW="711200" imgH="508000" progId="Equation.3">
                <p:embed/>
              </p:oleObj>
            </a:graphicData>
          </a:graphic>
        </p:graphicFrame>
        <p:sp>
          <p:nvSpPr>
            <p:cNvPr id="14364" name="Téglalap 30"/>
            <p:cNvSpPr>
              <a:spLocks noChangeArrowheads="1"/>
            </p:cNvSpPr>
            <p:nvPr/>
          </p:nvSpPr>
          <p:spPr bwMode="auto">
            <a:xfrm>
              <a:off x="305593" y="3706085"/>
              <a:ext cx="35734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míg a (*) összefüggés alapján</a:t>
              </a:r>
            </a:p>
          </p:txBody>
        </p:sp>
        <p:graphicFrame>
          <p:nvGraphicFramePr>
            <p:cNvPr id="14365" name="Objektum 20480"/>
            <p:cNvGraphicFramePr>
              <a:graphicFrameLocks noChangeAspect="1"/>
            </p:cNvGraphicFramePr>
            <p:nvPr/>
          </p:nvGraphicFramePr>
          <p:xfrm>
            <a:off x="1312754" y="4060094"/>
            <a:ext cx="2000250" cy="400050"/>
          </p:xfrm>
          <a:graphic>
            <a:graphicData uri="http://schemas.openxmlformats.org/presentationml/2006/ole">
              <p:oleObj spid="_x0000_s14365" name="Equation" r:id="rId11" imgW="1143000" imgH="228600" progId="Equation.3">
                <p:embed/>
              </p:oleObj>
            </a:graphicData>
          </a:graphic>
        </p:graphicFrame>
        <p:graphicFrame>
          <p:nvGraphicFramePr>
            <p:cNvPr id="14366" name="Objektum 20482"/>
            <p:cNvGraphicFramePr>
              <a:graphicFrameLocks noChangeAspect="1"/>
            </p:cNvGraphicFramePr>
            <p:nvPr/>
          </p:nvGraphicFramePr>
          <p:xfrm>
            <a:off x="5323440" y="4060181"/>
            <a:ext cx="1332921" cy="399877"/>
          </p:xfrm>
          <a:graphic>
            <a:graphicData uri="http://schemas.openxmlformats.org/presentationml/2006/ole">
              <p:oleObj spid="_x0000_s14366" name="Equation" r:id="rId12" imgW="761669" imgH="228501" progId="Equation.3">
                <p:embed/>
              </p:oleObj>
            </a:graphicData>
          </a:graphic>
        </p:graphicFrame>
        <p:sp>
          <p:nvSpPr>
            <p:cNvPr id="14367" name="Rectangle 6"/>
            <p:cNvSpPr>
              <a:spLocks noChangeArrowheads="1"/>
            </p:cNvSpPr>
            <p:nvPr/>
          </p:nvSpPr>
          <p:spPr bwMode="auto">
            <a:xfrm>
              <a:off x="2636571" y="2912421"/>
              <a:ext cx="5461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4368" name="Rectangle 6"/>
            <p:cNvSpPr>
              <a:spLocks noChangeArrowheads="1"/>
            </p:cNvSpPr>
            <p:nvPr/>
          </p:nvSpPr>
          <p:spPr bwMode="auto">
            <a:xfrm>
              <a:off x="5466157" y="2912421"/>
              <a:ext cx="5461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  <p:sp>
          <p:nvSpPr>
            <p:cNvPr id="14369" name="Rectangle 6"/>
            <p:cNvSpPr>
              <a:spLocks noChangeArrowheads="1"/>
            </p:cNvSpPr>
            <p:nvPr/>
          </p:nvSpPr>
          <p:spPr bwMode="auto">
            <a:xfrm>
              <a:off x="4118108" y="3970400"/>
              <a:ext cx="5461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u-HU" sz="3200">
                  <a:cs typeface="Times New Roman" pitchFamily="18" charset="0"/>
                  <a:sym typeface="Wingdings" pitchFamily="2" charset="2"/>
                </a:rPr>
                <a:t></a:t>
              </a:r>
              <a:endParaRPr lang="hu-HU" sz="3200"/>
            </a:p>
          </p:txBody>
        </p:sp>
      </p:grpSp>
      <p:sp>
        <p:nvSpPr>
          <p:cNvPr id="1435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20506" name="Csoportba foglalás 20505"/>
          <p:cNvGrpSpPr>
            <a:grpSpLocks/>
          </p:cNvGrpSpPr>
          <p:nvPr/>
        </p:nvGrpSpPr>
        <p:grpSpPr bwMode="auto">
          <a:xfrm>
            <a:off x="304800" y="4522788"/>
            <a:ext cx="7866063" cy="1573212"/>
            <a:chOff x="305593" y="4523174"/>
            <a:chExt cx="7864880" cy="1573414"/>
          </a:xfrm>
        </p:grpSpPr>
        <p:graphicFrame>
          <p:nvGraphicFramePr>
            <p:cNvPr id="14358" name="Objektum 20498"/>
            <p:cNvGraphicFramePr>
              <a:graphicFrameLocks noChangeAspect="1"/>
            </p:cNvGraphicFramePr>
            <p:nvPr/>
          </p:nvGraphicFramePr>
          <p:xfrm>
            <a:off x="1217564" y="4941390"/>
            <a:ext cx="1910521" cy="1155198"/>
          </p:xfrm>
          <a:graphic>
            <a:graphicData uri="http://schemas.openxmlformats.org/presentationml/2006/ole">
              <p:oleObj spid="_x0000_s14358" name="Equation" r:id="rId13" imgW="1091726" imgH="660113" progId="Equation.3">
                <p:embed/>
              </p:oleObj>
            </a:graphicData>
          </a:graphic>
        </p:graphicFrame>
        <p:sp>
          <p:nvSpPr>
            <p:cNvPr id="14359" name="Téglalap 20501"/>
            <p:cNvSpPr>
              <a:spLocks noChangeArrowheads="1"/>
            </p:cNvSpPr>
            <p:nvPr/>
          </p:nvSpPr>
          <p:spPr bwMode="auto">
            <a:xfrm>
              <a:off x="305593" y="4523174"/>
              <a:ext cx="7864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000"/>
                <a:t>Így a következő egyenlőtlenségrendszerhez jutunk:</a:t>
              </a:r>
            </a:p>
          </p:txBody>
        </p:sp>
      </p:grpSp>
      <p:grpSp>
        <p:nvGrpSpPr>
          <p:cNvPr id="20507" name="Csoportba foglalás 20506"/>
          <p:cNvGrpSpPr>
            <a:grpSpLocks/>
          </p:cNvGrpSpPr>
          <p:nvPr/>
        </p:nvGrpSpPr>
        <p:grpSpPr bwMode="auto">
          <a:xfrm>
            <a:off x="304800" y="5932488"/>
            <a:ext cx="7007225" cy="889000"/>
            <a:chOff x="305593" y="5932530"/>
            <a:chExt cx="7006903" cy="889000"/>
          </a:xfrm>
        </p:grpSpPr>
        <p:sp>
          <p:nvSpPr>
            <p:cNvPr id="14356" name="Téglalap 57"/>
            <p:cNvSpPr>
              <a:spLocks noChangeArrowheads="1"/>
            </p:cNvSpPr>
            <p:nvPr/>
          </p:nvSpPr>
          <p:spPr bwMode="auto">
            <a:xfrm>
              <a:off x="305593" y="6153681"/>
              <a:ext cx="46746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Az egyenlőtlenségrendszer megoldása:</a:t>
              </a:r>
            </a:p>
          </p:txBody>
        </p:sp>
        <p:graphicFrame>
          <p:nvGraphicFramePr>
            <p:cNvPr id="14357" name="Objektum 58"/>
            <p:cNvGraphicFramePr>
              <a:graphicFrameLocks noChangeAspect="1"/>
            </p:cNvGraphicFramePr>
            <p:nvPr/>
          </p:nvGraphicFramePr>
          <p:xfrm>
            <a:off x="5045546" y="5932530"/>
            <a:ext cx="2266950" cy="889000"/>
          </p:xfrm>
          <a:graphic>
            <a:graphicData uri="http://schemas.openxmlformats.org/presentationml/2006/ole">
              <p:oleObj spid="_x0000_s14357" name="Equation" r:id="rId14" imgW="1295400" imgH="508000" progId="Equation.3">
                <p:embed/>
              </p:oleObj>
            </a:graphicData>
          </a:graphic>
        </p:graphicFrame>
      </p:grpSp>
      <p:sp>
        <p:nvSpPr>
          <p:cNvPr id="14355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497EA-C063-4D42-B7A9-65E6DB62B3EE}" type="slidenum">
              <a:rPr lang="hu-HU" smtClean="0"/>
              <a:pPr/>
              <a:t>9</a:t>
            </a:fld>
            <a:endParaRPr lang="hu-H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CCCCE6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B9B9D0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Kockás">
  <a:themeElements>
    <a:clrScheme name="12_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2_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Fuggvenyek</Template>
  <TotalTime>6101</TotalTime>
  <Words>914</Words>
  <Application>Microsoft Office PowerPoint</Application>
  <PresentationFormat>Diavetítés a képernyőre (4:3 oldalarány)</PresentationFormat>
  <Paragraphs>245</Paragraphs>
  <Slides>26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5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8" baseType="lpstr">
      <vt:lpstr>Arial</vt:lpstr>
      <vt:lpstr>Wingdings</vt:lpstr>
      <vt:lpstr>Times New Roman</vt:lpstr>
      <vt:lpstr>Arial Black</vt:lpstr>
      <vt:lpstr>Symbol</vt:lpstr>
      <vt:lpstr>Georgia</vt:lpstr>
      <vt:lpstr>Kockás</vt:lpstr>
      <vt:lpstr>12_Kockás</vt:lpstr>
      <vt:lpstr>1_Kockás</vt:lpstr>
      <vt:lpstr>2_Kockás</vt:lpstr>
      <vt:lpstr>13_Kockás</vt:lpstr>
      <vt:lpstr>Microsoft Equation 3.0</vt:lpstr>
      <vt:lpstr>Négyzetes közép a háromszögben</vt:lpstr>
      <vt:lpstr>Speciális háromszög</vt:lpstr>
      <vt:lpstr>Szögek</vt:lpstr>
      <vt:lpstr>Szögek</vt:lpstr>
      <vt:lpstr>Szögek</vt:lpstr>
      <vt:lpstr>Magasságok</vt:lpstr>
      <vt:lpstr>Súlyvonalak</vt:lpstr>
      <vt:lpstr>Súlyvonalak</vt:lpstr>
      <vt:lpstr>A háromszög kerülete</vt:lpstr>
      <vt:lpstr>A háromszög kerülete</vt:lpstr>
      <vt:lpstr>Súlypont</vt:lpstr>
      <vt:lpstr>Súlypont</vt:lpstr>
      <vt:lpstr>Súlypont</vt:lpstr>
      <vt:lpstr>Súlypont</vt:lpstr>
      <vt:lpstr>Magasságpont</vt:lpstr>
      <vt:lpstr>Magasságpont, súlypont</vt:lpstr>
      <vt:lpstr>Magasságpont, súlypont</vt:lpstr>
      <vt:lpstr>Lemoine-Grebe féle pont</vt:lpstr>
      <vt:lpstr>Lemoine-Grebe féle pont</vt:lpstr>
      <vt:lpstr>Lemoine-Grebe féle pont</vt:lpstr>
      <vt:lpstr>Lemoine-Grebe féle pont</vt:lpstr>
      <vt:lpstr>Lemoine-Grebe féle pont</vt:lpstr>
      <vt:lpstr>Súlypont, Lemoine-Grebe féle pont</vt:lpstr>
      <vt:lpstr>További tulajdonságok</vt:lpstr>
      <vt:lpstr>25. dia</vt:lpstr>
      <vt:lpstr>Köszönöm a figyelmüket!</vt:lpstr>
    </vt:vector>
  </TitlesOfParts>
  <Company>Kossuth Zsuzsanna Műszaki Szakközépiskola és Gimn.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Derivált és függvénymenet</dc:title>
  <dc:creator>Lángné M.M.</dc:creator>
  <cp:lastModifiedBy>IRODA</cp:lastModifiedBy>
  <cp:revision>322</cp:revision>
  <dcterms:created xsi:type="dcterms:W3CDTF">2004-12-23T13:00:54Z</dcterms:created>
  <dcterms:modified xsi:type="dcterms:W3CDTF">2013-08-27T13:35:56Z</dcterms:modified>
</cp:coreProperties>
</file>