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7"/>
  </p:notesMasterIdLst>
  <p:sldIdLst>
    <p:sldId id="324" r:id="rId2"/>
    <p:sldId id="304" r:id="rId3"/>
    <p:sldId id="311" r:id="rId4"/>
    <p:sldId id="279" r:id="rId5"/>
    <p:sldId id="319" r:id="rId6"/>
    <p:sldId id="320" r:id="rId7"/>
    <p:sldId id="297" r:id="rId8"/>
    <p:sldId id="322" r:id="rId9"/>
    <p:sldId id="282" r:id="rId10"/>
    <p:sldId id="281" r:id="rId11"/>
    <p:sldId id="283" r:id="rId12"/>
    <p:sldId id="323" r:id="rId13"/>
    <p:sldId id="257" r:id="rId14"/>
    <p:sldId id="256" r:id="rId15"/>
    <p:sldId id="258" r:id="rId16"/>
    <p:sldId id="262" r:id="rId17"/>
    <p:sldId id="263" r:id="rId18"/>
    <p:sldId id="305" r:id="rId19"/>
    <p:sldId id="306" r:id="rId20"/>
    <p:sldId id="307" r:id="rId21"/>
    <p:sldId id="261" r:id="rId22"/>
    <p:sldId id="264" r:id="rId23"/>
    <p:sldId id="265" r:id="rId24"/>
    <p:sldId id="266" r:id="rId25"/>
    <p:sldId id="308" r:id="rId26"/>
    <p:sldId id="259" r:id="rId27"/>
    <p:sldId id="267" r:id="rId28"/>
    <p:sldId id="268" r:id="rId29"/>
    <p:sldId id="269" r:id="rId30"/>
    <p:sldId id="270" r:id="rId31"/>
    <p:sldId id="271" r:id="rId32"/>
    <p:sldId id="273" r:id="rId33"/>
    <p:sldId id="272" r:id="rId34"/>
    <p:sldId id="27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21" r:id="rId44"/>
    <p:sldId id="293" r:id="rId45"/>
    <p:sldId id="294" r:id="rId46"/>
    <p:sldId id="303" r:id="rId47"/>
    <p:sldId id="298" r:id="rId48"/>
    <p:sldId id="299" r:id="rId49"/>
    <p:sldId id="300" r:id="rId50"/>
    <p:sldId id="301" r:id="rId51"/>
    <p:sldId id="302" r:id="rId52"/>
    <p:sldId id="309" r:id="rId53"/>
    <p:sldId id="295" r:id="rId54"/>
    <p:sldId id="296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275" r:id="rId63"/>
    <p:sldId id="276" r:id="rId64"/>
    <p:sldId id="310" r:id="rId65"/>
    <p:sldId id="277" r:id="rId6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66"/>
    <a:srgbClr val="FF0000"/>
    <a:srgbClr val="FF9900"/>
    <a:srgbClr val="C86432"/>
    <a:srgbClr val="DC6432"/>
    <a:srgbClr val="38E471"/>
    <a:srgbClr val="6600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9" autoAdjust="0"/>
  </p:normalViewPr>
  <p:slideViewPr>
    <p:cSldViewPr>
      <p:cViewPr>
        <p:scale>
          <a:sx n="100" d="100"/>
          <a:sy n="100" d="100"/>
        </p:scale>
        <p:origin x="-193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F0123FD-A1F5-46BD-8C0C-6BB5EFE32C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5228E0-CA3C-44CE-B091-BBE06F19034D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Békéscsaba, 2013. július 5.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D36A66-5FBB-4A84-B796-2798DE11005F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b="1" smtClean="0"/>
              <a:t>2005 Szabadka Nyári Akadémia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61B1-7309-4956-91A9-A19D1FA27F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069D-091E-4394-9C93-AF62FA6FC3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092A-DC24-4541-9510-4D89C70859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2190-53DF-468A-90EE-25FFDC347E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DDC9-043C-4C96-9FC1-597F760857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79A8-41A6-494E-BE80-0A3523FCFA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47631-6EEB-4232-B350-96DBC915D6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7581-2A91-445B-9D0C-B084F45074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3456-C509-4351-B22A-191BEEC889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853D-8C1C-47F3-8D4B-77AB486C57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3742-02B1-4562-84DC-AC1CD82EAD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B2C5-D003-4377-971B-57E268A0DA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5EE1-6BC4-48D2-A49D-15BEC86366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4B2367-74AC-41C4-A025-9058594BB9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Massachusetts_Institute_of_Technology" TargetMode="External"/><Relationship Id="rId3" Type="http://schemas.openxmlformats.org/officeDocument/2006/relationships/hyperlink" Target="http://hu.wikipedia.org/wiki/1988" TargetMode="External"/><Relationship Id="rId7" Type="http://schemas.openxmlformats.org/officeDocument/2006/relationships/hyperlink" Target="http://hu.wikipedia.org/wiki/%C3%9Cnne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Pi_(sz%C3%A1m)" TargetMode="External"/><Relationship Id="rId5" Type="http://schemas.openxmlformats.org/officeDocument/2006/relationships/hyperlink" Target="http://hu.wikipedia.org/wiki/Matematika" TargetMode="External"/><Relationship Id="rId4" Type="http://schemas.openxmlformats.org/officeDocument/2006/relationships/hyperlink" Target="http://hu.wikipedia.org/wiki/M%C3%A1rcius_14." TargetMode="External"/><Relationship Id="rId9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91512" cy="1084262"/>
          </a:xfrm>
        </p:spPr>
        <p:txBody>
          <a:bodyPr/>
          <a:lstStyle/>
          <a:p>
            <a:r>
              <a:rPr lang="hu-HU" sz="4000" b="1" i="1" smtClean="0">
                <a:solidFill>
                  <a:srgbClr val="CC3300"/>
                </a:solidFill>
                <a:latin typeface="Times New Roman" pitchFamily="18" charset="0"/>
              </a:rPr>
              <a:t>Kocz Kati</a:t>
            </a:r>
            <a:r>
              <a:rPr lang="hu-HU" sz="4000" b="1" smtClean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hu-HU" sz="4000" b="1" i="1" smtClean="0">
                <a:solidFill>
                  <a:srgbClr val="CC3300"/>
                </a:solidFill>
                <a:latin typeface="Times New Roman" pitchFamily="18" charset="0"/>
              </a:rPr>
              <a:t>Turbé Kolos</a:t>
            </a:r>
            <a:r>
              <a:rPr lang="hu-HU" sz="4000" b="1" smtClean="0">
                <a:solidFill>
                  <a:srgbClr val="CC3300"/>
                </a:solidFill>
                <a:latin typeface="Times New Roman" pitchFamily="18" charset="0"/>
              </a:rPr>
              <a:t> és a többiek</a:t>
            </a:r>
            <a:r>
              <a:rPr lang="hu-HU" sz="3600" smtClean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hu-HU" sz="360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hu-HU" sz="3600" smtClean="0">
                <a:solidFill>
                  <a:srgbClr val="CC3300"/>
                </a:solidFill>
                <a:latin typeface="Times New Roman" pitchFamily="18" charset="0"/>
              </a:rPr>
              <a:t>(h)étlap az ifjú tehetségek fejlesztéséhez</a:t>
            </a:r>
            <a:br>
              <a:rPr lang="hu-HU" sz="3600" smtClean="0">
                <a:solidFill>
                  <a:srgbClr val="CC3300"/>
                </a:solidFill>
                <a:latin typeface="Times New Roman" pitchFamily="18" charset="0"/>
              </a:rPr>
            </a:br>
            <a:endParaRPr lang="hu-HU" sz="280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411413" y="6262688"/>
            <a:ext cx="5184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 sz="2800">
                <a:solidFill>
                  <a:srgbClr val="CC3300"/>
                </a:solidFill>
              </a:rPr>
              <a:t>Békéscsaba, 2013.  július   5.</a:t>
            </a:r>
          </a:p>
        </p:txBody>
      </p:sp>
      <p:pic>
        <p:nvPicPr>
          <p:cNvPr id="93224" name="Picture 40" descr="imagesCAEE0Z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060575"/>
            <a:ext cx="4176712" cy="38814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4465637" cy="490538"/>
          </a:xfrm>
        </p:spPr>
        <p:txBody>
          <a:bodyPr/>
          <a:lstStyle/>
          <a:p>
            <a:pPr algn="l" eaLnBrk="1" hangingPunct="1"/>
            <a:r>
              <a:rPr lang="hu-HU" sz="3200" u="sng" smtClean="0">
                <a:latin typeface="Times New Roman" pitchFamily="18" charset="0"/>
              </a:rPr>
              <a:t>Az iskolai közeg hatásai: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569325" cy="46799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1500" smtClean="0">
                <a:latin typeface="Times New Roman" pitchFamily="18" charset="0"/>
              </a:rPr>
              <a:t>       </a:t>
            </a:r>
            <a:r>
              <a:rPr lang="hu-HU" sz="2400" smtClean="0">
                <a:latin typeface="Times New Roman" pitchFamily="18" charset="0"/>
              </a:rPr>
              <a:t>Az iskolának, a pedagógusnak  tudnia kell, hogy a tehetség csak a neki megfelelő tartalmú és szervezettségű tevékenységben fejlődik, mert a tehetség egy állapot, ami úgy elmúlik, mint a nátha, ha nem foglalkoznak vele a megfelelő módon és mértékben.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1400" b="1" i="1" smtClean="0"/>
              <a:t>    </a:t>
            </a: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„Az iskola dolga - </a:t>
            </a:r>
            <a:r>
              <a:rPr lang="hu-HU" sz="2000" smtClean="0">
                <a:latin typeface="Times New Roman" pitchFamily="18" charset="0"/>
              </a:rPr>
              <a:t>Szent-Györgyi  Albert megfogalmazása szerint</a:t>
            </a:r>
            <a:r>
              <a:rPr lang="hu-HU" sz="2400" b="1" i="1" smtClean="0">
                <a:latin typeface="Times New Roman" pitchFamily="18" charset="0"/>
              </a:rPr>
              <a:t> -</a:t>
            </a: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 hogy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           - megtanítsa velünk, hogyan kell tanulni,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           - felkeltse a tudás iránti étvágyunkat,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           - megtanítson bennünket a jól végzett munka örömére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             és az alkotás izgalmára,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           - megtanítson szeretni azt, amit csinálunk,  és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2400" b="1" i="1" smtClean="0">
                <a:solidFill>
                  <a:srgbClr val="003399"/>
                </a:solidFill>
                <a:latin typeface="Times New Roman" pitchFamily="18" charset="0"/>
              </a:rPr>
              <a:t>          - segítsen megtalálni azt, amit szeretünk csinálni.”</a:t>
            </a:r>
            <a:endParaRPr lang="hu-HU" sz="2400" b="1" i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724400"/>
            <a:ext cx="8893175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 sz="2000">
                <a:latin typeface="Times New Roman" pitchFamily="18" charset="0"/>
              </a:rPr>
              <a:t>      </a:t>
            </a:r>
            <a:endParaRPr lang="hu-HU" sz="900">
              <a:latin typeface="Times New Roman" pitchFamily="18" charset="0"/>
            </a:endParaRPr>
          </a:p>
          <a:p>
            <a:r>
              <a:rPr lang="hu-HU" sz="2000">
                <a:latin typeface="Times New Roman" pitchFamily="18" charset="0"/>
              </a:rPr>
              <a:t> </a:t>
            </a:r>
            <a:endParaRPr lang="hu-HU" sz="2000">
              <a:solidFill>
                <a:srgbClr val="A50021"/>
              </a:solidFill>
              <a:latin typeface="Times New Roman" pitchFamily="18" charset="0"/>
            </a:endParaRPr>
          </a:p>
          <a:p>
            <a:endParaRPr lang="hu-HU" sz="200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hu-HU" sz="2000">
                <a:solidFill>
                  <a:srgbClr val="008000"/>
                </a:solidFill>
                <a:latin typeface="Times New Roman" pitchFamily="18" charset="0"/>
              </a:rPr>
              <a:t>          </a:t>
            </a:r>
            <a:r>
              <a:rPr lang="hu-HU" sz="2400" b="1" i="1">
                <a:solidFill>
                  <a:srgbClr val="008000"/>
                </a:solidFill>
                <a:latin typeface="Times New Roman" pitchFamily="18" charset="0"/>
              </a:rPr>
              <a:t>„Tehetségnevelésre az alkalmas, aki a nevelésben tehetséges.”</a:t>
            </a:r>
            <a:r>
              <a:rPr lang="hu-HU" sz="2000">
                <a:latin typeface="Times New Roman" pitchFamily="18" charset="0"/>
              </a:rPr>
              <a:t>                                                                                                  </a:t>
            </a:r>
          </a:p>
          <a:p>
            <a:r>
              <a:rPr lang="hu-HU" sz="2000">
                <a:latin typeface="Times New Roman" pitchFamily="18" charset="0"/>
              </a:rPr>
              <a:t>                                                                                                              (Geffert Éva)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hu-HU" sz="200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22338"/>
          </a:xfrm>
        </p:spPr>
        <p:txBody>
          <a:bodyPr/>
          <a:lstStyle/>
          <a:p>
            <a:pPr eaLnBrk="1" hangingPunct="1"/>
            <a:r>
              <a:rPr lang="hu-HU" sz="4000" u="sng" smtClean="0">
                <a:latin typeface="Times New Roman" pitchFamily="18" charset="0"/>
              </a:rPr>
              <a:t>A tehetségek elvárásai tanáraik felé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6021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legyen humorérzéke;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tartsa tiszteletben tanítványai érzéseit, véleményét, gondolatait;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szeresse szakterületét, tudjon lelkesedni is érte;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merjen egyéni bánásmódot alkalmazni;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tudjon kialakítani megfelelő klímát az alkotó munkához;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segítsen eligazodni a világban;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a segítés érdekében jóakarattal, lelkesedéssel és kellő bátorsággal merje elhagyni a megszokott pedagógiai ösvényeket...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050" cy="620713"/>
          </a:xfrm>
        </p:spPr>
        <p:txBody>
          <a:bodyPr/>
          <a:lstStyle/>
          <a:p>
            <a:r>
              <a:rPr lang="hu-HU" sz="2800" b="1" smtClean="0">
                <a:latin typeface="Times New Roman" pitchFamily="18" charset="0"/>
              </a:rPr>
              <a:t>A</a:t>
            </a:r>
            <a:r>
              <a:rPr lang="hu-HU" sz="2800" b="1" u="sng" smtClean="0">
                <a:latin typeface="Times New Roman" pitchFamily="18" charset="0"/>
              </a:rPr>
              <a:t> fejlesztő tanár hármas szerepe</a:t>
            </a:r>
            <a:r>
              <a:rPr lang="hu-HU" sz="3200" u="sng" smtClean="0">
                <a:latin typeface="Times New Roman" pitchFamily="18" charset="0"/>
              </a:rPr>
              <a:t>  </a:t>
            </a:r>
            <a:r>
              <a:rPr lang="hu-HU" sz="2800" u="sng" smtClean="0">
                <a:latin typeface="Times New Roman" pitchFamily="18" charset="0"/>
              </a:rPr>
              <a:t>(Pósa  Lajos  nyomán)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21605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sz="2400" smtClean="0">
                <a:latin typeface="Times New Roman" pitchFamily="18" charset="0"/>
              </a:rPr>
              <a:t>A tanár szerepe hasonlít egy </a:t>
            </a:r>
            <a:r>
              <a:rPr lang="hu-HU" sz="2400" b="1" smtClean="0">
                <a:solidFill>
                  <a:srgbClr val="660066"/>
                </a:solidFill>
                <a:latin typeface="Times New Roman" pitchFamily="18" charset="0"/>
              </a:rPr>
              <a:t>pók</a:t>
            </a:r>
            <a:r>
              <a:rPr lang="hu-HU" sz="2400" smtClean="0">
                <a:latin typeface="Times New Roman" pitchFamily="18" charset="0"/>
              </a:rPr>
              <a:t>éhoz:  szövi-szövögeti hálóját és várja, hogy belehuppanjon a gyermek. Ez azt jelenti, hogy az ismeretszerzés során tévutakat is felkínál és azokon addig engedi a növendéket elhaladni, hogy még biztonságosan visszataláljon a helyes vágányra, maga vegye észre tévedését. A háló tehát nemcsak csábít, de meg is véd!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400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2852738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2400">
                <a:latin typeface="Times New Roman" pitchFamily="18" charset="0"/>
              </a:rPr>
              <a:t>A tanár, mint </a:t>
            </a:r>
            <a:r>
              <a:rPr lang="hu-HU" sz="2400" b="1">
                <a:solidFill>
                  <a:srgbClr val="660066"/>
                </a:solidFill>
                <a:latin typeface="Times New Roman" pitchFamily="18" charset="0"/>
              </a:rPr>
              <a:t>mérnök</a:t>
            </a:r>
            <a:r>
              <a:rPr lang="hu-HU" sz="2400">
                <a:latin typeface="Times New Roman" pitchFamily="18" charset="0"/>
              </a:rPr>
              <a:t>: folyamatos tudatossággal előkészített tevékenységek sorozatával, tapasztalatgyűjtések által, tervszerűen építi ki a gyermek fejében a gondolatokat, a fogalmak rendszerét.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hu-HU" sz="2400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4149725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2400">
                <a:latin typeface="Times New Roman" pitchFamily="18" charset="0"/>
              </a:rPr>
              <a:t>A tanár a </a:t>
            </a:r>
            <a:r>
              <a:rPr lang="hu-HU" sz="2400" b="1">
                <a:solidFill>
                  <a:srgbClr val="660066"/>
                </a:solidFill>
                <a:latin typeface="Times New Roman" pitchFamily="18" charset="0"/>
              </a:rPr>
              <a:t>szerető társ</a:t>
            </a:r>
            <a:r>
              <a:rPr lang="hu-HU" sz="2400">
                <a:latin typeface="Times New Roman" pitchFamily="18" charset="0"/>
              </a:rPr>
              <a:t> szerepét is viseli, mert partnerének (a tanítványnak) örömöt akar tanításával szerezni. Azt szeretné, ha jól éreznék magukat azok, akik kapcsolatban állnak vele az ismeretszerzés útján.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hu-HU" sz="2400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07950" y="573405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    Így önállóan gondolkodó munkatársnak, partnernek, alkotótársnak fogják érezni magukat a tanítványok.</a:t>
            </a:r>
          </a:p>
          <a:p>
            <a:pPr marL="342900" indent="-342900" algn="just">
              <a:spcBef>
                <a:spcPct val="20000"/>
              </a:spcBef>
            </a:pPr>
            <a:endParaRPr lang="hu-HU" sz="280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hu-H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4824412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hu-HU" smtClean="0"/>
              <a:t>    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Dob Ottó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sokszor dob három szabályos dobókockával egyszerre. Minden dobás után az egyes kockák felső lapján levő számokat összeadja. Sok dobás elvégzése után milyen összeg fog a leggyakrabban előfordulni?</a:t>
            </a:r>
          </a:p>
          <a:p>
            <a:pPr marL="609600" indent="-609600" algn="just" eaLnBrk="1" hangingPunct="1">
              <a:buFontTx/>
              <a:buNone/>
            </a:pPr>
            <a:endParaRPr lang="hu-HU" sz="140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LcParenR"/>
            </a:pPr>
            <a:r>
              <a:rPr lang="hu-HU" sz="2800" smtClean="0">
                <a:solidFill>
                  <a:srgbClr val="800080"/>
                </a:solidFill>
                <a:latin typeface="Times New Roman" pitchFamily="18" charset="0"/>
              </a:rPr>
              <a:t>Mely számok összegeként kapja legtöbbször ugyanazt az eredményt?</a:t>
            </a:r>
          </a:p>
          <a:p>
            <a:pPr marL="609600" indent="-609600" eaLnBrk="1" hangingPunct="1">
              <a:buFontTx/>
              <a:buNone/>
            </a:pPr>
            <a:endParaRPr lang="hu-HU" sz="1400" smtClean="0">
              <a:solidFill>
                <a:srgbClr val="800080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hu-HU" sz="2800" smtClean="0">
                <a:solidFill>
                  <a:srgbClr val="006600"/>
                </a:solidFill>
                <a:latin typeface="Times New Roman" pitchFamily="18" charset="0"/>
              </a:rPr>
              <a:t>b)   A dobott három szám összege gyakrabban lesz-e tizennyolc, mint három?</a:t>
            </a:r>
          </a:p>
        </p:txBody>
      </p:sp>
      <p:pic>
        <p:nvPicPr>
          <p:cNvPr id="12291" name="Picture 4" descr="imagesCAMMA4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868863"/>
            <a:ext cx="2190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ChangeArrowheads="1"/>
          </p:cNvSpPr>
          <p:nvPr/>
        </p:nvSpPr>
        <p:spPr bwMode="auto">
          <a:xfrm>
            <a:off x="0" y="261938"/>
            <a:ext cx="9144000" cy="593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   </a:t>
            </a:r>
            <a:r>
              <a:rPr lang="hu-H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1 + 1 + 1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4 = 1 + 1 + 2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5 = 1 + 1 + 3 = 1 + 2 + 2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6 = 1 + 1 + 4 = 1 + 2 + 3 = 2 + 2 + 2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7 = 1 + 1 + 5 = 1 + 2 + 4 = 1 + 3 + 3 = 2 + 2 + 3 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8 = 1 + 1 + 6 = 1 + 2 + 5 = 1 + 3 + 4 = 2 + 2 + 4 = 2 + 3 + 3 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9 = 1 + 2 + 6 = 1 + 3 + 5 = 1 + 4 + 4 = 2 + 2 + 5 = 2 + 3 + 4 = 3 + 3 + 3 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10 = 1 + 3 + 6 = 1 + 4 + 5 = 2 + 2 + 6 = 2 + 3 + 5 = 2 + 4 + 4 = 3 + 3 + 4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11 = 1 + 4 + 6 = 1 + 5 + 5 = 2 + 3 + 6 = 2 + 4 + 5 = 3 + 3 + 5 = 3 + 4 + 4 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12 = 1 + 5 + 6 = 2 + 4 + 6 = 2 + 5 + 5 = 3 + 3 + 6 = 3 + 4 + 5 = 4 + 4 + 4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= 1 + 6 + 6 = 2 + 5 + 6 = 3 + 4 + 6 = 3 + 5 + 5 = 4 + 4 + 5 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= 2 + 6 + 6 = 3 + 5 + 6 = 4 + 4 + 6 = 4 + 5 + 5 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= 3 + 6 + 6 = 4 + 5 + 6 = 5 + 5 + 5 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= 4 + 6 + 6 = 5 + 5 + 6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= 5 + 6 + 6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hu-H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= 6 + 6 + 6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507412" cy="62642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sz="2000" b="1" i="1" smtClean="0"/>
              <a:t>    </a:t>
            </a:r>
            <a:r>
              <a:rPr lang="hu-HU" sz="2600" b="1" i="1" smtClean="0">
                <a:solidFill>
                  <a:srgbClr val="0000CC"/>
                </a:solidFill>
                <a:latin typeface="Times New Roman" pitchFamily="18" charset="0"/>
              </a:rPr>
              <a:t>Vekker Vendel</a:t>
            </a: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nek olyan digitális órája van, amely négy számjeggyel jelzi az időt, például így: 00:00;    07:11; ...;   16:24; ...;   20:08;    23:59.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    Valami érintkezési hiba miatt, ha valamelyik két helyen egyszerre jelenik meg az 5-ös számjegy, akkor az egész kijelző villogni kezd, és addig villog, amíg a két 5-ös látszik. Ez a rendellenesség csak akkor következik be, ha pontosan két 5-ös látható a kijelzőn. </a:t>
            </a:r>
            <a:r>
              <a:rPr lang="hu-HU" sz="2600" i="1" smtClean="0">
                <a:solidFill>
                  <a:srgbClr val="0000CC"/>
                </a:solidFill>
                <a:latin typeface="Times New Roman" pitchFamily="18" charset="0"/>
              </a:rPr>
              <a:t>Vendel</a:t>
            </a: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t nagyon izgatta ez a dolog. Több napon át, a nap különböző szakában megfigyelte és feljegyezte, hogy mikor és meddig villogott az órája. 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     Összesen hány percig villoghatott egy teljes nap alatt </a:t>
            </a:r>
            <a:r>
              <a:rPr lang="hu-HU" sz="2600" i="1" smtClean="0">
                <a:solidFill>
                  <a:srgbClr val="0000CC"/>
                </a:solidFill>
                <a:latin typeface="Times New Roman" pitchFamily="18" charset="0"/>
              </a:rPr>
              <a:t>Vendel</a:t>
            </a: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 órája?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u-HU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A digitális óra  egy napon át  00:00-tól  23:59-ig mutatja a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pontos időt.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u-HU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Nézzük meg, a négy hely közül hol, meddig állhat 5-ös számjegy!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u-HU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/>
              <a:t>  </a:t>
            </a:r>
            <a:r>
              <a:rPr lang="hu-HU" sz="2400" smtClean="0"/>
              <a:t>-  Az </a:t>
            </a:r>
            <a:r>
              <a:rPr lang="hu-HU" sz="2400" u="sng" smtClean="0"/>
              <a:t>első helyen</a:t>
            </a:r>
            <a:r>
              <a:rPr lang="hu-HU" sz="2400" smtClean="0"/>
              <a:t> soha nem áll 5-ös számjegy az óra kijelzőjén;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/>
              <a:t>  </a:t>
            </a:r>
            <a:r>
              <a:rPr lang="hu-HU" sz="2400" smtClean="0"/>
              <a:t>-  A </a:t>
            </a:r>
            <a:r>
              <a:rPr lang="hu-HU" sz="2400" u="sng" smtClean="0"/>
              <a:t>második helyen</a:t>
            </a:r>
            <a:r>
              <a:rPr lang="hu-HU" sz="2400" smtClean="0"/>
              <a:t> két esetben áll 5-ös:  5 órakor és 15 órakor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     egy-egy órán át;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/>
              <a:t>  </a:t>
            </a:r>
            <a:r>
              <a:rPr lang="hu-HU" sz="2400" smtClean="0"/>
              <a:t>-  A </a:t>
            </a:r>
            <a:r>
              <a:rPr lang="hu-HU" sz="2400" u="sng" smtClean="0"/>
              <a:t>harmadik helyen</a:t>
            </a:r>
            <a:r>
              <a:rPr lang="hu-HU" sz="2400" smtClean="0"/>
              <a:t> minden órában  50 perctől az 59. végéig;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/>
              <a:t>  </a:t>
            </a:r>
            <a:r>
              <a:rPr lang="hu-HU" sz="2400" smtClean="0"/>
              <a:t>-  A </a:t>
            </a:r>
            <a:r>
              <a:rPr lang="hu-HU" sz="2400" u="sng" smtClean="0"/>
              <a:t>negyedik helyen</a:t>
            </a:r>
            <a:r>
              <a:rPr lang="hu-HU" sz="2400" smtClean="0"/>
              <a:t> 10 percenként fordul elő az 5-ös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     minden órában:</a:t>
            </a:r>
            <a:r>
              <a:rPr lang="hu-HU" sz="2800" smtClean="0"/>
              <a:t>  </a:t>
            </a:r>
            <a:r>
              <a:rPr lang="hu-HU" sz="2400" smtClean="0"/>
              <a:t>05 perckor, 15 perckor, 25 perckor,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                                35 perckor, 45 perckor és 55 perckor.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u-HU" sz="1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Ezek után azt kell sorra venni, hogy két 5-ös egyszerre mikor és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400" smtClean="0"/>
              <a:t>hol állhat: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u-HU" sz="2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Itt öt időtartamot kell külön vizsgálni a 24 óra alatt: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solidFill>
                  <a:srgbClr val="33CC33"/>
                </a:solidFill>
              </a:rPr>
              <a:t>00:00-tól 04:59-ig</a:t>
            </a:r>
            <a:r>
              <a:rPr lang="hu-HU" sz="2400" smtClean="0"/>
              <a:t>: csak óránként az 55 percekkor egy-egy percig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                                     Ez   </a:t>
            </a:r>
            <a:r>
              <a:rPr lang="hu-HU" sz="2400" b="1" smtClean="0">
                <a:solidFill>
                  <a:srgbClr val="0000FF"/>
                </a:solidFill>
              </a:rPr>
              <a:t>5 perc</a:t>
            </a:r>
            <a:r>
              <a:rPr lang="hu-HU" sz="240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solidFill>
                  <a:srgbClr val="33CC33"/>
                </a:solidFill>
              </a:rPr>
              <a:t>05:00-tól 05:59-ig</a:t>
            </a:r>
            <a:r>
              <a:rPr lang="hu-HU" sz="2400" smtClean="0"/>
              <a:t>: 05:05;  05:15;  05:25;  05:35;  05:45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                                    Ez is </a:t>
            </a:r>
            <a:r>
              <a:rPr lang="hu-HU" sz="2400" b="1" smtClean="0">
                <a:solidFill>
                  <a:srgbClr val="0000FF"/>
                </a:solidFill>
              </a:rPr>
              <a:t>5 perc</a:t>
            </a:r>
            <a:r>
              <a:rPr lang="hu-HU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Majd   05:50-kor;   05:51-kor;   05:52-kor;   05:53-kor;     05:54-kor;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           05:55-kor;   05:56-kor;   05:57-kor;   05:58-kor és 05:59-kor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                                    Ez  </a:t>
            </a:r>
            <a:r>
              <a:rPr lang="hu-HU" sz="2400" b="1" smtClean="0">
                <a:solidFill>
                  <a:srgbClr val="0000FF"/>
                </a:solidFill>
              </a:rPr>
              <a:t>10 perc</a:t>
            </a:r>
            <a:r>
              <a:rPr lang="hu-HU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solidFill>
                  <a:srgbClr val="33CC33"/>
                </a:solidFill>
              </a:rPr>
              <a:t>06:00-tól 14:59-ig:</a:t>
            </a:r>
            <a:r>
              <a:rPr lang="hu-HU" sz="2400" smtClean="0"/>
              <a:t> szintén csak az óránkénti 55 percekkor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egy-egy percig.           Ez    </a:t>
            </a:r>
            <a:r>
              <a:rPr lang="hu-HU" sz="2400" b="1" smtClean="0">
                <a:solidFill>
                  <a:srgbClr val="0000FF"/>
                </a:solidFill>
              </a:rPr>
              <a:t>9 perc</a:t>
            </a:r>
            <a:r>
              <a:rPr lang="hu-HU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solidFill>
                  <a:srgbClr val="33CC33"/>
                </a:solidFill>
              </a:rPr>
              <a:t>15:00-tól 15:59-ig:</a:t>
            </a:r>
            <a:r>
              <a:rPr lang="hu-HU" sz="2400" smtClean="0"/>
              <a:t>       Ez  </a:t>
            </a:r>
            <a:r>
              <a:rPr lang="hu-HU" sz="2400" b="1" smtClean="0">
                <a:solidFill>
                  <a:srgbClr val="0000FF"/>
                </a:solidFill>
              </a:rPr>
              <a:t>15 perc</a:t>
            </a:r>
            <a:r>
              <a:rPr lang="hu-HU" sz="2400" smtClean="0"/>
              <a:t> összesen.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solidFill>
                  <a:srgbClr val="33CC33"/>
                </a:solidFill>
              </a:rPr>
              <a:t>16:00-tól 24:00-ig:</a:t>
            </a:r>
            <a:r>
              <a:rPr lang="hu-HU" sz="2400" smtClean="0"/>
              <a:t> szintén csak az óránkénti 55 percekkor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smtClean="0">
                <a:solidFill>
                  <a:srgbClr val="CC9900"/>
                </a:solidFill>
              </a:rPr>
              <a:t>                                   </a:t>
            </a:r>
            <a:r>
              <a:rPr lang="hu-HU" sz="2400" b="1" smtClean="0"/>
              <a:t>Ez</a:t>
            </a:r>
            <a:r>
              <a:rPr lang="hu-HU" sz="2400" b="1" smtClean="0">
                <a:solidFill>
                  <a:srgbClr val="CC9900"/>
                </a:solidFill>
              </a:rPr>
              <a:t>   </a:t>
            </a:r>
            <a:r>
              <a:rPr lang="hu-HU" sz="2400" b="1" smtClean="0">
                <a:solidFill>
                  <a:srgbClr val="0000FF"/>
                </a:solidFill>
              </a:rPr>
              <a:t>8 perc</a:t>
            </a:r>
            <a:r>
              <a:rPr lang="hu-HU" sz="2400" smtClean="0">
                <a:solidFill>
                  <a:srgbClr val="0000FF"/>
                </a:solidFill>
              </a:rPr>
              <a:t>ig</a:t>
            </a:r>
            <a:r>
              <a:rPr lang="hu-HU" sz="2400" smtClean="0"/>
              <a:t>  villog összesen.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A 24 óra alatt ez: 5 + 5 + 10 + 9 +15 + 8 = </a:t>
            </a:r>
            <a:r>
              <a:rPr lang="hu-HU" sz="2400" smtClean="0">
                <a:solidFill>
                  <a:srgbClr val="0000FF"/>
                </a:solidFill>
              </a:rPr>
              <a:t>52 perc</a:t>
            </a:r>
            <a:r>
              <a:rPr lang="hu-HU" sz="2400" smtClean="0"/>
              <a:t> lenne, de így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beleszámoltuk azt a 2 percet is, amikor </a:t>
            </a:r>
            <a:r>
              <a:rPr lang="hu-HU" sz="2400" smtClean="0">
                <a:solidFill>
                  <a:srgbClr val="660033"/>
                </a:solidFill>
              </a:rPr>
              <a:t>három 5-ös</a:t>
            </a:r>
            <a:r>
              <a:rPr lang="hu-HU" sz="2400" smtClean="0"/>
              <a:t> látható 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kijelzőn (05:55 és 15:55) ekkor – a feladat szövege szerint – nincs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villogás. Pontosan két 5-ös egy nap alatt a kijelzőn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52 perc – 2 perc = </a:t>
            </a:r>
            <a:r>
              <a:rPr lang="hu-HU" sz="2400" b="1" u="sng" smtClean="0">
                <a:solidFill>
                  <a:srgbClr val="CC0000"/>
                </a:solidFill>
              </a:rPr>
              <a:t>50 percig látható</a:t>
            </a:r>
            <a:r>
              <a:rPr lang="hu-HU" sz="24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3898900" cy="706438"/>
          </a:xfrm>
        </p:spPr>
        <p:txBody>
          <a:bodyPr/>
          <a:lstStyle/>
          <a:p>
            <a:pPr algn="l" eaLnBrk="1" hangingPunct="1"/>
            <a:r>
              <a:rPr lang="hu-HU" sz="2400" smtClean="0">
                <a:latin typeface="Times New Roman" pitchFamily="18" charset="0"/>
              </a:rPr>
              <a:t>Egy feladat a XVI. századból:</a:t>
            </a:r>
            <a:r>
              <a:rPr lang="hu-HU" sz="40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229600" cy="3095625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hu-HU" b="1" i="1" smtClean="0"/>
              <a:t>     </a:t>
            </a:r>
            <a:r>
              <a:rPr lang="hu-HU" sz="2800" b="1" i="1" smtClean="0">
                <a:latin typeface="Times New Roman" pitchFamily="18" charset="0"/>
              </a:rPr>
              <a:t>Vaják Ilus</a:t>
            </a:r>
            <a:r>
              <a:rPr lang="hu-HU" sz="2800" smtClean="0">
                <a:latin typeface="Times New Roman" pitchFamily="18" charset="0"/>
              </a:rPr>
              <a:t>nak van egy 12 literes korsója  tele elixírrel. Van még egy hét literes és egy öt literes üres korsója is. Pontosan a felét szeretné eladni. Hány átöntéssel tudja elérni, hogy a 12 literes és a hét literes korsóban 6 - 6 liter elixír legyen?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hu-HU" smtClean="0"/>
              <a:t>     </a:t>
            </a:r>
            <a:r>
              <a:rPr lang="hu-HU" sz="2800" smtClean="0">
                <a:latin typeface="Times New Roman" pitchFamily="18" charset="0"/>
              </a:rPr>
              <a:t>(Elsőként Poisson francia matematikus oldotta meg ezt a problémát.)</a:t>
            </a:r>
          </a:p>
        </p:txBody>
      </p:sp>
      <p:pic>
        <p:nvPicPr>
          <p:cNvPr id="17412" name="Picture 4" descr="imagesCA86BM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05263"/>
            <a:ext cx="14890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magesCAH7P1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716338"/>
            <a:ext cx="22320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imagesCARZL5L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365625"/>
            <a:ext cx="15414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810" name="Group 362"/>
          <p:cNvGraphicFramePr>
            <a:graphicFrameLocks noGrp="1"/>
          </p:cNvGraphicFramePr>
          <p:nvPr/>
        </p:nvGraphicFramePr>
        <p:xfrm>
          <a:off x="3314700" y="549275"/>
          <a:ext cx="4641850" cy="5594350"/>
        </p:xfrm>
        <a:graphic>
          <a:graphicData uri="http://schemas.openxmlformats.org/drawingml/2006/table">
            <a:tbl>
              <a:tblPr/>
              <a:tblGrid>
                <a:gridCol w="768350"/>
                <a:gridCol w="1341438"/>
                <a:gridCol w="1266825"/>
                <a:gridCol w="1265237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literes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literes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literes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11.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6" name="Rectangle 4"/>
          <p:cNvSpPr>
            <a:spLocks noChangeArrowheads="1"/>
          </p:cNvSpPr>
          <p:nvPr/>
        </p:nvSpPr>
        <p:spPr bwMode="auto">
          <a:xfrm>
            <a:off x="468313" y="0"/>
            <a:ext cx="77517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/>
            <a:r>
              <a:rPr lang="hu-HU" sz="2800" b="1" u="sng">
                <a:latin typeface="Times New Roman" pitchFamily="18" charset="0"/>
              </a:rPr>
              <a:t>Megoldás</a:t>
            </a:r>
            <a:r>
              <a:rPr lang="hu-HU" sz="2800">
                <a:latin typeface="Times New Roman" pitchFamily="18" charset="0"/>
              </a:rPr>
              <a:t>: 11 átöntéssel érhető el a  12 liter felezése.</a:t>
            </a:r>
          </a:p>
        </p:txBody>
      </p:sp>
      <p:sp>
        <p:nvSpPr>
          <p:cNvPr id="18507" name="Rectangle 22"/>
          <p:cNvSpPr>
            <a:spLocks noChangeArrowheads="1"/>
          </p:cNvSpPr>
          <p:nvPr/>
        </p:nvSpPr>
        <p:spPr bwMode="auto">
          <a:xfrm>
            <a:off x="3314700" y="1522413"/>
            <a:ext cx="72707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hu-HU"/>
          </a:p>
        </p:txBody>
      </p:sp>
      <p:sp>
        <p:nvSpPr>
          <p:cNvPr id="18508" name="Line 16"/>
          <p:cNvSpPr>
            <a:spLocks noChangeShapeType="1"/>
          </p:cNvSpPr>
          <p:nvPr/>
        </p:nvSpPr>
        <p:spPr bwMode="auto">
          <a:xfrm flipV="1">
            <a:off x="5219700" y="1412875"/>
            <a:ext cx="37306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09" name="Line 15"/>
          <p:cNvSpPr>
            <a:spLocks noChangeShapeType="1"/>
          </p:cNvSpPr>
          <p:nvPr/>
        </p:nvSpPr>
        <p:spPr bwMode="auto">
          <a:xfrm flipV="1">
            <a:off x="6516688" y="1820863"/>
            <a:ext cx="37306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0" name="Line 14"/>
          <p:cNvSpPr>
            <a:spLocks noChangeShapeType="1"/>
          </p:cNvSpPr>
          <p:nvPr/>
        </p:nvSpPr>
        <p:spPr bwMode="auto">
          <a:xfrm flipV="1">
            <a:off x="6516688" y="2636838"/>
            <a:ext cx="37306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1" name="Line 13"/>
          <p:cNvSpPr>
            <a:spLocks noChangeShapeType="1"/>
          </p:cNvSpPr>
          <p:nvPr/>
        </p:nvSpPr>
        <p:spPr bwMode="auto">
          <a:xfrm flipV="1">
            <a:off x="5254625" y="2997200"/>
            <a:ext cx="37465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2" name="Line 12"/>
          <p:cNvSpPr>
            <a:spLocks noChangeShapeType="1"/>
          </p:cNvSpPr>
          <p:nvPr/>
        </p:nvSpPr>
        <p:spPr bwMode="auto">
          <a:xfrm flipV="1">
            <a:off x="6516688" y="3395663"/>
            <a:ext cx="37306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3" name="Line 11"/>
          <p:cNvSpPr>
            <a:spLocks noChangeShapeType="1"/>
          </p:cNvSpPr>
          <p:nvPr/>
        </p:nvSpPr>
        <p:spPr bwMode="auto">
          <a:xfrm flipV="1">
            <a:off x="6526213" y="4254500"/>
            <a:ext cx="37306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4" name="Line 10"/>
          <p:cNvSpPr>
            <a:spLocks noChangeShapeType="1"/>
          </p:cNvSpPr>
          <p:nvPr/>
        </p:nvSpPr>
        <p:spPr bwMode="auto">
          <a:xfrm flipV="1">
            <a:off x="5283200" y="4633913"/>
            <a:ext cx="37306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5" name="Line 9"/>
          <p:cNvSpPr>
            <a:spLocks noChangeShapeType="1"/>
          </p:cNvSpPr>
          <p:nvPr/>
        </p:nvSpPr>
        <p:spPr bwMode="auto">
          <a:xfrm flipV="1">
            <a:off x="6516688" y="5013325"/>
            <a:ext cx="37306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6" name="Line 8"/>
          <p:cNvSpPr>
            <a:spLocks noChangeShapeType="1"/>
          </p:cNvSpPr>
          <p:nvPr/>
        </p:nvSpPr>
        <p:spPr bwMode="auto">
          <a:xfrm flipH="1">
            <a:off x="5219700" y="2368550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7" name="Line 7"/>
          <p:cNvSpPr>
            <a:spLocks noChangeShapeType="1"/>
          </p:cNvSpPr>
          <p:nvPr/>
        </p:nvSpPr>
        <p:spPr bwMode="auto">
          <a:xfrm flipH="1">
            <a:off x="5264150" y="5665788"/>
            <a:ext cx="1655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518" name="Line 6"/>
          <p:cNvSpPr>
            <a:spLocks noChangeShapeType="1"/>
          </p:cNvSpPr>
          <p:nvPr/>
        </p:nvSpPr>
        <p:spPr bwMode="auto">
          <a:xfrm flipH="1">
            <a:off x="5292725" y="4019550"/>
            <a:ext cx="1536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/>
            <a:r>
              <a:rPr lang="hu-HU" sz="4000" b="1" i="1" smtClean="0">
                <a:solidFill>
                  <a:schemeClr val="tx1"/>
                </a:solidFill>
                <a:latin typeface="Times New Roman" pitchFamily="18" charset="0"/>
              </a:rPr>
              <a:t>Kocz Kati</a:t>
            </a:r>
            <a:r>
              <a:rPr lang="hu-HU" sz="4000" b="1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hu-HU" sz="4000" b="1" i="1" smtClean="0">
                <a:solidFill>
                  <a:schemeClr val="tx1"/>
                </a:solidFill>
                <a:latin typeface="Times New Roman" pitchFamily="18" charset="0"/>
              </a:rPr>
              <a:t>Turbé Kolos</a:t>
            </a:r>
            <a:r>
              <a:rPr lang="hu-HU" sz="4000" b="1" smtClean="0">
                <a:latin typeface="Times New Roman" pitchFamily="18" charset="0"/>
              </a:rPr>
              <a:t> és a többiek</a:t>
            </a:r>
            <a:r>
              <a:rPr lang="hu-HU" sz="3600" smtClean="0">
                <a:latin typeface="Times New Roman" pitchFamily="18" charset="0"/>
              </a:rPr>
              <a:t/>
            </a:r>
            <a:br>
              <a:rPr lang="hu-HU" sz="3600" smtClean="0">
                <a:latin typeface="Times New Roman" pitchFamily="18" charset="0"/>
              </a:rPr>
            </a:br>
            <a:r>
              <a:rPr lang="hu-HU" sz="3600" smtClean="0">
                <a:latin typeface="Times New Roman" pitchFamily="18" charset="0"/>
              </a:rPr>
              <a:t>(h)étlap az ifjú tehetségek fejlesztéséhez</a:t>
            </a:r>
            <a:br>
              <a:rPr lang="hu-HU" sz="3600" smtClean="0">
                <a:latin typeface="Times New Roman" pitchFamily="18" charset="0"/>
              </a:rPr>
            </a:br>
            <a:endParaRPr lang="hu-HU" sz="280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229600" cy="48688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hu-HU" sz="1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u-HU" sz="2800" b="1" smtClean="0">
                <a:solidFill>
                  <a:srgbClr val="006600"/>
                </a:solidFill>
                <a:latin typeface="Times New Roman" pitchFamily="18" charset="0"/>
              </a:rPr>
              <a:t>A tehetséggondozás gyakorlatának néhány pedagógiai kérdése;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u-HU" sz="2800" b="1" smtClean="0">
              <a:solidFill>
                <a:srgbClr val="00660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b="1" smtClean="0">
                <a:latin typeface="Times New Roman" pitchFamily="18" charset="0"/>
              </a:rPr>
              <a:t>2.    </a:t>
            </a:r>
            <a:r>
              <a:rPr lang="hu-HU" sz="2800" b="1" smtClean="0">
                <a:solidFill>
                  <a:srgbClr val="660066"/>
                </a:solidFill>
                <a:latin typeface="Times New Roman" pitchFamily="18" charset="0"/>
              </a:rPr>
              <a:t>A tehetségfejlesztés céljából készített, motiváló  feladatok és megoldási lehetőségeik;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hu-HU" sz="2800" b="1" smtClean="0">
              <a:solidFill>
                <a:srgbClr val="660066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b="1" smtClean="0">
                <a:latin typeface="Times New Roman" pitchFamily="18" charset="0"/>
              </a:rPr>
              <a:t>3.    </a:t>
            </a:r>
            <a:r>
              <a:rPr lang="hu-HU" sz="2800" b="1" smtClean="0">
                <a:solidFill>
                  <a:srgbClr val="0000FF"/>
                </a:solidFill>
                <a:latin typeface="Times New Roman" pitchFamily="18" charset="0"/>
              </a:rPr>
              <a:t>Válogatás a tehetséges gyerekek szebbnél szebb megoldásaiból, gondolataiból.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hu-HU" sz="16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hu-HU" sz="16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b="1" smtClean="0">
                <a:latin typeface="Times New Roman" pitchFamily="18" charset="0"/>
              </a:rPr>
              <a:t>4.      </a:t>
            </a: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Egyebek   (versenyfeladatok egy évszámról)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5327650" cy="633413"/>
          </a:xfrm>
        </p:spPr>
        <p:txBody>
          <a:bodyPr/>
          <a:lstStyle/>
          <a:p>
            <a:pPr algn="l" eaLnBrk="1" hangingPunct="1"/>
            <a:r>
              <a:rPr lang="hu-HU" sz="2800" smtClean="0">
                <a:latin typeface="Times New Roman" pitchFamily="18" charset="0"/>
              </a:rPr>
              <a:t>Egy szép, grafikus megoldás:</a:t>
            </a:r>
            <a:r>
              <a:rPr lang="hu-HU" sz="4000" smtClean="0"/>
              <a:t> </a:t>
            </a:r>
          </a:p>
        </p:txBody>
      </p:sp>
      <p:pic>
        <p:nvPicPr>
          <p:cNvPr id="19472" name="Picture 16" descr="DSC017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627063"/>
            <a:ext cx="6408738" cy="6207125"/>
          </a:xfrm>
          <a:prstGeom prst="rect">
            <a:avLst/>
          </a:prstGeom>
          <a:noFill/>
        </p:spPr>
      </p:pic>
      <p:sp>
        <p:nvSpPr>
          <p:cNvPr id="19461" name="Text Box 22"/>
          <p:cNvSpPr txBox="1">
            <a:spLocks noChangeArrowheads="1"/>
          </p:cNvSpPr>
          <p:nvPr/>
        </p:nvSpPr>
        <p:spPr bwMode="auto">
          <a:xfrm rot="-133635">
            <a:off x="2120900" y="742950"/>
            <a:ext cx="18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19462" name="Line 23"/>
          <p:cNvSpPr>
            <a:spLocks noChangeShapeType="1"/>
          </p:cNvSpPr>
          <p:nvPr/>
        </p:nvSpPr>
        <p:spPr bwMode="auto">
          <a:xfrm rot="-133635">
            <a:off x="4786313" y="2730500"/>
            <a:ext cx="904875" cy="2103438"/>
          </a:xfrm>
          <a:prstGeom prst="line">
            <a:avLst/>
          </a:prstGeom>
          <a:noFill/>
          <a:ln w="3175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3" name="Line 24"/>
          <p:cNvSpPr>
            <a:spLocks noChangeShapeType="1"/>
          </p:cNvSpPr>
          <p:nvPr/>
        </p:nvSpPr>
        <p:spPr bwMode="auto">
          <a:xfrm rot="21466365" flipV="1">
            <a:off x="3879850" y="2741613"/>
            <a:ext cx="1371600" cy="2087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4" name="Line 25"/>
          <p:cNvSpPr>
            <a:spLocks noChangeShapeType="1"/>
          </p:cNvSpPr>
          <p:nvPr/>
        </p:nvSpPr>
        <p:spPr bwMode="auto">
          <a:xfrm rot="-133635">
            <a:off x="7092950" y="2708275"/>
            <a:ext cx="339725" cy="83185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5" name="Line 26"/>
          <p:cNvSpPr>
            <a:spLocks noChangeShapeType="1"/>
          </p:cNvSpPr>
          <p:nvPr/>
        </p:nvSpPr>
        <p:spPr bwMode="auto">
          <a:xfrm rot="21466365" flipV="1">
            <a:off x="5741988" y="2801938"/>
            <a:ext cx="1422400" cy="2025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6" name="Line 27"/>
          <p:cNvSpPr>
            <a:spLocks noChangeShapeType="1"/>
          </p:cNvSpPr>
          <p:nvPr/>
        </p:nvSpPr>
        <p:spPr bwMode="auto">
          <a:xfrm rot="-133635" flipH="1" flipV="1">
            <a:off x="4197350" y="3554413"/>
            <a:ext cx="3209925" cy="238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7" name="Line 28"/>
          <p:cNvSpPr>
            <a:spLocks noChangeShapeType="1"/>
          </p:cNvSpPr>
          <p:nvPr/>
        </p:nvSpPr>
        <p:spPr bwMode="auto">
          <a:xfrm rot="-133635">
            <a:off x="4246563" y="3606800"/>
            <a:ext cx="574675" cy="1296988"/>
          </a:xfrm>
          <a:prstGeom prst="line">
            <a:avLst/>
          </a:prstGeom>
          <a:noFill/>
          <a:ln w="3175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8" name="Line 29"/>
          <p:cNvSpPr>
            <a:spLocks noChangeShapeType="1"/>
          </p:cNvSpPr>
          <p:nvPr/>
        </p:nvSpPr>
        <p:spPr bwMode="auto">
          <a:xfrm rot="21466365" flipV="1">
            <a:off x="4759325" y="2738438"/>
            <a:ext cx="1444625" cy="2076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9" name="Line 30"/>
          <p:cNvSpPr>
            <a:spLocks noChangeShapeType="1"/>
          </p:cNvSpPr>
          <p:nvPr/>
        </p:nvSpPr>
        <p:spPr bwMode="auto">
          <a:xfrm rot="-133635">
            <a:off x="6227763" y="2781300"/>
            <a:ext cx="669925" cy="1576388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0" name="Line 31"/>
          <p:cNvSpPr>
            <a:spLocks noChangeShapeType="1"/>
          </p:cNvSpPr>
          <p:nvPr/>
        </p:nvSpPr>
        <p:spPr bwMode="auto">
          <a:xfrm rot="-133635" flipH="1" flipV="1">
            <a:off x="3632200" y="4395788"/>
            <a:ext cx="3244850" cy="746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1" name="Line 32"/>
          <p:cNvSpPr>
            <a:spLocks noChangeShapeType="1"/>
          </p:cNvSpPr>
          <p:nvPr/>
        </p:nvSpPr>
        <p:spPr bwMode="auto">
          <a:xfrm rot="-133635">
            <a:off x="3706813" y="4506913"/>
            <a:ext cx="142875" cy="366712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6453187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hu-HU" sz="1400" b="1" i="1" smtClean="0"/>
              <a:t>     </a:t>
            </a:r>
            <a:r>
              <a:rPr lang="hu-HU" sz="2400" b="1" i="1" smtClean="0">
                <a:solidFill>
                  <a:srgbClr val="0000CC"/>
                </a:solidFill>
                <a:latin typeface="Times New Roman" pitchFamily="18" charset="0"/>
              </a:rPr>
              <a:t>Kocz Katinak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összepattintható egységkockái vannak, amelyekből lehet  például ilyen alakzatot is összerakni: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hu-HU" sz="2400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hu-HU" sz="2400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hu-HU" sz="2400" i="1" smtClean="0">
                <a:solidFill>
                  <a:srgbClr val="0000CC"/>
                </a:solidFill>
                <a:latin typeface="Times New Roman" pitchFamily="18" charset="0"/>
              </a:rPr>
              <a:t>    Kati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27 ilyen egységkockából összerakott egy nagyobb kockát, amit kistestvére, </a:t>
            </a:r>
            <a:r>
              <a:rPr lang="hu-HU" sz="2400" b="1" i="1" smtClean="0">
                <a:solidFill>
                  <a:srgbClr val="0000CC"/>
                </a:solidFill>
                <a:latin typeface="Times New Roman" pitchFamily="18" charset="0"/>
              </a:rPr>
              <a:t>Kocz Anti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egy hirtelen mozdulattal szétborított. </a:t>
            </a:r>
            <a:r>
              <a:rPr lang="hu-HU" sz="2400" i="1" smtClean="0">
                <a:solidFill>
                  <a:srgbClr val="0000CC"/>
                </a:solidFill>
                <a:latin typeface="Times New Roman" pitchFamily="18" charset="0"/>
              </a:rPr>
              <a:t>Anti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igyekezett gyorsan újból összerakni az eredeti testet, de közben három egységkocka úgy elgurult, hogy nem találta meg sehol. Ezek nélkül </a:t>
            </a:r>
            <a:r>
              <a:rPr lang="hu-HU" sz="2400" i="1" smtClean="0">
                <a:solidFill>
                  <a:srgbClr val="0000CC"/>
                </a:solidFill>
                <a:latin typeface="Times New Roman" pitchFamily="18" charset="0"/>
              </a:rPr>
              <a:t>Anti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úgy rakta össze a kockának látszó testet, hogy a felszíne 10 egységgel több lett, mint </a:t>
            </a:r>
            <a:r>
              <a:rPr lang="hu-HU" sz="2400" i="1" smtClean="0">
                <a:solidFill>
                  <a:srgbClr val="0000CC"/>
                </a:solidFill>
                <a:latin typeface="Times New Roman" pitchFamily="18" charset="0"/>
              </a:rPr>
              <a:t>Kati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eredeti kockájáénak volt. (Egységnyinek tekintjük az egységkocka egy lapjának a  területét.)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   Honnan, a kocka mely részéről hiányozhat az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   eltűnt </a:t>
            </a:r>
            <a:r>
              <a:rPr lang="hu-HU" sz="2400" b="1" smtClean="0">
                <a:solidFill>
                  <a:srgbClr val="0000CC"/>
                </a:solidFill>
                <a:latin typeface="Times New Roman" pitchFamily="18" charset="0"/>
              </a:rPr>
              <a:t>három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egységkocka?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</a:rPr>
              <a:t>    Keress több lehetőséget is!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 rot="-5400000">
            <a:off x="5887243" y="818357"/>
            <a:ext cx="969963" cy="863600"/>
            <a:chOff x="4625" y="5747"/>
            <a:chExt cx="1515" cy="1335"/>
          </a:xfrm>
        </p:grpSpPr>
        <p:sp>
          <p:nvSpPr>
            <p:cNvPr id="20524" name="AutoShape 5"/>
            <p:cNvSpPr>
              <a:spLocks noChangeArrowheads="1"/>
            </p:cNvSpPr>
            <p:nvPr/>
          </p:nvSpPr>
          <p:spPr bwMode="auto">
            <a:xfrm>
              <a:off x="4625" y="653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5" name="AutoShape 6"/>
            <p:cNvSpPr>
              <a:spLocks noChangeArrowheads="1"/>
            </p:cNvSpPr>
            <p:nvPr/>
          </p:nvSpPr>
          <p:spPr bwMode="auto">
            <a:xfrm>
              <a:off x="5540" y="6542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6" name="AutoShape 7"/>
            <p:cNvSpPr>
              <a:spLocks noChangeArrowheads="1"/>
            </p:cNvSpPr>
            <p:nvPr/>
          </p:nvSpPr>
          <p:spPr bwMode="auto">
            <a:xfrm>
              <a:off x="4625" y="613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7" name="AutoShape 8"/>
            <p:cNvSpPr>
              <a:spLocks noChangeArrowheads="1"/>
            </p:cNvSpPr>
            <p:nvPr/>
          </p:nvSpPr>
          <p:spPr bwMode="auto">
            <a:xfrm>
              <a:off x="5540" y="613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8" name="AutoShape 9"/>
            <p:cNvSpPr>
              <a:spLocks noChangeArrowheads="1"/>
            </p:cNvSpPr>
            <p:nvPr/>
          </p:nvSpPr>
          <p:spPr bwMode="auto">
            <a:xfrm>
              <a:off x="4625" y="5752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9" name="AutoShape 10"/>
            <p:cNvSpPr>
              <a:spLocks noChangeArrowheads="1"/>
            </p:cNvSpPr>
            <p:nvPr/>
          </p:nvSpPr>
          <p:spPr bwMode="auto">
            <a:xfrm>
              <a:off x="5090" y="574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0" name="AutoShape 11"/>
            <p:cNvSpPr>
              <a:spLocks noChangeArrowheads="1"/>
            </p:cNvSpPr>
            <p:nvPr/>
          </p:nvSpPr>
          <p:spPr bwMode="auto">
            <a:xfrm>
              <a:off x="5540" y="574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6877050" y="5013325"/>
            <a:ext cx="1584325" cy="1512888"/>
            <a:chOff x="4010" y="9257"/>
            <a:chExt cx="1785" cy="1590"/>
          </a:xfrm>
        </p:grpSpPr>
        <p:grpSp>
          <p:nvGrpSpPr>
            <p:cNvPr id="20485" name="Group 13"/>
            <p:cNvGrpSpPr>
              <a:grpSpLocks/>
            </p:cNvGrpSpPr>
            <p:nvPr/>
          </p:nvGrpSpPr>
          <p:grpSpPr bwMode="auto">
            <a:xfrm>
              <a:off x="4010" y="10067"/>
              <a:ext cx="1785" cy="780"/>
              <a:chOff x="7835" y="8807"/>
              <a:chExt cx="1785" cy="780"/>
            </a:xfrm>
          </p:grpSpPr>
          <p:grpSp>
            <p:nvGrpSpPr>
              <p:cNvPr id="20512" name="Group 14"/>
              <p:cNvGrpSpPr>
                <a:grpSpLocks/>
              </p:cNvGrpSpPr>
              <p:nvPr/>
            </p:nvGrpSpPr>
            <p:grpSpPr bwMode="auto">
              <a:xfrm>
                <a:off x="8090" y="8807"/>
                <a:ext cx="1530" cy="540"/>
                <a:chOff x="7370" y="5207"/>
                <a:chExt cx="1530" cy="540"/>
              </a:xfrm>
            </p:grpSpPr>
            <p:sp>
              <p:nvSpPr>
                <p:cNvPr id="205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22" name="AutoShape 16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23" name="AutoShape 17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0513" name="Group 18"/>
              <p:cNvGrpSpPr>
                <a:grpSpLocks/>
              </p:cNvGrpSpPr>
              <p:nvPr/>
            </p:nvGrpSpPr>
            <p:grpSpPr bwMode="auto">
              <a:xfrm>
                <a:off x="7970" y="8927"/>
                <a:ext cx="1530" cy="540"/>
                <a:chOff x="7370" y="5207"/>
                <a:chExt cx="1530" cy="540"/>
              </a:xfrm>
            </p:grpSpPr>
            <p:sp>
              <p:nvSpPr>
                <p:cNvPr id="20518" name="AutoShape 19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19" name="AutoShape 20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20" name="AutoShape 21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0514" name="Group 22"/>
              <p:cNvGrpSpPr>
                <a:grpSpLocks/>
              </p:cNvGrpSpPr>
              <p:nvPr/>
            </p:nvGrpSpPr>
            <p:grpSpPr bwMode="auto">
              <a:xfrm>
                <a:off x="7835" y="9047"/>
                <a:ext cx="1530" cy="540"/>
                <a:chOff x="7370" y="5207"/>
                <a:chExt cx="1530" cy="540"/>
              </a:xfrm>
            </p:grpSpPr>
            <p:sp>
              <p:nvSpPr>
                <p:cNvPr id="20515" name="AutoShape 23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16" name="AutoShape 24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17" name="AutoShape 25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0486" name="Group 26"/>
            <p:cNvGrpSpPr>
              <a:grpSpLocks/>
            </p:cNvGrpSpPr>
            <p:nvPr/>
          </p:nvGrpSpPr>
          <p:grpSpPr bwMode="auto">
            <a:xfrm>
              <a:off x="4010" y="9662"/>
              <a:ext cx="1785" cy="780"/>
              <a:chOff x="7835" y="8807"/>
              <a:chExt cx="1785" cy="780"/>
            </a:xfrm>
          </p:grpSpPr>
          <p:grpSp>
            <p:nvGrpSpPr>
              <p:cNvPr id="20500" name="Group 27"/>
              <p:cNvGrpSpPr>
                <a:grpSpLocks/>
              </p:cNvGrpSpPr>
              <p:nvPr/>
            </p:nvGrpSpPr>
            <p:grpSpPr bwMode="auto">
              <a:xfrm>
                <a:off x="8090" y="8807"/>
                <a:ext cx="1530" cy="540"/>
                <a:chOff x="7370" y="5207"/>
                <a:chExt cx="1530" cy="540"/>
              </a:xfrm>
            </p:grpSpPr>
            <p:sp>
              <p:nvSpPr>
                <p:cNvPr id="20509" name="AutoShape 28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10" name="AutoShape 29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11" name="AutoShape 30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0501" name="Group 31"/>
              <p:cNvGrpSpPr>
                <a:grpSpLocks/>
              </p:cNvGrpSpPr>
              <p:nvPr/>
            </p:nvGrpSpPr>
            <p:grpSpPr bwMode="auto">
              <a:xfrm>
                <a:off x="7970" y="8927"/>
                <a:ext cx="1530" cy="540"/>
                <a:chOff x="7370" y="5207"/>
                <a:chExt cx="1530" cy="540"/>
              </a:xfrm>
            </p:grpSpPr>
            <p:sp>
              <p:nvSpPr>
                <p:cNvPr id="20506" name="AutoShape 32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07" name="AutoShape 33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08" name="AutoShape 34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0502" name="Group 35"/>
              <p:cNvGrpSpPr>
                <a:grpSpLocks/>
              </p:cNvGrpSpPr>
              <p:nvPr/>
            </p:nvGrpSpPr>
            <p:grpSpPr bwMode="auto">
              <a:xfrm>
                <a:off x="7835" y="9047"/>
                <a:ext cx="1530" cy="540"/>
                <a:chOff x="7370" y="5207"/>
                <a:chExt cx="1530" cy="540"/>
              </a:xfrm>
            </p:grpSpPr>
            <p:sp>
              <p:nvSpPr>
                <p:cNvPr id="20503" name="AutoShape 36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04" name="AutoShape 37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05" name="AutoShape 38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0487" name="Group 39"/>
            <p:cNvGrpSpPr>
              <a:grpSpLocks/>
            </p:cNvGrpSpPr>
            <p:nvPr/>
          </p:nvGrpSpPr>
          <p:grpSpPr bwMode="auto">
            <a:xfrm>
              <a:off x="4010" y="9257"/>
              <a:ext cx="1785" cy="780"/>
              <a:chOff x="7835" y="8807"/>
              <a:chExt cx="1785" cy="780"/>
            </a:xfrm>
          </p:grpSpPr>
          <p:grpSp>
            <p:nvGrpSpPr>
              <p:cNvPr id="20488" name="Group 40"/>
              <p:cNvGrpSpPr>
                <a:grpSpLocks/>
              </p:cNvGrpSpPr>
              <p:nvPr/>
            </p:nvGrpSpPr>
            <p:grpSpPr bwMode="auto">
              <a:xfrm>
                <a:off x="8090" y="8807"/>
                <a:ext cx="1530" cy="540"/>
                <a:chOff x="7370" y="5207"/>
                <a:chExt cx="1530" cy="540"/>
              </a:xfrm>
            </p:grpSpPr>
            <p:sp>
              <p:nvSpPr>
                <p:cNvPr id="20497" name="AutoShape 41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498" name="AutoShape 42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499" name="AutoShape 43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0489" name="Group 44"/>
              <p:cNvGrpSpPr>
                <a:grpSpLocks/>
              </p:cNvGrpSpPr>
              <p:nvPr/>
            </p:nvGrpSpPr>
            <p:grpSpPr bwMode="auto">
              <a:xfrm>
                <a:off x="7970" y="8927"/>
                <a:ext cx="1530" cy="540"/>
                <a:chOff x="7370" y="5207"/>
                <a:chExt cx="1530" cy="540"/>
              </a:xfrm>
            </p:grpSpPr>
            <p:sp>
              <p:nvSpPr>
                <p:cNvPr id="20494" name="AutoShape 45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495" name="AutoShape 46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496" name="AutoShape 47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0490" name="Group 48"/>
              <p:cNvGrpSpPr>
                <a:grpSpLocks/>
              </p:cNvGrpSpPr>
              <p:nvPr/>
            </p:nvGrpSpPr>
            <p:grpSpPr bwMode="auto">
              <a:xfrm>
                <a:off x="7835" y="9047"/>
                <a:ext cx="1530" cy="540"/>
                <a:chOff x="7370" y="5207"/>
                <a:chExt cx="1530" cy="540"/>
              </a:xfrm>
            </p:grpSpPr>
            <p:sp>
              <p:nvSpPr>
                <p:cNvPr id="20491" name="AutoShape 49"/>
                <p:cNvSpPr>
                  <a:spLocks noChangeArrowheads="1"/>
                </p:cNvSpPr>
                <p:nvPr/>
              </p:nvSpPr>
              <p:spPr bwMode="auto">
                <a:xfrm>
                  <a:off x="737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492" name="AutoShape 50"/>
                <p:cNvSpPr>
                  <a:spLocks noChangeArrowheads="1"/>
                </p:cNvSpPr>
                <p:nvPr/>
              </p:nvSpPr>
              <p:spPr bwMode="auto">
                <a:xfrm>
                  <a:off x="7835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493" name="AutoShape 51"/>
                <p:cNvSpPr>
                  <a:spLocks noChangeArrowheads="1"/>
                </p:cNvSpPr>
                <p:nvPr/>
              </p:nvSpPr>
              <p:spPr bwMode="auto">
                <a:xfrm>
                  <a:off x="8300" y="520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856663" cy="674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A megoldáshoz sem az eredeti, sem a hiányos test felszínére nincs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szükség. </a:t>
            </a:r>
            <a:r>
              <a:rPr lang="hu-HU" sz="2400" u="sng" smtClean="0">
                <a:latin typeface="Times New Roman" pitchFamily="18" charset="0"/>
              </a:rPr>
              <a:t>Tudjuk, hogy</a:t>
            </a:r>
            <a:r>
              <a:rPr lang="hu-HU" sz="2400" smtClean="0">
                <a:latin typeface="Times New Roman" pitchFamily="18" charset="0"/>
              </a:rPr>
              <a:t> egy egységkocka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		- ha a csúcsban van, akkor három lapja látszik,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		- ha az él közepén van, akkor két lapja látszik,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		- ha a lap közepén van, akkor egy lapja látszik,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		- ha a test belsejében van, akkor egy lapja sem látszik.</a:t>
            </a:r>
            <a:endParaRPr lang="hu-HU" sz="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Azt kell összeszámolnunk, hogy egy-egy egységkocka elvételével hány lap tűnik el a felületről és hány olyan lap lesz látható, ami addig nem volt.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–  </a:t>
            </a:r>
            <a:r>
              <a:rPr lang="hu-HU" sz="2400" b="1" u="sng" smtClean="0">
                <a:solidFill>
                  <a:srgbClr val="660066"/>
                </a:solidFill>
                <a:latin typeface="Times New Roman" pitchFamily="18" charset="0"/>
              </a:rPr>
              <a:t>ha a csúcsból</a:t>
            </a:r>
            <a:r>
              <a:rPr lang="hu-HU" sz="2400" smtClean="0">
                <a:latin typeface="Times New Roman" pitchFamily="18" charset="0"/>
              </a:rPr>
              <a:t> veszünk el egy egységkockát, akkor három lap eltűnik, de helyette három új lap lesz látható – ekkor nem változik a felszín;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–  </a:t>
            </a:r>
            <a:r>
              <a:rPr lang="hu-HU" sz="2400" b="1" u="sng" smtClean="0">
                <a:solidFill>
                  <a:srgbClr val="660066"/>
                </a:solidFill>
                <a:latin typeface="Times New Roman" pitchFamily="18" charset="0"/>
              </a:rPr>
              <a:t>ha az élközépről</a:t>
            </a:r>
            <a:r>
              <a:rPr lang="hu-HU" sz="2400" smtClean="0">
                <a:latin typeface="Times New Roman" pitchFamily="18" charset="0"/>
              </a:rPr>
              <a:t> veszünk el egy egységkockát, akkor két lap eltűnik, de helyette négy új lap lesz látható – ekkor két egységgel nő a felszín;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–  </a:t>
            </a:r>
            <a:r>
              <a:rPr lang="hu-HU" sz="2400" b="1" u="sng" smtClean="0">
                <a:solidFill>
                  <a:srgbClr val="660066"/>
                </a:solidFill>
                <a:latin typeface="Times New Roman" pitchFamily="18" charset="0"/>
              </a:rPr>
              <a:t>ha a lapközépről</a:t>
            </a:r>
            <a:r>
              <a:rPr lang="hu-HU" sz="2400" smtClean="0">
                <a:latin typeface="Times New Roman" pitchFamily="18" charset="0"/>
              </a:rPr>
              <a:t> veszünk el egy egységkockát, akkor egy lap eltűnik, de helyette öt új lap lesz látható – ekkor négy egységgel nő a felszín.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Ezek figyelembevételével </a:t>
            </a:r>
          </a:p>
          <a:p>
            <a:pPr marL="609600" indent="-609600" eaLnBrk="1" hangingPunct="1">
              <a:lnSpc>
                <a:spcPct val="75000"/>
              </a:lnSpc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marL="990600" lvl="1" indent="-533400" eaLnBrk="1" hangingPunct="1"/>
            <a:r>
              <a:rPr lang="hu-HU" smtClean="0">
                <a:latin typeface="Times New Roman" pitchFamily="18" charset="0"/>
              </a:rPr>
              <a:t>ha </a:t>
            </a:r>
            <a:r>
              <a:rPr lang="hu-HU" smtClean="0">
                <a:solidFill>
                  <a:srgbClr val="CC0000"/>
                </a:solidFill>
                <a:latin typeface="Times New Roman" pitchFamily="18" charset="0"/>
              </a:rPr>
              <a:t>két szemközti lap közepéről és a test közepéről</a:t>
            </a:r>
            <a:r>
              <a:rPr lang="hu-HU" smtClean="0">
                <a:latin typeface="Times New Roman" pitchFamily="18" charset="0"/>
              </a:rPr>
              <a:t> hiányzik a három egységkocka           (át van fúrva a kocka), akkor </a:t>
            </a:r>
            <a:r>
              <a:rPr lang="hu-HU" b="1" smtClean="0">
                <a:latin typeface="Times New Roman" pitchFamily="18" charset="0"/>
              </a:rPr>
              <a:t>10</a:t>
            </a:r>
            <a:r>
              <a:rPr lang="hu-HU" smtClean="0">
                <a:latin typeface="Times New Roman" pitchFamily="18" charset="0"/>
              </a:rPr>
              <a:t> egységgel </a:t>
            </a:r>
          </a:p>
          <a:p>
            <a:pPr marL="990600" lvl="1" indent="-533400" eaLnBrk="1" hangingPunct="1">
              <a:buFontTx/>
              <a:buNone/>
            </a:pPr>
            <a:r>
              <a:rPr lang="hu-HU" smtClean="0">
                <a:latin typeface="Times New Roman" pitchFamily="18" charset="0"/>
              </a:rPr>
              <a:t>      nő a felszín.</a:t>
            </a:r>
            <a:r>
              <a:rPr lang="hu-HU" smtClean="0"/>
              <a:t>      </a:t>
            </a:r>
          </a:p>
          <a:p>
            <a:pPr marL="990600" lvl="1" indent="-533400" eaLnBrk="1" hangingPunct="1">
              <a:buFontTx/>
              <a:buNone/>
            </a:pPr>
            <a:r>
              <a:rPr lang="hu-HU" smtClean="0"/>
              <a:t> 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3563938" y="3068638"/>
            <a:ext cx="3457575" cy="3313112"/>
            <a:chOff x="7818" y="9625"/>
            <a:chExt cx="1770" cy="1625"/>
          </a:xfrm>
        </p:grpSpPr>
        <p:grpSp>
          <p:nvGrpSpPr>
            <p:cNvPr id="22532" name="Group 5"/>
            <p:cNvGrpSpPr>
              <a:grpSpLocks/>
            </p:cNvGrpSpPr>
            <p:nvPr/>
          </p:nvGrpSpPr>
          <p:grpSpPr bwMode="auto">
            <a:xfrm>
              <a:off x="7818" y="9625"/>
              <a:ext cx="1770" cy="1590"/>
              <a:chOff x="2570" y="6647"/>
              <a:chExt cx="1770" cy="1590"/>
            </a:xfrm>
          </p:grpSpPr>
          <p:grpSp>
            <p:nvGrpSpPr>
              <p:cNvPr id="22534" name="Group 6"/>
              <p:cNvGrpSpPr>
                <a:grpSpLocks/>
              </p:cNvGrpSpPr>
              <p:nvPr/>
            </p:nvGrpSpPr>
            <p:grpSpPr bwMode="auto">
              <a:xfrm>
                <a:off x="2810" y="6647"/>
                <a:ext cx="1530" cy="1350"/>
                <a:chOff x="2810" y="6647"/>
                <a:chExt cx="1530" cy="1350"/>
              </a:xfrm>
            </p:grpSpPr>
            <p:sp>
              <p:nvSpPr>
                <p:cNvPr id="22553" name="AutoShape 7"/>
                <p:cNvSpPr>
                  <a:spLocks noChangeArrowheads="1"/>
                </p:cNvSpPr>
                <p:nvPr/>
              </p:nvSpPr>
              <p:spPr bwMode="auto">
                <a:xfrm>
                  <a:off x="2810" y="74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4" name="AutoShape 8"/>
                <p:cNvSpPr>
                  <a:spLocks noChangeArrowheads="1"/>
                </p:cNvSpPr>
                <p:nvPr/>
              </p:nvSpPr>
              <p:spPr bwMode="auto">
                <a:xfrm>
                  <a:off x="3275" y="74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5" name="AutoShape 9"/>
                <p:cNvSpPr>
                  <a:spLocks noChangeArrowheads="1"/>
                </p:cNvSpPr>
                <p:nvPr/>
              </p:nvSpPr>
              <p:spPr bwMode="auto">
                <a:xfrm>
                  <a:off x="3740" y="74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6" name="AutoShape 10"/>
                <p:cNvSpPr>
                  <a:spLocks noChangeArrowheads="1"/>
                </p:cNvSpPr>
                <p:nvPr/>
              </p:nvSpPr>
              <p:spPr bwMode="auto">
                <a:xfrm>
                  <a:off x="2810" y="7052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7" name="AutoShape 11"/>
                <p:cNvSpPr>
                  <a:spLocks noChangeArrowheads="1"/>
                </p:cNvSpPr>
                <p:nvPr/>
              </p:nvSpPr>
              <p:spPr bwMode="auto">
                <a:xfrm>
                  <a:off x="3740" y="7052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8" name="AutoShape 12"/>
                <p:cNvSpPr>
                  <a:spLocks noChangeArrowheads="1"/>
                </p:cNvSpPr>
                <p:nvPr/>
              </p:nvSpPr>
              <p:spPr bwMode="auto">
                <a:xfrm>
                  <a:off x="2810" y="66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9" name="AutoShape 13"/>
                <p:cNvSpPr>
                  <a:spLocks noChangeArrowheads="1"/>
                </p:cNvSpPr>
                <p:nvPr/>
              </p:nvSpPr>
              <p:spPr bwMode="auto">
                <a:xfrm>
                  <a:off x="3275" y="66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60" name="AutoShape 14"/>
                <p:cNvSpPr>
                  <a:spLocks noChangeArrowheads="1"/>
                </p:cNvSpPr>
                <p:nvPr/>
              </p:nvSpPr>
              <p:spPr bwMode="auto">
                <a:xfrm>
                  <a:off x="3740" y="66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535" name="Group 15"/>
              <p:cNvGrpSpPr>
                <a:grpSpLocks/>
              </p:cNvGrpSpPr>
              <p:nvPr/>
            </p:nvGrpSpPr>
            <p:grpSpPr bwMode="auto">
              <a:xfrm>
                <a:off x="2690" y="6767"/>
                <a:ext cx="1530" cy="1350"/>
                <a:chOff x="5210" y="4847"/>
                <a:chExt cx="1530" cy="1350"/>
              </a:xfrm>
            </p:grpSpPr>
            <p:sp>
              <p:nvSpPr>
                <p:cNvPr id="22545" name="AutoShape 16"/>
                <p:cNvSpPr>
                  <a:spLocks noChangeArrowheads="1"/>
                </p:cNvSpPr>
                <p:nvPr/>
              </p:nvSpPr>
              <p:spPr bwMode="auto">
                <a:xfrm>
                  <a:off x="5210" y="56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6" name="AutoShape 17"/>
                <p:cNvSpPr>
                  <a:spLocks noChangeArrowheads="1"/>
                </p:cNvSpPr>
                <p:nvPr/>
              </p:nvSpPr>
              <p:spPr bwMode="auto">
                <a:xfrm>
                  <a:off x="5675" y="56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7" name="AutoShape 18"/>
                <p:cNvSpPr>
                  <a:spLocks noChangeArrowheads="1"/>
                </p:cNvSpPr>
                <p:nvPr/>
              </p:nvSpPr>
              <p:spPr bwMode="auto">
                <a:xfrm>
                  <a:off x="6140" y="56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8" name="AutoShape 19"/>
                <p:cNvSpPr>
                  <a:spLocks noChangeArrowheads="1"/>
                </p:cNvSpPr>
                <p:nvPr/>
              </p:nvSpPr>
              <p:spPr bwMode="auto">
                <a:xfrm>
                  <a:off x="5210" y="5252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9" name="AutoShape 20"/>
                <p:cNvSpPr>
                  <a:spLocks noChangeArrowheads="1"/>
                </p:cNvSpPr>
                <p:nvPr/>
              </p:nvSpPr>
              <p:spPr bwMode="auto">
                <a:xfrm>
                  <a:off x="6140" y="5252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0" name="AutoShape 21"/>
                <p:cNvSpPr>
                  <a:spLocks noChangeArrowheads="1"/>
                </p:cNvSpPr>
                <p:nvPr/>
              </p:nvSpPr>
              <p:spPr bwMode="auto">
                <a:xfrm>
                  <a:off x="5210" y="48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1" name="AutoShape 22"/>
                <p:cNvSpPr>
                  <a:spLocks noChangeArrowheads="1"/>
                </p:cNvSpPr>
                <p:nvPr/>
              </p:nvSpPr>
              <p:spPr bwMode="auto">
                <a:xfrm>
                  <a:off x="5675" y="48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52" name="AutoShape 23"/>
                <p:cNvSpPr>
                  <a:spLocks noChangeArrowheads="1"/>
                </p:cNvSpPr>
                <p:nvPr/>
              </p:nvSpPr>
              <p:spPr bwMode="auto">
                <a:xfrm>
                  <a:off x="6140" y="48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536" name="Group 24"/>
              <p:cNvGrpSpPr>
                <a:grpSpLocks/>
              </p:cNvGrpSpPr>
              <p:nvPr/>
            </p:nvGrpSpPr>
            <p:grpSpPr bwMode="auto">
              <a:xfrm>
                <a:off x="2570" y="6887"/>
                <a:ext cx="1530" cy="1350"/>
                <a:chOff x="5210" y="4847"/>
                <a:chExt cx="1530" cy="1350"/>
              </a:xfrm>
            </p:grpSpPr>
            <p:sp>
              <p:nvSpPr>
                <p:cNvPr id="22537" name="AutoShape 25"/>
                <p:cNvSpPr>
                  <a:spLocks noChangeArrowheads="1"/>
                </p:cNvSpPr>
                <p:nvPr/>
              </p:nvSpPr>
              <p:spPr bwMode="auto">
                <a:xfrm>
                  <a:off x="5210" y="56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38" name="AutoShape 26"/>
                <p:cNvSpPr>
                  <a:spLocks noChangeArrowheads="1"/>
                </p:cNvSpPr>
                <p:nvPr/>
              </p:nvSpPr>
              <p:spPr bwMode="auto">
                <a:xfrm>
                  <a:off x="5675" y="56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39" name="AutoShape 27"/>
                <p:cNvSpPr>
                  <a:spLocks noChangeArrowheads="1"/>
                </p:cNvSpPr>
                <p:nvPr/>
              </p:nvSpPr>
              <p:spPr bwMode="auto">
                <a:xfrm>
                  <a:off x="6140" y="565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0" name="AutoShape 28"/>
                <p:cNvSpPr>
                  <a:spLocks noChangeArrowheads="1"/>
                </p:cNvSpPr>
                <p:nvPr/>
              </p:nvSpPr>
              <p:spPr bwMode="auto">
                <a:xfrm>
                  <a:off x="5210" y="5252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1" name="AutoShape 29"/>
                <p:cNvSpPr>
                  <a:spLocks noChangeArrowheads="1"/>
                </p:cNvSpPr>
                <p:nvPr/>
              </p:nvSpPr>
              <p:spPr bwMode="auto">
                <a:xfrm>
                  <a:off x="6140" y="5252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2" name="AutoShape 30"/>
                <p:cNvSpPr>
                  <a:spLocks noChangeArrowheads="1"/>
                </p:cNvSpPr>
                <p:nvPr/>
              </p:nvSpPr>
              <p:spPr bwMode="auto">
                <a:xfrm>
                  <a:off x="5210" y="48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3" name="AutoShape 31"/>
                <p:cNvSpPr>
                  <a:spLocks noChangeArrowheads="1"/>
                </p:cNvSpPr>
                <p:nvPr/>
              </p:nvSpPr>
              <p:spPr bwMode="auto">
                <a:xfrm>
                  <a:off x="5675" y="48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544" name="AutoShape 32"/>
                <p:cNvSpPr>
                  <a:spLocks noChangeArrowheads="1"/>
                </p:cNvSpPr>
                <p:nvPr/>
              </p:nvSpPr>
              <p:spPr bwMode="auto">
                <a:xfrm>
                  <a:off x="6140" y="4847"/>
                  <a:ext cx="600" cy="5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22533" name="Text Box 33"/>
            <p:cNvSpPr txBox="1">
              <a:spLocks noChangeArrowheads="1"/>
            </p:cNvSpPr>
            <p:nvPr/>
          </p:nvSpPr>
          <p:spPr bwMode="auto">
            <a:xfrm>
              <a:off x="7854" y="10789"/>
              <a:ext cx="48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smtClean="0"/>
          </a:p>
          <a:p>
            <a:pPr eaLnBrk="1" hangingPunct="1">
              <a:buFontTx/>
              <a:buNone/>
            </a:pPr>
            <a:endParaRPr lang="hu-HU" smtClean="0"/>
          </a:p>
        </p:txBody>
      </p:sp>
      <p:grpSp>
        <p:nvGrpSpPr>
          <p:cNvPr id="23555" name="Group 34"/>
          <p:cNvGrpSpPr>
            <a:grpSpLocks/>
          </p:cNvGrpSpPr>
          <p:nvPr/>
        </p:nvGrpSpPr>
        <p:grpSpPr bwMode="auto">
          <a:xfrm>
            <a:off x="3419475" y="2636838"/>
            <a:ext cx="3382963" cy="3529012"/>
            <a:chOff x="1530" y="10969"/>
            <a:chExt cx="1800" cy="1704"/>
          </a:xfrm>
        </p:grpSpPr>
        <p:sp>
          <p:nvSpPr>
            <p:cNvPr id="23557" name="AutoShape 35"/>
            <p:cNvSpPr>
              <a:spLocks noChangeArrowheads="1"/>
            </p:cNvSpPr>
            <p:nvPr/>
          </p:nvSpPr>
          <p:spPr bwMode="auto">
            <a:xfrm>
              <a:off x="2502" y="1168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58" name="AutoShape 36"/>
            <p:cNvSpPr>
              <a:spLocks noChangeArrowheads="1"/>
            </p:cNvSpPr>
            <p:nvPr/>
          </p:nvSpPr>
          <p:spPr bwMode="auto">
            <a:xfrm>
              <a:off x="1806" y="1178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59" name="AutoShape 37"/>
            <p:cNvSpPr>
              <a:spLocks noChangeArrowheads="1"/>
            </p:cNvSpPr>
            <p:nvPr/>
          </p:nvSpPr>
          <p:spPr bwMode="auto">
            <a:xfrm>
              <a:off x="1662" y="1191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60" name="AutoShape 38"/>
            <p:cNvSpPr>
              <a:spLocks noChangeArrowheads="1"/>
            </p:cNvSpPr>
            <p:nvPr/>
          </p:nvSpPr>
          <p:spPr bwMode="auto">
            <a:xfrm>
              <a:off x="1542" y="1203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61" name="AutoShape 39"/>
            <p:cNvSpPr>
              <a:spLocks noChangeArrowheads="1"/>
            </p:cNvSpPr>
            <p:nvPr/>
          </p:nvSpPr>
          <p:spPr bwMode="auto">
            <a:xfrm>
              <a:off x="2262" y="1178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62" name="AutoShape 40"/>
            <p:cNvSpPr>
              <a:spLocks noChangeArrowheads="1"/>
            </p:cNvSpPr>
            <p:nvPr/>
          </p:nvSpPr>
          <p:spPr bwMode="auto">
            <a:xfrm>
              <a:off x="2730" y="1178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63" name="AutoShape 41"/>
            <p:cNvSpPr>
              <a:spLocks noChangeArrowheads="1"/>
            </p:cNvSpPr>
            <p:nvPr/>
          </p:nvSpPr>
          <p:spPr bwMode="auto">
            <a:xfrm>
              <a:off x="2130" y="1191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64" name="AutoShape 42"/>
            <p:cNvSpPr>
              <a:spLocks noChangeArrowheads="1"/>
            </p:cNvSpPr>
            <p:nvPr/>
          </p:nvSpPr>
          <p:spPr bwMode="auto">
            <a:xfrm>
              <a:off x="2010" y="1203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65" name="AutoShape 43"/>
            <p:cNvSpPr>
              <a:spLocks noChangeArrowheads="1"/>
            </p:cNvSpPr>
            <p:nvPr/>
          </p:nvSpPr>
          <p:spPr bwMode="auto">
            <a:xfrm>
              <a:off x="2598" y="1191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3566" name="Group 44"/>
            <p:cNvGrpSpPr>
              <a:grpSpLocks/>
            </p:cNvGrpSpPr>
            <p:nvPr/>
          </p:nvGrpSpPr>
          <p:grpSpPr bwMode="auto">
            <a:xfrm>
              <a:off x="1794" y="11377"/>
              <a:ext cx="1530" cy="540"/>
              <a:chOff x="7370" y="5207"/>
              <a:chExt cx="1530" cy="540"/>
            </a:xfrm>
          </p:grpSpPr>
          <p:sp>
            <p:nvSpPr>
              <p:cNvPr id="23582" name="AutoShape 45"/>
              <p:cNvSpPr>
                <a:spLocks noChangeArrowheads="1"/>
              </p:cNvSpPr>
              <p:nvPr/>
            </p:nvSpPr>
            <p:spPr bwMode="auto">
              <a:xfrm>
                <a:off x="737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583" name="AutoShape 46"/>
              <p:cNvSpPr>
                <a:spLocks noChangeArrowheads="1"/>
              </p:cNvSpPr>
              <p:nvPr/>
            </p:nvSpPr>
            <p:spPr bwMode="auto">
              <a:xfrm>
                <a:off x="7835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584" name="AutoShape 47"/>
              <p:cNvSpPr>
                <a:spLocks noChangeArrowheads="1"/>
              </p:cNvSpPr>
              <p:nvPr/>
            </p:nvSpPr>
            <p:spPr bwMode="auto">
              <a:xfrm>
                <a:off x="830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3567" name="Group 48"/>
            <p:cNvGrpSpPr>
              <a:grpSpLocks/>
            </p:cNvGrpSpPr>
            <p:nvPr/>
          </p:nvGrpSpPr>
          <p:grpSpPr bwMode="auto">
            <a:xfrm>
              <a:off x="1794" y="10969"/>
              <a:ext cx="1530" cy="540"/>
              <a:chOff x="7370" y="5207"/>
              <a:chExt cx="1530" cy="540"/>
            </a:xfrm>
          </p:grpSpPr>
          <p:sp>
            <p:nvSpPr>
              <p:cNvPr id="23579" name="AutoShape 49"/>
              <p:cNvSpPr>
                <a:spLocks noChangeArrowheads="1"/>
              </p:cNvSpPr>
              <p:nvPr/>
            </p:nvSpPr>
            <p:spPr bwMode="auto">
              <a:xfrm>
                <a:off x="737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580" name="AutoShape 50"/>
              <p:cNvSpPr>
                <a:spLocks noChangeArrowheads="1"/>
              </p:cNvSpPr>
              <p:nvPr/>
            </p:nvSpPr>
            <p:spPr bwMode="auto">
              <a:xfrm>
                <a:off x="7835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581" name="AutoShape 51"/>
              <p:cNvSpPr>
                <a:spLocks noChangeArrowheads="1"/>
              </p:cNvSpPr>
              <p:nvPr/>
            </p:nvSpPr>
            <p:spPr bwMode="auto">
              <a:xfrm>
                <a:off x="830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3568" name="AutoShape 52"/>
            <p:cNvSpPr>
              <a:spLocks noChangeArrowheads="1"/>
            </p:cNvSpPr>
            <p:nvPr/>
          </p:nvSpPr>
          <p:spPr bwMode="auto">
            <a:xfrm>
              <a:off x="1662" y="1149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69" name="AutoShape 53"/>
            <p:cNvSpPr>
              <a:spLocks noChangeArrowheads="1"/>
            </p:cNvSpPr>
            <p:nvPr/>
          </p:nvSpPr>
          <p:spPr bwMode="auto">
            <a:xfrm>
              <a:off x="1662" y="11101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0" name="AutoShape 54"/>
            <p:cNvSpPr>
              <a:spLocks noChangeArrowheads="1"/>
            </p:cNvSpPr>
            <p:nvPr/>
          </p:nvSpPr>
          <p:spPr bwMode="auto">
            <a:xfrm>
              <a:off x="1542" y="1162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1" name="AutoShape 55"/>
            <p:cNvSpPr>
              <a:spLocks noChangeArrowheads="1"/>
            </p:cNvSpPr>
            <p:nvPr/>
          </p:nvSpPr>
          <p:spPr bwMode="auto">
            <a:xfrm>
              <a:off x="1542" y="11221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2" name="AutoShape 56"/>
            <p:cNvSpPr>
              <a:spLocks noChangeArrowheads="1"/>
            </p:cNvSpPr>
            <p:nvPr/>
          </p:nvSpPr>
          <p:spPr bwMode="auto">
            <a:xfrm>
              <a:off x="2010" y="1162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3" name="AutoShape 57"/>
            <p:cNvSpPr>
              <a:spLocks noChangeArrowheads="1"/>
            </p:cNvSpPr>
            <p:nvPr/>
          </p:nvSpPr>
          <p:spPr bwMode="auto">
            <a:xfrm>
              <a:off x="1998" y="11221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4" name="Text Box 58"/>
            <p:cNvSpPr txBox="1">
              <a:spLocks noChangeArrowheads="1"/>
            </p:cNvSpPr>
            <p:nvPr/>
          </p:nvSpPr>
          <p:spPr bwMode="auto">
            <a:xfrm>
              <a:off x="1530" y="12133"/>
              <a:ext cx="4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5" name="AutoShape 59"/>
            <p:cNvSpPr>
              <a:spLocks noChangeArrowheads="1"/>
            </p:cNvSpPr>
            <p:nvPr/>
          </p:nvSpPr>
          <p:spPr bwMode="auto">
            <a:xfrm>
              <a:off x="2466" y="1203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6" name="AutoShape 60"/>
            <p:cNvSpPr>
              <a:spLocks noChangeArrowheads="1"/>
            </p:cNvSpPr>
            <p:nvPr/>
          </p:nvSpPr>
          <p:spPr bwMode="auto">
            <a:xfrm>
              <a:off x="2586" y="1150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7" name="AutoShape 61"/>
            <p:cNvSpPr>
              <a:spLocks noChangeArrowheads="1"/>
            </p:cNvSpPr>
            <p:nvPr/>
          </p:nvSpPr>
          <p:spPr bwMode="auto">
            <a:xfrm>
              <a:off x="2586" y="1108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78" name="AutoShape 62"/>
            <p:cNvSpPr>
              <a:spLocks noChangeArrowheads="1"/>
            </p:cNvSpPr>
            <p:nvPr/>
          </p:nvSpPr>
          <p:spPr bwMode="auto">
            <a:xfrm>
              <a:off x="2466" y="11221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3556" name="Rectangle 63"/>
          <p:cNvSpPr>
            <a:spLocks noChangeArrowheads="1"/>
          </p:cNvSpPr>
          <p:nvPr/>
        </p:nvSpPr>
        <p:spPr bwMode="auto">
          <a:xfrm>
            <a:off x="142875" y="188913"/>
            <a:ext cx="8677275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hu-HU" sz="2800">
                <a:latin typeface="Times New Roman" pitchFamily="18" charset="0"/>
              </a:rPr>
              <a:t> vagy ha </a:t>
            </a:r>
            <a:r>
              <a:rPr lang="hu-HU" sz="2800">
                <a:solidFill>
                  <a:srgbClr val="CC0000"/>
                </a:solidFill>
                <a:latin typeface="Times New Roman" pitchFamily="18" charset="0"/>
              </a:rPr>
              <a:t>egy lap közepéről</a:t>
            </a:r>
            <a:r>
              <a:rPr lang="hu-HU" sz="2800">
                <a:latin typeface="Times New Roman" pitchFamily="18" charset="0"/>
              </a:rPr>
              <a:t> és </a:t>
            </a:r>
            <a:r>
              <a:rPr lang="hu-HU" sz="2800">
                <a:solidFill>
                  <a:srgbClr val="CC0000"/>
                </a:solidFill>
                <a:latin typeface="Times New Roman" pitchFamily="18" charset="0"/>
              </a:rPr>
              <a:t>a test közepéből</a:t>
            </a:r>
            <a:r>
              <a:rPr lang="hu-HU" sz="2800">
                <a:latin typeface="Times New Roman" pitchFamily="18" charset="0"/>
              </a:rPr>
              <a:t>   </a:t>
            </a:r>
          </a:p>
          <a:p>
            <a:pPr lvl="1"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   hiányzik egy-egy egységkocka, valamint </a:t>
            </a:r>
            <a:r>
              <a:rPr lang="hu-HU" sz="2800">
                <a:solidFill>
                  <a:srgbClr val="CC0000"/>
                </a:solidFill>
                <a:latin typeface="Times New Roman" pitchFamily="18" charset="0"/>
              </a:rPr>
              <a:t>egy </a:t>
            </a:r>
          </a:p>
          <a:p>
            <a:pPr lvl="1">
              <a:spcBef>
                <a:spcPct val="20000"/>
              </a:spcBef>
            </a:pPr>
            <a:r>
              <a:rPr lang="hu-HU" sz="2800">
                <a:solidFill>
                  <a:srgbClr val="CC0000"/>
                </a:solidFill>
                <a:latin typeface="Times New Roman" pitchFamily="18" charset="0"/>
              </a:rPr>
              <a:t>   olyan él közepéről, amely nem az előbbi lapot  </a:t>
            </a:r>
          </a:p>
          <a:p>
            <a:pPr lvl="1">
              <a:spcBef>
                <a:spcPct val="20000"/>
              </a:spcBef>
            </a:pPr>
            <a:r>
              <a:rPr lang="hu-HU" sz="2800">
                <a:solidFill>
                  <a:srgbClr val="CC0000"/>
                </a:solidFill>
                <a:latin typeface="Times New Roman" pitchFamily="18" charset="0"/>
              </a:rPr>
              <a:t>   határolja</a:t>
            </a:r>
            <a:r>
              <a:rPr lang="hu-HU" sz="2800">
                <a:latin typeface="Times New Roman" pitchFamily="18" charset="0"/>
              </a:rPr>
              <a:t>,  akkor is </a:t>
            </a:r>
            <a:r>
              <a:rPr lang="hu-HU" sz="2800" b="1">
                <a:latin typeface="Times New Roman" pitchFamily="18" charset="0"/>
              </a:rPr>
              <a:t>10</a:t>
            </a:r>
            <a:r>
              <a:rPr lang="hu-HU" sz="2800">
                <a:latin typeface="Times New Roman" pitchFamily="18" charset="0"/>
              </a:rPr>
              <a:t> egységgel nő a felszín.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056438" cy="868362"/>
          </a:xfrm>
        </p:spPr>
        <p:txBody>
          <a:bodyPr/>
          <a:lstStyle/>
          <a:p>
            <a:pPr algn="l" eaLnBrk="1" hangingPunct="1"/>
            <a:r>
              <a:rPr lang="hu-HU" sz="3200" smtClean="0">
                <a:solidFill>
                  <a:srgbClr val="993300"/>
                </a:solidFill>
                <a:latin typeface="Times New Roman" pitchFamily="18" charset="0"/>
              </a:rPr>
              <a:t>Más lehetőség is van, ha más a definíció!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27352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hu-HU" smtClean="0"/>
              <a:t>-</a:t>
            </a:r>
            <a:r>
              <a:rPr lang="hu-HU" sz="2800" smtClean="0"/>
              <a:t>  </a:t>
            </a:r>
            <a:r>
              <a:rPr lang="hu-HU" sz="2800" smtClean="0">
                <a:latin typeface="Times New Roman" pitchFamily="18" charset="0"/>
              </a:rPr>
              <a:t>Ha a test közepéből kihagyunk egy egységkockát, az rögtön megnöveli a felszínt 6 egységgel. Ha ehhez még két él közepéről elveszünk egy-egy egységkockát azzal még 2-2 egységgel nő a felszín, így összesen 10 egységgel növeljük meg az eredetihez képest.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779838" y="3716338"/>
            <a:ext cx="2808287" cy="2665412"/>
            <a:chOff x="4790" y="2507"/>
            <a:chExt cx="1788" cy="1608"/>
          </a:xfrm>
        </p:grpSpPr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5750" y="322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5054" y="3323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4910" y="345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4790" y="357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5510" y="3323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5978" y="3323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5378" y="345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5258" y="357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>
              <a:off x="5846" y="345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4590" name="Group 14"/>
            <p:cNvGrpSpPr>
              <a:grpSpLocks/>
            </p:cNvGrpSpPr>
            <p:nvPr/>
          </p:nvGrpSpPr>
          <p:grpSpPr bwMode="auto">
            <a:xfrm>
              <a:off x="5042" y="2915"/>
              <a:ext cx="1530" cy="540"/>
              <a:chOff x="7370" y="5207"/>
              <a:chExt cx="1530" cy="540"/>
            </a:xfrm>
          </p:grpSpPr>
          <p:sp>
            <p:nvSpPr>
              <p:cNvPr id="24605" name="AutoShape 15"/>
              <p:cNvSpPr>
                <a:spLocks noChangeArrowheads="1"/>
              </p:cNvSpPr>
              <p:nvPr/>
            </p:nvSpPr>
            <p:spPr bwMode="auto">
              <a:xfrm>
                <a:off x="737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06" name="AutoShape 16"/>
              <p:cNvSpPr>
                <a:spLocks noChangeArrowheads="1"/>
              </p:cNvSpPr>
              <p:nvPr/>
            </p:nvSpPr>
            <p:spPr bwMode="auto">
              <a:xfrm>
                <a:off x="7835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07" name="AutoShape 17"/>
              <p:cNvSpPr>
                <a:spLocks noChangeArrowheads="1"/>
              </p:cNvSpPr>
              <p:nvPr/>
            </p:nvSpPr>
            <p:spPr bwMode="auto">
              <a:xfrm>
                <a:off x="830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4591" name="Group 18"/>
            <p:cNvGrpSpPr>
              <a:grpSpLocks/>
            </p:cNvGrpSpPr>
            <p:nvPr/>
          </p:nvGrpSpPr>
          <p:grpSpPr bwMode="auto">
            <a:xfrm>
              <a:off x="5042" y="2507"/>
              <a:ext cx="1530" cy="540"/>
              <a:chOff x="7370" y="5207"/>
              <a:chExt cx="1530" cy="540"/>
            </a:xfrm>
          </p:grpSpPr>
          <p:sp>
            <p:nvSpPr>
              <p:cNvPr id="24602" name="AutoShape 19"/>
              <p:cNvSpPr>
                <a:spLocks noChangeArrowheads="1"/>
              </p:cNvSpPr>
              <p:nvPr/>
            </p:nvSpPr>
            <p:spPr bwMode="auto">
              <a:xfrm>
                <a:off x="737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03" name="AutoShape 20"/>
              <p:cNvSpPr>
                <a:spLocks noChangeArrowheads="1"/>
              </p:cNvSpPr>
              <p:nvPr/>
            </p:nvSpPr>
            <p:spPr bwMode="auto">
              <a:xfrm>
                <a:off x="7835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604" name="AutoShape 21"/>
              <p:cNvSpPr>
                <a:spLocks noChangeArrowheads="1"/>
              </p:cNvSpPr>
              <p:nvPr/>
            </p:nvSpPr>
            <p:spPr bwMode="auto">
              <a:xfrm>
                <a:off x="8300" y="5207"/>
                <a:ext cx="60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4592" name="AutoShape 22"/>
            <p:cNvSpPr>
              <a:spLocks noChangeArrowheads="1"/>
            </p:cNvSpPr>
            <p:nvPr/>
          </p:nvSpPr>
          <p:spPr bwMode="auto">
            <a:xfrm>
              <a:off x="4910" y="303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3" name="AutoShape 23"/>
            <p:cNvSpPr>
              <a:spLocks noChangeArrowheads="1"/>
            </p:cNvSpPr>
            <p:nvPr/>
          </p:nvSpPr>
          <p:spPr bwMode="auto">
            <a:xfrm>
              <a:off x="4910" y="263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4" name="AutoShape 24"/>
            <p:cNvSpPr>
              <a:spLocks noChangeArrowheads="1"/>
            </p:cNvSpPr>
            <p:nvPr/>
          </p:nvSpPr>
          <p:spPr bwMode="auto">
            <a:xfrm>
              <a:off x="5378" y="262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5" name="AutoShape 25"/>
            <p:cNvSpPr>
              <a:spLocks noChangeArrowheads="1"/>
            </p:cNvSpPr>
            <p:nvPr/>
          </p:nvSpPr>
          <p:spPr bwMode="auto">
            <a:xfrm>
              <a:off x="4790" y="275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6" name="AutoShape 26"/>
            <p:cNvSpPr>
              <a:spLocks noChangeArrowheads="1"/>
            </p:cNvSpPr>
            <p:nvPr/>
          </p:nvSpPr>
          <p:spPr bwMode="auto">
            <a:xfrm>
              <a:off x="5258" y="316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7" name="AutoShape 27"/>
            <p:cNvSpPr>
              <a:spLocks noChangeArrowheads="1"/>
            </p:cNvSpPr>
            <p:nvPr/>
          </p:nvSpPr>
          <p:spPr bwMode="auto">
            <a:xfrm>
              <a:off x="5246" y="275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8" name="AutoShape 28"/>
            <p:cNvSpPr>
              <a:spLocks noChangeArrowheads="1"/>
            </p:cNvSpPr>
            <p:nvPr/>
          </p:nvSpPr>
          <p:spPr bwMode="auto">
            <a:xfrm>
              <a:off x="5714" y="3575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9" name="AutoShape 29"/>
            <p:cNvSpPr>
              <a:spLocks noChangeArrowheads="1"/>
            </p:cNvSpPr>
            <p:nvPr/>
          </p:nvSpPr>
          <p:spPr bwMode="auto">
            <a:xfrm>
              <a:off x="5834" y="304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0" name="AutoShape 30"/>
            <p:cNvSpPr>
              <a:spLocks noChangeArrowheads="1"/>
            </p:cNvSpPr>
            <p:nvPr/>
          </p:nvSpPr>
          <p:spPr bwMode="auto">
            <a:xfrm>
              <a:off x="5834" y="2627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1" name="AutoShape 31"/>
            <p:cNvSpPr>
              <a:spLocks noChangeArrowheads="1"/>
            </p:cNvSpPr>
            <p:nvPr/>
          </p:nvSpPr>
          <p:spPr bwMode="auto">
            <a:xfrm>
              <a:off x="5714" y="2759"/>
              <a:ext cx="600" cy="54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604250" cy="5183187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hu-HU" b="1" i="1" smtClean="0"/>
              <a:t>      </a:t>
            </a:r>
            <a:r>
              <a:rPr lang="hu-HU" b="1" i="1" smtClean="0">
                <a:solidFill>
                  <a:srgbClr val="0000CC"/>
                </a:solidFill>
                <a:latin typeface="Times New Roman" pitchFamily="18" charset="0"/>
              </a:rPr>
              <a:t>Aprí Tóni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 rácsvonalak mentén feldarabolta az itt látható ábrát hét egyenlő területű részre.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a) Hány egységgel több az egyes darabok kerületének összege az eredeti alakzat kerületénél? (Egységnyi hosszúságnak tekintjük egy kis négyzet oldalát  és egységnyi területnek egy kis négyzet területét.)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b) </a:t>
            </a:r>
            <a:r>
              <a:rPr lang="hu-HU" i="1" smtClean="0">
                <a:solidFill>
                  <a:srgbClr val="0000CC"/>
                </a:solidFill>
                <a:latin typeface="Times New Roman" pitchFamily="18" charset="0"/>
              </a:rPr>
              <a:t>Tóni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testvére, </a:t>
            </a:r>
            <a:r>
              <a:rPr lang="hu-HU" b="1" i="1" smtClean="0">
                <a:solidFill>
                  <a:srgbClr val="0000CC"/>
                </a:solidFill>
                <a:latin typeface="Times New Roman" pitchFamily="18" charset="0"/>
              </a:rPr>
              <a:t>Tas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ezt az ábrát a lehető legkisebb, teljes négyzetté egészítette ki. Hányszorosa az eredeti alakzat kerületének a négyzet kerülete?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207125" y="4437063"/>
            <a:ext cx="29368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hu-HU" sz="2800" b="1" i="1"/>
              <a:t>       </a:t>
            </a:r>
            <a:endParaRPr lang="hu-HU" sz="2800"/>
          </a:p>
        </p:txBody>
      </p: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6618288" y="4635500"/>
            <a:ext cx="2376487" cy="2089150"/>
            <a:chOff x="8586" y="10514"/>
            <a:chExt cx="2160" cy="2160"/>
          </a:xfrm>
        </p:grpSpPr>
        <p:sp>
          <p:nvSpPr>
            <p:cNvPr id="25605" name="Rectangle 6"/>
            <p:cNvSpPr>
              <a:spLocks noChangeArrowheads="1"/>
            </p:cNvSpPr>
            <p:nvPr/>
          </p:nvSpPr>
          <p:spPr bwMode="auto">
            <a:xfrm>
              <a:off x="9306" y="1230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06" name="Rectangle 7"/>
            <p:cNvSpPr>
              <a:spLocks noChangeArrowheads="1"/>
            </p:cNvSpPr>
            <p:nvPr/>
          </p:nvSpPr>
          <p:spPr bwMode="auto">
            <a:xfrm>
              <a:off x="10026" y="123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07" name="Rectangle 8"/>
            <p:cNvSpPr>
              <a:spLocks noChangeArrowheads="1"/>
            </p:cNvSpPr>
            <p:nvPr/>
          </p:nvSpPr>
          <p:spPr bwMode="auto">
            <a:xfrm>
              <a:off x="9666" y="123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08" name="Rectangle 9"/>
            <p:cNvSpPr>
              <a:spLocks noChangeArrowheads="1"/>
            </p:cNvSpPr>
            <p:nvPr/>
          </p:nvSpPr>
          <p:spPr bwMode="auto">
            <a:xfrm>
              <a:off x="9306" y="119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09" name="Rectangle 10"/>
            <p:cNvSpPr>
              <a:spLocks noChangeArrowheads="1"/>
            </p:cNvSpPr>
            <p:nvPr/>
          </p:nvSpPr>
          <p:spPr bwMode="auto">
            <a:xfrm>
              <a:off x="10026" y="1194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0" name="Rectangle 11"/>
            <p:cNvSpPr>
              <a:spLocks noChangeArrowheads="1"/>
            </p:cNvSpPr>
            <p:nvPr/>
          </p:nvSpPr>
          <p:spPr bwMode="auto">
            <a:xfrm>
              <a:off x="8946" y="123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1" name="Rectangle 12"/>
            <p:cNvSpPr>
              <a:spLocks noChangeArrowheads="1"/>
            </p:cNvSpPr>
            <p:nvPr/>
          </p:nvSpPr>
          <p:spPr bwMode="auto">
            <a:xfrm>
              <a:off x="8586" y="123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2" name="Rectangle 13"/>
            <p:cNvSpPr>
              <a:spLocks noChangeArrowheads="1"/>
            </p:cNvSpPr>
            <p:nvPr/>
          </p:nvSpPr>
          <p:spPr bwMode="auto">
            <a:xfrm>
              <a:off x="9666" y="1194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3" name="Rectangle 14"/>
            <p:cNvSpPr>
              <a:spLocks noChangeArrowheads="1"/>
            </p:cNvSpPr>
            <p:nvPr/>
          </p:nvSpPr>
          <p:spPr bwMode="auto">
            <a:xfrm>
              <a:off x="8946" y="119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4" name="Rectangle 15"/>
            <p:cNvSpPr>
              <a:spLocks noChangeArrowheads="1"/>
            </p:cNvSpPr>
            <p:nvPr/>
          </p:nvSpPr>
          <p:spPr bwMode="auto">
            <a:xfrm>
              <a:off x="10026" y="1159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5" name="Rectangle 16"/>
            <p:cNvSpPr>
              <a:spLocks noChangeArrowheads="1"/>
            </p:cNvSpPr>
            <p:nvPr/>
          </p:nvSpPr>
          <p:spPr bwMode="auto">
            <a:xfrm>
              <a:off x="9666" y="1159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6" name="Rectangle 17"/>
            <p:cNvSpPr>
              <a:spLocks noChangeArrowheads="1"/>
            </p:cNvSpPr>
            <p:nvPr/>
          </p:nvSpPr>
          <p:spPr bwMode="auto">
            <a:xfrm>
              <a:off x="9306" y="1159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7" name="Rectangle 18"/>
            <p:cNvSpPr>
              <a:spLocks noChangeArrowheads="1"/>
            </p:cNvSpPr>
            <p:nvPr/>
          </p:nvSpPr>
          <p:spPr bwMode="auto">
            <a:xfrm>
              <a:off x="10026" y="1123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8" name="Rectangle 19"/>
            <p:cNvSpPr>
              <a:spLocks noChangeArrowheads="1"/>
            </p:cNvSpPr>
            <p:nvPr/>
          </p:nvSpPr>
          <p:spPr bwMode="auto">
            <a:xfrm>
              <a:off x="9666" y="1123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19" name="Rectangle 20"/>
            <p:cNvSpPr>
              <a:spLocks noChangeArrowheads="1"/>
            </p:cNvSpPr>
            <p:nvPr/>
          </p:nvSpPr>
          <p:spPr bwMode="auto">
            <a:xfrm>
              <a:off x="10026" y="1087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20" name="Rectangle 21"/>
            <p:cNvSpPr>
              <a:spLocks noChangeArrowheads="1"/>
            </p:cNvSpPr>
            <p:nvPr/>
          </p:nvSpPr>
          <p:spPr bwMode="auto">
            <a:xfrm>
              <a:off x="10386" y="1230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21" name="Rectangle 22"/>
            <p:cNvSpPr>
              <a:spLocks noChangeArrowheads="1"/>
            </p:cNvSpPr>
            <p:nvPr/>
          </p:nvSpPr>
          <p:spPr bwMode="auto">
            <a:xfrm>
              <a:off x="10386" y="119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22" name="Rectangle 23"/>
            <p:cNvSpPr>
              <a:spLocks noChangeArrowheads="1"/>
            </p:cNvSpPr>
            <p:nvPr/>
          </p:nvSpPr>
          <p:spPr bwMode="auto">
            <a:xfrm>
              <a:off x="10386" y="1159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23" name="Rectangle 24"/>
            <p:cNvSpPr>
              <a:spLocks noChangeArrowheads="1"/>
            </p:cNvSpPr>
            <p:nvPr/>
          </p:nvSpPr>
          <p:spPr bwMode="auto">
            <a:xfrm>
              <a:off x="10386" y="1123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24" name="Rectangle 25"/>
            <p:cNvSpPr>
              <a:spLocks noChangeArrowheads="1"/>
            </p:cNvSpPr>
            <p:nvPr/>
          </p:nvSpPr>
          <p:spPr bwMode="auto">
            <a:xfrm>
              <a:off x="10386" y="1087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625" name="Rectangle 26"/>
            <p:cNvSpPr>
              <a:spLocks noChangeArrowheads="1"/>
            </p:cNvSpPr>
            <p:nvPr/>
          </p:nvSpPr>
          <p:spPr bwMode="auto">
            <a:xfrm>
              <a:off x="10386" y="105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817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hu-HU" smtClean="0">
                <a:latin typeface="Times New Roman" pitchFamily="18" charset="0"/>
              </a:rPr>
              <a:t>Az alakzat területe 21 egység.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mtClean="0">
                <a:latin typeface="Times New Roman" pitchFamily="18" charset="0"/>
              </a:rPr>
              <a:t>      Az egyes darabok területe: 21 : 7 = 3.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Az egyes darabok mindegyike 3 egységnyi területű és lehet „L” alakú, vagy „rúd” alakú.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mtClean="0">
                <a:latin typeface="Times New Roman" pitchFamily="18" charset="0"/>
              </a:rPr>
              <a:t>      Kerületük minden esetben: 8 egység.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A hét darab kerületének összege: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mtClean="0">
                <a:latin typeface="Times New Roman" pitchFamily="18" charset="0"/>
              </a:rPr>
              <a:t>                7 · 8 egység = 56 egység.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Az eredeti alakzat kerülete 24 egység. 56 – 24 = 32.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smtClean="0">
                <a:latin typeface="Times New Roman" pitchFamily="18" charset="0"/>
              </a:rPr>
              <a:t>A hét darab kerületének összege: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b="1" smtClean="0">
                <a:latin typeface="Times New Roman" pitchFamily="18" charset="0"/>
              </a:rPr>
              <a:t>     </a:t>
            </a:r>
            <a:r>
              <a:rPr lang="hu-HU" b="1" smtClean="0">
                <a:solidFill>
                  <a:srgbClr val="CC0000"/>
                </a:solidFill>
                <a:latin typeface="Times New Roman" pitchFamily="18" charset="0"/>
              </a:rPr>
              <a:t>32 egységgel több</a:t>
            </a:r>
            <a:r>
              <a:rPr lang="hu-HU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5888"/>
            <a:ext cx="8785225" cy="6626225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800" u="sng" smtClean="0">
                <a:latin typeface="Times New Roman" pitchFamily="18" charset="0"/>
              </a:rPr>
              <a:t>Másként:</a:t>
            </a:r>
            <a:r>
              <a:rPr lang="hu-HU" sz="2800" smtClean="0">
                <a:latin typeface="Times New Roman" pitchFamily="18" charset="0"/>
              </a:rPr>
              <a:t>  </a:t>
            </a:r>
            <a:r>
              <a:rPr lang="hu-HU" sz="2400" smtClean="0">
                <a:latin typeface="Times New Roman" pitchFamily="18" charset="0"/>
              </a:rPr>
              <a:t>A darabolási </a:t>
            </a:r>
            <a:r>
              <a:rPr lang="hu-HU" sz="2400" smtClean="0">
                <a:solidFill>
                  <a:srgbClr val="FF0000"/>
                </a:solidFill>
                <a:latin typeface="Times New Roman" pitchFamily="18" charset="0"/>
              </a:rPr>
              <a:t>szakaszok</a:t>
            </a:r>
            <a:r>
              <a:rPr lang="hu-HU" sz="2400" smtClean="0">
                <a:latin typeface="Times New Roman" pitchFamily="18" charset="0"/>
              </a:rPr>
              <a:t> hosszának összege 16 egység.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             Minden szakasz  két új darab határoló vonala lesz,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             így a kerület 2 · 16 = </a:t>
            </a:r>
            <a:r>
              <a:rPr lang="hu-HU" sz="2400" b="1" smtClean="0">
                <a:latin typeface="Times New Roman" pitchFamily="18" charset="0"/>
              </a:rPr>
              <a:t>32 egységgel növekszik</a:t>
            </a:r>
            <a:r>
              <a:rPr lang="hu-HU" sz="24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             Legalább két megoldás adódik:</a:t>
            </a:r>
          </a:p>
        </p:txBody>
      </p:sp>
      <p:sp>
        <p:nvSpPr>
          <p:cNvPr id="27697" name="Rectangle 7" descr="Világos, átlós felfelé"/>
          <p:cNvSpPr>
            <a:spLocks noChangeArrowheads="1"/>
          </p:cNvSpPr>
          <p:nvPr/>
        </p:nvSpPr>
        <p:spPr bwMode="auto">
          <a:xfrm>
            <a:off x="6102350" y="5476875"/>
            <a:ext cx="625475" cy="698500"/>
          </a:xfrm>
          <a:prstGeom prst="rect">
            <a:avLst/>
          </a:prstGeom>
          <a:pattFill prst="ltUpDiag">
            <a:fgClr>
              <a:srgbClr val="E6EB25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8" name="Rectangle 8" descr="Átlós, téglaszerű"/>
          <p:cNvSpPr>
            <a:spLocks noChangeArrowheads="1"/>
          </p:cNvSpPr>
          <p:nvPr/>
        </p:nvSpPr>
        <p:spPr bwMode="auto">
          <a:xfrm>
            <a:off x="7353300" y="5497513"/>
            <a:ext cx="627063" cy="696912"/>
          </a:xfrm>
          <a:prstGeom prst="rect">
            <a:avLst/>
          </a:prstGeom>
          <a:pattFill prst="diagBrick">
            <a:fgClr>
              <a:srgbClr val="800000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9" name="Rectangle 9" descr="Világos, átlós felfelé"/>
          <p:cNvSpPr>
            <a:spLocks noChangeArrowheads="1"/>
          </p:cNvSpPr>
          <p:nvPr/>
        </p:nvSpPr>
        <p:spPr bwMode="auto">
          <a:xfrm>
            <a:off x="6727825" y="5497513"/>
            <a:ext cx="625475" cy="696912"/>
          </a:xfrm>
          <a:prstGeom prst="rect">
            <a:avLst/>
          </a:prstGeom>
          <a:pattFill prst="ltUpDiag">
            <a:fgClr>
              <a:srgbClr val="E5EA1E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0" name="Rectangle 10" descr="Sötét, átlós felfelé"/>
          <p:cNvSpPr>
            <a:spLocks noChangeArrowheads="1"/>
          </p:cNvSpPr>
          <p:nvPr/>
        </p:nvSpPr>
        <p:spPr bwMode="auto">
          <a:xfrm>
            <a:off x="6084888" y="4797425"/>
            <a:ext cx="625475" cy="696913"/>
          </a:xfrm>
          <a:prstGeom prst="rect">
            <a:avLst/>
          </a:prstGeom>
          <a:pattFill prst="dkUpDiag">
            <a:fgClr>
              <a:srgbClr val="F0F37D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1" name="Rectangle 11" descr="60%-os"/>
          <p:cNvSpPr>
            <a:spLocks noChangeArrowheads="1"/>
          </p:cNvSpPr>
          <p:nvPr/>
        </p:nvSpPr>
        <p:spPr bwMode="auto">
          <a:xfrm>
            <a:off x="7353300" y="4799013"/>
            <a:ext cx="627063" cy="698500"/>
          </a:xfrm>
          <a:prstGeom prst="rect">
            <a:avLst/>
          </a:prstGeom>
          <a:pattFill prst="pct60">
            <a:fgClr>
              <a:srgbClr val="666633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2" name="Rectangle 12" descr="Vízszintes szaggatott"/>
          <p:cNvSpPr>
            <a:spLocks noChangeArrowheads="1"/>
          </p:cNvSpPr>
          <p:nvPr/>
        </p:nvSpPr>
        <p:spPr bwMode="auto">
          <a:xfrm>
            <a:off x="5475288" y="5497513"/>
            <a:ext cx="627062" cy="696912"/>
          </a:xfrm>
          <a:prstGeom prst="rect">
            <a:avLst/>
          </a:prstGeom>
          <a:pattFill prst="dashHorz">
            <a:fgClr>
              <a:srgbClr val="A84FD9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3" name="Rectangle 13" descr="Vízszintes szaggatott"/>
          <p:cNvSpPr>
            <a:spLocks noChangeArrowheads="1"/>
          </p:cNvSpPr>
          <p:nvPr/>
        </p:nvSpPr>
        <p:spPr bwMode="auto">
          <a:xfrm>
            <a:off x="4849813" y="5497513"/>
            <a:ext cx="625475" cy="696912"/>
          </a:xfrm>
          <a:prstGeom prst="rect">
            <a:avLst/>
          </a:prstGeom>
          <a:pattFill prst="dashHorz">
            <a:fgClr>
              <a:srgbClr val="BA41DB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4" name="Rectangle 14" descr="60%-os"/>
          <p:cNvSpPr>
            <a:spLocks noChangeArrowheads="1"/>
          </p:cNvSpPr>
          <p:nvPr/>
        </p:nvSpPr>
        <p:spPr bwMode="auto">
          <a:xfrm>
            <a:off x="6727825" y="4799013"/>
            <a:ext cx="625475" cy="698500"/>
          </a:xfrm>
          <a:prstGeom prst="rect">
            <a:avLst/>
          </a:prstGeom>
          <a:pattFill prst="pct60">
            <a:fgClr>
              <a:srgbClr val="666633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5" name="Rectangle 15" descr="Vízszintes szaggatott"/>
          <p:cNvSpPr>
            <a:spLocks noChangeArrowheads="1"/>
          </p:cNvSpPr>
          <p:nvPr/>
        </p:nvSpPr>
        <p:spPr bwMode="auto">
          <a:xfrm>
            <a:off x="5475288" y="4779963"/>
            <a:ext cx="627062" cy="696912"/>
          </a:xfrm>
          <a:prstGeom prst="rect">
            <a:avLst/>
          </a:prstGeom>
          <a:pattFill prst="dashHorz">
            <a:fgClr>
              <a:srgbClr val="BA41DB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6" name="Rectangle 16" descr="60%-os"/>
          <p:cNvSpPr>
            <a:spLocks noChangeArrowheads="1"/>
          </p:cNvSpPr>
          <p:nvPr/>
        </p:nvSpPr>
        <p:spPr bwMode="auto">
          <a:xfrm>
            <a:off x="7353300" y="4081463"/>
            <a:ext cx="627063" cy="698500"/>
          </a:xfrm>
          <a:prstGeom prst="rect">
            <a:avLst/>
          </a:prstGeom>
          <a:pattFill prst="pct60">
            <a:fgClr>
              <a:srgbClr val="666633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7" name="Rectangle 17" descr="Szőttes"/>
          <p:cNvSpPr>
            <a:spLocks noChangeArrowheads="1"/>
          </p:cNvSpPr>
          <p:nvPr/>
        </p:nvSpPr>
        <p:spPr bwMode="auto">
          <a:xfrm>
            <a:off x="6727825" y="4081463"/>
            <a:ext cx="625475" cy="698500"/>
          </a:xfrm>
          <a:prstGeom prst="rect">
            <a:avLst/>
          </a:prstGeom>
          <a:pattFill prst="sphere">
            <a:fgClr>
              <a:srgbClr val="46E259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8" name="Rectangle 18" descr="Szőttes"/>
          <p:cNvSpPr>
            <a:spLocks noChangeArrowheads="1"/>
          </p:cNvSpPr>
          <p:nvPr/>
        </p:nvSpPr>
        <p:spPr bwMode="auto">
          <a:xfrm>
            <a:off x="6102350" y="4081463"/>
            <a:ext cx="625475" cy="698500"/>
          </a:xfrm>
          <a:prstGeom prst="rect">
            <a:avLst/>
          </a:prstGeom>
          <a:pattFill prst="sphere">
            <a:fgClr>
              <a:srgbClr val="37F749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09" name="Rectangle 19" descr="Világos átlós lefelé"/>
          <p:cNvSpPr>
            <a:spLocks noChangeArrowheads="1"/>
          </p:cNvSpPr>
          <p:nvPr/>
        </p:nvSpPr>
        <p:spPr bwMode="auto">
          <a:xfrm>
            <a:off x="7353300" y="3384550"/>
            <a:ext cx="627063" cy="696913"/>
          </a:xfrm>
          <a:prstGeom prst="rect">
            <a:avLst/>
          </a:prstGeom>
          <a:pattFill prst="ltDnDiag">
            <a:fgClr>
              <a:srgbClr val="DC6432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0" name="Rectangle 20" descr="Szőttes"/>
          <p:cNvSpPr>
            <a:spLocks noChangeArrowheads="1"/>
          </p:cNvSpPr>
          <p:nvPr/>
        </p:nvSpPr>
        <p:spPr bwMode="auto">
          <a:xfrm>
            <a:off x="6727825" y="3384550"/>
            <a:ext cx="625475" cy="696913"/>
          </a:xfrm>
          <a:prstGeom prst="rect">
            <a:avLst/>
          </a:prstGeom>
          <a:pattFill prst="sphere">
            <a:fgClr>
              <a:srgbClr val="38E471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1" name="Rectangle 21" descr="Körvonalas rombuszos"/>
          <p:cNvSpPr>
            <a:spLocks noChangeArrowheads="1"/>
          </p:cNvSpPr>
          <p:nvPr/>
        </p:nvSpPr>
        <p:spPr bwMode="auto">
          <a:xfrm>
            <a:off x="7353300" y="2686050"/>
            <a:ext cx="627063" cy="698500"/>
          </a:xfrm>
          <a:prstGeom prst="rect">
            <a:avLst/>
          </a:prstGeom>
          <a:pattFill prst="openDmnd">
            <a:fgClr>
              <a:schemeClr val="accent2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2" name="Rectangle 22" descr="Átlós, téglaszerű"/>
          <p:cNvSpPr>
            <a:spLocks noChangeArrowheads="1"/>
          </p:cNvSpPr>
          <p:nvPr/>
        </p:nvSpPr>
        <p:spPr bwMode="auto">
          <a:xfrm>
            <a:off x="7980363" y="5476875"/>
            <a:ext cx="625475" cy="698500"/>
          </a:xfrm>
          <a:prstGeom prst="rect">
            <a:avLst/>
          </a:prstGeom>
          <a:pattFill prst="diagBrick">
            <a:fgClr>
              <a:srgbClr val="800000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3" name="Rectangle 23" descr="Átlós, téglaszerű"/>
          <p:cNvSpPr>
            <a:spLocks noChangeArrowheads="1"/>
          </p:cNvSpPr>
          <p:nvPr/>
        </p:nvSpPr>
        <p:spPr bwMode="auto">
          <a:xfrm>
            <a:off x="7980363" y="4779963"/>
            <a:ext cx="625475" cy="696912"/>
          </a:xfrm>
          <a:prstGeom prst="rect">
            <a:avLst/>
          </a:prstGeom>
          <a:pattFill prst="diagBrick">
            <a:fgClr>
              <a:srgbClr val="993300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4" name="Rectangle 24" descr="Világos átlós lefelé"/>
          <p:cNvSpPr>
            <a:spLocks noChangeArrowheads="1"/>
          </p:cNvSpPr>
          <p:nvPr/>
        </p:nvSpPr>
        <p:spPr bwMode="auto">
          <a:xfrm>
            <a:off x="7980363" y="4081463"/>
            <a:ext cx="625475" cy="698500"/>
          </a:xfrm>
          <a:prstGeom prst="rect">
            <a:avLst/>
          </a:prstGeom>
          <a:pattFill prst="ltDnDiag">
            <a:fgClr>
              <a:srgbClr val="C86432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5" name="Rectangle 25" descr="Világos átlós lefelé"/>
          <p:cNvSpPr>
            <a:spLocks noChangeArrowheads="1"/>
          </p:cNvSpPr>
          <p:nvPr/>
        </p:nvSpPr>
        <p:spPr bwMode="auto">
          <a:xfrm>
            <a:off x="7980363" y="3384550"/>
            <a:ext cx="625475" cy="696913"/>
          </a:xfrm>
          <a:prstGeom prst="rect">
            <a:avLst/>
          </a:prstGeom>
          <a:pattFill prst="ltDnDiag">
            <a:fgClr>
              <a:srgbClr val="C86432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6" name="Rectangle 26" descr="Körvonalas rombuszos"/>
          <p:cNvSpPr>
            <a:spLocks noChangeArrowheads="1"/>
          </p:cNvSpPr>
          <p:nvPr/>
        </p:nvSpPr>
        <p:spPr bwMode="auto">
          <a:xfrm>
            <a:off x="7980363" y="2686050"/>
            <a:ext cx="625475" cy="698500"/>
          </a:xfrm>
          <a:prstGeom prst="rect">
            <a:avLst/>
          </a:prstGeom>
          <a:pattFill prst="openDmnd">
            <a:fgClr>
              <a:schemeClr val="accent2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717" name="Rectangle 27" descr="Körvonalas rombuszos"/>
          <p:cNvSpPr>
            <a:spLocks noChangeArrowheads="1"/>
          </p:cNvSpPr>
          <p:nvPr/>
        </p:nvSpPr>
        <p:spPr bwMode="auto">
          <a:xfrm>
            <a:off x="7980363" y="1989138"/>
            <a:ext cx="625475" cy="696912"/>
          </a:xfrm>
          <a:prstGeom prst="rect">
            <a:avLst/>
          </a:prstGeom>
          <a:pattFill prst="openDmnd">
            <a:fgClr>
              <a:schemeClr val="accent2"/>
            </a:fgClr>
            <a:bgClr>
              <a:srgbClr val="FFFFFF"/>
            </a:bgClr>
          </a:patt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87" name="Line 28"/>
          <p:cNvSpPr>
            <a:spLocks noChangeShapeType="1"/>
          </p:cNvSpPr>
          <p:nvPr/>
        </p:nvSpPr>
        <p:spPr bwMode="auto">
          <a:xfrm>
            <a:off x="7332663" y="3384550"/>
            <a:ext cx="1252537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88" name="Line 29"/>
          <p:cNvSpPr>
            <a:spLocks noChangeShapeType="1"/>
          </p:cNvSpPr>
          <p:nvPr/>
        </p:nvSpPr>
        <p:spPr bwMode="auto">
          <a:xfrm>
            <a:off x="6081713" y="4789488"/>
            <a:ext cx="125095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89" name="Line 30"/>
          <p:cNvSpPr>
            <a:spLocks noChangeShapeType="1"/>
          </p:cNvSpPr>
          <p:nvPr/>
        </p:nvSpPr>
        <p:spPr bwMode="auto">
          <a:xfrm>
            <a:off x="7353300" y="3384550"/>
            <a:ext cx="0" cy="139541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0" name="Line 31"/>
          <p:cNvSpPr>
            <a:spLocks noChangeShapeType="1"/>
          </p:cNvSpPr>
          <p:nvPr/>
        </p:nvSpPr>
        <p:spPr bwMode="auto">
          <a:xfrm>
            <a:off x="6102350" y="4779963"/>
            <a:ext cx="0" cy="139541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1" name="Line 32"/>
          <p:cNvSpPr>
            <a:spLocks noChangeShapeType="1"/>
          </p:cNvSpPr>
          <p:nvPr/>
        </p:nvSpPr>
        <p:spPr bwMode="auto">
          <a:xfrm>
            <a:off x="7980363" y="4081463"/>
            <a:ext cx="0" cy="139541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2" name="Line 33"/>
          <p:cNvSpPr>
            <a:spLocks noChangeShapeType="1"/>
          </p:cNvSpPr>
          <p:nvPr/>
        </p:nvSpPr>
        <p:spPr bwMode="auto">
          <a:xfrm>
            <a:off x="6727825" y="4779963"/>
            <a:ext cx="0" cy="6969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3" name="Line 34"/>
          <p:cNvSpPr>
            <a:spLocks noChangeShapeType="1"/>
          </p:cNvSpPr>
          <p:nvPr/>
        </p:nvSpPr>
        <p:spPr bwMode="auto">
          <a:xfrm>
            <a:off x="7351713" y="5476875"/>
            <a:ext cx="0" cy="698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4" name="Line 35"/>
          <p:cNvSpPr>
            <a:spLocks noChangeShapeType="1"/>
          </p:cNvSpPr>
          <p:nvPr/>
        </p:nvSpPr>
        <p:spPr bwMode="auto">
          <a:xfrm>
            <a:off x="6727825" y="5486400"/>
            <a:ext cx="125253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5" name="Line 36"/>
          <p:cNvSpPr>
            <a:spLocks noChangeShapeType="1"/>
          </p:cNvSpPr>
          <p:nvPr/>
        </p:nvSpPr>
        <p:spPr bwMode="auto">
          <a:xfrm>
            <a:off x="7980363" y="4779963"/>
            <a:ext cx="625475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96" name="Line 37"/>
          <p:cNvSpPr>
            <a:spLocks noChangeShapeType="1"/>
          </p:cNvSpPr>
          <p:nvPr/>
        </p:nvSpPr>
        <p:spPr bwMode="auto">
          <a:xfrm>
            <a:off x="7332663" y="4081463"/>
            <a:ext cx="627062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27655" name="Group 39"/>
          <p:cNvGrpSpPr>
            <a:grpSpLocks/>
          </p:cNvGrpSpPr>
          <p:nvPr/>
        </p:nvGrpSpPr>
        <p:grpSpPr bwMode="auto">
          <a:xfrm>
            <a:off x="468313" y="1989138"/>
            <a:ext cx="3756025" cy="4205287"/>
            <a:chOff x="6894" y="2977"/>
            <a:chExt cx="2160" cy="2170"/>
          </a:xfrm>
        </p:grpSpPr>
        <p:sp>
          <p:nvSpPr>
            <p:cNvPr id="27665" name="Rectangle 40"/>
            <p:cNvSpPr>
              <a:spLocks noChangeArrowheads="1"/>
            </p:cNvSpPr>
            <p:nvPr/>
          </p:nvSpPr>
          <p:spPr bwMode="auto">
            <a:xfrm>
              <a:off x="7614" y="4777"/>
              <a:ext cx="360" cy="3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6" name="Rectangle 41"/>
            <p:cNvSpPr>
              <a:spLocks noChangeArrowheads="1"/>
            </p:cNvSpPr>
            <p:nvPr/>
          </p:nvSpPr>
          <p:spPr bwMode="auto">
            <a:xfrm>
              <a:off x="8334" y="4787"/>
              <a:ext cx="360" cy="36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7" name="Rectangle 42"/>
            <p:cNvSpPr>
              <a:spLocks noChangeArrowheads="1"/>
            </p:cNvSpPr>
            <p:nvPr/>
          </p:nvSpPr>
          <p:spPr bwMode="auto">
            <a:xfrm>
              <a:off x="7974" y="4787"/>
              <a:ext cx="360" cy="3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8" name="Rectangle 43"/>
            <p:cNvSpPr>
              <a:spLocks noChangeArrowheads="1"/>
            </p:cNvSpPr>
            <p:nvPr/>
          </p:nvSpPr>
          <p:spPr bwMode="auto">
            <a:xfrm>
              <a:off x="7614" y="4417"/>
              <a:ext cx="360" cy="3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9" name="Rectangle 44"/>
            <p:cNvSpPr>
              <a:spLocks noChangeArrowheads="1"/>
            </p:cNvSpPr>
            <p:nvPr/>
          </p:nvSpPr>
          <p:spPr bwMode="auto">
            <a:xfrm>
              <a:off x="8334" y="4427"/>
              <a:ext cx="360" cy="36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0" name="Rectangle 45"/>
            <p:cNvSpPr>
              <a:spLocks noChangeArrowheads="1"/>
            </p:cNvSpPr>
            <p:nvPr/>
          </p:nvSpPr>
          <p:spPr bwMode="auto">
            <a:xfrm>
              <a:off x="7254" y="4787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1" name="Rectangle 46"/>
            <p:cNvSpPr>
              <a:spLocks noChangeArrowheads="1"/>
            </p:cNvSpPr>
            <p:nvPr/>
          </p:nvSpPr>
          <p:spPr bwMode="auto">
            <a:xfrm>
              <a:off x="6894" y="4787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2" name="Rectangle 47"/>
            <p:cNvSpPr>
              <a:spLocks noChangeArrowheads="1"/>
            </p:cNvSpPr>
            <p:nvPr/>
          </p:nvSpPr>
          <p:spPr bwMode="auto">
            <a:xfrm>
              <a:off x="7974" y="4427"/>
              <a:ext cx="360" cy="3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3" name="Rectangle 48"/>
            <p:cNvSpPr>
              <a:spLocks noChangeArrowheads="1"/>
            </p:cNvSpPr>
            <p:nvPr/>
          </p:nvSpPr>
          <p:spPr bwMode="auto">
            <a:xfrm>
              <a:off x="7254" y="4417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4" name="Rectangle 49"/>
            <p:cNvSpPr>
              <a:spLocks noChangeArrowheads="1"/>
            </p:cNvSpPr>
            <p:nvPr/>
          </p:nvSpPr>
          <p:spPr bwMode="auto">
            <a:xfrm>
              <a:off x="8334" y="4057"/>
              <a:ext cx="360" cy="36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5" name="Rectangle 50"/>
            <p:cNvSpPr>
              <a:spLocks noChangeArrowheads="1"/>
            </p:cNvSpPr>
            <p:nvPr/>
          </p:nvSpPr>
          <p:spPr bwMode="auto">
            <a:xfrm>
              <a:off x="7974" y="4057"/>
              <a:ext cx="360" cy="3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6" name="Rectangle 51"/>
            <p:cNvSpPr>
              <a:spLocks noChangeArrowheads="1"/>
            </p:cNvSpPr>
            <p:nvPr/>
          </p:nvSpPr>
          <p:spPr bwMode="auto">
            <a:xfrm>
              <a:off x="7614" y="4057"/>
              <a:ext cx="360" cy="3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7" name="Rectangle 52"/>
            <p:cNvSpPr>
              <a:spLocks noChangeArrowheads="1"/>
            </p:cNvSpPr>
            <p:nvPr/>
          </p:nvSpPr>
          <p:spPr bwMode="auto">
            <a:xfrm>
              <a:off x="8334" y="3697"/>
              <a:ext cx="360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8" name="Rectangle 53"/>
            <p:cNvSpPr>
              <a:spLocks noChangeArrowheads="1"/>
            </p:cNvSpPr>
            <p:nvPr/>
          </p:nvSpPr>
          <p:spPr bwMode="auto">
            <a:xfrm>
              <a:off x="7974" y="3697"/>
              <a:ext cx="360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79" name="Rectangle 54"/>
            <p:cNvSpPr>
              <a:spLocks noChangeArrowheads="1"/>
            </p:cNvSpPr>
            <p:nvPr/>
          </p:nvSpPr>
          <p:spPr bwMode="auto">
            <a:xfrm>
              <a:off x="8334" y="3337"/>
              <a:ext cx="360" cy="3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80" name="Rectangle 55"/>
            <p:cNvSpPr>
              <a:spLocks noChangeArrowheads="1"/>
            </p:cNvSpPr>
            <p:nvPr/>
          </p:nvSpPr>
          <p:spPr bwMode="auto">
            <a:xfrm>
              <a:off x="8694" y="4777"/>
              <a:ext cx="360" cy="36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81" name="Rectangle 56"/>
            <p:cNvSpPr>
              <a:spLocks noChangeArrowheads="1"/>
            </p:cNvSpPr>
            <p:nvPr/>
          </p:nvSpPr>
          <p:spPr bwMode="auto">
            <a:xfrm>
              <a:off x="8694" y="4417"/>
              <a:ext cx="360" cy="36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82" name="Rectangle 57"/>
            <p:cNvSpPr>
              <a:spLocks noChangeArrowheads="1"/>
            </p:cNvSpPr>
            <p:nvPr/>
          </p:nvSpPr>
          <p:spPr bwMode="auto">
            <a:xfrm>
              <a:off x="8694" y="4057"/>
              <a:ext cx="360" cy="36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83" name="Rectangle 58"/>
            <p:cNvSpPr>
              <a:spLocks noChangeArrowheads="1"/>
            </p:cNvSpPr>
            <p:nvPr/>
          </p:nvSpPr>
          <p:spPr bwMode="auto">
            <a:xfrm>
              <a:off x="8694" y="3697"/>
              <a:ext cx="360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84" name="Rectangle 59"/>
            <p:cNvSpPr>
              <a:spLocks noChangeArrowheads="1"/>
            </p:cNvSpPr>
            <p:nvPr/>
          </p:nvSpPr>
          <p:spPr bwMode="auto">
            <a:xfrm>
              <a:off x="8694" y="3337"/>
              <a:ext cx="360" cy="3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85" name="Rectangle 60"/>
            <p:cNvSpPr>
              <a:spLocks noChangeArrowheads="1"/>
            </p:cNvSpPr>
            <p:nvPr/>
          </p:nvSpPr>
          <p:spPr bwMode="auto">
            <a:xfrm>
              <a:off x="8694" y="2977"/>
              <a:ext cx="360" cy="3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7656" name="Line 61"/>
          <p:cNvSpPr>
            <a:spLocks noChangeShapeType="1"/>
          </p:cNvSpPr>
          <p:nvPr/>
        </p:nvSpPr>
        <p:spPr bwMode="auto">
          <a:xfrm>
            <a:off x="2978150" y="3390900"/>
            <a:ext cx="12525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7" name="Line 62"/>
          <p:cNvSpPr>
            <a:spLocks noChangeShapeType="1"/>
          </p:cNvSpPr>
          <p:nvPr/>
        </p:nvSpPr>
        <p:spPr bwMode="auto">
          <a:xfrm>
            <a:off x="2346325" y="4081463"/>
            <a:ext cx="18780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8" name="Line 63"/>
          <p:cNvSpPr>
            <a:spLocks noChangeShapeType="1"/>
          </p:cNvSpPr>
          <p:nvPr/>
        </p:nvSpPr>
        <p:spPr bwMode="auto">
          <a:xfrm>
            <a:off x="3598863" y="4081463"/>
            <a:ext cx="0" cy="20939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9" name="Line 64"/>
          <p:cNvSpPr>
            <a:spLocks noChangeShapeType="1"/>
          </p:cNvSpPr>
          <p:nvPr/>
        </p:nvSpPr>
        <p:spPr bwMode="auto">
          <a:xfrm>
            <a:off x="1720850" y="4772025"/>
            <a:ext cx="0" cy="13954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0" name="Line 65"/>
          <p:cNvSpPr>
            <a:spLocks noChangeShapeType="1"/>
          </p:cNvSpPr>
          <p:nvPr/>
        </p:nvSpPr>
        <p:spPr bwMode="auto">
          <a:xfrm>
            <a:off x="2971800" y="4081463"/>
            <a:ext cx="0" cy="13954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1" name="Line 66"/>
          <p:cNvSpPr>
            <a:spLocks noChangeShapeType="1"/>
          </p:cNvSpPr>
          <p:nvPr/>
        </p:nvSpPr>
        <p:spPr bwMode="auto">
          <a:xfrm>
            <a:off x="2346325" y="4779963"/>
            <a:ext cx="0" cy="6969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2" name="Line 67"/>
          <p:cNvSpPr>
            <a:spLocks noChangeShapeType="1"/>
          </p:cNvSpPr>
          <p:nvPr/>
        </p:nvSpPr>
        <p:spPr bwMode="auto">
          <a:xfrm>
            <a:off x="2971800" y="5476875"/>
            <a:ext cx="0" cy="6985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3" name="Line 68"/>
          <p:cNvSpPr>
            <a:spLocks noChangeShapeType="1"/>
          </p:cNvSpPr>
          <p:nvPr/>
        </p:nvSpPr>
        <p:spPr bwMode="auto">
          <a:xfrm>
            <a:off x="1720850" y="4779963"/>
            <a:ext cx="6254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4" name="Line 69"/>
          <p:cNvSpPr>
            <a:spLocks noChangeShapeType="1"/>
          </p:cNvSpPr>
          <p:nvPr/>
        </p:nvSpPr>
        <p:spPr bwMode="auto">
          <a:xfrm>
            <a:off x="2346325" y="5476875"/>
            <a:ext cx="6254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4" name="Text Box 70"/>
          <p:cNvSpPr txBox="1">
            <a:spLocks noChangeArrowheads="1"/>
          </p:cNvSpPr>
          <p:nvPr/>
        </p:nvSpPr>
        <p:spPr bwMode="auto">
          <a:xfrm>
            <a:off x="4641850" y="3733800"/>
            <a:ext cx="12509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400">
                <a:latin typeface="Times New Roman" pitchFamily="18" charset="0"/>
              </a:rPr>
              <a:t>vagy</a:t>
            </a:r>
            <a:endParaRPr lang="hu-HU" sz="2400"/>
          </a:p>
        </p:txBody>
      </p:sp>
      <p:sp>
        <p:nvSpPr>
          <p:cNvPr id="27718" name="Line 70"/>
          <p:cNvSpPr>
            <a:spLocks noChangeShapeType="1"/>
          </p:cNvSpPr>
          <p:nvPr/>
        </p:nvSpPr>
        <p:spPr bwMode="auto">
          <a:xfrm>
            <a:off x="7351713" y="4806950"/>
            <a:ext cx="0" cy="647700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19" name="Line 71"/>
          <p:cNvSpPr>
            <a:spLocks noChangeShapeType="1"/>
          </p:cNvSpPr>
          <p:nvPr/>
        </p:nvSpPr>
        <p:spPr bwMode="auto">
          <a:xfrm>
            <a:off x="7985125" y="5516563"/>
            <a:ext cx="0" cy="64770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0" name="Line 72"/>
          <p:cNvSpPr>
            <a:spLocks noChangeShapeType="1"/>
          </p:cNvSpPr>
          <p:nvPr/>
        </p:nvSpPr>
        <p:spPr bwMode="auto">
          <a:xfrm>
            <a:off x="6723063" y="5516563"/>
            <a:ext cx="0" cy="647700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1" name="Line 73"/>
          <p:cNvSpPr>
            <a:spLocks noChangeShapeType="1"/>
          </p:cNvSpPr>
          <p:nvPr/>
        </p:nvSpPr>
        <p:spPr bwMode="auto">
          <a:xfrm>
            <a:off x="5480050" y="5516563"/>
            <a:ext cx="0" cy="64770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2" name="Line 74"/>
          <p:cNvSpPr>
            <a:spLocks noChangeShapeType="1"/>
          </p:cNvSpPr>
          <p:nvPr/>
        </p:nvSpPr>
        <p:spPr bwMode="auto">
          <a:xfrm>
            <a:off x="6723063" y="4111625"/>
            <a:ext cx="0" cy="64770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3" name="Line 75"/>
          <p:cNvSpPr>
            <a:spLocks noChangeShapeType="1"/>
          </p:cNvSpPr>
          <p:nvPr/>
        </p:nvSpPr>
        <p:spPr bwMode="auto">
          <a:xfrm>
            <a:off x="7985125" y="3405188"/>
            <a:ext cx="0" cy="64770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4" name="Line 76"/>
          <p:cNvSpPr>
            <a:spLocks noChangeShapeType="1"/>
          </p:cNvSpPr>
          <p:nvPr/>
        </p:nvSpPr>
        <p:spPr bwMode="auto">
          <a:xfrm>
            <a:off x="7980363" y="2705100"/>
            <a:ext cx="0" cy="64770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5" name="Line 77"/>
          <p:cNvSpPr>
            <a:spLocks noChangeShapeType="1"/>
          </p:cNvSpPr>
          <p:nvPr/>
        </p:nvSpPr>
        <p:spPr bwMode="auto">
          <a:xfrm flipH="1">
            <a:off x="8004175" y="2689225"/>
            <a:ext cx="57467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8" name="Line 80"/>
          <p:cNvSpPr>
            <a:spLocks noChangeShapeType="1"/>
          </p:cNvSpPr>
          <p:nvPr/>
        </p:nvSpPr>
        <p:spPr bwMode="auto">
          <a:xfrm flipH="1">
            <a:off x="6742113" y="4086225"/>
            <a:ext cx="57467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29" name="Line 81"/>
          <p:cNvSpPr>
            <a:spLocks noChangeShapeType="1"/>
          </p:cNvSpPr>
          <p:nvPr/>
        </p:nvSpPr>
        <p:spPr bwMode="auto">
          <a:xfrm flipH="1">
            <a:off x="7994650" y="4086225"/>
            <a:ext cx="57467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 flipH="1">
            <a:off x="8004175" y="5473700"/>
            <a:ext cx="57467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31" name="Line 83"/>
          <p:cNvSpPr>
            <a:spLocks noChangeShapeType="1"/>
          </p:cNvSpPr>
          <p:nvPr/>
        </p:nvSpPr>
        <p:spPr bwMode="auto">
          <a:xfrm flipH="1">
            <a:off x="5508625" y="5487988"/>
            <a:ext cx="574675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32" name="Line 84"/>
          <p:cNvSpPr>
            <a:spLocks noChangeShapeType="1"/>
          </p:cNvSpPr>
          <p:nvPr/>
        </p:nvSpPr>
        <p:spPr bwMode="auto">
          <a:xfrm flipH="1">
            <a:off x="6122988" y="5497513"/>
            <a:ext cx="57467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27733" name="Line 85"/>
          <p:cNvSpPr>
            <a:spLocks noChangeShapeType="1"/>
          </p:cNvSpPr>
          <p:nvPr/>
        </p:nvSpPr>
        <p:spPr bwMode="auto">
          <a:xfrm flipH="1">
            <a:off x="7389813" y="4787900"/>
            <a:ext cx="57467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553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b)  A négyzet </a:t>
            </a:r>
            <a:r>
              <a:rPr lang="hu-HU" sz="2800" u="sng" smtClean="0">
                <a:solidFill>
                  <a:srgbClr val="CC0000"/>
                </a:solidFill>
                <a:latin typeface="Times New Roman" pitchFamily="18" charset="0"/>
              </a:rPr>
              <a:t>kerülete pontosan akkora</a:t>
            </a:r>
            <a:r>
              <a:rPr lang="hu-HU" sz="2800" smtClean="0">
                <a:latin typeface="Times New Roman" pitchFamily="18" charset="0"/>
              </a:rPr>
              <a:t> lesz, mint az eredeti alakzaté volt, azaz egyszerese.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395288" y="2349500"/>
            <a:ext cx="3455987" cy="3384550"/>
            <a:chOff x="2241" y="10249"/>
            <a:chExt cx="2160" cy="2165"/>
          </a:xfrm>
        </p:grpSpPr>
        <p:sp>
          <p:nvSpPr>
            <p:cNvPr id="28701" name="Rectangle 5"/>
            <p:cNvSpPr>
              <a:spLocks noChangeArrowheads="1"/>
            </p:cNvSpPr>
            <p:nvPr/>
          </p:nvSpPr>
          <p:spPr bwMode="auto">
            <a:xfrm>
              <a:off x="2961" y="120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2" name="Rectangle 6"/>
            <p:cNvSpPr>
              <a:spLocks noChangeArrowheads="1"/>
            </p:cNvSpPr>
            <p:nvPr/>
          </p:nvSpPr>
          <p:spPr bwMode="auto">
            <a:xfrm>
              <a:off x="3681" y="1204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3" name="Rectangle 7"/>
            <p:cNvSpPr>
              <a:spLocks noChangeArrowheads="1"/>
            </p:cNvSpPr>
            <p:nvPr/>
          </p:nvSpPr>
          <p:spPr bwMode="auto">
            <a:xfrm>
              <a:off x="3321" y="1204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4" name="Rectangle 8"/>
            <p:cNvSpPr>
              <a:spLocks noChangeArrowheads="1"/>
            </p:cNvSpPr>
            <p:nvPr/>
          </p:nvSpPr>
          <p:spPr bwMode="auto">
            <a:xfrm>
              <a:off x="2961" y="1168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5" name="Rectangle 9"/>
            <p:cNvSpPr>
              <a:spLocks noChangeArrowheads="1"/>
            </p:cNvSpPr>
            <p:nvPr/>
          </p:nvSpPr>
          <p:spPr bwMode="auto">
            <a:xfrm>
              <a:off x="3681" y="1169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6" name="Rectangle 10"/>
            <p:cNvSpPr>
              <a:spLocks noChangeArrowheads="1"/>
            </p:cNvSpPr>
            <p:nvPr/>
          </p:nvSpPr>
          <p:spPr bwMode="auto">
            <a:xfrm>
              <a:off x="2601" y="1204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7" name="Rectangle 11"/>
            <p:cNvSpPr>
              <a:spLocks noChangeArrowheads="1"/>
            </p:cNvSpPr>
            <p:nvPr/>
          </p:nvSpPr>
          <p:spPr bwMode="auto">
            <a:xfrm>
              <a:off x="2241" y="1204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8" name="Rectangle 12"/>
            <p:cNvSpPr>
              <a:spLocks noChangeArrowheads="1"/>
            </p:cNvSpPr>
            <p:nvPr/>
          </p:nvSpPr>
          <p:spPr bwMode="auto">
            <a:xfrm>
              <a:off x="3321" y="1169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09" name="Rectangle 13"/>
            <p:cNvSpPr>
              <a:spLocks noChangeArrowheads="1"/>
            </p:cNvSpPr>
            <p:nvPr/>
          </p:nvSpPr>
          <p:spPr bwMode="auto">
            <a:xfrm>
              <a:off x="2601" y="1168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0" name="Rectangle 14"/>
            <p:cNvSpPr>
              <a:spLocks noChangeArrowheads="1"/>
            </p:cNvSpPr>
            <p:nvPr/>
          </p:nvSpPr>
          <p:spPr bwMode="auto">
            <a:xfrm>
              <a:off x="3681" y="1132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1" name="Rectangle 15"/>
            <p:cNvSpPr>
              <a:spLocks noChangeArrowheads="1"/>
            </p:cNvSpPr>
            <p:nvPr/>
          </p:nvSpPr>
          <p:spPr bwMode="auto">
            <a:xfrm>
              <a:off x="3321" y="1132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2" name="Rectangle 16"/>
            <p:cNvSpPr>
              <a:spLocks noChangeArrowheads="1"/>
            </p:cNvSpPr>
            <p:nvPr/>
          </p:nvSpPr>
          <p:spPr bwMode="auto">
            <a:xfrm>
              <a:off x="2961" y="1132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3" name="Rectangle 17"/>
            <p:cNvSpPr>
              <a:spLocks noChangeArrowheads="1"/>
            </p:cNvSpPr>
            <p:nvPr/>
          </p:nvSpPr>
          <p:spPr bwMode="auto">
            <a:xfrm>
              <a:off x="3681" y="1096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4" name="Rectangle 18"/>
            <p:cNvSpPr>
              <a:spLocks noChangeArrowheads="1"/>
            </p:cNvSpPr>
            <p:nvPr/>
          </p:nvSpPr>
          <p:spPr bwMode="auto">
            <a:xfrm>
              <a:off x="3321" y="1096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5" name="Rectangle 19"/>
            <p:cNvSpPr>
              <a:spLocks noChangeArrowheads="1"/>
            </p:cNvSpPr>
            <p:nvPr/>
          </p:nvSpPr>
          <p:spPr bwMode="auto">
            <a:xfrm>
              <a:off x="3681" y="1060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6" name="Rectangle 20"/>
            <p:cNvSpPr>
              <a:spLocks noChangeArrowheads="1"/>
            </p:cNvSpPr>
            <p:nvPr/>
          </p:nvSpPr>
          <p:spPr bwMode="auto">
            <a:xfrm>
              <a:off x="4041" y="120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7" name="Rectangle 21"/>
            <p:cNvSpPr>
              <a:spLocks noChangeArrowheads="1"/>
            </p:cNvSpPr>
            <p:nvPr/>
          </p:nvSpPr>
          <p:spPr bwMode="auto">
            <a:xfrm>
              <a:off x="4041" y="1168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8" name="Rectangle 22"/>
            <p:cNvSpPr>
              <a:spLocks noChangeArrowheads="1"/>
            </p:cNvSpPr>
            <p:nvPr/>
          </p:nvSpPr>
          <p:spPr bwMode="auto">
            <a:xfrm>
              <a:off x="4041" y="1132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19" name="Rectangle 23"/>
            <p:cNvSpPr>
              <a:spLocks noChangeArrowheads="1"/>
            </p:cNvSpPr>
            <p:nvPr/>
          </p:nvSpPr>
          <p:spPr bwMode="auto">
            <a:xfrm>
              <a:off x="4041" y="1096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20" name="Rectangle 24"/>
            <p:cNvSpPr>
              <a:spLocks noChangeArrowheads="1"/>
            </p:cNvSpPr>
            <p:nvPr/>
          </p:nvSpPr>
          <p:spPr bwMode="auto">
            <a:xfrm>
              <a:off x="4041" y="1060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21" name="Rectangle 25"/>
            <p:cNvSpPr>
              <a:spLocks noChangeArrowheads="1"/>
            </p:cNvSpPr>
            <p:nvPr/>
          </p:nvSpPr>
          <p:spPr bwMode="auto">
            <a:xfrm>
              <a:off x="4041" y="10249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676" name="Text Box 26"/>
          <p:cNvSpPr txBox="1">
            <a:spLocks noChangeArrowheads="1"/>
          </p:cNvSpPr>
          <p:nvPr/>
        </p:nvSpPr>
        <p:spPr bwMode="auto">
          <a:xfrm>
            <a:off x="4284663" y="3716338"/>
            <a:ext cx="576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800" b="1">
                <a:latin typeface="Times New Roman" pitchFamily="18" charset="0"/>
                <a:sym typeface="Symbol" pitchFamily="18" charset="2"/>
              </a:rPr>
              <a:t></a:t>
            </a:r>
            <a:endParaRPr lang="hu-HU" sz="2800"/>
          </a:p>
        </p:txBody>
      </p:sp>
      <p:grpSp>
        <p:nvGrpSpPr>
          <p:cNvPr id="28677" name="Group 27"/>
          <p:cNvGrpSpPr>
            <a:grpSpLocks/>
          </p:cNvGrpSpPr>
          <p:nvPr/>
        </p:nvGrpSpPr>
        <p:grpSpPr bwMode="auto">
          <a:xfrm>
            <a:off x="4932363" y="2276475"/>
            <a:ext cx="3743325" cy="3455988"/>
            <a:chOff x="5469" y="10282"/>
            <a:chExt cx="2172" cy="2172"/>
          </a:xfrm>
        </p:grpSpPr>
        <p:grpSp>
          <p:nvGrpSpPr>
            <p:cNvPr id="28678" name="Group 28"/>
            <p:cNvGrpSpPr>
              <a:grpSpLocks/>
            </p:cNvGrpSpPr>
            <p:nvPr/>
          </p:nvGrpSpPr>
          <p:grpSpPr bwMode="auto">
            <a:xfrm>
              <a:off x="5481" y="10294"/>
              <a:ext cx="2160" cy="2160"/>
              <a:chOff x="8586" y="10514"/>
              <a:chExt cx="2160" cy="2160"/>
            </a:xfrm>
          </p:grpSpPr>
          <p:sp>
            <p:nvSpPr>
              <p:cNvPr id="28680" name="Rectangle 29"/>
              <p:cNvSpPr>
                <a:spLocks noChangeArrowheads="1"/>
              </p:cNvSpPr>
              <p:nvPr/>
            </p:nvSpPr>
            <p:spPr bwMode="auto">
              <a:xfrm>
                <a:off x="9306" y="1230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1" name="Rectangle 30"/>
              <p:cNvSpPr>
                <a:spLocks noChangeArrowheads="1"/>
              </p:cNvSpPr>
              <p:nvPr/>
            </p:nvSpPr>
            <p:spPr bwMode="auto">
              <a:xfrm>
                <a:off x="10026" y="1231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2" name="Rectangle 31"/>
              <p:cNvSpPr>
                <a:spLocks noChangeArrowheads="1"/>
              </p:cNvSpPr>
              <p:nvPr/>
            </p:nvSpPr>
            <p:spPr bwMode="auto">
              <a:xfrm>
                <a:off x="9666" y="1231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3" name="Rectangle 32"/>
              <p:cNvSpPr>
                <a:spLocks noChangeArrowheads="1"/>
              </p:cNvSpPr>
              <p:nvPr/>
            </p:nvSpPr>
            <p:spPr bwMode="auto">
              <a:xfrm>
                <a:off x="9306" y="1195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4" name="Rectangle 33"/>
              <p:cNvSpPr>
                <a:spLocks noChangeArrowheads="1"/>
              </p:cNvSpPr>
              <p:nvPr/>
            </p:nvSpPr>
            <p:spPr bwMode="auto">
              <a:xfrm>
                <a:off x="10026" y="11949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5" name="Rectangle 34"/>
              <p:cNvSpPr>
                <a:spLocks noChangeArrowheads="1"/>
              </p:cNvSpPr>
              <p:nvPr/>
            </p:nvSpPr>
            <p:spPr bwMode="auto">
              <a:xfrm>
                <a:off x="8946" y="1231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6" name="Rectangle 35"/>
              <p:cNvSpPr>
                <a:spLocks noChangeArrowheads="1"/>
              </p:cNvSpPr>
              <p:nvPr/>
            </p:nvSpPr>
            <p:spPr bwMode="auto">
              <a:xfrm>
                <a:off x="8586" y="1231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7" name="Rectangle 36"/>
              <p:cNvSpPr>
                <a:spLocks noChangeArrowheads="1"/>
              </p:cNvSpPr>
              <p:nvPr/>
            </p:nvSpPr>
            <p:spPr bwMode="auto">
              <a:xfrm>
                <a:off x="9666" y="11949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8" name="Rectangle 37"/>
              <p:cNvSpPr>
                <a:spLocks noChangeArrowheads="1"/>
              </p:cNvSpPr>
              <p:nvPr/>
            </p:nvSpPr>
            <p:spPr bwMode="auto">
              <a:xfrm>
                <a:off x="8946" y="1195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9" name="Rectangle 38"/>
              <p:cNvSpPr>
                <a:spLocks noChangeArrowheads="1"/>
              </p:cNvSpPr>
              <p:nvPr/>
            </p:nvSpPr>
            <p:spPr bwMode="auto">
              <a:xfrm>
                <a:off x="10026" y="1159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0" name="Rectangle 39"/>
              <p:cNvSpPr>
                <a:spLocks noChangeArrowheads="1"/>
              </p:cNvSpPr>
              <p:nvPr/>
            </p:nvSpPr>
            <p:spPr bwMode="auto">
              <a:xfrm>
                <a:off x="9666" y="1159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1" name="Rectangle 40"/>
              <p:cNvSpPr>
                <a:spLocks noChangeArrowheads="1"/>
              </p:cNvSpPr>
              <p:nvPr/>
            </p:nvSpPr>
            <p:spPr bwMode="auto">
              <a:xfrm>
                <a:off x="9306" y="1159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2" name="Rectangle 41"/>
              <p:cNvSpPr>
                <a:spLocks noChangeArrowheads="1"/>
              </p:cNvSpPr>
              <p:nvPr/>
            </p:nvSpPr>
            <p:spPr bwMode="auto">
              <a:xfrm>
                <a:off x="10026" y="1123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3" name="Rectangle 42"/>
              <p:cNvSpPr>
                <a:spLocks noChangeArrowheads="1"/>
              </p:cNvSpPr>
              <p:nvPr/>
            </p:nvSpPr>
            <p:spPr bwMode="auto">
              <a:xfrm>
                <a:off x="9666" y="1123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4" name="Rectangle 43"/>
              <p:cNvSpPr>
                <a:spLocks noChangeArrowheads="1"/>
              </p:cNvSpPr>
              <p:nvPr/>
            </p:nvSpPr>
            <p:spPr bwMode="auto">
              <a:xfrm>
                <a:off x="10026" y="1087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5" name="Rectangle 44"/>
              <p:cNvSpPr>
                <a:spLocks noChangeArrowheads="1"/>
              </p:cNvSpPr>
              <p:nvPr/>
            </p:nvSpPr>
            <p:spPr bwMode="auto">
              <a:xfrm>
                <a:off x="10386" y="1230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6" name="Rectangle 45"/>
              <p:cNvSpPr>
                <a:spLocks noChangeArrowheads="1"/>
              </p:cNvSpPr>
              <p:nvPr/>
            </p:nvSpPr>
            <p:spPr bwMode="auto">
              <a:xfrm>
                <a:off x="10386" y="1195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7" name="Rectangle 46"/>
              <p:cNvSpPr>
                <a:spLocks noChangeArrowheads="1"/>
              </p:cNvSpPr>
              <p:nvPr/>
            </p:nvSpPr>
            <p:spPr bwMode="auto">
              <a:xfrm>
                <a:off x="10386" y="1159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8" name="Rectangle 47"/>
              <p:cNvSpPr>
                <a:spLocks noChangeArrowheads="1"/>
              </p:cNvSpPr>
              <p:nvPr/>
            </p:nvSpPr>
            <p:spPr bwMode="auto">
              <a:xfrm>
                <a:off x="10386" y="1123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9" name="Rectangle 48"/>
              <p:cNvSpPr>
                <a:spLocks noChangeArrowheads="1"/>
              </p:cNvSpPr>
              <p:nvPr/>
            </p:nvSpPr>
            <p:spPr bwMode="auto">
              <a:xfrm>
                <a:off x="10386" y="1087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0" name="Rectangle 49"/>
              <p:cNvSpPr>
                <a:spLocks noChangeArrowheads="1"/>
              </p:cNvSpPr>
              <p:nvPr/>
            </p:nvSpPr>
            <p:spPr bwMode="auto">
              <a:xfrm>
                <a:off x="10386" y="1051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8679" name="Text Box 50"/>
            <p:cNvSpPr txBox="1">
              <a:spLocks noChangeArrowheads="1"/>
            </p:cNvSpPr>
            <p:nvPr/>
          </p:nvSpPr>
          <p:spPr bwMode="auto">
            <a:xfrm>
              <a:off x="5469" y="10282"/>
              <a:ext cx="2160" cy="2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2530475" cy="549275"/>
          </a:xfrm>
        </p:spPr>
        <p:txBody>
          <a:bodyPr/>
          <a:lstStyle/>
          <a:p>
            <a:pPr algn="l" eaLnBrk="1" hangingPunct="1"/>
            <a:r>
              <a:rPr lang="hu-HU" sz="2800" b="1" smtClean="0">
                <a:latin typeface="Times New Roman" pitchFamily="18" charset="0"/>
              </a:rPr>
              <a:t>Történetiség: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81063"/>
            <a:ext cx="9144000" cy="597693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–   </a:t>
            </a:r>
            <a:r>
              <a:rPr lang="hu-HU" sz="1600" b="1" smtClean="0">
                <a:latin typeface="Times New Roman" pitchFamily="18" charset="0"/>
              </a:rPr>
              <a:t>1975</a:t>
            </a:r>
            <a:r>
              <a:rPr lang="hu-HU" sz="1600" smtClean="0">
                <a:latin typeface="Times New Roman" pitchFamily="18" charset="0"/>
              </a:rPr>
              <a:t>:  megalakult a </a:t>
            </a:r>
            <a:r>
              <a:rPr lang="hu-HU" sz="1600" b="1" smtClean="0">
                <a:latin typeface="Times New Roman" pitchFamily="18" charset="0"/>
              </a:rPr>
              <a:t>Tehetség Világtanács</a:t>
            </a:r>
            <a:r>
              <a:rPr lang="hu-HU" sz="1200" smtClean="0"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200" smtClean="0">
                <a:latin typeface="Times New Roman" pitchFamily="18" charset="0"/>
              </a:rPr>
              <a:t>                   </a:t>
            </a:r>
            <a:r>
              <a:rPr lang="hu-HU" sz="1400" smtClean="0">
                <a:latin typeface="Times New Roman" pitchFamily="18" charset="0"/>
              </a:rPr>
              <a:t>(World Council for Giftid and Talented Children, WCGTC),</a:t>
            </a:r>
            <a:r>
              <a:rPr lang="hu-HU" sz="1200" smtClean="0"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–  </a:t>
            </a:r>
            <a:r>
              <a:rPr lang="hu-HU" sz="1600" b="1" smtClean="0">
                <a:latin typeface="Times New Roman" pitchFamily="18" charset="0"/>
              </a:rPr>
              <a:t>1987</a:t>
            </a:r>
            <a:r>
              <a:rPr lang="hu-HU" sz="1600" smtClean="0">
                <a:latin typeface="Times New Roman" pitchFamily="18" charset="0"/>
              </a:rPr>
              <a:t>:  megalakult a </a:t>
            </a:r>
            <a:r>
              <a:rPr lang="hu-HU" sz="1600" b="1" smtClean="0">
                <a:latin typeface="Times New Roman" pitchFamily="18" charset="0"/>
              </a:rPr>
              <a:t>Európai Tehetségtanács</a:t>
            </a:r>
            <a:r>
              <a:rPr lang="hu-HU" sz="1200" smtClean="0">
                <a:latin typeface="Times New Roman" pitchFamily="18" charset="0"/>
              </a:rPr>
              <a:t>    </a:t>
            </a:r>
            <a:r>
              <a:rPr lang="hu-HU" sz="1600" smtClean="0">
                <a:latin typeface="Times New Roman" pitchFamily="18" charset="0"/>
              </a:rPr>
              <a:t>(Europian Council for High Ability, ECHA) 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               Az ECHA és a WCGTC is a tehetséggel kapcsolatos kutatások,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               fejlesztő programok, szolgáltatások közti kapcsolatokat, információ-cserét,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               az együttműködést segíti elő.</a:t>
            </a:r>
            <a:endParaRPr lang="hu-HU" sz="1600" b="1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– </a:t>
            </a:r>
            <a:r>
              <a:rPr lang="hu-HU" sz="1600" b="1" u="sng" smtClean="0">
                <a:latin typeface="Times New Roman" pitchFamily="18" charset="0"/>
              </a:rPr>
              <a:t> 1989.</a:t>
            </a:r>
            <a:r>
              <a:rPr lang="hu-HU" sz="1800" b="1" u="sng" smtClean="0">
                <a:latin typeface="Times New Roman" pitchFamily="18" charset="0"/>
              </a:rPr>
              <a:t>  </a:t>
            </a:r>
            <a:r>
              <a:rPr lang="hu-HU" sz="1600" b="1" u="sng" smtClean="0">
                <a:latin typeface="Times New Roman" pitchFamily="18" charset="0"/>
              </a:rPr>
              <a:t>május 13-án </a:t>
            </a:r>
            <a:r>
              <a:rPr lang="hu-HU" sz="1600" b="1" u="sng" smtClean="0">
                <a:solidFill>
                  <a:srgbClr val="FF3300"/>
                </a:solidFill>
                <a:latin typeface="Times New Roman" pitchFamily="18" charset="0"/>
              </a:rPr>
              <a:t>Szegeden</a:t>
            </a:r>
            <a:r>
              <a:rPr lang="hu-HU" sz="1600" smtClean="0">
                <a:latin typeface="Times New Roman" pitchFamily="18" charset="0"/>
              </a:rPr>
              <a:t> megalakult a </a:t>
            </a:r>
            <a:r>
              <a:rPr lang="hu-HU" sz="1600" b="1" smtClean="0">
                <a:latin typeface="Times New Roman" pitchFamily="18" charset="0"/>
              </a:rPr>
              <a:t>Magyar Tehetséggondozó Társaság</a:t>
            </a:r>
            <a:r>
              <a:rPr lang="hu-HU" sz="1600" smtClean="0">
                <a:latin typeface="Times New Roman" pitchFamily="18" charset="0"/>
              </a:rPr>
              <a:t>,  </a:t>
            </a:r>
            <a:endParaRPr lang="hu-HU" sz="1600" b="1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                ezzel a magyar tehetségmozgalom XX. századi  története egy új szakaszba lépett.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                84 lelkes pedagógus, pszichológus, jogász, közgazdász, bankár és vállalkozó hozta létre.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–</a:t>
            </a:r>
            <a:r>
              <a:rPr lang="hu-HU" sz="1600" b="1" smtClean="0">
                <a:latin typeface="Times New Roman" pitchFamily="18" charset="0"/>
              </a:rPr>
              <a:t> 2000</a:t>
            </a:r>
            <a:r>
              <a:rPr lang="hu-HU" sz="1600" smtClean="0">
                <a:latin typeface="Times New Roman" pitchFamily="18" charset="0"/>
              </a:rPr>
              <a:t>.</a:t>
            </a:r>
            <a:r>
              <a:rPr lang="hu-HU" sz="900" smtClean="0">
                <a:latin typeface="Times New Roman" pitchFamily="18" charset="0"/>
              </a:rPr>
              <a:t>     </a:t>
            </a:r>
            <a:r>
              <a:rPr lang="hu-HU" sz="1800" smtClean="0">
                <a:latin typeface="Times New Roman" pitchFamily="18" charset="0"/>
              </a:rPr>
              <a:t>az Oktatási Minisztérium meghirdette az</a:t>
            </a:r>
            <a:r>
              <a:rPr lang="hu-HU" sz="1200" smtClean="0">
                <a:latin typeface="Times New Roman" pitchFamily="18" charset="0"/>
              </a:rPr>
              <a:t> </a:t>
            </a:r>
            <a:r>
              <a:rPr lang="hu-HU" sz="1600" b="1" smtClean="0">
                <a:latin typeface="Times New Roman" pitchFamily="18" charset="0"/>
              </a:rPr>
              <a:t>Arany János Tehetséggondozó</a:t>
            </a:r>
            <a:r>
              <a:rPr lang="hu-HU" sz="1600" smtClean="0">
                <a:latin typeface="Times New Roman" pitchFamily="18" charset="0"/>
              </a:rPr>
              <a:t> </a:t>
            </a:r>
            <a:r>
              <a:rPr lang="hu-HU" sz="1600" b="1" smtClean="0">
                <a:latin typeface="Times New Roman" pitchFamily="18" charset="0"/>
              </a:rPr>
              <a:t>Program</a:t>
            </a:r>
            <a:r>
              <a:rPr lang="hu-HU" sz="1200" smtClean="0">
                <a:latin typeface="Times New Roman" pitchFamily="18" charset="0"/>
              </a:rPr>
              <a:t>ot.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smtClean="0">
                <a:latin typeface="Times New Roman" pitchFamily="18" charset="0"/>
              </a:rPr>
              <a:t>– </a:t>
            </a:r>
            <a:r>
              <a:rPr lang="hu-HU" sz="1600" b="1" smtClean="0">
                <a:latin typeface="Times New Roman" pitchFamily="18" charset="0"/>
              </a:rPr>
              <a:t>2008.</a:t>
            </a:r>
            <a:r>
              <a:rPr lang="hu-HU" sz="900" smtClean="0">
                <a:latin typeface="Times New Roman" pitchFamily="18" charset="0"/>
              </a:rPr>
              <a:t>    </a:t>
            </a:r>
            <a:r>
              <a:rPr lang="hu-HU" sz="1800" smtClean="0">
                <a:latin typeface="Times New Roman" pitchFamily="18" charset="0"/>
              </a:rPr>
              <a:t>A magyar tehetséggondozás mérföldkőhöz érkezett azzal, hogy az országgyűlési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800" smtClean="0">
                <a:latin typeface="Times New Roman" pitchFamily="18" charset="0"/>
              </a:rPr>
              <a:t>             határozattal állami program szintjére emelte a tehetséggondozást, 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800" smtClean="0">
                <a:latin typeface="Times New Roman" pitchFamily="18" charset="0"/>
              </a:rPr>
              <a:t>             a</a:t>
            </a:r>
            <a:r>
              <a:rPr lang="hu-HU" sz="1200" smtClean="0">
                <a:latin typeface="Times New Roman" pitchFamily="18" charset="0"/>
              </a:rPr>
              <a:t> </a:t>
            </a:r>
            <a:r>
              <a:rPr lang="hu-HU" sz="1600" b="1" smtClean="0">
                <a:latin typeface="Times New Roman" pitchFamily="18" charset="0"/>
              </a:rPr>
              <a:t>Nemzeti Tehetség Program</a:t>
            </a:r>
            <a:r>
              <a:rPr lang="hu-HU" sz="900" smtClean="0">
                <a:latin typeface="Times New Roman" pitchFamily="18" charset="0"/>
              </a:rPr>
              <a:t> </a:t>
            </a:r>
            <a:r>
              <a:rPr lang="hu-HU" sz="1800" smtClean="0">
                <a:latin typeface="Times New Roman" pitchFamily="18" charset="0"/>
              </a:rPr>
              <a:t>-ban megfogalmazva a feladatokat és a felelősöket.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900" smtClean="0">
                <a:latin typeface="Times New Roman" pitchFamily="18" charset="0"/>
              </a:rPr>
              <a:t>                         </a:t>
            </a:r>
            <a:r>
              <a:rPr lang="hu-HU" sz="1600" b="1" smtClean="0">
                <a:latin typeface="Times New Roman" pitchFamily="18" charset="0"/>
              </a:rPr>
              <a:t>Magyar Géniusz Integrált Tehetségsegítő Program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b="1" smtClean="0">
                <a:latin typeface="Times New Roman" pitchFamily="18" charset="0"/>
              </a:rPr>
              <a:t>              Nemzeti  Tehetségsegítő Tanácsok megalakulása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</a:pPr>
            <a:r>
              <a:rPr lang="hu-HU" sz="1600" b="1" smtClean="0">
                <a:latin typeface="Times New Roman" pitchFamily="18" charset="0"/>
              </a:rPr>
              <a:t>              Tehetségpontok hálózata (közel 1000)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785225" cy="674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b="1" i="1" smtClean="0"/>
              <a:t>   </a:t>
            </a:r>
            <a:r>
              <a:rPr lang="hu-HU" b="1" i="1" smtClean="0">
                <a:solidFill>
                  <a:srgbClr val="0000CC"/>
                </a:solidFill>
                <a:latin typeface="Times New Roman" pitchFamily="18" charset="0"/>
              </a:rPr>
              <a:t>Csám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Borgó,  </a:t>
            </a:r>
            <a:r>
              <a:rPr lang="hu-HU" b="1" i="1" smtClean="0">
                <a:solidFill>
                  <a:srgbClr val="0000CC"/>
                </a:solidFill>
                <a:latin typeface="Times New Roman" pitchFamily="18" charset="0"/>
              </a:rPr>
              <a:t>Csen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Cselő,  </a:t>
            </a:r>
            <a:r>
              <a:rPr lang="hu-HU" b="1" i="1" smtClean="0">
                <a:solidFill>
                  <a:srgbClr val="0000CC"/>
                </a:solidFill>
                <a:latin typeface="Times New Roman" pitchFamily="18" charset="0"/>
              </a:rPr>
              <a:t>Csin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Talan  és  </a:t>
            </a:r>
            <a:r>
              <a:rPr lang="hu-HU" b="1" i="1" smtClean="0">
                <a:solidFill>
                  <a:srgbClr val="0000CC"/>
                </a:solidFill>
                <a:latin typeface="Times New Roman" pitchFamily="18" charset="0"/>
              </a:rPr>
              <a:t>Cson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Kagúla  négy jómadár, már megint bajba keveredtek. Most egy rablással gyanúsítják őket. Azt már sikerült kinyomozni, hogy közülük hárman ebben az ügyben ártatlanok, de egyvalaki bűnös.Kihallgatásukon a következőket vallották egymásról:</a:t>
            </a:r>
            <a:endParaRPr lang="hu-HU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Csám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Borgó: 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Csin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Talan nem rabló.</a:t>
            </a:r>
            <a:endParaRPr lang="hu-HU" sz="28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Csen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Cselő:   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Csin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vagy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Cson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a tettes.</a:t>
            </a:r>
            <a:endParaRPr lang="hu-HU" sz="28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Csin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Talan:    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Cson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Kagúla ártatlan.</a:t>
            </a:r>
            <a:endParaRPr lang="hu-HU" sz="28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Cson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Kagúla: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Csám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vagy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Csen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a rabló.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Tudjuk még, hogy az ártatlanok minden állítása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   igaz.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Derítsd ki, hogy ki a tettes!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5888"/>
            <a:ext cx="8713788" cy="662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latin typeface="Times New Roman" pitchFamily="18" charset="0"/>
              </a:rPr>
              <a:t>Megoldás: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Bármelyik állítás  lehet   vagy  igaz,  vagy  hamis.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smtClean="0">
              <a:latin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a)  Induljunk ki abból, hogy </a:t>
            </a:r>
            <a:r>
              <a:rPr lang="hu-HU" sz="2000" b="1" i="1" smtClean="0">
                <a:latin typeface="Times New Roman" pitchFamily="18" charset="0"/>
              </a:rPr>
              <a:t>Csám</a:t>
            </a:r>
            <a:r>
              <a:rPr lang="hu-HU" sz="2000" smtClean="0">
                <a:latin typeface="Times New Roman" pitchFamily="18" charset="0"/>
              </a:rPr>
              <a:t> Borgó nem mond igazat! − amiből következik, hogy ő a rabló. Ha </a:t>
            </a:r>
            <a:r>
              <a:rPr lang="hu-HU" sz="2000" b="1" i="1" smtClean="0">
                <a:latin typeface="Times New Roman" pitchFamily="18" charset="0"/>
              </a:rPr>
              <a:t>Csám</a:t>
            </a:r>
            <a:r>
              <a:rPr lang="hu-HU" sz="2000" i="1" smtClean="0">
                <a:latin typeface="Times New Roman" pitchFamily="18" charset="0"/>
              </a:rPr>
              <a:t> </a:t>
            </a:r>
            <a:r>
              <a:rPr lang="hu-HU" sz="2000" smtClean="0">
                <a:latin typeface="Times New Roman" pitchFamily="18" charset="0"/>
              </a:rPr>
              <a:t> a rabló, akkor nem igaz az állítása sem, vagyis </a:t>
            </a:r>
            <a:r>
              <a:rPr lang="hu-HU" sz="2000" b="1" i="1" smtClean="0">
                <a:latin typeface="Times New Roman" pitchFamily="18" charset="0"/>
              </a:rPr>
              <a:t>Csin</a:t>
            </a:r>
            <a:r>
              <a:rPr lang="hu-HU" sz="2000" smtClean="0">
                <a:latin typeface="Times New Roman" pitchFamily="18" charset="0"/>
              </a:rPr>
              <a:t> Talan is rabló lenne. Ez már önmagában  ellentmond a feltételeknek − hogy csak egy bűnös van köztük!</a:t>
            </a:r>
          </a:p>
          <a:p>
            <a:pPr algn="just" eaLnBrk="1" hangingPunct="1">
              <a:lnSpc>
                <a:spcPct val="95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     Továbbá, ha </a:t>
            </a:r>
            <a:r>
              <a:rPr lang="hu-HU" sz="2000" b="1" i="1" smtClean="0">
                <a:latin typeface="Times New Roman" pitchFamily="18" charset="0"/>
              </a:rPr>
              <a:t>Csin</a:t>
            </a:r>
            <a:r>
              <a:rPr lang="hu-HU" sz="2000" smtClean="0">
                <a:latin typeface="Times New Roman" pitchFamily="18" charset="0"/>
              </a:rPr>
              <a:t> Talan rabló lenne, akkor ő sem mondana igazat, tehát </a:t>
            </a:r>
            <a:r>
              <a:rPr lang="hu-HU" sz="2000" b="1" i="1" smtClean="0">
                <a:latin typeface="Times New Roman" pitchFamily="18" charset="0"/>
              </a:rPr>
              <a:t>Cson</a:t>
            </a:r>
            <a:r>
              <a:rPr lang="hu-HU" sz="2000" b="1" smtClean="0">
                <a:latin typeface="Times New Roman" pitchFamily="18" charset="0"/>
              </a:rPr>
              <a:t> </a:t>
            </a:r>
            <a:r>
              <a:rPr lang="hu-HU" sz="2000" smtClean="0">
                <a:latin typeface="Times New Roman" pitchFamily="18" charset="0"/>
              </a:rPr>
              <a:t>Kagúla sem ártatlan. Ez újabb ellentmondáshoz vezet.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800" smtClean="0">
                <a:latin typeface="Times New Roman" pitchFamily="18" charset="0"/>
              </a:rPr>
              <a:t>       </a:t>
            </a:r>
            <a:r>
              <a:rPr lang="hu-HU" sz="2000" smtClean="0">
                <a:latin typeface="Times New Roman" pitchFamily="18" charset="0"/>
              </a:rPr>
              <a:t>     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b)  Tegyük fel, hogy </a:t>
            </a:r>
            <a:r>
              <a:rPr lang="hu-HU" sz="2000" b="1" i="1" smtClean="0">
                <a:latin typeface="Times New Roman" pitchFamily="18" charset="0"/>
              </a:rPr>
              <a:t>Csám</a:t>
            </a:r>
            <a:r>
              <a:rPr lang="hu-HU" sz="2000" smtClean="0">
                <a:latin typeface="Times New Roman" pitchFamily="18" charset="0"/>
              </a:rPr>
              <a:t> Borgó igazat mond!</a:t>
            </a:r>
          </a:p>
          <a:p>
            <a:pPr algn="just" eaLnBrk="1" hangingPunct="1">
              <a:lnSpc>
                <a:spcPct val="95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     Ez azt jelenti, hogy </a:t>
            </a:r>
            <a:r>
              <a:rPr lang="hu-HU" sz="2000" b="1" i="1" smtClean="0">
                <a:latin typeface="Times New Roman" pitchFamily="18" charset="0"/>
              </a:rPr>
              <a:t>Csin</a:t>
            </a:r>
            <a:r>
              <a:rPr lang="hu-HU" sz="2000" smtClean="0">
                <a:latin typeface="Times New Roman" pitchFamily="18" charset="0"/>
              </a:rPr>
              <a:t> Talan valóban ártatlan, tehát ő is igazat mond azzal, hogy </a:t>
            </a:r>
            <a:r>
              <a:rPr lang="hu-HU" sz="2000" b="1" i="1" smtClean="0">
                <a:latin typeface="Times New Roman" pitchFamily="18" charset="0"/>
              </a:rPr>
              <a:t>Cson</a:t>
            </a:r>
            <a:r>
              <a:rPr lang="hu-HU" sz="2000" smtClean="0">
                <a:latin typeface="Times New Roman" pitchFamily="18" charset="0"/>
              </a:rPr>
              <a:t> Kagúla is ártatlan.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     Ha </a:t>
            </a:r>
            <a:r>
              <a:rPr lang="hu-HU" sz="2000" b="1" i="1" smtClean="0">
                <a:latin typeface="Times New Roman" pitchFamily="18" charset="0"/>
              </a:rPr>
              <a:t>Cson</a:t>
            </a:r>
            <a:r>
              <a:rPr lang="hu-HU" sz="2000" smtClean="0">
                <a:latin typeface="Times New Roman" pitchFamily="18" charset="0"/>
              </a:rPr>
              <a:t> Kagúla ártatlan, akkor ő is igazat mond azzal, hogy „</a:t>
            </a:r>
            <a:r>
              <a:rPr lang="hu-HU" sz="2000" b="1" i="1" smtClean="0">
                <a:latin typeface="Times New Roman" pitchFamily="18" charset="0"/>
              </a:rPr>
              <a:t>Csám</a:t>
            </a:r>
            <a:r>
              <a:rPr lang="hu-HU" sz="2000" smtClean="0">
                <a:latin typeface="Times New Roman" pitchFamily="18" charset="0"/>
              </a:rPr>
              <a:t> vagy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000" b="1" i="1" smtClean="0">
                <a:latin typeface="Times New Roman" pitchFamily="18" charset="0"/>
              </a:rPr>
              <a:t>     Csen</a:t>
            </a:r>
            <a:r>
              <a:rPr lang="hu-HU" sz="2000" smtClean="0">
                <a:latin typeface="Times New Roman" pitchFamily="18" charset="0"/>
              </a:rPr>
              <a:t> a rabló.”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     De abból indultunk ki, hogy </a:t>
            </a:r>
            <a:r>
              <a:rPr lang="hu-HU" sz="2000" b="1" i="1" smtClean="0">
                <a:latin typeface="Times New Roman" pitchFamily="18" charset="0"/>
              </a:rPr>
              <a:t>Csám</a:t>
            </a:r>
            <a:r>
              <a:rPr lang="hu-HU" sz="2000" smtClean="0">
                <a:latin typeface="Times New Roman" pitchFamily="18" charset="0"/>
              </a:rPr>
              <a:t> Borgó ártatlan és így egyetlen gyanúsítottunk marad: </a:t>
            </a:r>
            <a:r>
              <a:rPr lang="hu-HU" sz="2000" b="1" i="1" smtClean="0">
                <a:latin typeface="Times New Roman" pitchFamily="18" charset="0"/>
              </a:rPr>
              <a:t>CSEN</a:t>
            </a:r>
            <a:r>
              <a:rPr lang="hu-HU" sz="200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95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     Bűnösségét az is alátámasztja, hogy állításával ellentétben már kiderítettük, hogy </a:t>
            </a:r>
            <a:r>
              <a:rPr lang="hu-HU" sz="2000" b="1" i="1" smtClean="0">
                <a:latin typeface="Times New Roman" pitchFamily="18" charset="0"/>
              </a:rPr>
              <a:t>Csin</a:t>
            </a:r>
            <a:r>
              <a:rPr lang="hu-HU" sz="2000" smtClean="0">
                <a:latin typeface="Times New Roman" pitchFamily="18" charset="0"/>
              </a:rPr>
              <a:t> és </a:t>
            </a:r>
            <a:r>
              <a:rPr lang="hu-HU" sz="2000" b="1" i="1" smtClean="0">
                <a:latin typeface="Times New Roman" pitchFamily="18" charset="0"/>
              </a:rPr>
              <a:t>Cson</a:t>
            </a:r>
            <a:r>
              <a:rPr lang="hu-HU" sz="2000" smtClean="0">
                <a:latin typeface="Times New Roman" pitchFamily="18" charset="0"/>
              </a:rPr>
              <a:t> ártatlan, azaz nem rabló.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latin typeface="Times New Roman" pitchFamily="18" charset="0"/>
              </a:rPr>
              <a:t>     Az egyetlen bűnös, tehát  </a:t>
            </a:r>
            <a:r>
              <a:rPr lang="hu-HU" sz="2000" b="1" i="1" u="sng" smtClean="0">
                <a:solidFill>
                  <a:srgbClr val="CC0000"/>
                </a:solidFill>
                <a:latin typeface="Times New Roman" pitchFamily="18" charset="0"/>
              </a:rPr>
              <a:t>CSEN  CSELŐ</a:t>
            </a:r>
            <a:r>
              <a:rPr lang="hu-HU" sz="2000" smtClean="0">
                <a:solidFill>
                  <a:srgbClr val="CC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64613" cy="6858000"/>
          </a:xfrm>
        </p:spPr>
        <p:txBody>
          <a:bodyPr/>
          <a:lstStyle/>
          <a:p>
            <a:pPr algn="just" eaLnBrk="1" hangingPunct="1"/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Egy sakkbajnokságban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hu-HU" sz="2800" i="1" smtClean="0">
                <a:solidFill>
                  <a:srgbClr val="0000CC"/>
                </a:solidFill>
                <a:latin typeface="Times New Roman" pitchFamily="18" charset="0"/>
              </a:rPr>
              <a:t>olgár,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hu-HU" sz="2800" i="1" smtClean="0">
                <a:solidFill>
                  <a:srgbClr val="0000CC"/>
                </a:solidFill>
                <a:latin typeface="Times New Roman" pitchFamily="18" charset="0"/>
              </a:rPr>
              <a:t>orváth,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hu-HU" sz="2800" i="1" smtClean="0">
                <a:solidFill>
                  <a:srgbClr val="0000CC"/>
                </a:solidFill>
                <a:latin typeface="Times New Roman" pitchFamily="18" charset="0"/>
              </a:rPr>
              <a:t>engyel,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hu-HU" sz="2800" i="1" smtClean="0">
                <a:solidFill>
                  <a:srgbClr val="0000CC"/>
                </a:solidFill>
                <a:latin typeface="Times New Roman" pitchFamily="18" charset="0"/>
              </a:rPr>
              <a:t>agyar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és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hu-HU" sz="2800" i="1" smtClean="0">
                <a:solidFill>
                  <a:srgbClr val="0000CC"/>
                </a:solidFill>
                <a:latin typeface="Times New Roman" pitchFamily="18" charset="0"/>
              </a:rPr>
              <a:t>émeth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nevű játékosok között körmérkőzések zajlanak. Még nem játszott mindenki mindenkivel. Az ábra az eddig lejátszott mérkőzéseket mutatja úgy, hogy a nyíl a győztesre mutat. Döntetlen esetén nincs nyíl a két játékost összekötő vonalon. Minden játékos a győzelemért kettő pontot, a döntetlenért egy pontot, a vereségért pedig nulla pontot kap.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a) Ki  jelenleg az első? 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b) Ki áll jelenleg az utolsó helyen? 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c) Hány mérkőzés van még hátra? </a:t>
            </a:r>
            <a:endParaRPr lang="hu-HU" sz="120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Az ábra kiegészítésével adjunk meg egy olyan lehetőséget, amikor a bajnokság végén – minden mérkőzés lejátszása után – az első helyen és a második helyen is holtverseny alakul ki (azaz azonos pontszámmal két első és két második helyezett lesz)!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mtClean="0"/>
              <a:t>Eddigi állás:</a:t>
            </a:r>
          </a:p>
        </p:txBody>
      </p:sp>
      <p:sp>
        <p:nvSpPr>
          <p:cNvPr id="32771" name="Oval 59"/>
          <p:cNvSpPr>
            <a:spLocks noChangeArrowheads="1"/>
          </p:cNvSpPr>
          <p:nvPr/>
        </p:nvSpPr>
        <p:spPr bwMode="auto">
          <a:xfrm>
            <a:off x="4860925" y="836613"/>
            <a:ext cx="1851025" cy="1231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latin typeface="Tahoma" pitchFamily="34" charset="0"/>
            </a:endParaRPr>
          </a:p>
        </p:txBody>
      </p:sp>
      <p:sp>
        <p:nvSpPr>
          <p:cNvPr id="62524" name="Oval 60"/>
          <p:cNvSpPr>
            <a:spLocks noChangeArrowheads="1"/>
          </p:cNvSpPr>
          <p:nvPr/>
        </p:nvSpPr>
        <p:spPr bwMode="auto">
          <a:xfrm>
            <a:off x="179388" y="3068638"/>
            <a:ext cx="1851025" cy="1231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latin typeface="Tahoma" pitchFamily="34" charset="0"/>
            </a:endParaRPr>
          </a:p>
          <a:p>
            <a:pPr>
              <a:defRPr/>
            </a:pPr>
            <a:r>
              <a:rPr lang="hu-HU">
                <a:latin typeface="Tahoma" pitchFamily="34" charset="0"/>
              </a:rPr>
              <a:t> </a:t>
            </a: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Bolgár</a:t>
            </a:r>
          </a:p>
        </p:txBody>
      </p:sp>
      <p:sp>
        <p:nvSpPr>
          <p:cNvPr id="32773" name="Oval 61"/>
          <p:cNvSpPr>
            <a:spLocks noChangeArrowheads="1"/>
          </p:cNvSpPr>
          <p:nvPr/>
        </p:nvSpPr>
        <p:spPr bwMode="auto">
          <a:xfrm>
            <a:off x="5868988" y="2781300"/>
            <a:ext cx="1851025" cy="1230313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2774" name="Text Box 62"/>
          <p:cNvSpPr txBox="1">
            <a:spLocks noChangeArrowheads="1"/>
          </p:cNvSpPr>
          <p:nvPr/>
        </p:nvSpPr>
        <p:spPr bwMode="auto">
          <a:xfrm>
            <a:off x="2771775" y="2563813"/>
            <a:ext cx="21209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Tahoma" pitchFamily="34" charset="0"/>
            </a:endParaRPr>
          </a:p>
        </p:txBody>
      </p:sp>
      <p:sp>
        <p:nvSpPr>
          <p:cNvPr id="62527" name="Text Box 63"/>
          <p:cNvSpPr txBox="1">
            <a:spLocks noChangeArrowheads="1"/>
          </p:cNvSpPr>
          <p:nvPr/>
        </p:nvSpPr>
        <p:spPr bwMode="auto">
          <a:xfrm>
            <a:off x="395288" y="3213100"/>
            <a:ext cx="21209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sz="2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528" name="Text Box 64"/>
          <p:cNvSpPr txBox="1">
            <a:spLocks noChangeArrowheads="1"/>
          </p:cNvSpPr>
          <p:nvPr/>
        </p:nvSpPr>
        <p:spPr bwMode="auto">
          <a:xfrm>
            <a:off x="6027738" y="3125788"/>
            <a:ext cx="216058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Magyar</a:t>
            </a:r>
          </a:p>
        </p:txBody>
      </p:sp>
      <p:sp>
        <p:nvSpPr>
          <p:cNvPr id="32777" name="Line 65"/>
          <p:cNvSpPr>
            <a:spLocks noChangeShapeType="1"/>
          </p:cNvSpPr>
          <p:nvPr/>
        </p:nvSpPr>
        <p:spPr bwMode="auto">
          <a:xfrm flipH="1">
            <a:off x="3276600" y="1412875"/>
            <a:ext cx="11842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2778" name="Line 66"/>
          <p:cNvSpPr>
            <a:spLocks noChangeShapeType="1"/>
          </p:cNvSpPr>
          <p:nvPr/>
        </p:nvSpPr>
        <p:spPr bwMode="auto">
          <a:xfrm>
            <a:off x="6300788" y="2132013"/>
            <a:ext cx="541337" cy="4333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2779" name="Line 67"/>
          <p:cNvSpPr>
            <a:spLocks noChangeShapeType="1"/>
          </p:cNvSpPr>
          <p:nvPr/>
        </p:nvSpPr>
        <p:spPr bwMode="auto">
          <a:xfrm>
            <a:off x="2555875" y="3573463"/>
            <a:ext cx="30829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2780" name="Line 68"/>
          <p:cNvSpPr>
            <a:spLocks noChangeShapeType="1"/>
          </p:cNvSpPr>
          <p:nvPr/>
        </p:nvSpPr>
        <p:spPr bwMode="auto">
          <a:xfrm rot="20252130" flipH="1">
            <a:off x="2555875" y="2563813"/>
            <a:ext cx="2292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2781" name="Line 69"/>
          <p:cNvSpPr>
            <a:spLocks noChangeShapeType="1"/>
          </p:cNvSpPr>
          <p:nvPr/>
        </p:nvSpPr>
        <p:spPr bwMode="auto">
          <a:xfrm rot="1347870">
            <a:off x="3079750" y="2538413"/>
            <a:ext cx="2435225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32782" name="Group 70"/>
          <p:cNvGrpSpPr>
            <a:grpSpLocks/>
          </p:cNvGrpSpPr>
          <p:nvPr/>
        </p:nvGrpSpPr>
        <p:grpSpPr bwMode="auto">
          <a:xfrm>
            <a:off x="2268538" y="4364038"/>
            <a:ext cx="4248150" cy="1314450"/>
            <a:chOff x="4084" y="4952"/>
            <a:chExt cx="2991" cy="667"/>
          </a:xfrm>
        </p:grpSpPr>
        <p:sp>
          <p:nvSpPr>
            <p:cNvPr id="32787" name="Oval 71"/>
            <p:cNvSpPr>
              <a:spLocks noChangeArrowheads="1"/>
            </p:cNvSpPr>
            <p:nvPr/>
          </p:nvSpPr>
          <p:spPr bwMode="auto">
            <a:xfrm>
              <a:off x="5022" y="4994"/>
              <a:ext cx="1302" cy="6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788" name="Line 72"/>
            <p:cNvSpPr>
              <a:spLocks noChangeShapeType="1"/>
            </p:cNvSpPr>
            <p:nvPr/>
          </p:nvSpPr>
          <p:spPr bwMode="auto">
            <a:xfrm rot="1689678">
              <a:off x="4084" y="4952"/>
              <a:ext cx="8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789" name="Line 73"/>
            <p:cNvSpPr>
              <a:spLocks noChangeShapeType="1"/>
            </p:cNvSpPr>
            <p:nvPr/>
          </p:nvSpPr>
          <p:spPr bwMode="auto">
            <a:xfrm rot="19910322" flipH="1">
              <a:off x="6242" y="4954"/>
              <a:ext cx="8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2538" name="Text Box 74"/>
          <p:cNvSpPr txBox="1">
            <a:spLocks noChangeArrowheads="1"/>
          </p:cNvSpPr>
          <p:nvPr/>
        </p:nvSpPr>
        <p:spPr bwMode="auto">
          <a:xfrm>
            <a:off x="3694113" y="4752975"/>
            <a:ext cx="251936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Lengyel</a:t>
            </a:r>
          </a:p>
        </p:txBody>
      </p:sp>
      <p:sp>
        <p:nvSpPr>
          <p:cNvPr id="62539" name="Oval 75"/>
          <p:cNvSpPr>
            <a:spLocks noChangeArrowheads="1"/>
          </p:cNvSpPr>
          <p:nvPr/>
        </p:nvSpPr>
        <p:spPr bwMode="auto">
          <a:xfrm>
            <a:off x="1042988" y="981075"/>
            <a:ext cx="2016125" cy="1231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Német</a:t>
            </a:r>
            <a:r>
              <a:rPr lang="hu-HU" sz="2800"/>
              <a:t>h</a:t>
            </a:r>
          </a:p>
        </p:txBody>
      </p:sp>
      <p:sp>
        <p:nvSpPr>
          <p:cNvPr id="62540" name="Oval 76"/>
          <p:cNvSpPr>
            <a:spLocks noChangeArrowheads="1"/>
          </p:cNvSpPr>
          <p:nvPr/>
        </p:nvSpPr>
        <p:spPr bwMode="auto">
          <a:xfrm>
            <a:off x="179388" y="3068638"/>
            <a:ext cx="1851025" cy="1231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Bolgár</a:t>
            </a:r>
          </a:p>
          <a:p>
            <a:pPr>
              <a:defRPr/>
            </a:pPr>
            <a:endParaRPr lang="hu-H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559" name="Rectangle 95"/>
          <p:cNvSpPr>
            <a:spLocks noChangeArrowheads="1"/>
          </p:cNvSpPr>
          <p:nvPr/>
        </p:nvSpPr>
        <p:spPr bwMode="auto">
          <a:xfrm>
            <a:off x="5219700" y="1144588"/>
            <a:ext cx="142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Horváth</a:t>
            </a:r>
            <a:endParaRPr lang="hu-HU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mtClean="0"/>
              <a:t>Megoldások: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755650" y="836613"/>
            <a:ext cx="3025775" cy="2447925"/>
            <a:chOff x="839" y="709"/>
            <a:chExt cx="1543" cy="1360"/>
          </a:xfrm>
        </p:grpSpPr>
        <p:sp>
          <p:nvSpPr>
            <p:cNvPr id="33899" name="Line 5"/>
            <p:cNvSpPr>
              <a:spLocks noChangeShapeType="1"/>
            </p:cNvSpPr>
            <p:nvPr/>
          </p:nvSpPr>
          <p:spPr bwMode="auto">
            <a:xfrm flipH="1">
              <a:off x="1383" y="821"/>
              <a:ext cx="5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0" name="Line 6"/>
            <p:cNvSpPr>
              <a:spLocks noChangeShapeType="1"/>
            </p:cNvSpPr>
            <p:nvPr/>
          </p:nvSpPr>
          <p:spPr bwMode="auto">
            <a:xfrm flipV="1">
              <a:off x="1840" y="1665"/>
              <a:ext cx="229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1" name="Line 7"/>
            <p:cNvSpPr>
              <a:spLocks noChangeShapeType="1"/>
            </p:cNvSpPr>
            <p:nvPr/>
          </p:nvSpPr>
          <p:spPr bwMode="auto">
            <a:xfrm flipH="1" flipV="1">
              <a:off x="1089" y="1621"/>
              <a:ext cx="327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2" name="Line 8"/>
            <p:cNvSpPr>
              <a:spLocks noChangeShapeType="1"/>
            </p:cNvSpPr>
            <p:nvPr/>
          </p:nvSpPr>
          <p:spPr bwMode="auto">
            <a:xfrm flipV="1">
              <a:off x="1155" y="970"/>
              <a:ext cx="849" cy="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3" name="Line 9"/>
            <p:cNvSpPr>
              <a:spLocks noChangeShapeType="1"/>
            </p:cNvSpPr>
            <p:nvPr/>
          </p:nvSpPr>
          <p:spPr bwMode="auto">
            <a:xfrm flipH="1" flipV="1">
              <a:off x="1318" y="965"/>
              <a:ext cx="784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4" name="Line 10"/>
            <p:cNvSpPr>
              <a:spLocks noChangeShapeType="1"/>
            </p:cNvSpPr>
            <p:nvPr/>
          </p:nvSpPr>
          <p:spPr bwMode="auto">
            <a:xfrm flipV="1">
              <a:off x="1187" y="1521"/>
              <a:ext cx="8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3905" name="Group 11"/>
            <p:cNvGrpSpPr>
              <a:grpSpLocks/>
            </p:cNvGrpSpPr>
            <p:nvPr/>
          </p:nvGrpSpPr>
          <p:grpSpPr bwMode="auto">
            <a:xfrm>
              <a:off x="915" y="1013"/>
              <a:ext cx="1139" cy="733"/>
              <a:chOff x="2272" y="13511"/>
              <a:chExt cx="2036" cy="1146"/>
            </a:xfrm>
          </p:grpSpPr>
          <p:sp>
            <p:nvSpPr>
              <p:cNvPr id="33927" name="Line 12"/>
              <p:cNvSpPr>
                <a:spLocks noChangeShapeType="1"/>
              </p:cNvSpPr>
              <p:nvPr/>
            </p:nvSpPr>
            <p:spPr bwMode="auto">
              <a:xfrm flipV="1">
                <a:off x="3692" y="13632"/>
                <a:ext cx="616" cy="10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928" name="Line 13"/>
              <p:cNvSpPr>
                <a:spLocks noChangeShapeType="1"/>
              </p:cNvSpPr>
              <p:nvPr/>
            </p:nvSpPr>
            <p:spPr bwMode="auto">
              <a:xfrm>
                <a:off x="2731" y="13632"/>
                <a:ext cx="677" cy="10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929" name="Line 14"/>
              <p:cNvSpPr>
                <a:spLocks noChangeShapeType="1"/>
              </p:cNvSpPr>
              <p:nvPr/>
            </p:nvSpPr>
            <p:spPr bwMode="auto">
              <a:xfrm flipH="1">
                <a:off x="2272" y="13511"/>
                <a:ext cx="226" cy="4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3906" name="Line 15"/>
            <p:cNvSpPr>
              <a:spLocks noChangeShapeType="1"/>
            </p:cNvSpPr>
            <p:nvPr/>
          </p:nvSpPr>
          <p:spPr bwMode="auto">
            <a:xfrm flipH="1">
              <a:off x="1369" y="821"/>
              <a:ext cx="5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7" name="Line 16"/>
            <p:cNvSpPr>
              <a:spLocks noChangeShapeType="1"/>
            </p:cNvSpPr>
            <p:nvPr/>
          </p:nvSpPr>
          <p:spPr bwMode="auto">
            <a:xfrm>
              <a:off x="2186" y="1003"/>
              <a:ext cx="65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8" name="Line 17"/>
            <p:cNvSpPr>
              <a:spLocks noChangeShapeType="1"/>
            </p:cNvSpPr>
            <p:nvPr/>
          </p:nvSpPr>
          <p:spPr bwMode="auto">
            <a:xfrm flipH="1" flipV="1">
              <a:off x="1089" y="1621"/>
              <a:ext cx="327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09" name="Line 18"/>
            <p:cNvSpPr>
              <a:spLocks noChangeShapeType="1"/>
            </p:cNvSpPr>
            <p:nvPr/>
          </p:nvSpPr>
          <p:spPr bwMode="auto">
            <a:xfrm flipV="1">
              <a:off x="1155" y="970"/>
              <a:ext cx="849" cy="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10" name="Line 19"/>
            <p:cNvSpPr>
              <a:spLocks noChangeShapeType="1"/>
            </p:cNvSpPr>
            <p:nvPr/>
          </p:nvSpPr>
          <p:spPr bwMode="auto">
            <a:xfrm flipH="1" flipV="1">
              <a:off x="1318" y="965"/>
              <a:ext cx="784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911" name="Line 20"/>
            <p:cNvSpPr>
              <a:spLocks noChangeShapeType="1"/>
            </p:cNvSpPr>
            <p:nvPr/>
          </p:nvSpPr>
          <p:spPr bwMode="auto">
            <a:xfrm flipV="1">
              <a:off x="1187" y="1521"/>
              <a:ext cx="8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3912" name="Group 21"/>
            <p:cNvGrpSpPr>
              <a:grpSpLocks/>
            </p:cNvGrpSpPr>
            <p:nvPr/>
          </p:nvGrpSpPr>
          <p:grpSpPr bwMode="auto">
            <a:xfrm>
              <a:off x="839" y="1374"/>
              <a:ext cx="275" cy="269"/>
              <a:chOff x="1413" y="11965"/>
              <a:chExt cx="492" cy="420"/>
            </a:xfrm>
          </p:grpSpPr>
          <p:sp>
            <p:nvSpPr>
              <p:cNvPr id="33925" name="Oval 22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926" name="Text Box 23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1">
                    <a:solidFill>
                      <a:srgbClr val="FF0000"/>
                    </a:solidFill>
                    <a:latin typeface="Tahoma" pitchFamily="34" charset="0"/>
                  </a:rPr>
                  <a:t>5</a:t>
                </a:r>
              </a:p>
            </p:txBody>
          </p:sp>
        </p:grpSp>
        <p:grpSp>
          <p:nvGrpSpPr>
            <p:cNvPr id="33913" name="Group 24"/>
            <p:cNvGrpSpPr>
              <a:grpSpLocks/>
            </p:cNvGrpSpPr>
            <p:nvPr/>
          </p:nvGrpSpPr>
          <p:grpSpPr bwMode="auto">
            <a:xfrm>
              <a:off x="1056" y="735"/>
              <a:ext cx="275" cy="268"/>
              <a:chOff x="1413" y="11965"/>
              <a:chExt cx="492" cy="420"/>
            </a:xfrm>
          </p:grpSpPr>
          <p:sp>
            <p:nvSpPr>
              <p:cNvPr id="33923" name="Oval 25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924" name="Text Box 26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4</a:t>
                </a:r>
              </a:p>
            </p:txBody>
          </p:sp>
        </p:grpSp>
        <p:grpSp>
          <p:nvGrpSpPr>
            <p:cNvPr id="33914" name="Group 27"/>
            <p:cNvGrpSpPr>
              <a:grpSpLocks/>
            </p:cNvGrpSpPr>
            <p:nvPr/>
          </p:nvGrpSpPr>
          <p:grpSpPr bwMode="auto">
            <a:xfrm>
              <a:off x="1980" y="709"/>
              <a:ext cx="276" cy="269"/>
              <a:chOff x="1413" y="11965"/>
              <a:chExt cx="492" cy="420"/>
            </a:xfrm>
          </p:grpSpPr>
          <p:sp>
            <p:nvSpPr>
              <p:cNvPr id="33921" name="Oval 28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922" name="Text Box 29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4</a:t>
                </a:r>
              </a:p>
            </p:txBody>
          </p:sp>
        </p:grpSp>
        <p:grpSp>
          <p:nvGrpSpPr>
            <p:cNvPr id="33915" name="Group 30"/>
            <p:cNvGrpSpPr>
              <a:grpSpLocks/>
            </p:cNvGrpSpPr>
            <p:nvPr/>
          </p:nvGrpSpPr>
          <p:grpSpPr bwMode="auto">
            <a:xfrm>
              <a:off x="2107" y="1357"/>
              <a:ext cx="275" cy="269"/>
              <a:chOff x="1413" y="11965"/>
              <a:chExt cx="492" cy="420"/>
            </a:xfrm>
          </p:grpSpPr>
          <p:sp>
            <p:nvSpPr>
              <p:cNvPr id="33919" name="Oval 31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920" name="Text Box 32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1">
                    <a:solidFill>
                      <a:srgbClr val="FF0000"/>
                    </a:solidFill>
                    <a:latin typeface="Tahoma" pitchFamily="34" charset="0"/>
                  </a:rPr>
                  <a:t>5</a:t>
                </a:r>
              </a:p>
            </p:txBody>
          </p:sp>
        </p:grpSp>
        <p:grpSp>
          <p:nvGrpSpPr>
            <p:cNvPr id="33916" name="Group 33"/>
            <p:cNvGrpSpPr>
              <a:grpSpLocks/>
            </p:cNvGrpSpPr>
            <p:nvPr/>
          </p:nvGrpSpPr>
          <p:grpSpPr bwMode="auto">
            <a:xfrm>
              <a:off x="1503" y="1800"/>
              <a:ext cx="275" cy="269"/>
              <a:chOff x="1413" y="11965"/>
              <a:chExt cx="492" cy="420"/>
            </a:xfrm>
          </p:grpSpPr>
          <p:sp>
            <p:nvSpPr>
              <p:cNvPr id="33917" name="Oval 34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918" name="Text Box 35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33796" name="Group 36"/>
          <p:cNvGrpSpPr>
            <a:grpSpLocks/>
          </p:cNvGrpSpPr>
          <p:nvPr/>
        </p:nvGrpSpPr>
        <p:grpSpPr bwMode="auto">
          <a:xfrm>
            <a:off x="5148263" y="692150"/>
            <a:ext cx="3168650" cy="2592388"/>
            <a:chOff x="3243" y="754"/>
            <a:chExt cx="1724" cy="1315"/>
          </a:xfrm>
        </p:grpSpPr>
        <p:sp>
          <p:nvSpPr>
            <p:cNvPr id="33865" name="Line 37"/>
            <p:cNvSpPr>
              <a:spLocks noChangeShapeType="1"/>
            </p:cNvSpPr>
            <p:nvPr/>
          </p:nvSpPr>
          <p:spPr bwMode="auto">
            <a:xfrm flipH="1">
              <a:off x="3828" y="867"/>
              <a:ext cx="6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6" name="Line 38"/>
            <p:cNvSpPr>
              <a:spLocks noChangeShapeType="1"/>
            </p:cNvSpPr>
            <p:nvPr/>
          </p:nvSpPr>
          <p:spPr bwMode="auto">
            <a:xfrm flipV="1">
              <a:off x="4339" y="1710"/>
              <a:ext cx="256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7" name="Line 39"/>
            <p:cNvSpPr>
              <a:spLocks noChangeShapeType="1"/>
            </p:cNvSpPr>
            <p:nvPr/>
          </p:nvSpPr>
          <p:spPr bwMode="auto">
            <a:xfrm flipH="1" flipV="1">
              <a:off x="3500" y="1666"/>
              <a:ext cx="365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8" name="Line 40"/>
            <p:cNvSpPr>
              <a:spLocks noChangeShapeType="1"/>
            </p:cNvSpPr>
            <p:nvPr/>
          </p:nvSpPr>
          <p:spPr bwMode="auto">
            <a:xfrm flipV="1">
              <a:off x="3573" y="1016"/>
              <a:ext cx="948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69" name="Line 41"/>
            <p:cNvSpPr>
              <a:spLocks noChangeShapeType="1"/>
            </p:cNvSpPr>
            <p:nvPr/>
          </p:nvSpPr>
          <p:spPr bwMode="auto">
            <a:xfrm flipH="1" flipV="1">
              <a:off x="3755" y="1011"/>
              <a:ext cx="876" cy="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0" name="Line 42"/>
            <p:cNvSpPr>
              <a:spLocks noChangeShapeType="1"/>
            </p:cNvSpPr>
            <p:nvPr/>
          </p:nvSpPr>
          <p:spPr bwMode="auto">
            <a:xfrm flipV="1">
              <a:off x="3609" y="1566"/>
              <a:ext cx="9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1" name="Line 43"/>
            <p:cNvSpPr>
              <a:spLocks noChangeShapeType="1"/>
            </p:cNvSpPr>
            <p:nvPr/>
          </p:nvSpPr>
          <p:spPr bwMode="auto">
            <a:xfrm flipV="1">
              <a:off x="4161" y="1133"/>
              <a:ext cx="434" cy="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2" name="Line 44"/>
            <p:cNvSpPr>
              <a:spLocks noChangeShapeType="1"/>
            </p:cNvSpPr>
            <p:nvPr/>
          </p:nvSpPr>
          <p:spPr bwMode="auto">
            <a:xfrm flipH="1">
              <a:off x="3399" y="1060"/>
              <a:ext cx="101" cy="27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3" name="Line 45"/>
            <p:cNvSpPr>
              <a:spLocks noChangeShapeType="1"/>
            </p:cNvSpPr>
            <p:nvPr/>
          </p:nvSpPr>
          <p:spPr bwMode="auto">
            <a:xfrm>
              <a:off x="3609" y="1089"/>
              <a:ext cx="329" cy="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4" name="Line 46"/>
            <p:cNvSpPr>
              <a:spLocks noChangeShapeType="1"/>
            </p:cNvSpPr>
            <p:nvPr/>
          </p:nvSpPr>
          <p:spPr bwMode="auto">
            <a:xfrm flipH="1">
              <a:off x="3828" y="867"/>
              <a:ext cx="6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5" name="Line 47"/>
            <p:cNvSpPr>
              <a:spLocks noChangeShapeType="1"/>
            </p:cNvSpPr>
            <p:nvPr/>
          </p:nvSpPr>
          <p:spPr bwMode="auto">
            <a:xfrm>
              <a:off x="4716" y="1050"/>
              <a:ext cx="73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6" name="Line 48"/>
            <p:cNvSpPr>
              <a:spLocks noChangeShapeType="1"/>
            </p:cNvSpPr>
            <p:nvPr/>
          </p:nvSpPr>
          <p:spPr bwMode="auto">
            <a:xfrm flipV="1">
              <a:off x="4339" y="1710"/>
              <a:ext cx="256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7" name="Line 49"/>
            <p:cNvSpPr>
              <a:spLocks noChangeShapeType="1"/>
            </p:cNvSpPr>
            <p:nvPr/>
          </p:nvSpPr>
          <p:spPr bwMode="auto">
            <a:xfrm flipH="1" flipV="1">
              <a:off x="3500" y="1666"/>
              <a:ext cx="365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8" name="Line 50"/>
            <p:cNvSpPr>
              <a:spLocks noChangeShapeType="1"/>
            </p:cNvSpPr>
            <p:nvPr/>
          </p:nvSpPr>
          <p:spPr bwMode="auto">
            <a:xfrm flipV="1">
              <a:off x="3573" y="1016"/>
              <a:ext cx="948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79" name="Line 51"/>
            <p:cNvSpPr>
              <a:spLocks noChangeShapeType="1"/>
            </p:cNvSpPr>
            <p:nvPr/>
          </p:nvSpPr>
          <p:spPr bwMode="auto">
            <a:xfrm flipH="1" flipV="1">
              <a:off x="3755" y="1011"/>
              <a:ext cx="876" cy="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80" name="Line 52"/>
            <p:cNvSpPr>
              <a:spLocks noChangeShapeType="1"/>
            </p:cNvSpPr>
            <p:nvPr/>
          </p:nvSpPr>
          <p:spPr bwMode="auto">
            <a:xfrm flipV="1">
              <a:off x="3609" y="1566"/>
              <a:ext cx="9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81" name="Line 53"/>
            <p:cNvSpPr>
              <a:spLocks noChangeShapeType="1"/>
            </p:cNvSpPr>
            <p:nvPr/>
          </p:nvSpPr>
          <p:spPr bwMode="auto">
            <a:xfrm flipV="1">
              <a:off x="4161" y="1133"/>
              <a:ext cx="434" cy="62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82" name="Line 54"/>
            <p:cNvSpPr>
              <a:spLocks noChangeShapeType="1"/>
            </p:cNvSpPr>
            <p:nvPr/>
          </p:nvSpPr>
          <p:spPr bwMode="auto">
            <a:xfrm flipH="1">
              <a:off x="3399" y="1062"/>
              <a:ext cx="101" cy="27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83" name="Line 55"/>
            <p:cNvSpPr>
              <a:spLocks noChangeShapeType="1"/>
            </p:cNvSpPr>
            <p:nvPr/>
          </p:nvSpPr>
          <p:spPr bwMode="auto">
            <a:xfrm>
              <a:off x="3609" y="1087"/>
              <a:ext cx="329" cy="6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3884" name="Group 56"/>
            <p:cNvGrpSpPr>
              <a:grpSpLocks/>
            </p:cNvGrpSpPr>
            <p:nvPr/>
          </p:nvGrpSpPr>
          <p:grpSpPr bwMode="auto">
            <a:xfrm>
              <a:off x="3243" y="1394"/>
              <a:ext cx="307" cy="268"/>
              <a:chOff x="1413" y="11965"/>
              <a:chExt cx="492" cy="420"/>
            </a:xfrm>
          </p:grpSpPr>
          <p:sp>
            <p:nvSpPr>
              <p:cNvPr id="33897" name="Oval 57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98" name="Text Box 58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4</a:t>
                </a:r>
              </a:p>
            </p:txBody>
          </p:sp>
        </p:grpSp>
        <p:grpSp>
          <p:nvGrpSpPr>
            <p:cNvPr id="33885" name="Group 59"/>
            <p:cNvGrpSpPr>
              <a:grpSpLocks/>
            </p:cNvGrpSpPr>
            <p:nvPr/>
          </p:nvGrpSpPr>
          <p:grpSpPr bwMode="auto">
            <a:xfrm>
              <a:off x="3485" y="763"/>
              <a:ext cx="307" cy="268"/>
              <a:chOff x="1413" y="11965"/>
              <a:chExt cx="492" cy="420"/>
            </a:xfrm>
          </p:grpSpPr>
          <p:sp>
            <p:nvSpPr>
              <p:cNvPr id="33895" name="Oval 60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96" name="Text Box 61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1">
                    <a:solidFill>
                      <a:srgbClr val="33CC33"/>
                    </a:solidFill>
                    <a:latin typeface="Tahoma" pitchFamily="34" charset="0"/>
                  </a:rPr>
                  <a:t> 5</a:t>
                </a:r>
              </a:p>
            </p:txBody>
          </p:sp>
        </p:grpSp>
        <p:grpSp>
          <p:nvGrpSpPr>
            <p:cNvPr id="33886" name="Group 62"/>
            <p:cNvGrpSpPr>
              <a:grpSpLocks/>
            </p:cNvGrpSpPr>
            <p:nvPr/>
          </p:nvGrpSpPr>
          <p:grpSpPr bwMode="auto">
            <a:xfrm>
              <a:off x="4493" y="754"/>
              <a:ext cx="307" cy="268"/>
              <a:chOff x="1413" y="11965"/>
              <a:chExt cx="492" cy="420"/>
            </a:xfrm>
          </p:grpSpPr>
          <p:sp>
            <p:nvSpPr>
              <p:cNvPr id="33893" name="Oval 63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94" name="Text Box 64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4</a:t>
                </a:r>
              </a:p>
            </p:txBody>
          </p:sp>
        </p:grpSp>
        <p:grpSp>
          <p:nvGrpSpPr>
            <p:cNvPr id="33887" name="Group 65"/>
            <p:cNvGrpSpPr>
              <a:grpSpLocks/>
            </p:cNvGrpSpPr>
            <p:nvPr/>
          </p:nvGrpSpPr>
          <p:grpSpPr bwMode="auto">
            <a:xfrm>
              <a:off x="4660" y="1409"/>
              <a:ext cx="307" cy="268"/>
              <a:chOff x="1413" y="11965"/>
              <a:chExt cx="492" cy="420"/>
            </a:xfrm>
          </p:grpSpPr>
          <p:sp>
            <p:nvSpPr>
              <p:cNvPr id="33891" name="Oval 66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92" name="Text Box 67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1">
                    <a:solidFill>
                      <a:srgbClr val="33CC33"/>
                    </a:solidFill>
                    <a:latin typeface="Tahoma" pitchFamily="34" charset="0"/>
                  </a:rPr>
                  <a:t> 5</a:t>
                </a:r>
              </a:p>
            </p:txBody>
          </p:sp>
        </p:grpSp>
        <p:grpSp>
          <p:nvGrpSpPr>
            <p:cNvPr id="33888" name="Group 68"/>
            <p:cNvGrpSpPr>
              <a:grpSpLocks/>
            </p:cNvGrpSpPr>
            <p:nvPr/>
          </p:nvGrpSpPr>
          <p:grpSpPr bwMode="auto">
            <a:xfrm>
              <a:off x="3935" y="1801"/>
              <a:ext cx="307" cy="268"/>
              <a:chOff x="1413" y="11965"/>
              <a:chExt cx="492" cy="420"/>
            </a:xfrm>
          </p:grpSpPr>
          <p:sp>
            <p:nvSpPr>
              <p:cNvPr id="33889" name="Oval 69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90" name="Text Box 70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33797" name="Group 139"/>
          <p:cNvGrpSpPr>
            <a:grpSpLocks/>
          </p:cNvGrpSpPr>
          <p:nvPr/>
        </p:nvGrpSpPr>
        <p:grpSpPr bwMode="auto">
          <a:xfrm>
            <a:off x="793750" y="3830638"/>
            <a:ext cx="2736850" cy="2303462"/>
            <a:chOff x="476" y="2251"/>
            <a:chExt cx="1724" cy="1451"/>
          </a:xfrm>
        </p:grpSpPr>
        <p:sp>
          <p:nvSpPr>
            <p:cNvPr id="33832" name="Line 72"/>
            <p:cNvSpPr>
              <a:spLocks noChangeShapeType="1"/>
            </p:cNvSpPr>
            <p:nvPr/>
          </p:nvSpPr>
          <p:spPr bwMode="auto">
            <a:xfrm flipH="1">
              <a:off x="1061" y="2375"/>
              <a:ext cx="6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3" name="Line 73"/>
            <p:cNvSpPr>
              <a:spLocks noChangeShapeType="1"/>
            </p:cNvSpPr>
            <p:nvPr/>
          </p:nvSpPr>
          <p:spPr bwMode="auto">
            <a:xfrm flipV="1">
              <a:off x="1572" y="3306"/>
              <a:ext cx="256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4" name="Line 74"/>
            <p:cNvSpPr>
              <a:spLocks noChangeShapeType="1"/>
            </p:cNvSpPr>
            <p:nvPr/>
          </p:nvSpPr>
          <p:spPr bwMode="auto">
            <a:xfrm flipH="1" flipV="1">
              <a:off x="733" y="3257"/>
              <a:ext cx="365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5" name="Line 75"/>
            <p:cNvSpPr>
              <a:spLocks noChangeShapeType="1"/>
            </p:cNvSpPr>
            <p:nvPr/>
          </p:nvSpPr>
          <p:spPr bwMode="auto">
            <a:xfrm flipV="1">
              <a:off x="805" y="2539"/>
              <a:ext cx="949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6" name="Line 76"/>
            <p:cNvSpPr>
              <a:spLocks noChangeShapeType="1"/>
            </p:cNvSpPr>
            <p:nvPr/>
          </p:nvSpPr>
          <p:spPr bwMode="auto">
            <a:xfrm flipH="1" flipV="1">
              <a:off x="988" y="2535"/>
              <a:ext cx="877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7" name="Line 77"/>
            <p:cNvSpPr>
              <a:spLocks noChangeShapeType="1"/>
            </p:cNvSpPr>
            <p:nvPr/>
          </p:nvSpPr>
          <p:spPr bwMode="auto">
            <a:xfrm flipV="1">
              <a:off x="842" y="3147"/>
              <a:ext cx="9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8" name="Line 78"/>
            <p:cNvSpPr>
              <a:spLocks noChangeShapeType="1"/>
            </p:cNvSpPr>
            <p:nvPr/>
          </p:nvSpPr>
          <p:spPr bwMode="auto">
            <a:xfrm flipH="1">
              <a:off x="631" y="2589"/>
              <a:ext cx="102" cy="305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39" name="Line 79"/>
            <p:cNvSpPr>
              <a:spLocks noChangeShapeType="1"/>
            </p:cNvSpPr>
            <p:nvPr/>
          </p:nvSpPr>
          <p:spPr bwMode="auto">
            <a:xfrm>
              <a:off x="842" y="2621"/>
              <a:ext cx="328" cy="74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0" name="Line 80"/>
            <p:cNvSpPr>
              <a:spLocks noChangeShapeType="1"/>
            </p:cNvSpPr>
            <p:nvPr/>
          </p:nvSpPr>
          <p:spPr bwMode="auto">
            <a:xfrm flipH="1">
              <a:off x="1061" y="2375"/>
              <a:ext cx="6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1" name="Line 81"/>
            <p:cNvSpPr>
              <a:spLocks noChangeShapeType="1"/>
            </p:cNvSpPr>
            <p:nvPr/>
          </p:nvSpPr>
          <p:spPr bwMode="auto">
            <a:xfrm>
              <a:off x="1949" y="2578"/>
              <a:ext cx="72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2" name="Line 82"/>
            <p:cNvSpPr>
              <a:spLocks noChangeShapeType="1"/>
            </p:cNvSpPr>
            <p:nvPr/>
          </p:nvSpPr>
          <p:spPr bwMode="auto">
            <a:xfrm flipV="1">
              <a:off x="1572" y="3306"/>
              <a:ext cx="256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3" name="Line 83"/>
            <p:cNvSpPr>
              <a:spLocks noChangeShapeType="1"/>
            </p:cNvSpPr>
            <p:nvPr/>
          </p:nvSpPr>
          <p:spPr bwMode="auto">
            <a:xfrm flipH="1" flipV="1">
              <a:off x="733" y="3257"/>
              <a:ext cx="365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4" name="Line 84"/>
            <p:cNvSpPr>
              <a:spLocks noChangeShapeType="1"/>
            </p:cNvSpPr>
            <p:nvPr/>
          </p:nvSpPr>
          <p:spPr bwMode="auto">
            <a:xfrm flipV="1">
              <a:off x="805" y="2539"/>
              <a:ext cx="949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5" name="Line 85"/>
            <p:cNvSpPr>
              <a:spLocks noChangeShapeType="1"/>
            </p:cNvSpPr>
            <p:nvPr/>
          </p:nvSpPr>
          <p:spPr bwMode="auto">
            <a:xfrm flipH="1" flipV="1">
              <a:off x="988" y="2535"/>
              <a:ext cx="877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6" name="Line 86"/>
            <p:cNvSpPr>
              <a:spLocks noChangeShapeType="1"/>
            </p:cNvSpPr>
            <p:nvPr/>
          </p:nvSpPr>
          <p:spPr bwMode="auto">
            <a:xfrm flipV="1">
              <a:off x="842" y="3147"/>
              <a:ext cx="9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7" name="Line 87"/>
            <p:cNvSpPr>
              <a:spLocks noChangeShapeType="1"/>
            </p:cNvSpPr>
            <p:nvPr/>
          </p:nvSpPr>
          <p:spPr bwMode="auto">
            <a:xfrm rot="10716969" flipV="1">
              <a:off x="1394" y="2689"/>
              <a:ext cx="434" cy="68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8" name="Line 88"/>
            <p:cNvSpPr>
              <a:spLocks noChangeShapeType="1"/>
            </p:cNvSpPr>
            <p:nvPr/>
          </p:nvSpPr>
          <p:spPr bwMode="auto">
            <a:xfrm flipH="1">
              <a:off x="631" y="2589"/>
              <a:ext cx="102" cy="3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49" name="Line 89"/>
            <p:cNvSpPr>
              <a:spLocks noChangeShapeType="1"/>
            </p:cNvSpPr>
            <p:nvPr/>
          </p:nvSpPr>
          <p:spPr bwMode="auto">
            <a:xfrm>
              <a:off x="842" y="2621"/>
              <a:ext cx="328" cy="7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3850" name="Group 90"/>
            <p:cNvGrpSpPr>
              <a:grpSpLocks/>
            </p:cNvGrpSpPr>
            <p:nvPr/>
          </p:nvGrpSpPr>
          <p:grpSpPr bwMode="auto">
            <a:xfrm>
              <a:off x="476" y="2957"/>
              <a:ext cx="307" cy="295"/>
              <a:chOff x="1413" y="11965"/>
              <a:chExt cx="492" cy="420"/>
            </a:xfrm>
          </p:grpSpPr>
          <p:sp>
            <p:nvSpPr>
              <p:cNvPr id="33863" name="Oval 91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64" name="Text Box 92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4</a:t>
                </a:r>
              </a:p>
            </p:txBody>
          </p:sp>
        </p:grpSp>
        <p:grpSp>
          <p:nvGrpSpPr>
            <p:cNvPr id="33851" name="Group 93"/>
            <p:cNvGrpSpPr>
              <a:grpSpLocks/>
            </p:cNvGrpSpPr>
            <p:nvPr/>
          </p:nvGrpSpPr>
          <p:grpSpPr bwMode="auto">
            <a:xfrm>
              <a:off x="718" y="2260"/>
              <a:ext cx="307" cy="297"/>
              <a:chOff x="1413" y="11965"/>
              <a:chExt cx="492" cy="420"/>
            </a:xfrm>
          </p:grpSpPr>
          <p:sp>
            <p:nvSpPr>
              <p:cNvPr id="33861" name="Oval 94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62" name="Text Box 95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1">
                    <a:solidFill>
                      <a:srgbClr val="0033CC"/>
                    </a:solidFill>
                    <a:latin typeface="Tahoma" pitchFamily="34" charset="0"/>
                  </a:rPr>
                  <a:t>5</a:t>
                </a:r>
              </a:p>
            </p:txBody>
          </p:sp>
        </p:grpSp>
        <p:grpSp>
          <p:nvGrpSpPr>
            <p:cNvPr id="33852" name="Group 96"/>
            <p:cNvGrpSpPr>
              <a:grpSpLocks/>
            </p:cNvGrpSpPr>
            <p:nvPr/>
          </p:nvGrpSpPr>
          <p:grpSpPr bwMode="auto">
            <a:xfrm>
              <a:off x="1726" y="2251"/>
              <a:ext cx="307" cy="295"/>
              <a:chOff x="1413" y="11965"/>
              <a:chExt cx="492" cy="420"/>
            </a:xfrm>
          </p:grpSpPr>
          <p:sp>
            <p:nvSpPr>
              <p:cNvPr id="33859" name="Oval 97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60" name="Text Box 98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2</a:t>
                </a:r>
              </a:p>
            </p:txBody>
          </p:sp>
        </p:grpSp>
        <p:grpSp>
          <p:nvGrpSpPr>
            <p:cNvPr id="33853" name="Group 99"/>
            <p:cNvGrpSpPr>
              <a:grpSpLocks/>
            </p:cNvGrpSpPr>
            <p:nvPr/>
          </p:nvGrpSpPr>
          <p:grpSpPr bwMode="auto">
            <a:xfrm>
              <a:off x="1893" y="2974"/>
              <a:ext cx="307" cy="295"/>
              <a:chOff x="1413" y="11965"/>
              <a:chExt cx="492" cy="420"/>
            </a:xfrm>
          </p:grpSpPr>
          <p:sp>
            <p:nvSpPr>
              <p:cNvPr id="33857" name="Oval 100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58" name="Text Box 101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1">
                    <a:solidFill>
                      <a:srgbClr val="0033CC"/>
                    </a:solidFill>
                    <a:latin typeface="Tahoma" pitchFamily="34" charset="0"/>
                  </a:rPr>
                  <a:t>5</a:t>
                </a:r>
              </a:p>
            </p:txBody>
          </p:sp>
        </p:grpSp>
        <p:grpSp>
          <p:nvGrpSpPr>
            <p:cNvPr id="33854" name="Group 102"/>
            <p:cNvGrpSpPr>
              <a:grpSpLocks/>
            </p:cNvGrpSpPr>
            <p:nvPr/>
          </p:nvGrpSpPr>
          <p:grpSpPr bwMode="auto">
            <a:xfrm>
              <a:off x="1168" y="3407"/>
              <a:ext cx="308" cy="295"/>
              <a:chOff x="1413" y="11965"/>
              <a:chExt cx="492" cy="420"/>
            </a:xfrm>
          </p:grpSpPr>
          <p:sp>
            <p:nvSpPr>
              <p:cNvPr id="33855" name="Oval 103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56" name="Text Box 104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4</a:t>
                </a:r>
              </a:p>
            </p:txBody>
          </p:sp>
        </p:grpSp>
      </p:grpSp>
      <p:grpSp>
        <p:nvGrpSpPr>
          <p:cNvPr id="33798" name="Group 105"/>
          <p:cNvGrpSpPr>
            <a:grpSpLocks/>
          </p:cNvGrpSpPr>
          <p:nvPr/>
        </p:nvGrpSpPr>
        <p:grpSpPr bwMode="auto">
          <a:xfrm>
            <a:off x="5159375" y="3595688"/>
            <a:ext cx="3240088" cy="2374900"/>
            <a:chOff x="3334" y="2614"/>
            <a:chExt cx="1679" cy="1190"/>
          </a:xfrm>
        </p:grpSpPr>
        <p:grpSp>
          <p:nvGrpSpPr>
            <p:cNvPr id="33799" name="Group 106"/>
            <p:cNvGrpSpPr>
              <a:grpSpLocks/>
            </p:cNvGrpSpPr>
            <p:nvPr/>
          </p:nvGrpSpPr>
          <p:grpSpPr bwMode="auto">
            <a:xfrm>
              <a:off x="3574" y="2614"/>
              <a:ext cx="299" cy="241"/>
              <a:chOff x="1413" y="11965"/>
              <a:chExt cx="492" cy="420"/>
            </a:xfrm>
          </p:grpSpPr>
          <p:sp>
            <p:nvSpPr>
              <p:cNvPr id="33830" name="Oval 107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31" name="Text Box 108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4</a:t>
                </a:r>
              </a:p>
            </p:txBody>
          </p:sp>
        </p:grpSp>
        <p:grpSp>
          <p:nvGrpSpPr>
            <p:cNvPr id="33800" name="Group 109"/>
            <p:cNvGrpSpPr>
              <a:grpSpLocks/>
            </p:cNvGrpSpPr>
            <p:nvPr/>
          </p:nvGrpSpPr>
          <p:grpSpPr bwMode="auto">
            <a:xfrm>
              <a:off x="4550" y="2614"/>
              <a:ext cx="300" cy="241"/>
              <a:chOff x="1413" y="11965"/>
              <a:chExt cx="492" cy="420"/>
            </a:xfrm>
          </p:grpSpPr>
          <p:sp>
            <p:nvSpPr>
              <p:cNvPr id="33828" name="Oval 110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29" name="Text Box 111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2</a:t>
                </a:r>
              </a:p>
            </p:txBody>
          </p:sp>
        </p:grpSp>
        <p:sp>
          <p:nvSpPr>
            <p:cNvPr id="33801" name="Line 112"/>
            <p:cNvSpPr>
              <a:spLocks noChangeShapeType="1"/>
            </p:cNvSpPr>
            <p:nvPr/>
          </p:nvSpPr>
          <p:spPr bwMode="auto">
            <a:xfrm flipH="1">
              <a:off x="3904" y="2721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2" name="Line 113"/>
            <p:cNvSpPr>
              <a:spLocks noChangeShapeType="1"/>
            </p:cNvSpPr>
            <p:nvPr/>
          </p:nvSpPr>
          <p:spPr bwMode="auto">
            <a:xfrm flipV="1">
              <a:off x="4402" y="3480"/>
              <a:ext cx="24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3" name="Line 114"/>
            <p:cNvSpPr>
              <a:spLocks noChangeShapeType="1"/>
            </p:cNvSpPr>
            <p:nvPr/>
          </p:nvSpPr>
          <p:spPr bwMode="auto">
            <a:xfrm flipH="1" flipV="1">
              <a:off x="3584" y="3441"/>
              <a:ext cx="355" cy="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4" name="Line 115"/>
            <p:cNvSpPr>
              <a:spLocks noChangeShapeType="1"/>
            </p:cNvSpPr>
            <p:nvPr/>
          </p:nvSpPr>
          <p:spPr bwMode="auto">
            <a:xfrm flipV="1">
              <a:off x="3655" y="2855"/>
              <a:ext cx="924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5" name="Line 116"/>
            <p:cNvSpPr>
              <a:spLocks noChangeShapeType="1"/>
            </p:cNvSpPr>
            <p:nvPr/>
          </p:nvSpPr>
          <p:spPr bwMode="auto">
            <a:xfrm flipH="1" flipV="1">
              <a:off x="3833" y="2851"/>
              <a:ext cx="854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6" name="Line 117"/>
            <p:cNvSpPr>
              <a:spLocks noChangeShapeType="1"/>
            </p:cNvSpPr>
            <p:nvPr/>
          </p:nvSpPr>
          <p:spPr bwMode="auto">
            <a:xfrm flipV="1">
              <a:off x="3690" y="3351"/>
              <a:ext cx="9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7" name="Line 118"/>
            <p:cNvSpPr>
              <a:spLocks noChangeShapeType="1"/>
            </p:cNvSpPr>
            <p:nvPr/>
          </p:nvSpPr>
          <p:spPr bwMode="auto">
            <a:xfrm flipH="1">
              <a:off x="3486" y="2895"/>
              <a:ext cx="98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8" name="Line 119"/>
            <p:cNvSpPr>
              <a:spLocks noChangeShapeType="1"/>
            </p:cNvSpPr>
            <p:nvPr/>
          </p:nvSpPr>
          <p:spPr bwMode="auto">
            <a:xfrm>
              <a:off x="3690" y="2921"/>
              <a:ext cx="321" cy="6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09" name="Line 120"/>
            <p:cNvSpPr>
              <a:spLocks noChangeShapeType="1"/>
            </p:cNvSpPr>
            <p:nvPr/>
          </p:nvSpPr>
          <p:spPr bwMode="auto">
            <a:xfrm flipH="1">
              <a:off x="3904" y="2721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0" name="Line 121"/>
            <p:cNvSpPr>
              <a:spLocks noChangeShapeType="1"/>
            </p:cNvSpPr>
            <p:nvPr/>
          </p:nvSpPr>
          <p:spPr bwMode="auto">
            <a:xfrm>
              <a:off x="4768" y="2886"/>
              <a:ext cx="72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1" name="Line 122"/>
            <p:cNvSpPr>
              <a:spLocks noChangeShapeType="1"/>
            </p:cNvSpPr>
            <p:nvPr/>
          </p:nvSpPr>
          <p:spPr bwMode="auto">
            <a:xfrm flipV="1">
              <a:off x="4402" y="3480"/>
              <a:ext cx="24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2" name="Line 123"/>
            <p:cNvSpPr>
              <a:spLocks noChangeShapeType="1"/>
            </p:cNvSpPr>
            <p:nvPr/>
          </p:nvSpPr>
          <p:spPr bwMode="auto">
            <a:xfrm flipH="1" flipV="1">
              <a:off x="3584" y="3441"/>
              <a:ext cx="355" cy="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3" name="Line 124"/>
            <p:cNvSpPr>
              <a:spLocks noChangeShapeType="1"/>
            </p:cNvSpPr>
            <p:nvPr/>
          </p:nvSpPr>
          <p:spPr bwMode="auto">
            <a:xfrm flipV="1">
              <a:off x="3655" y="2855"/>
              <a:ext cx="924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4" name="Line 125"/>
            <p:cNvSpPr>
              <a:spLocks noChangeShapeType="1"/>
            </p:cNvSpPr>
            <p:nvPr/>
          </p:nvSpPr>
          <p:spPr bwMode="auto">
            <a:xfrm flipH="1" flipV="1">
              <a:off x="3833" y="2851"/>
              <a:ext cx="854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5" name="Line 126"/>
            <p:cNvSpPr>
              <a:spLocks noChangeShapeType="1"/>
            </p:cNvSpPr>
            <p:nvPr/>
          </p:nvSpPr>
          <p:spPr bwMode="auto">
            <a:xfrm flipV="1">
              <a:off x="3690" y="3351"/>
              <a:ext cx="9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6" name="Line 127"/>
            <p:cNvSpPr>
              <a:spLocks noChangeShapeType="1"/>
            </p:cNvSpPr>
            <p:nvPr/>
          </p:nvSpPr>
          <p:spPr bwMode="auto">
            <a:xfrm rot="10716969" flipV="1">
              <a:off x="4228" y="2977"/>
              <a:ext cx="423" cy="559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7" name="Line 128"/>
            <p:cNvSpPr>
              <a:spLocks noChangeShapeType="1"/>
            </p:cNvSpPr>
            <p:nvPr/>
          </p:nvSpPr>
          <p:spPr bwMode="auto">
            <a:xfrm flipH="1">
              <a:off x="3486" y="2895"/>
              <a:ext cx="98" cy="249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818" name="Line 129"/>
            <p:cNvSpPr>
              <a:spLocks noChangeShapeType="1"/>
            </p:cNvSpPr>
            <p:nvPr/>
          </p:nvSpPr>
          <p:spPr bwMode="auto">
            <a:xfrm>
              <a:off x="3690" y="2921"/>
              <a:ext cx="321" cy="609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3819" name="Group 130"/>
            <p:cNvGrpSpPr>
              <a:grpSpLocks/>
            </p:cNvGrpSpPr>
            <p:nvPr/>
          </p:nvGrpSpPr>
          <p:grpSpPr bwMode="auto">
            <a:xfrm>
              <a:off x="3334" y="3195"/>
              <a:ext cx="300" cy="242"/>
              <a:chOff x="1413" y="11965"/>
              <a:chExt cx="492" cy="420"/>
            </a:xfrm>
          </p:grpSpPr>
          <p:sp>
            <p:nvSpPr>
              <p:cNvPr id="33826" name="Oval 131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27" name="Text Box 132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hu-HU" sz="1600" b="1">
                    <a:solidFill>
                      <a:srgbClr val="800000"/>
                    </a:solidFill>
                    <a:latin typeface="Tahoma" pitchFamily="34" charset="0"/>
                  </a:rPr>
                  <a:t> 5</a:t>
                </a:r>
              </a:p>
            </p:txBody>
          </p:sp>
        </p:grpSp>
        <p:grpSp>
          <p:nvGrpSpPr>
            <p:cNvPr id="33820" name="Group 133"/>
            <p:cNvGrpSpPr>
              <a:grpSpLocks/>
            </p:cNvGrpSpPr>
            <p:nvPr/>
          </p:nvGrpSpPr>
          <p:grpSpPr bwMode="auto">
            <a:xfrm>
              <a:off x="4713" y="3209"/>
              <a:ext cx="300" cy="242"/>
              <a:chOff x="1413" y="11965"/>
              <a:chExt cx="492" cy="420"/>
            </a:xfrm>
          </p:grpSpPr>
          <p:sp>
            <p:nvSpPr>
              <p:cNvPr id="33824" name="Oval 134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25" name="Text Box 135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1">
                    <a:solidFill>
                      <a:srgbClr val="800000"/>
                    </a:solidFill>
                    <a:latin typeface="Tahoma" pitchFamily="34" charset="0"/>
                  </a:rPr>
                  <a:t> 5</a:t>
                </a:r>
              </a:p>
            </p:txBody>
          </p:sp>
        </p:grpSp>
        <p:grpSp>
          <p:nvGrpSpPr>
            <p:cNvPr id="33821" name="Group 136"/>
            <p:cNvGrpSpPr>
              <a:grpSpLocks/>
            </p:cNvGrpSpPr>
            <p:nvPr/>
          </p:nvGrpSpPr>
          <p:grpSpPr bwMode="auto">
            <a:xfrm>
              <a:off x="4008" y="3562"/>
              <a:ext cx="299" cy="242"/>
              <a:chOff x="1413" y="11965"/>
              <a:chExt cx="492" cy="420"/>
            </a:xfrm>
          </p:grpSpPr>
          <p:sp>
            <p:nvSpPr>
              <p:cNvPr id="33822" name="Oval 137"/>
              <p:cNvSpPr>
                <a:spLocks noChangeAspect="1" noChangeArrowheads="1"/>
              </p:cNvSpPr>
              <p:nvPr/>
            </p:nvSpPr>
            <p:spPr bwMode="auto">
              <a:xfrm>
                <a:off x="1413" y="11965"/>
                <a:ext cx="471" cy="4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823" name="Text Box 138"/>
              <p:cNvSpPr txBox="1">
                <a:spLocks noChangeArrowheads="1"/>
              </p:cNvSpPr>
              <p:nvPr/>
            </p:nvSpPr>
            <p:spPr bwMode="auto">
              <a:xfrm>
                <a:off x="1439" y="11986"/>
                <a:ext cx="46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>
                    <a:latin typeface="Tahoma" pitchFamily="34" charset="0"/>
                  </a:rPr>
                  <a:t> 4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578850" cy="6524625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hu-HU" smtClean="0"/>
              <a:t>      </a:t>
            </a:r>
            <a:r>
              <a:rPr lang="hu-HU" b="1" i="1" smtClean="0">
                <a:solidFill>
                  <a:srgbClr val="0000CC"/>
                </a:solidFill>
                <a:latin typeface="Times New Roman" pitchFamily="18" charset="0"/>
              </a:rPr>
              <a:t>Ákos</a:t>
            </a: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térképet rajzolt az iskola és a lakásuk közötti városrészről. A rácsvonalak jelentik az utakat. Elhatározta, hogy minden nap más-más útvonalon fog iskolába menni, természetesen úgy, hogy mindig csak az iskola felé halad, azaz jobbra vagy felfelé. </a:t>
            </a:r>
          </a:p>
          <a:p>
            <a:pPr marL="609600" indent="-609600" eaLnBrk="1" hangingPunct="1">
              <a:buFontTx/>
              <a:buNone/>
            </a:pPr>
            <a:r>
              <a:rPr lang="hu-HU" smtClean="0">
                <a:solidFill>
                  <a:srgbClr val="0000CC"/>
                </a:solidFill>
                <a:latin typeface="Times New Roman" pitchFamily="18" charset="0"/>
              </a:rPr>
              <a:t>     Hány napig tudott új útvonalat választani?</a:t>
            </a:r>
            <a:r>
              <a:rPr lang="hu-HU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hu-HU" smtClean="0"/>
              <a:t>        </a:t>
            </a:r>
          </a:p>
        </p:txBody>
      </p:sp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3935413" y="4814888"/>
            <a:ext cx="1665287" cy="1089025"/>
            <a:chOff x="5864" y="6410"/>
            <a:chExt cx="1486" cy="988"/>
          </a:xfrm>
        </p:grpSpPr>
        <p:sp>
          <p:nvSpPr>
            <p:cNvPr id="34825" name="Rectangle 6"/>
            <p:cNvSpPr>
              <a:spLocks noChangeArrowheads="1"/>
            </p:cNvSpPr>
            <p:nvPr/>
          </p:nvSpPr>
          <p:spPr bwMode="auto">
            <a:xfrm>
              <a:off x="5864" y="6410"/>
              <a:ext cx="495" cy="49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826" name="Rectangle 7"/>
            <p:cNvSpPr>
              <a:spLocks noChangeArrowheads="1"/>
            </p:cNvSpPr>
            <p:nvPr/>
          </p:nvSpPr>
          <p:spPr bwMode="auto">
            <a:xfrm>
              <a:off x="6359" y="6410"/>
              <a:ext cx="495" cy="49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827" name="Rectangle 8"/>
            <p:cNvSpPr>
              <a:spLocks noChangeArrowheads="1"/>
            </p:cNvSpPr>
            <p:nvPr/>
          </p:nvSpPr>
          <p:spPr bwMode="auto">
            <a:xfrm>
              <a:off x="6854" y="6410"/>
              <a:ext cx="496" cy="49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828" name="Rectangle 9"/>
            <p:cNvSpPr>
              <a:spLocks noChangeArrowheads="1"/>
            </p:cNvSpPr>
            <p:nvPr/>
          </p:nvSpPr>
          <p:spPr bwMode="auto">
            <a:xfrm>
              <a:off x="5864" y="6904"/>
              <a:ext cx="495" cy="49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829" name="Rectangle 10"/>
            <p:cNvSpPr>
              <a:spLocks noChangeArrowheads="1"/>
            </p:cNvSpPr>
            <p:nvPr/>
          </p:nvSpPr>
          <p:spPr bwMode="auto">
            <a:xfrm>
              <a:off x="6359" y="6904"/>
              <a:ext cx="495" cy="49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830" name="Rectangle 11"/>
            <p:cNvSpPr>
              <a:spLocks noChangeArrowheads="1"/>
            </p:cNvSpPr>
            <p:nvPr/>
          </p:nvSpPr>
          <p:spPr bwMode="auto">
            <a:xfrm>
              <a:off x="6854" y="6904"/>
              <a:ext cx="496" cy="49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5507038" y="461486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1100">
                <a:latin typeface="Times New Roman" pitchFamily="18" charset="0"/>
              </a:rPr>
              <a:t>  </a:t>
            </a:r>
            <a:r>
              <a:rPr lang="hu-HU">
                <a:latin typeface="Times New Roman" pitchFamily="18" charset="0"/>
              </a:rPr>
              <a:t>Iskola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3173413" y="544671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1100">
                <a:latin typeface="Times New Roman" pitchFamily="18" charset="0"/>
              </a:rPr>
              <a:t>           </a:t>
            </a:r>
            <a:r>
              <a:rPr lang="hu-HU" sz="1600">
                <a:latin typeface="Times New Roman" pitchFamily="18" charset="0"/>
              </a:rPr>
              <a:t> </a:t>
            </a:r>
            <a:r>
              <a:rPr lang="hu-HU">
                <a:latin typeface="Times New Roman" pitchFamily="18" charset="0"/>
              </a:rPr>
              <a:t>Otthon</a:t>
            </a: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3714750" y="5680075"/>
            <a:ext cx="40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5354638" y="4581525"/>
            <a:ext cx="40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0873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hu-HU" b="1" smtClean="0"/>
              <a:t>     </a:t>
            </a:r>
            <a:r>
              <a:rPr lang="hu-HU" sz="2000" b="1" smtClean="0"/>
              <a:t>10 különböző útvonal van, így 10 napig mehet új útvonalon.</a:t>
            </a:r>
            <a:r>
              <a:rPr lang="hu-HU" sz="240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hu-HU" sz="2400" smtClean="0"/>
              <a:t>      </a:t>
            </a:r>
            <a:r>
              <a:rPr lang="hu-HU" sz="1800" smtClean="0"/>
              <a:t>a)</a:t>
            </a:r>
          </a:p>
        </p:txBody>
      </p:sp>
      <p:grpSp>
        <p:nvGrpSpPr>
          <p:cNvPr id="35971" name="Group 5"/>
          <p:cNvGrpSpPr>
            <a:grpSpLocks/>
          </p:cNvGrpSpPr>
          <p:nvPr/>
        </p:nvGrpSpPr>
        <p:grpSpPr bwMode="auto">
          <a:xfrm>
            <a:off x="1116013" y="1716088"/>
            <a:ext cx="1998662" cy="869950"/>
            <a:chOff x="1398" y="9573"/>
            <a:chExt cx="3148" cy="1370"/>
          </a:xfrm>
        </p:grpSpPr>
        <p:grpSp>
          <p:nvGrpSpPr>
            <p:cNvPr id="36000" name="Group 6"/>
            <p:cNvGrpSpPr>
              <a:grpSpLocks/>
            </p:cNvGrpSpPr>
            <p:nvPr/>
          </p:nvGrpSpPr>
          <p:grpSpPr bwMode="auto">
            <a:xfrm>
              <a:off x="1398" y="9573"/>
              <a:ext cx="3148" cy="1370"/>
              <a:chOff x="5719" y="6715"/>
              <a:chExt cx="3148" cy="1370"/>
            </a:xfrm>
          </p:grpSpPr>
          <p:grpSp>
            <p:nvGrpSpPr>
              <p:cNvPr id="36002" name="Group 7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6007" name="Rectangle 8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008" name="Rectangle 9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009" name="Rectangle 10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0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011" name="Rectangle 12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012" name="Rectangle 13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6003" name="Text Box 14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6004" name="Text Box 15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6005" name="Text Box 16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006" name="Text Box 17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6001" name="Freeform 18"/>
            <p:cNvSpPr>
              <a:spLocks/>
            </p:cNvSpPr>
            <p:nvPr/>
          </p:nvSpPr>
          <p:spPr bwMode="auto">
            <a:xfrm>
              <a:off x="2243" y="9784"/>
              <a:ext cx="1486" cy="988"/>
            </a:xfrm>
            <a:custGeom>
              <a:avLst/>
              <a:gdLst>
                <a:gd name="T0" fmla="*/ 0 w 1486"/>
                <a:gd name="T1" fmla="*/ 988 h 988"/>
                <a:gd name="T2" fmla="*/ 0 w 1486"/>
                <a:gd name="T3" fmla="*/ 482 h 988"/>
                <a:gd name="T4" fmla="*/ 1486 w 1486"/>
                <a:gd name="T5" fmla="*/ 506 h 988"/>
                <a:gd name="T6" fmla="*/ 1486 w 1486"/>
                <a:gd name="T7" fmla="*/ 0 h 9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6" h="988">
                  <a:moveTo>
                    <a:pt x="0" y="988"/>
                  </a:moveTo>
                  <a:lnTo>
                    <a:pt x="0" y="482"/>
                  </a:lnTo>
                  <a:lnTo>
                    <a:pt x="1486" y="506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972" name="Group 19"/>
          <p:cNvGrpSpPr>
            <a:grpSpLocks/>
          </p:cNvGrpSpPr>
          <p:nvPr/>
        </p:nvGrpSpPr>
        <p:grpSpPr bwMode="auto">
          <a:xfrm>
            <a:off x="2992438" y="1703388"/>
            <a:ext cx="1998662" cy="871537"/>
            <a:chOff x="4668" y="9585"/>
            <a:chExt cx="3148" cy="1370"/>
          </a:xfrm>
        </p:grpSpPr>
        <p:grpSp>
          <p:nvGrpSpPr>
            <p:cNvPr id="35987" name="Group 20"/>
            <p:cNvGrpSpPr>
              <a:grpSpLocks/>
            </p:cNvGrpSpPr>
            <p:nvPr/>
          </p:nvGrpSpPr>
          <p:grpSpPr bwMode="auto">
            <a:xfrm>
              <a:off x="4668" y="9585"/>
              <a:ext cx="3148" cy="1370"/>
              <a:chOff x="5719" y="6715"/>
              <a:chExt cx="3148" cy="1370"/>
            </a:xfrm>
          </p:grpSpPr>
          <p:grpSp>
            <p:nvGrpSpPr>
              <p:cNvPr id="35989" name="Group 21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994" name="Rectangle 22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95" name="Rectangle 23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96" name="Rectangle 24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97" name="Rectangle 25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9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99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990" name="Text Box 28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991" name="Text Box 29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992" name="Text Box 30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93" name="Text Box 31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88" name="Freeform 32"/>
            <p:cNvSpPr>
              <a:spLocks/>
            </p:cNvSpPr>
            <p:nvPr/>
          </p:nvSpPr>
          <p:spPr bwMode="auto">
            <a:xfrm>
              <a:off x="5513" y="9796"/>
              <a:ext cx="1486" cy="988"/>
            </a:xfrm>
            <a:custGeom>
              <a:avLst/>
              <a:gdLst>
                <a:gd name="T0" fmla="*/ 0 w 1486"/>
                <a:gd name="T1" fmla="*/ 988 h 988"/>
                <a:gd name="T2" fmla="*/ 495 w 1486"/>
                <a:gd name="T3" fmla="*/ 976 h 988"/>
                <a:gd name="T4" fmla="*/ 495 w 1486"/>
                <a:gd name="T5" fmla="*/ 0 h 988"/>
                <a:gd name="T6" fmla="*/ 1486 w 1486"/>
                <a:gd name="T7" fmla="*/ 0 h 9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6" h="988">
                  <a:moveTo>
                    <a:pt x="0" y="988"/>
                  </a:moveTo>
                  <a:lnTo>
                    <a:pt x="495" y="976"/>
                  </a:lnTo>
                  <a:lnTo>
                    <a:pt x="495" y="0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973" name="Group 33"/>
          <p:cNvGrpSpPr>
            <a:grpSpLocks/>
          </p:cNvGrpSpPr>
          <p:nvPr/>
        </p:nvGrpSpPr>
        <p:grpSpPr bwMode="auto">
          <a:xfrm>
            <a:off x="4816475" y="1700213"/>
            <a:ext cx="1998663" cy="869950"/>
            <a:chOff x="7816" y="9561"/>
            <a:chExt cx="3148" cy="1370"/>
          </a:xfrm>
        </p:grpSpPr>
        <p:grpSp>
          <p:nvGrpSpPr>
            <p:cNvPr id="35974" name="Group 34"/>
            <p:cNvGrpSpPr>
              <a:grpSpLocks/>
            </p:cNvGrpSpPr>
            <p:nvPr/>
          </p:nvGrpSpPr>
          <p:grpSpPr bwMode="auto">
            <a:xfrm>
              <a:off x="7816" y="9561"/>
              <a:ext cx="3148" cy="1370"/>
              <a:chOff x="5719" y="6715"/>
              <a:chExt cx="3148" cy="1370"/>
            </a:xfrm>
          </p:grpSpPr>
          <p:grpSp>
            <p:nvGrpSpPr>
              <p:cNvPr id="35976" name="Group 35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981" name="Rectangle 36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82" name="Rectangle 37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83" name="Rectangle 38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84" name="Rectangle 39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85" name="Rectangle 40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86" name="Rectangle 41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977" name="Text Box 42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978" name="Text Box 43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979" name="Text Box 44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80" name="Text Box 45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75" name="Freeform 46"/>
            <p:cNvSpPr>
              <a:spLocks/>
            </p:cNvSpPr>
            <p:nvPr/>
          </p:nvSpPr>
          <p:spPr bwMode="auto">
            <a:xfrm>
              <a:off x="8661" y="9772"/>
              <a:ext cx="1403" cy="988"/>
            </a:xfrm>
            <a:custGeom>
              <a:avLst/>
              <a:gdLst>
                <a:gd name="T0" fmla="*/ 0 w 1403"/>
                <a:gd name="T1" fmla="*/ 988 h 988"/>
                <a:gd name="T2" fmla="*/ 495 w 1403"/>
                <a:gd name="T3" fmla="*/ 988 h 988"/>
                <a:gd name="T4" fmla="*/ 495 w 1403"/>
                <a:gd name="T5" fmla="*/ 494 h 988"/>
                <a:gd name="T6" fmla="*/ 990 w 1403"/>
                <a:gd name="T7" fmla="*/ 494 h 988"/>
                <a:gd name="T8" fmla="*/ 990 w 1403"/>
                <a:gd name="T9" fmla="*/ 0 h 988"/>
                <a:gd name="T10" fmla="*/ 1403 w 1403"/>
                <a:gd name="T11" fmla="*/ 0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3" h="988">
                  <a:moveTo>
                    <a:pt x="0" y="988"/>
                  </a:moveTo>
                  <a:lnTo>
                    <a:pt x="495" y="988"/>
                  </a:lnTo>
                  <a:lnTo>
                    <a:pt x="495" y="494"/>
                  </a:lnTo>
                  <a:lnTo>
                    <a:pt x="990" y="494"/>
                  </a:lnTo>
                  <a:lnTo>
                    <a:pt x="990" y="0"/>
                  </a:lnTo>
                  <a:lnTo>
                    <a:pt x="1403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958" name="Group 92"/>
          <p:cNvGrpSpPr>
            <a:grpSpLocks/>
          </p:cNvGrpSpPr>
          <p:nvPr/>
        </p:nvGrpSpPr>
        <p:grpSpPr bwMode="auto">
          <a:xfrm>
            <a:off x="1116013" y="779463"/>
            <a:ext cx="1998662" cy="868362"/>
            <a:chOff x="5719" y="6715"/>
            <a:chExt cx="3148" cy="1370"/>
          </a:xfrm>
        </p:grpSpPr>
        <p:grpSp>
          <p:nvGrpSpPr>
            <p:cNvPr id="35960" name="Group 93"/>
            <p:cNvGrpSpPr>
              <a:grpSpLocks/>
            </p:cNvGrpSpPr>
            <p:nvPr/>
          </p:nvGrpSpPr>
          <p:grpSpPr bwMode="auto">
            <a:xfrm>
              <a:off x="6564" y="6926"/>
              <a:ext cx="1486" cy="988"/>
              <a:chOff x="5864" y="6410"/>
              <a:chExt cx="1486" cy="988"/>
            </a:xfrm>
          </p:grpSpPr>
          <p:sp>
            <p:nvSpPr>
              <p:cNvPr id="35965" name="Rectangle 94"/>
              <p:cNvSpPr>
                <a:spLocks noChangeArrowheads="1"/>
              </p:cNvSpPr>
              <p:nvPr/>
            </p:nvSpPr>
            <p:spPr bwMode="auto">
              <a:xfrm>
                <a:off x="5864" y="6410"/>
                <a:ext cx="495" cy="4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66" name="Rectangle 95"/>
              <p:cNvSpPr>
                <a:spLocks noChangeArrowheads="1"/>
              </p:cNvSpPr>
              <p:nvPr/>
            </p:nvSpPr>
            <p:spPr bwMode="auto">
              <a:xfrm>
                <a:off x="6359" y="6410"/>
                <a:ext cx="495" cy="4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67" name="Rectangle 96"/>
              <p:cNvSpPr>
                <a:spLocks noChangeArrowheads="1"/>
              </p:cNvSpPr>
              <p:nvPr/>
            </p:nvSpPr>
            <p:spPr bwMode="auto">
              <a:xfrm>
                <a:off x="6854" y="6410"/>
                <a:ext cx="496" cy="4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68" name="Rectangle 97"/>
              <p:cNvSpPr>
                <a:spLocks noChangeArrowheads="1"/>
              </p:cNvSpPr>
              <p:nvPr/>
            </p:nvSpPr>
            <p:spPr bwMode="auto">
              <a:xfrm>
                <a:off x="5864" y="6904"/>
                <a:ext cx="495" cy="4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69" name="Rectangle 98"/>
              <p:cNvSpPr>
                <a:spLocks noChangeArrowheads="1"/>
              </p:cNvSpPr>
              <p:nvPr/>
            </p:nvSpPr>
            <p:spPr bwMode="auto">
              <a:xfrm>
                <a:off x="6359" y="6904"/>
                <a:ext cx="495" cy="4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70" name="Rectangle 99"/>
              <p:cNvSpPr>
                <a:spLocks noChangeArrowheads="1"/>
              </p:cNvSpPr>
              <p:nvPr/>
            </p:nvSpPr>
            <p:spPr bwMode="auto">
              <a:xfrm>
                <a:off x="6854" y="6904"/>
                <a:ext cx="496" cy="4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61" name="Text Box 100"/>
            <p:cNvSpPr txBox="1">
              <a:spLocks noChangeArrowheads="1"/>
            </p:cNvSpPr>
            <p:nvPr/>
          </p:nvSpPr>
          <p:spPr bwMode="auto">
            <a:xfrm>
              <a:off x="7967" y="6745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100">
                  <a:latin typeface="Times New Roman" pitchFamily="18" charset="0"/>
                </a:rPr>
                <a:t>Iskola</a:t>
              </a:r>
              <a:endParaRPr lang="hu-HU"/>
            </a:p>
          </p:txBody>
        </p:sp>
        <p:sp>
          <p:nvSpPr>
            <p:cNvPr id="35962" name="Text Box 101"/>
            <p:cNvSpPr txBox="1">
              <a:spLocks noChangeArrowheads="1"/>
            </p:cNvSpPr>
            <p:nvPr/>
          </p:nvSpPr>
          <p:spPr bwMode="auto">
            <a:xfrm>
              <a:off x="5719" y="7725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100">
                  <a:latin typeface="Times New Roman" pitchFamily="18" charset="0"/>
                </a:rPr>
                <a:t>Otthon</a:t>
              </a:r>
              <a:endParaRPr lang="hu-HU"/>
            </a:p>
          </p:txBody>
        </p:sp>
        <p:sp>
          <p:nvSpPr>
            <p:cNvPr id="35963" name="Text Box 102"/>
            <p:cNvSpPr txBox="1">
              <a:spLocks noChangeArrowheads="1"/>
            </p:cNvSpPr>
            <p:nvPr/>
          </p:nvSpPr>
          <p:spPr bwMode="auto">
            <a:xfrm>
              <a:off x="6368" y="7711"/>
              <a:ext cx="36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964" name="Text Box 103"/>
            <p:cNvSpPr txBox="1">
              <a:spLocks noChangeArrowheads="1"/>
            </p:cNvSpPr>
            <p:nvPr/>
          </p:nvSpPr>
          <p:spPr bwMode="auto">
            <a:xfrm>
              <a:off x="7831" y="6715"/>
              <a:ext cx="36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5959" name="Freeform 104"/>
          <p:cNvSpPr>
            <a:spLocks/>
          </p:cNvSpPr>
          <p:nvPr/>
        </p:nvSpPr>
        <p:spPr bwMode="auto">
          <a:xfrm>
            <a:off x="1643063" y="906463"/>
            <a:ext cx="942975" cy="635000"/>
          </a:xfrm>
          <a:custGeom>
            <a:avLst/>
            <a:gdLst>
              <a:gd name="T0" fmla="*/ 0 w 1486"/>
              <a:gd name="T1" fmla="*/ 1000 h 1000"/>
              <a:gd name="T2" fmla="*/ 0 w 1486"/>
              <a:gd name="T3" fmla="*/ 0 h 1000"/>
              <a:gd name="T4" fmla="*/ 1486 w 1486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6" h="1000">
                <a:moveTo>
                  <a:pt x="0" y="1000"/>
                </a:moveTo>
                <a:lnTo>
                  <a:pt x="0" y="0"/>
                </a:lnTo>
                <a:lnTo>
                  <a:pt x="1486" y="0"/>
                </a:lnTo>
              </a:path>
            </a:pathLst>
          </a:custGeom>
          <a:noFill/>
          <a:ln w="25400" cmpd="sng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35930" name="Group 106"/>
          <p:cNvGrpSpPr>
            <a:grpSpLocks/>
          </p:cNvGrpSpPr>
          <p:nvPr/>
        </p:nvGrpSpPr>
        <p:grpSpPr bwMode="auto">
          <a:xfrm>
            <a:off x="2987675" y="765175"/>
            <a:ext cx="1998663" cy="868363"/>
            <a:chOff x="4668" y="8054"/>
            <a:chExt cx="3148" cy="1370"/>
          </a:xfrm>
        </p:grpSpPr>
        <p:grpSp>
          <p:nvGrpSpPr>
            <p:cNvPr id="35945" name="Group 107"/>
            <p:cNvGrpSpPr>
              <a:grpSpLocks/>
            </p:cNvGrpSpPr>
            <p:nvPr/>
          </p:nvGrpSpPr>
          <p:grpSpPr bwMode="auto">
            <a:xfrm>
              <a:off x="4668" y="8054"/>
              <a:ext cx="3148" cy="1370"/>
              <a:chOff x="5719" y="6715"/>
              <a:chExt cx="3148" cy="1370"/>
            </a:xfrm>
          </p:grpSpPr>
          <p:grpSp>
            <p:nvGrpSpPr>
              <p:cNvPr id="35947" name="Group 108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952" name="Rectangle 109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5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54" name="Rectangle 111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55" name="Rectangle 112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56" name="Rectangle 113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57" name="Rectangle 114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948" name="Text Box 115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949" name="Text Box 116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950" name="Text Box 117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51" name="Text Box 118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46" name="Freeform 119"/>
            <p:cNvSpPr>
              <a:spLocks/>
            </p:cNvSpPr>
            <p:nvPr/>
          </p:nvSpPr>
          <p:spPr bwMode="auto">
            <a:xfrm>
              <a:off x="5512" y="8265"/>
              <a:ext cx="1486" cy="1000"/>
            </a:xfrm>
            <a:custGeom>
              <a:avLst/>
              <a:gdLst>
                <a:gd name="T0" fmla="*/ 0 w 1486"/>
                <a:gd name="T1" fmla="*/ 1000 h 1000"/>
                <a:gd name="T2" fmla="*/ 0 w 1486"/>
                <a:gd name="T3" fmla="*/ 494 h 1000"/>
                <a:gd name="T4" fmla="*/ 495 w 1486"/>
                <a:gd name="T5" fmla="*/ 494 h 1000"/>
                <a:gd name="T6" fmla="*/ 495 w 1486"/>
                <a:gd name="T7" fmla="*/ 0 h 1000"/>
                <a:gd name="T8" fmla="*/ 1486 w 1486"/>
                <a:gd name="T9" fmla="*/ 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6" h="1000">
                  <a:moveTo>
                    <a:pt x="0" y="1000"/>
                  </a:moveTo>
                  <a:lnTo>
                    <a:pt x="0" y="494"/>
                  </a:lnTo>
                  <a:lnTo>
                    <a:pt x="495" y="494"/>
                  </a:lnTo>
                  <a:lnTo>
                    <a:pt x="495" y="0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931" name="Group 120"/>
          <p:cNvGrpSpPr>
            <a:grpSpLocks/>
          </p:cNvGrpSpPr>
          <p:nvPr/>
        </p:nvGrpSpPr>
        <p:grpSpPr bwMode="auto">
          <a:xfrm>
            <a:off x="4799013" y="773113"/>
            <a:ext cx="1998662" cy="868362"/>
            <a:chOff x="7938" y="8066"/>
            <a:chExt cx="3148" cy="1370"/>
          </a:xfrm>
        </p:grpSpPr>
        <p:grpSp>
          <p:nvGrpSpPr>
            <p:cNvPr id="35932" name="Group 121"/>
            <p:cNvGrpSpPr>
              <a:grpSpLocks/>
            </p:cNvGrpSpPr>
            <p:nvPr/>
          </p:nvGrpSpPr>
          <p:grpSpPr bwMode="auto">
            <a:xfrm>
              <a:off x="7938" y="8066"/>
              <a:ext cx="3148" cy="1370"/>
              <a:chOff x="5719" y="6715"/>
              <a:chExt cx="3148" cy="1370"/>
            </a:xfrm>
          </p:grpSpPr>
          <p:grpSp>
            <p:nvGrpSpPr>
              <p:cNvPr id="35934" name="Group 122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939" name="Rectangle 123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40" name="Rectangle 124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41" name="Rectangle 125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42" name="Rectangle 126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43" name="Rectangle 127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44" name="Rectangle 128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935" name="Text Box 129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936" name="Text Box 130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937" name="Text Box 131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8" name="Text Box 132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33" name="Freeform 133"/>
            <p:cNvSpPr>
              <a:spLocks/>
            </p:cNvSpPr>
            <p:nvPr/>
          </p:nvSpPr>
          <p:spPr bwMode="auto">
            <a:xfrm>
              <a:off x="8784" y="8274"/>
              <a:ext cx="1486" cy="976"/>
            </a:xfrm>
            <a:custGeom>
              <a:avLst/>
              <a:gdLst>
                <a:gd name="T0" fmla="*/ 0 w 1486"/>
                <a:gd name="T1" fmla="*/ 976 h 976"/>
                <a:gd name="T2" fmla="*/ 0 w 1486"/>
                <a:gd name="T3" fmla="*/ 482 h 976"/>
                <a:gd name="T4" fmla="*/ 990 w 1486"/>
                <a:gd name="T5" fmla="*/ 482 h 976"/>
                <a:gd name="T6" fmla="*/ 990 w 1486"/>
                <a:gd name="T7" fmla="*/ 0 h 976"/>
                <a:gd name="T8" fmla="*/ 1486 w 1486"/>
                <a:gd name="T9" fmla="*/ 0 h 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6" h="976">
                  <a:moveTo>
                    <a:pt x="0" y="976"/>
                  </a:moveTo>
                  <a:lnTo>
                    <a:pt x="0" y="482"/>
                  </a:lnTo>
                  <a:lnTo>
                    <a:pt x="990" y="482"/>
                  </a:lnTo>
                  <a:lnTo>
                    <a:pt x="990" y="0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888" name="Group 135"/>
          <p:cNvGrpSpPr>
            <a:grpSpLocks/>
          </p:cNvGrpSpPr>
          <p:nvPr/>
        </p:nvGrpSpPr>
        <p:grpSpPr bwMode="auto">
          <a:xfrm>
            <a:off x="1116013" y="2660650"/>
            <a:ext cx="1998662" cy="869950"/>
            <a:chOff x="1398" y="14373"/>
            <a:chExt cx="3148" cy="1370"/>
          </a:xfrm>
        </p:grpSpPr>
        <p:grpSp>
          <p:nvGrpSpPr>
            <p:cNvPr id="35917" name="Group 136"/>
            <p:cNvGrpSpPr>
              <a:grpSpLocks/>
            </p:cNvGrpSpPr>
            <p:nvPr/>
          </p:nvGrpSpPr>
          <p:grpSpPr bwMode="auto">
            <a:xfrm>
              <a:off x="1398" y="14373"/>
              <a:ext cx="3148" cy="1370"/>
              <a:chOff x="5719" y="6715"/>
              <a:chExt cx="3148" cy="1370"/>
            </a:xfrm>
          </p:grpSpPr>
          <p:grpSp>
            <p:nvGrpSpPr>
              <p:cNvPr id="35919" name="Group 137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924" name="Rectangle 138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25" name="Rectangle 139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26" name="Rectangle 140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27" name="Rectangle 141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28" name="Rectangle 142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29" name="Rectangle 143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920" name="Text Box 144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921" name="Text Box 145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922" name="Text Box 146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3" name="Text Box 147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18" name="Freeform 148"/>
            <p:cNvSpPr>
              <a:spLocks/>
            </p:cNvSpPr>
            <p:nvPr/>
          </p:nvSpPr>
          <p:spPr bwMode="auto">
            <a:xfrm>
              <a:off x="2243" y="14584"/>
              <a:ext cx="1486" cy="1018"/>
            </a:xfrm>
            <a:custGeom>
              <a:avLst/>
              <a:gdLst>
                <a:gd name="T0" fmla="*/ 0 w 1486"/>
                <a:gd name="T1" fmla="*/ 1018 h 1018"/>
                <a:gd name="T2" fmla="*/ 495 w 1486"/>
                <a:gd name="T3" fmla="*/ 976 h 1018"/>
                <a:gd name="T4" fmla="*/ 495 w 1486"/>
                <a:gd name="T5" fmla="*/ 494 h 1018"/>
                <a:gd name="T6" fmla="*/ 1486 w 1486"/>
                <a:gd name="T7" fmla="*/ 494 h 1018"/>
                <a:gd name="T8" fmla="*/ 1486 w 1486"/>
                <a:gd name="T9" fmla="*/ 0 h 10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6" h="1018">
                  <a:moveTo>
                    <a:pt x="0" y="1018"/>
                  </a:moveTo>
                  <a:lnTo>
                    <a:pt x="495" y="976"/>
                  </a:lnTo>
                  <a:lnTo>
                    <a:pt x="495" y="494"/>
                  </a:lnTo>
                  <a:lnTo>
                    <a:pt x="1486" y="494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889" name="Group 149"/>
          <p:cNvGrpSpPr>
            <a:grpSpLocks/>
          </p:cNvGrpSpPr>
          <p:nvPr/>
        </p:nvGrpSpPr>
        <p:grpSpPr bwMode="auto">
          <a:xfrm>
            <a:off x="2973388" y="2655888"/>
            <a:ext cx="1998662" cy="869950"/>
            <a:chOff x="4668" y="1513"/>
            <a:chExt cx="3148" cy="1370"/>
          </a:xfrm>
        </p:grpSpPr>
        <p:grpSp>
          <p:nvGrpSpPr>
            <p:cNvPr id="35904" name="Group 150"/>
            <p:cNvGrpSpPr>
              <a:grpSpLocks/>
            </p:cNvGrpSpPr>
            <p:nvPr/>
          </p:nvGrpSpPr>
          <p:grpSpPr bwMode="auto">
            <a:xfrm>
              <a:off x="4668" y="1513"/>
              <a:ext cx="3148" cy="1370"/>
              <a:chOff x="5719" y="6715"/>
              <a:chExt cx="3148" cy="1370"/>
            </a:xfrm>
          </p:grpSpPr>
          <p:grpSp>
            <p:nvGrpSpPr>
              <p:cNvPr id="35906" name="Group 151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911" name="Rectangle 152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12" name="Rectangle 153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13" name="Rectangle 154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14" name="Rectangle 155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15" name="Rectangle 156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16" name="Rectangle 157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907" name="Text Box 158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908" name="Text Box 159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909" name="Text Box 160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10" name="Text Box 161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05" name="Freeform 162"/>
            <p:cNvSpPr>
              <a:spLocks/>
            </p:cNvSpPr>
            <p:nvPr/>
          </p:nvSpPr>
          <p:spPr bwMode="auto">
            <a:xfrm>
              <a:off x="5513" y="1724"/>
              <a:ext cx="1486" cy="988"/>
            </a:xfrm>
            <a:custGeom>
              <a:avLst/>
              <a:gdLst>
                <a:gd name="T0" fmla="*/ 0 w 1486"/>
                <a:gd name="T1" fmla="*/ 988 h 988"/>
                <a:gd name="T2" fmla="*/ 990 w 1486"/>
                <a:gd name="T3" fmla="*/ 988 h 988"/>
                <a:gd name="T4" fmla="*/ 990 w 1486"/>
                <a:gd name="T5" fmla="*/ 0 h 988"/>
                <a:gd name="T6" fmla="*/ 1486 w 1486"/>
                <a:gd name="T7" fmla="*/ 0 h 9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6" h="988">
                  <a:moveTo>
                    <a:pt x="0" y="988"/>
                  </a:moveTo>
                  <a:lnTo>
                    <a:pt x="990" y="988"/>
                  </a:lnTo>
                  <a:lnTo>
                    <a:pt x="990" y="0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890" name="Group 163"/>
          <p:cNvGrpSpPr>
            <a:grpSpLocks/>
          </p:cNvGrpSpPr>
          <p:nvPr/>
        </p:nvGrpSpPr>
        <p:grpSpPr bwMode="auto">
          <a:xfrm>
            <a:off x="4783138" y="2636838"/>
            <a:ext cx="1998662" cy="869950"/>
            <a:chOff x="7816" y="1471"/>
            <a:chExt cx="3148" cy="1370"/>
          </a:xfrm>
        </p:grpSpPr>
        <p:grpSp>
          <p:nvGrpSpPr>
            <p:cNvPr id="35891" name="Group 164"/>
            <p:cNvGrpSpPr>
              <a:grpSpLocks/>
            </p:cNvGrpSpPr>
            <p:nvPr/>
          </p:nvGrpSpPr>
          <p:grpSpPr bwMode="auto">
            <a:xfrm>
              <a:off x="7816" y="1471"/>
              <a:ext cx="3148" cy="1370"/>
              <a:chOff x="5719" y="6715"/>
              <a:chExt cx="3148" cy="1370"/>
            </a:xfrm>
          </p:grpSpPr>
          <p:grpSp>
            <p:nvGrpSpPr>
              <p:cNvPr id="35893" name="Group 165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8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9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894" name="Text Box 172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895" name="Text Box 173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896" name="Text Box 174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97" name="Text Box 175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92" name="Freeform 176"/>
            <p:cNvSpPr>
              <a:spLocks/>
            </p:cNvSpPr>
            <p:nvPr/>
          </p:nvSpPr>
          <p:spPr bwMode="auto">
            <a:xfrm>
              <a:off x="8661" y="1682"/>
              <a:ext cx="1486" cy="988"/>
            </a:xfrm>
            <a:custGeom>
              <a:avLst/>
              <a:gdLst>
                <a:gd name="T0" fmla="*/ 0 w 1486"/>
                <a:gd name="T1" fmla="*/ 988 h 988"/>
                <a:gd name="T2" fmla="*/ 990 w 1486"/>
                <a:gd name="T3" fmla="*/ 988 h 988"/>
                <a:gd name="T4" fmla="*/ 990 w 1486"/>
                <a:gd name="T5" fmla="*/ 506 h 988"/>
                <a:gd name="T6" fmla="*/ 1486 w 1486"/>
                <a:gd name="T7" fmla="*/ 506 h 988"/>
                <a:gd name="T8" fmla="*/ 1486 w 1486"/>
                <a:gd name="T9" fmla="*/ 0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6" h="988">
                  <a:moveTo>
                    <a:pt x="0" y="988"/>
                  </a:moveTo>
                  <a:lnTo>
                    <a:pt x="990" y="988"/>
                  </a:lnTo>
                  <a:lnTo>
                    <a:pt x="990" y="506"/>
                  </a:lnTo>
                  <a:lnTo>
                    <a:pt x="1486" y="506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847" name="Group 177"/>
          <p:cNvGrpSpPr>
            <a:grpSpLocks/>
          </p:cNvGrpSpPr>
          <p:nvPr/>
        </p:nvGrpSpPr>
        <p:grpSpPr bwMode="auto">
          <a:xfrm>
            <a:off x="6877050" y="2565400"/>
            <a:ext cx="2000250" cy="869950"/>
            <a:chOff x="1398" y="2883"/>
            <a:chExt cx="3148" cy="1370"/>
          </a:xfrm>
        </p:grpSpPr>
        <p:grpSp>
          <p:nvGrpSpPr>
            <p:cNvPr id="35875" name="Group 178"/>
            <p:cNvGrpSpPr>
              <a:grpSpLocks/>
            </p:cNvGrpSpPr>
            <p:nvPr/>
          </p:nvGrpSpPr>
          <p:grpSpPr bwMode="auto">
            <a:xfrm>
              <a:off x="1398" y="2883"/>
              <a:ext cx="3148" cy="1370"/>
              <a:chOff x="5719" y="6715"/>
              <a:chExt cx="3148" cy="1370"/>
            </a:xfrm>
          </p:grpSpPr>
          <p:grpSp>
            <p:nvGrpSpPr>
              <p:cNvPr id="35877" name="Group 179"/>
              <p:cNvGrpSpPr>
                <a:grpSpLocks/>
              </p:cNvGrpSpPr>
              <p:nvPr/>
            </p:nvGrpSpPr>
            <p:grpSpPr bwMode="auto">
              <a:xfrm>
                <a:off x="6564" y="6926"/>
                <a:ext cx="1486" cy="988"/>
                <a:chOff x="5864" y="6410"/>
                <a:chExt cx="1486" cy="988"/>
              </a:xfrm>
            </p:grpSpPr>
            <p:sp>
              <p:nvSpPr>
                <p:cNvPr id="35882" name="Rectangle 180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83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84" name="Rectangle 182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85" name="Rectangle 183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86" name="Rectangle 184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87" name="Rectangle 185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878" name="Text Box 186"/>
              <p:cNvSpPr txBox="1">
                <a:spLocks noChangeArrowheads="1"/>
              </p:cNvSpPr>
              <p:nvPr/>
            </p:nvSpPr>
            <p:spPr bwMode="auto">
              <a:xfrm>
                <a:off x="7967" y="674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Iskola</a:t>
                </a:r>
                <a:endParaRPr lang="hu-HU"/>
              </a:p>
            </p:txBody>
          </p:sp>
          <p:sp>
            <p:nvSpPr>
              <p:cNvPr id="35879" name="Text Box 187"/>
              <p:cNvSpPr txBox="1">
                <a:spLocks noChangeArrowheads="1"/>
              </p:cNvSpPr>
              <p:nvPr/>
            </p:nvSpPr>
            <p:spPr bwMode="auto">
              <a:xfrm>
                <a:off x="5719" y="772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Otthon</a:t>
                </a:r>
                <a:endParaRPr lang="hu-HU"/>
              </a:p>
            </p:txBody>
          </p:sp>
          <p:sp>
            <p:nvSpPr>
              <p:cNvPr id="35880" name="Text Box 188"/>
              <p:cNvSpPr txBox="1">
                <a:spLocks noChangeArrowheads="1"/>
              </p:cNvSpPr>
              <p:nvPr/>
            </p:nvSpPr>
            <p:spPr bwMode="auto">
              <a:xfrm>
                <a:off x="6368" y="7711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81" name="Text Box 189"/>
              <p:cNvSpPr txBox="1">
                <a:spLocks noChangeArrowheads="1"/>
              </p:cNvSpPr>
              <p:nvPr/>
            </p:nvSpPr>
            <p:spPr bwMode="auto">
              <a:xfrm>
                <a:off x="7831" y="6715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76" name="Freeform 190"/>
            <p:cNvSpPr>
              <a:spLocks/>
            </p:cNvSpPr>
            <p:nvPr/>
          </p:nvSpPr>
          <p:spPr bwMode="auto">
            <a:xfrm>
              <a:off x="2243" y="3094"/>
              <a:ext cx="1486" cy="988"/>
            </a:xfrm>
            <a:custGeom>
              <a:avLst/>
              <a:gdLst>
                <a:gd name="T0" fmla="*/ 0 w 1486"/>
                <a:gd name="T1" fmla="*/ 988 h 988"/>
                <a:gd name="T2" fmla="*/ 1486 w 1486"/>
                <a:gd name="T3" fmla="*/ 988 h 988"/>
                <a:gd name="T4" fmla="*/ 1486 w 1486"/>
                <a:gd name="T5" fmla="*/ 0 h 9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6" h="988">
                  <a:moveTo>
                    <a:pt x="0" y="988"/>
                  </a:moveTo>
                  <a:lnTo>
                    <a:pt x="1486" y="988"/>
                  </a:lnTo>
                  <a:lnTo>
                    <a:pt x="1486" y="0"/>
                  </a:lnTo>
                </a:path>
              </a:pathLst>
            </a:custGeom>
            <a:noFill/>
            <a:ln w="254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5848" name="Text Box 191"/>
          <p:cNvSpPr txBox="1">
            <a:spLocks noChangeArrowheads="1"/>
          </p:cNvSpPr>
          <p:nvPr/>
        </p:nvSpPr>
        <p:spPr bwMode="auto">
          <a:xfrm>
            <a:off x="539750" y="3716338"/>
            <a:ext cx="8208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just">
              <a:buFont typeface="Times New Roman" pitchFamily="18" charset="0"/>
              <a:buNone/>
            </a:pPr>
            <a:r>
              <a:rPr lang="hu-HU">
                <a:latin typeface="Times New Roman" pitchFamily="18" charset="0"/>
              </a:rPr>
              <a:t>b)</a:t>
            </a:r>
            <a:r>
              <a:rPr lang="hu-HU" sz="1600">
                <a:latin typeface="Times New Roman" pitchFamily="18" charset="0"/>
              </a:rPr>
              <a:t>  </a:t>
            </a:r>
            <a:r>
              <a:rPr lang="hu-HU">
                <a:latin typeface="Times New Roman" pitchFamily="18" charset="0"/>
              </a:rPr>
              <a:t>Az ábrából leolvasható, hogy otthontól az iskoláig háromszor kell jobbra (</a:t>
            </a:r>
            <a:r>
              <a:rPr lang="hu-HU" b="1">
                <a:latin typeface="Times New Roman" pitchFamily="18" charset="0"/>
              </a:rPr>
              <a:t>j</a:t>
            </a:r>
            <a:r>
              <a:rPr lang="hu-HU">
                <a:latin typeface="Times New Roman" pitchFamily="18" charset="0"/>
              </a:rPr>
              <a:t>)    </a:t>
            </a:r>
          </a:p>
          <a:p>
            <a:pPr lvl="1" algn="just">
              <a:buFont typeface="Times New Roman" pitchFamily="18" charset="0"/>
              <a:buNone/>
            </a:pPr>
            <a:r>
              <a:rPr lang="hu-HU">
                <a:latin typeface="Times New Roman" pitchFamily="18" charset="0"/>
              </a:rPr>
              <a:t>     menni és kétszer fölfelé (</a:t>
            </a:r>
            <a:r>
              <a:rPr lang="hu-HU" b="1">
                <a:latin typeface="Times New Roman" pitchFamily="18" charset="0"/>
              </a:rPr>
              <a:t>f</a:t>
            </a:r>
            <a:r>
              <a:rPr lang="hu-HU">
                <a:latin typeface="Times New Roman" pitchFamily="18" charset="0"/>
              </a:rPr>
              <a:t>). Ezért a  három </a:t>
            </a:r>
            <a:r>
              <a:rPr lang="hu-HU" b="1">
                <a:latin typeface="Times New Roman" pitchFamily="18" charset="0"/>
              </a:rPr>
              <a:t>j</a:t>
            </a:r>
            <a:r>
              <a:rPr lang="hu-HU">
                <a:latin typeface="Times New Roman" pitchFamily="18" charset="0"/>
              </a:rPr>
              <a:t>-t és két </a:t>
            </a:r>
            <a:r>
              <a:rPr lang="hu-HU" b="1">
                <a:latin typeface="Times New Roman" pitchFamily="18" charset="0"/>
              </a:rPr>
              <a:t>f</a:t>
            </a:r>
            <a:r>
              <a:rPr lang="hu-HU">
                <a:latin typeface="Times New Roman" pitchFamily="18" charset="0"/>
              </a:rPr>
              <a:t>-et kell csak különböző </a:t>
            </a:r>
          </a:p>
          <a:p>
            <a:pPr lvl="1" algn="just">
              <a:buFont typeface="Times New Roman" pitchFamily="18" charset="0"/>
              <a:buNone/>
            </a:pPr>
            <a:r>
              <a:rPr lang="hu-HU">
                <a:latin typeface="Times New Roman" pitchFamily="18" charset="0"/>
              </a:rPr>
              <a:t>     sorrendekbe rakni.  Ezt </a:t>
            </a:r>
            <a:r>
              <a:rPr lang="hu-HU" b="1">
                <a:latin typeface="Times New Roman" pitchFamily="18" charset="0"/>
              </a:rPr>
              <a:t>10</a:t>
            </a:r>
            <a:r>
              <a:rPr lang="hu-HU">
                <a:latin typeface="Times New Roman" pitchFamily="18" charset="0"/>
              </a:rPr>
              <a:t> féleképpen lehet:</a:t>
            </a:r>
          </a:p>
          <a:p>
            <a:pPr lvl="1" algn="just">
              <a:buFont typeface="Times New Roman" pitchFamily="18" charset="0"/>
              <a:buNone/>
            </a:pPr>
            <a:endParaRPr lang="hu-HU" sz="1200">
              <a:latin typeface="Times New Roman" pitchFamily="18" charset="0"/>
            </a:endParaRPr>
          </a:p>
          <a:p>
            <a:pPr algn="just"/>
            <a:r>
              <a:rPr lang="hu-HU" sz="1600" b="1">
                <a:latin typeface="Times New Roman" pitchFamily="18" charset="0"/>
              </a:rPr>
              <a:t>                   ffjjj       fjfjj      fjjfj      fjjjf      jffjj      jfjfj       jfjjf       jjffj      jjfjf     jjjff 	 	</a:t>
            </a:r>
          </a:p>
          <a:p>
            <a:pPr lvl="1" algn="just">
              <a:spcBef>
                <a:spcPts val="600"/>
              </a:spcBef>
            </a:pPr>
            <a:r>
              <a:rPr lang="hu-HU" sz="1600" b="1">
                <a:latin typeface="Times New Roman" pitchFamily="18" charset="0"/>
              </a:rPr>
              <a:t>	</a:t>
            </a:r>
            <a:r>
              <a:rPr lang="hu-HU" sz="1600">
                <a:latin typeface="Times New Roman" pitchFamily="18" charset="0"/>
              </a:rPr>
              <a:t> </a:t>
            </a:r>
          </a:p>
        </p:txBody>
      </p:sp>
      <p:sp>
        <p:nvSpPr>
          <p:cNvPr id="35849" name="Rectangle 216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 sz="2400">
              <a:latin typeface="Times New Roman" pitchFamily="18" charset="0"/>
            </a:endParaRPr>
          </a:p>
        </p:txBody>
      </p:sp>
      <p:grpSp>
        <p:nvGrpSpPr>
          <p:cNvPr id="35850" name="Group 192"/>
          <p:cNvGrpSpPr>
            <a:grpSpLocks/>
          </p:cNvGrpSpPr>
          <p:nvPr/>
        </p:nvGrpSpPr>
        <p:grpSpPr bwMode="auto">
          <a:xfrm>
            <a:off x="5795963" y="5229225"/>
            <a:ext cx="2533650" cy="1192213"/>
            <a:chOff x="2724" y="1874"/>
            <a:chExt cx="3990" cy="1877"/>
          </a:xfrm>
        </p:grpSpPr>
        <p:sp>
          <p:nvSpPr>
            <p:cNvPr id="35852" name="Text Box 215"/>
            <p:cNvSpPr txBox="1">
              <a:spLocks noChangeArrowheads="1"/>
            </p:cNvSpPr>
            <p:nvPr/>
          </p:nvSpPr>
          <p:spPr bwMode="auto">
            <a:xfrm>
              <a:off x="5479" y="1874"/>
              <a:ext cx="1235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100">
                  <a:latin typeface="Times New Roman" pitchFamily="18" charset="0"/>
                  <a:cs typeface="Times New Roman" pitchFamily="18" charset="0"/>
                </a:rPr>
                <a:t>Iskola</a:t>
              </a:r>
              <a:endParaRPr lang="hu-HU" sz="2400">
                <a:latin typeface="Times New Roman" pitchFamily="18" charset="0"/>
              </a:endParaRPr>
            </a:p>
          </p:txBody>
        </p:sp>
        <p:grpSp>
          <p:nvGrpSpPr>
            <p:cNvPr id="35853" name="Group 193"/>
            <p:cNvGrpSpPr>
              <a:grpSpLocks/>
            </p:cNvGrpSpPr>
            <p:nvPr/>
          </p:nvGrpSpPr>
          <p:grpSpPr bwMode="auto">
            <a:xfrm>
              <a:off x="2724" y="1882"/>
              <a:ext cx="3155" cy="1869"/>
              <a:chOff x="2724" y="1882"/>
              <a:chExt cx="3155" cy="1869"/>
            </a:xfrm>
          </p:grpSpPr>
          <p:grpSp>
            <p:nvGrpSpPr>
              <p:cNvPr id="35854" name="Group 208"/>
              <p:cNvGrpSpPr>
                <a:grpSpLocks/>
              </p:cNvGrpSpPr>
              <p:nvPr/>
            </p:nvGrpSpPr>
            <p:grpSpPr bwMode="auto">
              <a:xfrm>
                <a:off x="3554" y="2099"/>
                <a:ext cx="2039" cy="1229"/>
                <a:chOff x="5864" y="6410"/>
                <a:chExt cx="1486" cy="988"/>
              </a:xfrm>
            </p:grpSpPr>
            <p:sp>
              <p:nvSpPr>
                <p:cNvPr id="35869" name="Rectangle 214"/>
                <p:cNvSpPr>
                  <a:spLocks noChangeArrowheads="1"/>
                </p:cNvSpPr>
                <p:nvPr/>
              </p:nvSpPr>
              <p:spPr bwMode="auto">
                <a:xfrm>
                  <a:off x="5864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0" name="Rectangle 213"/>
                <p:cNvSpPr>
                  <a:spLocks noChangeArrowheads="1"/>
                </p:cNvSpPr>
                <p:nvPr/>
              </p:nvSpPr>
              <p:spPr bwMode="auto">
                <a:xfrm>
                  <a:off x="6359" y="6410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1" name="Rectangle 212"/>
                <p:cNvSpPr>
                  <a:spLocks noChangeArrowheads="1"/>
                </p:cNvSpPr>
                <p:nvPr/>
              </p:nvSpPr>
              <p:spPr bwMode="auto">
                <a:xfrm>
                  <a:off x="6854" y="6410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5864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3" name="Rectangle 210"/>
                <p:cNvSpPr>
                  <a:spLocks noChangeArrowheads="1"/>
                </p:cNvSpPr>
                <p:nvPr/>
              </p:nvSpPr>
              <p:spPr bwMode="auto">
                <a:xfrm>
                  <a:off x="6359" y="6904"/>
                  <a:ext cx="495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74" name="Rectangle 209"/>
                <p:cNvSpPr>
                  <a:spLocks noChangeArrowheads="1"/>
                </p:cNvSpPr>
                <p:nvPr/>
              </p:nvSpPr>
              <p:spPr bwMode="auto">
                <a:xfrm>
                  <a:off x="6854" y="6904"/>
                  <a:ext cx="496" cy="49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855" name="Text Box 207"/>
              <p:cNvSpPr txBox="1">
                <a:spLocks noChangeArrowheads="1"/>
              </p:cNvSpPr>
              <p:nvPr/>
            </p:nvSpPr>
            <p:spPr bwMode="auto">
              <a:xfrm>
                <a:off x="2724" y="3153"/>
                <a:ext cx="1235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  <a:cs typeface="Times New Roman" pitchFamily="18" charset="0"/>
                  </a:rPr>
                  <a:t>Otthon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56" name="Text Box 206"/>
              <p:cNvSpPr txBox="1">
                <a:spLocks noChangeArrowheads="1"/>
              </p:cNvSpPr>
              <p:nvPr/>
            </p:nvSpPr>
            <p:spPr bwMode="auto">
              <a:xfrm>
                <a:off x="3345" y="3091"/>
                <a:ext cx="496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>
                    <a:latin typeface="Times New Roman" pitchFamily="18" charset="0"/>
                    <a:cs typeface="Times New Roman" pitchFamily="18" charset="0"/>
                  </a:rPr>
                  <a:t>•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57" name="Text Box 205"/>
              <p:cNvSpPr txBox="1">
                <a:spLocks noChangeArrowheads="1"/>
              </p:cNvSpPr>
              <p:nvPr/>
            </p:nvSpPr>
            <p:spPr bwMode="auto">
              <a:xfrm>
                <a:off x="5382" y="1882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>
                    <a:latin typeface="Times New Roman" pitchFamily="18" charset="0"/>
                    <a:cs typeface="Times New Roman" pitchFamily="18" charset="0"/>
                  </a:rPr>
                  <a:t>•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58" name="Text Box 204"/>
              <p:cNvSpPr txBox="1">
                <a:spLocks noChangeArrowheads="1"/>
              </p:cNvSpPr>
              <p:nvPr/>
            </p:nvSpPr>
            <p:spPr bwMode="auto">
              <a:xfrm>
                <a:off x="3939" y="2641"/>
                <a:ext cx="36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59" name="Text Box 203"/>
              <p:cNvSpPr txBox="1">
                <a:spLocks noChangeArrowheads="1"/>
              </p:cNvSpPr>
              <p:nvPr/>
            </p:nvSpPr>
            <p:spPr bwMode="auto">
              <a:xfrm>
                <a:off x="3270" y="2536"/>
                <a:ext cx="36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0" name="Text Box 202"/>
              <p:cNvSpPr txBox="1">
                <a:spLocks noChangeArrowheads="1"/>
              </p:cNvSpPr>
              <p:nvPr/>
            </p:nvSpPr>
            <p:spPr bwMode="auto">
              <a:xfrm>
                <a:off x="4050" y="3256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1" name="Text Box 201"/>
              <p:cNvSpPr txBox="1">
                <a:spLocks noChangeArrowheads="1"/>
              </p:cNvSpPr>
              <p:nvPr/>
            </p:nvSpPr>
            <p:spPr bwMode="auto">
              <a:xfrm>
                <a:off x="3279" y="2011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2" name="Text Box 200"/>
              <p:cNvSpPr txBox="1">
                <a:spLocks noChangeArrowheads="1"/>
              </p:cNvSpPr>
              <p:nvPr/>
            </p:nvSpPr>
            <p:spPr bwMode="auto">
              <a:xfrm>
                <a:off x="4710" y="3286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3" name="Text Box 199"/>
              <p:cNvSpPr txBox="1">
                <a:spLocks noChangeArrowheads="1"/>
              </p:cNvSpPr>
              <p:nvPr/>
            </p:nvSpPr>
            <p:spPr bwMode="auto">
              <a:xfrm>
                <a:off x="5424" y="3301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4" name="Text Box 198"/>
              <p:cNvSpPr txBox="1">
                <a:spLocks noChangeArrowheads="1"/>
              </p:cNvSpPr>
              <p:nvPr/>
            </p:nvSpPr>
            <p:spPr bwMode="auto">
              <a:xfrm>
                <a:off x="3984" y="2026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5" name="Text Box 197"/>
              <p:cNvSpPr txBox="1">
                <a:spLocks noChangeArrowheads="1"/>
              </p:cNvSpPr>
              <p:nvPr/>
            </p:nvSpPr>
            <p:spPr bwMode="auto">
              <a:xfrm>
                <a:off x="4629" y="2641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6" name="Text Box 196"/>
              <p:cNvSpPr txBox="1">
                <a:spLocks noChangeArrowheads="1"/>
              </p:cNvSpPr>
              <p:nvPr/>
            </p:nvSpPr>
            <p:spPr bwMode="auto">
              <a:xfrm>
                <a:off x="5214" y="2041"/>
                <a:ext cx="48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7" name="Text Box 195"/>
              <p:cNvSpPr txBox="1">
                <a:spLocks noChangeArrowheads="1"/>
              </p:cNvSpPr>
              <p:nvPr/>
            </p:nvSpPr>
            <p:spPr bwMode="auto">
              <a:xfrm>
                <a:off x="4614" y="2026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5868" name="Text Box 194"/>
              <p:cNvSpPr txBox="1">
                <a:spLocks noChangeArrowheads="1"/>
              </p:cNvSpPr>
              <p:nvPr/>
            </p:nvSpPr>
            <p:spPr bwMode="auto">
              <a:xfrm>
                <a:off x="5304" y="2656"/>
                <a:ext cx="30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hu-H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5851" name="Rectangle 232"/>
          <p:cNvSpPr>
            <a:spLocks noChangeArrowheads="1"/>
          </p:cNvSpPr>
          <p:nvPr/>
        </p:nvSpPr>
        <p:spPr bwMode="auto">
          <a:xfrm>
            <a:off x="900113" y="5003800"/>
            <a:ext cx="4392612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571500" algn="l"/>
              </a:tabLst>
            </a:pPr>
            <a:endParaRPr lang="hu-HU" sz="1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571500" algn="l"/>
              </a:tabLst>
            </a:pPr>
            <a:r>
              <a:rPr lang="hu-HU" sz="1200">
                <a:latin typeface="Times New Roman" pitchFamily="18" charset="0"/>
              </a:rPr>
              <a:t>  </a:t>
            </a:r>
            <a:r>
              <a:rPr lang="hu-HU">
                <a:latin typeface="Times New Roman" pitchFamily="18" charset="0"/>
              </a:rPr>
              <a:t>c)</a:t>
            </a:r>
            <a:r>
              <a:rPr lang="hu-HU" sz="1200">
                <a:latin typeface="Times New Roman" pitchFamily="18" charset="0"/>
              </a:rPr>
              <a:t>  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Egy ábrával is megoldható a feladat, ha</a:t>
            </a:r>
            <a:endParaRPr lang="hu-HU">
              <a:latin typeface="Times New Roman" pitchFamily="18" charset="0"/>
            </a:endParaRPr>
          </a:p>
          <a:p>
            <a:pPr algn="just" eaLnBrk="0" hangingPunct="0">
              <a:tabLst>
                <a:tab pos="571500" algn="l"/>
              </a:tabLst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      a kereszteződésekhez beírjuk, hogy odáig</a:t>
            </a:r>
            <a:endParaRPr lang="hu-HU">
              <a:latin typeface="Times New Roman" pitchFamily="18" charset="0"/>
            </a:endParaRPr>
          </a:p>
          <a:p>
            <a:pPr algn="just" eaLnBrk="0" hangingPunct="0">
              <a:tabLst>
                <a:tab pos="571500" algn="l"/>
              </a:tabLst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      hány  különböző útvonalon jutunk el. </a:t>
            </a:r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mtClean="0"/>
              <a:t>     </a:t>
            </a:r>
            <a:r>
              <a:rPr lang="hu-HU" sz="2800" b="1" i="1" smtClean="0">
                <a:solidFill>
                  <a:srgbClr val="0000FF"/>
                </a:solidFill>
                <a:latin typeface="Times New Roman" pitchFamily="18" charset="0"/>
              </a:rPr>
              <a:t>Rakos Gató</a:t>
            </a:r>
            <a:r>
              <a:rPr lang="hu-HU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hu-HU" sz="2800" smtClean="0">
                <a:solidFill>
                  <a:srgbClr val="0000FF"/>
                </a:solidFill>
                <a:latin typeface="Times New Roman" pitchFamily="18" charset="0"/>
              </a:rPr>
              <a:t>a logikai készlet háromszög, illetve négyzet alakú lapjai közül válogat.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u-HU" sz="28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u-HU" sz="280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u-HU" sz="280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   Az alakzatok a következők: Mindegyikből négy színű van: piros, sárga, zöld és kék.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b="1" smtClean="0">
                <a:solidFill>
                  <a:srgbClr val="0000CC"/>
                </a:solidFill>
                <a:latin typeface="Times New Roman" pitchFamily="18" charset="0"/>
              </a:rPr>
              <a:t>  Hány olyan lapot találhat e 32 db lap között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, amely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- nem lyukas és nem négyzet?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- nem lyukas vagy nem négyzet?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- kicsi vagy nem piros?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- kicsi, de nem lyukas?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- nem lyukas, nem piros és nem is négyzet?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- lyukas vagy piros?</a:t>
            </a:r>
          </a:p>
        </p:txBody>
      </p:sp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5902325" y="1044575"/>
            <a:ext cx="414338" cy="382588"/>
          </a:xfrm>
          <a:prstGeom prst="triangle">
            <a:avLst>
              <a:gd name="adj" fmla="val 500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4940300" y="884238"/>
            <a:ext cx="617538" cy="568325"/>
          </a:xfrm>
          <a:prstGeom prst="triangle">
            <a:avLst>
              <a:gd name="adj" fmla="val 500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5902325" y="1784350"/>
            <a:ext cx="414338" cy="382588"/>
          </a:xfrm>
          <a:prstGeom prst="triangle">
            <a:avLst>
              <a:gd name="adj" fmla="val 500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4940300" y="1624013"/>
            <a:ext cx="617538" cy="568325"/>
          </a:xfrm>
          <a:prstGeom prst="triangle">
            <a:avLst>
              <a:gd name="adj" fmla="val 500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6551613" y="946150"/>
            <a:ext cx="463550" cy="49371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7292975" y="1106488"/>
            <a:ext cx="312738" cy="3333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6516688" y="1700213"/>
            <a:ext cx="463550" cy="4921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7292975" y="1809750"/>
            <a:ext cx="312738" cy="3333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5" name="Oval 13"/>
          <p:cNvSpPr>
            <a:spLocks noChangeArrowheads="1"/>
          </p:cNvSpPr>
          <p:nvPr/>
        </p:nvSpPr>
        <p:spPr bwMode="auto">
          <a:xfrm>
            <a:off x="5195888" y="1192213"/>
            <a:ext cx="111125" cy="1174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6" name="Oval 14"/>
          <p:cNvSpPr>
            <a:spLocks noChangeArrowheads="1"/>
          </p:cNvSpPr>
          <p:nvPr/>
        </p:nvSpPr>
        <p:spPr bwMode="auto">
          <a:xfrm>
            <a:off x="6057900" y="1230313"/>
            <a:ext cx="111125" cy="1174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7" name="Oval 15"/>
          <p:cNvSpPr>
            <a:spLocks noChangeArrowheads="1"/>
          </p:cNvSpPr>
          <p:nvPr/>
        </p:nvSpPr>
        <p:spPr bwMode="auto">
          <a:xfrm>
            <a:off x="6724650" y="1155700"/>
            <a:ext cx="111125" cy="1174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878" name="Oval 16"/>
          <p:cNvSpPr>
            <a:spLocks noChangeArrowheads="1"/>
          </p:cNvSpPr>
          <p:nvPr/>
        </p:nvSpPr>
        <p:spPr bwMode="auto">
          <a:xfrm>
            <a:off x="7402513" y="1217613"/>
            <a:ext cx="111125" cy="1174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115888"/>
            <a:ext cx="8715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>
              <a:buSzPct val="100000"/>
              <a:tabLst>
                <a:tab pos="215900" algn="l"/>
              </a:tabLst>
            </a:pPr>
            <a:r>
              <a:rPr lang="hu-HU"/>
              <a:t>a)   </a:t>
            </a:r>
            <a:r>
              <a:rPr lang="hu-HU" sz="1600"/>
              <a:t>Nem lyukas (16), és nem négyzet: 16 – 8 = </a:t>
            </a:r>
            <a:r>
              <a:rPr lang="hu-HU" sz="1600" b="1"/>
              <a:t>8</a:t>
            </a:r>
            <a:r>
              <a:rPr lang="hu-HU" sz="1600"/>
              <a:t>. (Nem lyukas, kicsi vagy nagy háromszögek</a:t>
            </a:r>
            <a:r>
              <a:rPr lang="hu-HU"/>
              <a:t>)</a:t>
            </a:r>
          </a:p>
        </p:txBody>
      </p:sp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2555875" y="549275"/>
            <a:ext cx="2209800" cy="1028700"/>
            <a:chOff x="1418" y="1607"/>
            <a:chExt cx="3480" cy="1620"/>
          </a:xfrm>
        </p:grpSpPr>
        <p:sp>
          <p:nvSpPr>
            <p:cNvPr id="37998" name="Text Box 6"/>
            <p:cNvSpPr txBox="1">
              <a:spLocks noChangeArrowheads="1"/>
            </p:cNvSpPr>
            <p:nvPr/>
          </p:nvSpPr>
          <p:spPr bwMode="auto">
            <a:xfrm>
              <a:off x="1418" y="1701"/>
              <a:ext cx="72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7999" name="Group 7"/>
            <p:cNvGrpSpPr>
              <a:grpSpLocks/>
            </p:cNvGrpSpPr>
            <p:nvPr/>
          </p:nvGrpSpPr>
          <p:grpSpPr bwMode="auto">
            <a:xfrm>
              <a:off x="1658" y="1607"/>
              <a:ext cx="3240" cy="1620"/>
              <a:chOff x="1058" y="3047"/>
              <a:chExt cx="3240" cy="1620"/>
            </a:xfrm>
          </p:grpSpPr>
          <p:sp>
            <p:nvSpPr>
              <p:cNvPr id="38000" name="Oval 8"/>
              <p:cNvSpPr>
                <a:spLocks noChangeArrowheads="1"/>
              </p:cNvSpPr>
              <p:nvPr/>
            </p:nvSpPr>
            <p:spPr bwMode="auto">
              <a:xfrm>
                <a:off x="1058" y="3047"/>
                <a:ext cx="2902" cy="16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8001" name="Group 9"/>
              <p:cNvGrpSpPr>
                <a:grpSpLocks/>
              </p:cNvGrpSpPr>
              <p:nvPr/>
            </p:nvGrpSpPr>
            <p:grpSpPr bwMode="auto">
              <a:xfrm>
                <a:off x="1418" y="3047"/>
                <a:ext cx="2880" cy="1569"/>
                <a:chOff x="1418" y="3047"/>
                <a:chExt cx="2880" cy="1569"/>
              </a:xfrm>
            </p:grpSpPr>
            <p:sp>
              <p:nvSpPr>
                <p:cNvPr id="38002" name="Oval 10"/>
                <p:cNvSpPr>
                  <a:spLocks noChangeArrowheads="1"/>
                </p:cNvSpPr>
                <p:nvPr/>
              </p:nvSpPr>
              <p:spPr bwMode="auto">
                <a:xfrm>
                  <a:off x="1418" y="3047"/>
                  <a:ext cx="2880" cy="156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03" name="AutoShape 11"/>
                <p:cNvSpPr>
                  <a:spLocks noChangeArrowheads="1"/>
                </p:cNvSpPr>
                <p:nvPr/>
              </p:nvSpPr>
              <p:spPr bwMode="auto">
                <a:xfrm>
                  <a:off x="1778" y="3947"/>
                  <a:ext cx="465" cy="2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04" name="AutoShape 12"/>
                <p:cNvSpPr>
                  <a:spLocks noChangeArrowheads="1"/>
                </p:cNvSpPr>
                <p:nvPr/>
              </p:nvSpPr>
              <p:spPr bwMode="auto">
                <a:xfrm rot="-1439344">
                  <a:off x="1538" y="3407"/>
                  <a:ext cx="720" cy="43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05" name="AutoShape 13"/>
                <p:cNvSpPr>
                  <a:spLocks noChangeArrowheads="1"/>
                </p:cNvSpPr>
                <p:nvPr/>
              </p:nvSpPr>
              <p:spPr bwMode="auto">
                <a:xfrm>
                  <a:off x="2948" y="4097"/>
                  <a:ext cx="465" cy="2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06" name="AutoShape 14"/>
                <p:cNvSpPr>
                  <a:spLocks noChangeArrowheads="1"/>
                </p:cNvSpPr>
                <p:nvPr/>
              </p:nvSpPr>
              <p:spPr bwMode="auto">
                <a:xfrm>
                  <a:off x="2888" y="3677"/>
                  <a:ext cx="465" cy="2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07" name="AutoShape 15"/>
                <p:cNvSpPr>
                  <a:spLocks noChangeArrowheads="1"/>
                </p:cNvSpPr>
                <p:nvPr/>
              </p:nvSpPr>
              <p:spPr bwMode="auto">
                <a:xfrm>
                  <a:off x="2258" y="3227"/>
                  <a:ext cx="465" cy="2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08" name="AutoShape 16"/>
                <p:cNvSpPr>
                  <a:spLocks noChangeArrowheads="1"/>
                </p:cNvSpPr>
                <p:nvPr/>
              </p:nvSpPr>
              <p:spPr bwMode="auto">
                <a:xfrm rot="1493199">
                  <a:off x="2318" y="3962"/>
                  <a:ext cx="720" cy="43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09" name="AutoShape 17"/>
                <p:cNvSpPr>
                  <a:spLocks noChangeArrowheads="1"/>
                </p:cNvSpPr>
                <p:nvPr/>
              </p:nvSpPr>
              <p:spPr bwMode="auto">
                <a:xfrm>
                  <a:off x="2708" y="3167"/>
                  <a:ext cx="720" cy="43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010" name="AutoShape 18"/>
                <p:cNvSpPr>
                  <a:spLocks noChangeArrowheads="1"/>
                </p:cNvSpPr>
                <p:nvPr/>
              </p:nvSpPr>
              <p:spPr bwMode="auto">
                <a:xfrm>
                  <a:off x="2123" y="3512"/>
                  <a:ext cx="720" cy="435"/>
                </a:xfrm>
                <a:prstGeom prst="triangle">
                  <a:avLst>
                    <a:gd name="adj" fmla="val 5625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37892" name="Rectangle 19"/>
          <p:cNvSpPr>
            <a:spLocks noChangeArrowheads="1"/>
          </p:cNvSpPr>
          <p:nvPr/>
        </p:nvSpPr>
        <p:spPr bwMode="auto">
          <a:xfrm>
            <a:off x="-396875" y="1557338"/>
            <a:ext cx="83915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lvl="1" algn="ctr">
              <a:tabLst>
                <a:tab pos="450850" algn="l"/>
              </a:tabLst>
            </a:pPr>
            <a:r>
              <a:rPr lang="hu-HU" sz="1600"/>
              <a:t>b)  Nem lyukas (16), vagy nem négyzet: (16 – 8 = 8 lyukas háromszögek) 16 + 8 = </a:t>
            </a:r>
            <a:r>
              <a:rPr lang="hu-HU" sz="1600" b="1"/>
              <a:t>24</a:t>
            </a:r>
            <a:r>
              <a:rPr lang="hu-HU" sz="1600"/>
              <a:t>.</a:t>
            </a:r>
          </a:p>
          <a:p>
            <a:pPr lvl="1" algn="ctr">
              <a:tabLst>
                <a:tab pos="450850" algn="l"/>
              </a:tabLst>
            </a:pPr>
            <a:r>
              <a:rPr lang="hu-HU" sz="1600"/>
              <a:t>                                                  Ide csak a 8 lyukas négyzet nem tartozik: 32 – 8 = </a:t>
            </a:r>
            <a:r>
              <a:rPr lang="hu-HU" sz="1600" b="1"/>
              <a:t>24</a:t>
            </a:r>
          </a:p>
        </p:txBody>
      </p:sp>
      <p:grpSp>
        <p:nvGrpSpPr>
          <p:cNvPr id="37893" name="Group 20"/>
          <p:cNvGrpSpPr>
            <a:grpSpLocks/>
          </p:cNvGrpSpPr>
          <p:nvPr/>
        </p:nvGrpSpPr>
        <p:grpSpPr bwMode="auto">
          <a:xfrm>
            <a:off x="2124075" y="2205038"/>
            <a:ext cx="3429000" cy="1552575"/>
            <a:chOff x="2258" y="4022"/>
            <a:chExt cx="5400" cy="2445"/>
          </a:xfrm>
        </p:grpSpPr>
        <p:sp>
          <p:nvSpPr>
            <p:cNvPr id="37955" name="Oval 21"/>
            <p:cNvSpPr>
              <a:spLocks noChangeArrowheads="1"/>
            </p:cNvSpPr>
            <p:nvPr/>
          </p:nvSpPr>
          <p:spPr bwMode="auto">
            <a:xfrm>
              <a:off x="4208" y="4022"/>
              <a:ext cx="3450" cy="24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56" name="Oval 22"/>
            <p:cNvSpPr>
              <a:spLocks noChangeArrowheads="1"/>
            </p:cNvSpPr>
            <p:nvPr/>
          </p:nvSpPr>
          <p:spPr bwMode="auto">
            <a:xfrm>
              <a:off x="2378" y="4127"/>
              <a:ext cx="3960" cy="2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57" name="Rectangle 23"/>
            <p:cNvSpPr>
              <a:spLocks noChangeArrowheads="1"/>
            </p:cNvSpPr>
            <p:nvPr/>
          </p:nvSpPr>
          <p:spPr bwMode="auto">
            <a:xfrm>
              <a:off x="2693" y="5192"/>
              <a:ext cx="362" cy="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58" name="Text Box 24"/>
            <p:cNvSpPr txBox="1">
              <a:spLocks noChangeArrowheads="1"/>
            </p:cNvSpPr>
            <p:nvPr/>
          </p:nvSpPr>
          <p:spPr bwMode="auto">
            <a:xfrm>
              <a:off x="2258" y="4307"/>
              <a:ext cx="7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59" name="Rectangle 25"/>
            <p:cNvSpPr>
              <a:spLocks noChangeArrowheads="1"/>
            </p:cNvSpPr>
            <p:nvPr/>
          </p:nvSpPr>
          <p:spPr bwMode="auto">
            <a:xfrm>
              <a:off x="2813" y="4562"/>
              <a:ext cx="543" cy="54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0" name="Rectangle 26"/>
            <p:cNvSpPr>
              <a:spLocks noChangeArrowheads="1"/>
            </p:cNvSpPr>
            <p:nvPr/>
          </p:nvSpPr>
          <p:spPr bwMode="auto">
            <a:xfrm>
              <a:off x="3443" y="4412"/>
              <a:ext cx="543" cy="54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1" name="Rectangle 27"/>
            <p:cNvSpPr>
              <a:spLocks noChangeArrowheads="1"/>
            </p:cNvSpPr>
            <p:nvPr/>
          </p:nvSpPr>
          <p:spPr bwMode="auto">
            <a:xfrm>
              <a:off x="3668" y="5627"/>
              <a:ext cx="543" cy="5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2" name="Rectangle 28"/>
            <p:cNvSpPr>
              <a:spLocks noChangeArrowheads="1"/>
            </p:cNvSpPr>
            <p:nvPr/>
          </p:nvSpPr>
          <p:spPr bwMode="auto">
            <a:xfrm>
              <a:off x="3623" y="5027"/>
              <a:ext cx="543" cy="54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3" name="Rectangle 29"/>
            <p:cNvSpPr>
              <a:spLocks noChangeArrowheads="1"/>
            </p:cNvSpPr>
            <p:nvPr/>
          </p:nvSpPr>
          <p:spPr bwMode="auto">
            <a:xfrm>
              <a:off x="4073" y="4202"/>
              <a:ext cx="362" cy="36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4" name="Rectangle 30"/>
            <p:cNvSpPr>
              <a:spLocks noChangeArrowheads="1"/>
            </p:cNvSpPr>
            <p:nvPr/>
          </p:nvSpPr>
          <p:spPr bwMode="auto">
            <a:xfrm>
              <a:off x="3113" y="5657"/>
              <a:ext cx="362" cy="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5" name="Rectangle 31"/>
            <p:cNvSpPr>
              <a:spLocks noChangeArrowheads="1"/>
            </p:cNvSpPr>
            <p:nvPr/>
          </p:nvSpPr>
          <p:spPr bwMode="auto">
            <a:xfrm>
              <a:off x="3173" y="5177"/>
              <a:ext cx="362" cy="36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6" name="AutoShape 32"/>
            <p:cNvSpPr>
              <a:spLocks noChangeArrowheads="1"/>
            </p:cNvSpPr>
            <p:nvPr/>
          </p:nvSpPr>
          <p:spPr bwMode="auto">
            <a:xfrm rot="-3549161">
              <a:off x="4793" y="4292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7" name="AutoShape 33"/>
            <p:cNvSpPr>
              <a:spLocks noChangeArrowheads="1"/>
            </p:cNvSpPr>
            <p:nvPr/>
          </p:nvSpPr>
          <p:spPr bwMode="auto">
            <a:xfrm>
              <a:off x="4553" y="5342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8" name="AutoShape 34"/>
            <p:cNvSpPr>
              <a:spLocks noChangeArrowheads="1"/>
            </p:cNvSpPr>
            <p:nvPr/>
          </p:nvSpPr>
          <p:spPr bwMode="auto">
            <a:xfrm>
              <a:off x="4418" y="4532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69" name="AutoShape 35"/>
            <p:cNvSpPr>
              <a:spLocks noChangeArrowheads="1"/>
            </p:cNvSpPr>
            <p:nvPr/>
          </p:nvSpPr>
          <p:spPr bwMode="auto">
            <a:xfrm>
              <a:off x="5123" y="4952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70" name="AutoShape 36"/>
            <p:cNvSpPr>
              <a:spLocks noChangeArrowheads="1"/>
            </p:cNvSpPr>
            <p:nvPr/>
          </p:nvSpPr>
          <p:spPr bwMode="auto">
            <a:xfrm rot="-4239700">
              <a:off x="5618" y="4982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71" name="AutoShape 37"/>
            <p:cNvSpPr>
              <a:spLocks noChangeArrowheads="1"/>
            </p:cNvSpPr>
            <p:nvPr/>
          </p:nvSpPr>
          <p:spPr bwMode="auto">
            <a:xfrm rot="3274615">
              <a:off x="5242" y="5538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72" name="AutoShape 38"/>
            <p:cNvSpPr>
              <a:spLocks noChangeArrowheads="1"/>
            </p:cNvSpPr>
            <p:nvPr/>
          </p:nvSpPr>
          <p:spPr bwMode="auto">
            <a:xfrm rot="-2453938">
              <a:off x="4268" y="5207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73" name="AutoShape 39"/>
            <p:cNvSpPr>
              <a:spLocks noChangeArrowheads="1"/>
            </p:cNvSpPr>
            <p:nvPr/>
          </p:nvSpPr>
          <p:spPr bwMode="auto">
            <a:xfrm rot="-1181050">
              <a:off x="5483" y="4532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7974" name="Group 40"/>
            <p:cNvGrpSpPr>
              <a:grpSpLocks/>
            </p:cNvGrpSpPr>
            <p:nvPr/>
          </p:nvGrpSpPr>
          <p:grpSpPr bwMode="auto">
            <a:xfrm rot="-1897314">
              <a:off x="6233" y="5072"/>
              <a:ext cx="543" cy="362"/>
              <a:chOff x="4287" y="8330"/>
              <a:chExt cx="543" cy="362"/>
            </a:xfrm>
          </p:grpSpPr>
          <p:sp>
            <p:nvSpPr>
              <p:cNvPr id="37996" name="AutoShape 41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97" name="Oval 42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75" name="Group 43"/>
            <p:cNvGrpSpPr>
              <a:grpSpLocks/>
            </p:cNvGrpSpPr>
            <p:nvPr/>
          </p:nvGrpSpPr>
          <p:grpSpPr bwMode="auto">
            <a:xfrm rot="-2793493">
              <a:off x="6833" y="4607"/>
              <a:ext cx="543" cy="362"/>
              <a:chOff x="4287" y="8330"/>
              <a:chExt cx="543" cy="362"/>
            </a:xfrm>
          </p:grpSpPr>
          <p:sp>
            <p:nvSpPr>
              <p:cNvPr id="37994" name="AutoShape 44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95" name="Oval 45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76" name="Group 46"/>
            <p:cNvGrpSpPr>
              <a:grpSpLocks/>
            </p:cNvGrpSpPr>
            <p:nvPr/>
          </p:nvGrpSpPr>
          <p:grpSpPr bwMode="auto">
            <a:xfrm rot="1760636">
              <a:off x="5738" y="4097"/>
              <a:ext cx="543" cy="362"/>
              <a:chOff x="4287" y="8330"/>
              <a:chExt cx="543" cy="362"/>
            </a:xfrm>
          </p:grpSpPr>
          <p:sp>
            <p:nvSpPr>
              <p:cNvPr id="37992" name="AutoShape 47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93" name="Oval 48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77" name="Group 49"/>
            <p:cNvGrpSpPr>
              <a:grpSpLocks/>
            </p:cNvGrpSpPr>
            <p:nvPr/>
          </p:nvGrpSpPr>
          <p:grpSpPr bwMode="auto">
            <a:xfrm rot="-1528499">
              <a:off x="6668" y="5612"/>
              <a:ext cx="543" cy="362"/>
              <a:chOff x="4287" y="8330"/>
              <a:chExt cx="543" cy="362"/>
            </a:xfrm>
          </p:grpSpPr>
          <p:sp>
            <p:nvSpPr>
              <p:cNvPr id="37990" name="AutoShape 50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91" name="Oval 51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78" name="Group 52"/>
            <p:cNvGrpSpPr>
              <a:grpSpLocks/>
            </p:cNvGrpSpPr>
            <p:nvPr/>
          </p:nvGrpSpPr>
          <p:grpSpPr bwMode="auto">
            <a:xfrm rot="-2134903">
              <a:off x="6038" y="4097"/>
              <a:ext cx="724" cy="604"/>
              <a:chOff x="1775" y="8450"/>
              <a:chExt cx="724" cy="604"/>
            </a:xfrm>
          </p:grpSpPr>
          <p:sp>
            <p:nvSpPr>
              <p:cNvPr id="37988" name="AutoShape 53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89" name="Oval 54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79" name="Group 55"/>
            <p:cNvGrpSpPr>
              <a:grpSpLocks/>
            </p:cNvGrpSpPr>
            <p:nvPr/>
          </p:nvGrpSpPr>
          <p:grpSpPr bwMode="auto">
            <a:xfrm rot="1496520">
              <a:off x="6818" y="5027"/>
              <a:ext cx="724" cy="604"/>
              <a:chOff x="1775" y="8450"/>
              <a:chExt cx="724" cy="604"/>
            </a:xfrm>
          </p:grpSpPr>
          <p:sp>
            <p:nvSpPr>
              <p:cNvPr id="37986" name="AutoShape 56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87" name="Oval 57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80" name="Group 58"/>
            <p:cNvGrpSpPr>
              <a:grpSpLocks/>
            </p:cNvGrpSpPr>
            <p:nvPr/>
          </p:nvGrpSpPr>
          <p:grpSpPr bwMode="auto">
            <a:xfrm rot="1160089">
              <a:off x="6413" y="4517"/>
              <a:ext cx="724" cy="604"/>
              <a:chOff x="1775" y="8450"/>
              <a:chExt cx="724" cy="604"/>
            </a:xfrm>
          </p:grpSpPr>
          <p:sp>
            <p:nvSpPr>
              <p:cNvPr id="37984" name="AutoShape 59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85" name="Oval 60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81" name="Group 61"/>
            <p:cNvGrpSpPr>
              <a:grpSpLocks/>
            </p:cNvGrpSpPr>
            <p:nvPr/>
          </p:nvGrpSpPr>
          <p:grpSpPr bwMode="auto">
            <a:xfrm rot="1676612">
              <a:off x="6143" y="5447"/>
              <a:ext cx="724" cy="604"/>
              <a:chOff x="1775" y="8450"/>
              <a:chExt cx="724" cy="604"/>
            </a:xfrm>
          </p:grpSpPr>
          <p:sp>
            <p:nvSpPr>
              <p:cNvPr id="37982" name="AutoShape 62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83" name="Oval 63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37894" name="Rectangle 64"/>
          <p:cNvSpPr>
            <a:spLocks noChangeArrowheads="1"/>
          </p:cNvSpPr>
          <p:nvPr/>
        </p:nvSpPr>
        <p:spPr bwMode="auto">
          <a:xfrm>
            <a:off x="-425450" y="3933825"/>
            <a:ext cx="8705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lvl="1" algn="just">
              <a:buSzPct val="100000"/>
              <a:tabLst>
                <a:tab pos="450850" algn="l"/>
              </a:tabLst>
            </a:pPr>
            <a:r>
              <a:rPr lang="hu-HU" sz="1600"/>
              <a:t>c)  Kicsi (16), vagy nem piros (32 – 8). Így 4 · 3 = 12 közös elem van: 16 + 24 – 12 = </a:t>
            </a:r>
            <a:r>
              <a:rPr lang="hu-HU" sz="1600" b="1"/>
              <a:t>28</a:t>
            </a:r>
            <a:r>
              <a:rPr lang="hu-HU" sz="1600"/>
              <a:t>.</a:t>
            </a:r>
          </a:p>
        </p:txBody>
      </p:sp>
      <p:grpSp>
        <p:nvGrpSpPr>
          <p:cNvPr id="37895" name="Group 65"/>
          <p:cNvGrpSpPr>
            <a:grpSpLocks/>
          </p:cNvGrpSpPr>
          <p:nvPr/>
        </p:nvGrpSpPr>
        <p:grpSpPr bwMode="auto">
          <a:xfrm>
            <a:off x="2124075" y="4437063"/>
            <a:ext cx="3276600" cy="2027237"/>
            <a:chOff x="698" y="8117"/>
            <a:chExt cx="5160" cy="3191"/>
          </a:xfrm>
        </p:grpSpPr>
        <p:sp>
          <p:nvSpPr>
            <p:cNvPr id="37896" name="Oval 66"/>
            <p:cNvSpPr>
              <a:spLocks noChangeArrowheads="1"/>
            </p:cNvSpPr>
            <p:nvPr/>
          </p:nvSpPr>
          <p:spPr bwMode="auto">
            <a:xfrm>
              <a:off x="1538" y="8117"/>
              <a:ext cx="4320" cy="31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897" name="Oval 67"/>
            <p:cNvSpPr>
              <a:spLocks noChangeArrowheads="1"/>
            </p:cNvSpPr>
            <p:nvPr/>
          </p:nvSpPr>
          <p:spPr bwMode="auto">
            <a:xfrm>
              <a:off x="698" y="8627"/>
              <a:ext cx="3120" cy="25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898" name="Text Box 68"/>
            <p:cNvSpPr txBox="1">
              <a:spLocks noChangeArrowheads="1"/>
            </p:cNvSpPr>
            <p:nvPr/>
          </p:nvSpPr>
          <p:spPr bwMode="auto">
            <a:xfrm>
              <a:off x="1178" y="8327"/>
              <a:ext cx="478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7899" name="Group 69"/>
            <p:cNvGrpSpPr>
              <a:grpSpLocks/>
            </p:cNvGrpSpPr>
            <p:nvPr/>
          </p:nvGrpSpPr>
          <p:grpSpPr bwMode="auto">
            <a:xfrm>
              <a:off x="803" y="9528"/>
              <a:ext cx="360" cy="360"/>
              <a:chOff x="8258" y="8447"/>
              <a:chExt cx="720" cy="720"/>
            </a:xfrm>
          </p:grpSpPr>
          <p:sp>
            <p:nvSpPr>
              <p:cNvPr id="37953" name="Rectangle 70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54" name="Oval 71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00" name="Group 72"/>
            <p:cNvGrpSpPr>
              <a:grpSpLocks/>
            </p:cNvGrpSpPr>
            <p:nvPr/>
          </p:nvGrpSpPr>
          <p:grpSpPr bwMode="auto">
            <a:xfrm>
              <a:off x="3908" y="8312"/>
              <a:ext cx="600" cy="540"/>
              <a:chOff x="8258" y="8447"/>
              <a:chExt cx="720" cy="720"/>
            </a:xfrm>
          </p:grpSpPr>
          <p:sp>
            <p:nvSpPr>
              <p:cNvPr id="37951" name="Rectangle 73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52" name="Oval 74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7901" name="Rectangle 75"/>
            <p:cNvSpPr>
              <a:spLocks noChangeArrowheads="1"/>
            </p:cNvSpPr>
            <p:nvPr/>
          </p:nvSpPr>
          <p:spPr bwMode="auto">
            <a:xfrm>
              <a:off x="848" y="10001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7902" name="Group 76"/>
            <p:cNvGrpSpPr>
              <a:grpSpLocks/>
            </p:cNvGrpSpPr>
            <p:nvPr/>
          </p:nvGrpSpPr>
          <p:grpSpPr bwMode="auto">
            <a:xfrm>
              <a:off x="1178" y="10361"/>
              <a:ext cx="543" cy="362"/>
              <a:chOff x="4287" y="8330"/>
              <a:chExt cx="543" cy="362"/>
            </a:xfrm>
          </p:grpSpPr>
          <p:sp>
            <p:nvSpPr>
              <p:cNvPr id="37949" name="AutoShape 77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50" name="Oval 78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7903" name="AutoShape 79"/>
            <p:cNvSpPr>
              <a:spLocks noChangeArrowheads="1"/>
            </p:cNvSpPr>
            <p:nvPr/>
          </p:nvSpPr>
          <p:spPr bwMode="auto">
            <a:xfrm>
              <a:off x="968" y="9048"/>
              <a:ext cx="480" cy="30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04" name="AutoShape 80"/>
            <p:cNvSpPr>
              <a:spLocks noChangeArrowheads="1"/>
            </p:cNvSpPr>
            <p:nvPr/>
          </p:nvSpPr>
          <p:spPr bwMode="auto">
            <a:xfrm rot="-3433195">
              <a:off x="4553" y="10187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05" name="Rectangle 81"/>
            <p:cNvSpPr>
              <a:spLocks noChangeArrowheads="1"/>
            </p:cNvSpPr>
            <p:nvPr/>
          </p:nvSpPr>
          <p:spPr bwMode="auto">
            <a:xfrm>
              <a:off x="2438" y="9716"/>
              <a:ext cx="360" cy="36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06" name="Rectangle 82"/>
            <p:cNvSpPr>
              <a:spLocks noChangeArrowheads="1"/>
            </p:cNvSpPr>
            <p:nvPr/>
          </p:nvSpPr>
          <p:spPr bwMode="auto">
            <a:xfrm>
              <a:off x="1853" y="8966"/>
              <a:ext cx="360" cy="36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07" name="Rectangle 83"/>
            <p:cNvSpPr>
              <a:spLocks noChangeArrowheads="1"/>
            </p:cNvSpPr>
            <p:nvPr/>
          </p:nvSpPr>
          <p:spPr bwMode="auto">
            <a:xfrm>
              <a:off x="1658" y="9446"/>
              <a:ext cx="360" cy="3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08" name="AutoShape 84"/>
            <p:cNvSpPr>
              <a:spLocks noChangeArrowheads="1"/>
            </p:cNvSpPr>
            <p:nvPr/>
          </p:nvSpPr>
          <p:spPr bwMode="auto">
            <a:xfrm>
              <a:off x="2138" y="9281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09" name="AutoShape 85"/>
            <p:cNvSpPr>
              <a:spLocks noChangeArrowheads="1"/>
            </p:cNvSpPr>
            <p:nvPr/>
          </p:nvSpPr>
          <p:spPr bwMode="auto">
            <a:xfrm>
              <a:off x="2258" y="8741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10" name="AutoShape 86"/>
            <p:cNvSpPr>
              <a:spLocks noChangeArrowheads="1"/>
            </p:cNvSpPr>
            <p:nvPr/>
          </p:nvSpPr>
          <p:spPr bwMode="auto">
            <a:xfrm>
              <a:off x="2063" y="10271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7911" name="Group 87"/>
            <p:cNvGrpSpPr>
              <a:grpSpLocks/>
            </p:cNvGrpSpPr>
            <p:nvPr/>
          </p:nvGrpSpPr>
          <p:grpSpPr bwMode="auto">
            <a:xfrm>
              <a:off x="2858" y="10001"/>
              <a:ext cx="543" cy="362"/>
              <a:chOff x="4287" y="8330"/>
              <a:chExt cx="543" cy="362"/>
            </a:xfrm>
          </p:grpSpPr>
          <p:sp>
            <p:nvSpPr>
              <p:cNvPr id="37947" name="AutoShape 88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8" name="Oval 89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12" name="Group 90"/>
            <p:cNvGrpSpPr>
              <a:grpSpLocks/>
            </p:cNvGrpSpPr>
            <p:nvPr/>
          </p:nvGrpSpPr>
          <p:grpSpPr bwMode="auto">
            <a:xfrm>
              <a:off x="2498" y="10541"/>
              <a:ext cx="543" cy="362"/>
              <a:chOff x="4287" y="8330"/>
              <a:chExt cx="543" cy="362"/>
            </a:xfrm>
          </p:grpSpPr>
          <p:sp>
            <p:nvSpPr>
              <p:cNvPr id="37945" name="AutoShape 91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6" name="Oval 92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13" name="Group 93"/>
            <p:cNvGrpSpPr>
              <a:grpSpLocks/>
            </p:cNvGrpSpPr>
            <p:nvPr/>
          </p:nvGrpSpPr>
          <p:grpSpPr bwMode="auto">
            <a:xfrm>
              <a:off x="1778" y="9821"/>
              <a:ext cx="543" cy="362"/>
              <a:chOff x="4287" y="8330"/>
              <a:chExt cx="543" cy="362"/>
            </a:xfrm>
          </p:grpSpPr>
          <p:sp>
            <p:nvSpPr>
              <p:cNvPr id="37943" name="AutoShape 94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4" name="Oval 95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14" name="Group 96"/>
            <p:cNvGrpSpPr>
              <a:grpSpLocks/>
            </p:cNvGrpSpPr>
            <p:nvPr/>
          </p:nvGrpSpPr>
          <p:grpSpPr bwMode="auto">
            <a:xfrm>
              <a:off x="3338" y="9641"/>
              <a:ext cx="360" cy="360"/>
              <a:chOff x="8258" y="8447"/>
              <a:chExt cx="720" cy="720"/>
            </a:xfrm>
          </p:grpSpPr>
          <p:sp>
            <p:nvSpPr>
              <p:cNvPr id="37941" name="Rectangle 97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2" name="Oval 98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15" name="Group 99"/>
            <p:cNvGrpSpPr>
              <a:grpSpLocks/>
            </p:cNvGrpSpPr>
            <p:nvPr/>
          </p:nvGrpSpPr>
          <p:grpSpPr bwMode="auto">
            <a:xfrm>
              <a:off x="2858" y="8921"/>
              <a:ext cx="360" cy="360"/>
              <a:chOff x="8258" y="8447"/>
              <a:chExt cx="720" cy="720"/>
            </a:xfrm>
          </p:grpSpPr>
          <p:sp>
            <p:nvSpPr>
              <p:cNvPr id="37939" name="Rectangle 100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40" name="Oval 101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16" name="Group 102"/>
            <p:cNvGrpSpPr>
              <a:grpSpLocks/>
            </p:cNvGrpSpPr>
            <p:nvPr/>
          </p:nvGrpSpPr>
          <p:grpSpPr bwMode="auto">
            <a:xfrm>
              <a:off x="2858" y="9461"/>
              <a:ext cx="360" cy="360"/>
              <a:chOff x="8258" y="8447"/>
              <a:chExt cx="720" cy="720"/>
            </a:xfrm>
          </p:grpSpPr>
          <p:sp>
            <p:nvSpPr>
              <p:cNvPr id="37937" name="Rectangle 103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8" name="Oval 104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7917" name="Rectangle 105"/>
            <p:cNvSpPr>
              <a:spLocks noChangeArrowheads="1"/>
            </p:cNvSpPr>
            <p:nvPr/>
          </p:nvSpPr>
          <p:spPr bwMode="auto">
            <a:xfrm>
              <a:off x="4718" y="9677"/>
              <a:ext cx="6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18" name="Rectangle 106"/>
            <p:cNvSpPr>
              <a:spLocks noChangeArrowheads="1"/>
            </p:cNvSpPr>
            <p:nvPr/>
          </p:nvSpPr>
          <p:spPr bwMode="auto">
            <a:xfrm rot="1951548">
              <a:off x="3503" y="10592"/>
              <a:ext cx="600" cy="5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19" name="Rectangle 107"/>
            <p:cNvSpPr>
              <a:spLocks noChangeArrowheads="1"/>
            </p:cNvSpPr>
            <p:nvPr/>
          </p:nvSpPr>
          <p:spPr bwMode="auto">
            <a:xfrm>
              <a:off x="3218" y="8321"/>
              <a:ext cx="600" cy="5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7920" name="Group 108"/>
            <p:cNvGrpSpPr>
              <a:grpSpLocks/>
            </p:cNvGrpSpPr>
            <p:nvPr/>
          </p:nvGrpSpPr>
          <p:grpSpPr bwMode="auto">
            <a:xfrm rot="1126200">
              <a:off x="4958" y="9032"/>
              <a:ext cx="600" cy="540"/>
              <a:chOff x="8258" y="8447"/>
              <a:chExt cx="720" cy="720"/>
            </a:xfrm>
          </p:grpSpPr>
          <p:sp>
            <p:nvSpPr>
              <p:cNvPr id="37935" name="Rectangle 109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6" name="Oval 110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21" name="Group 111"/>
            <p:cNvGrpSpPr>
              <a:grpSpLocks/>
            </p:cNvGrpSpPr>
            <p:nvPr/>
          </p:nvGrpSpPr>
          <p:grpSpPr bwMode="auto">
            <a:xfrm rot="848347">
              <a:off x="3818" y="10007"/>
              <a:ext cx="600" cy="540"/>
              <a:chOff x="8258" y="8447"/>
              <a:chExt cx="720" cy="720"/>
            </a:xfrm>
          </p:grpSpPr>
          <p:sp>
            <p:nvSpPr>
              <p:cNvPr id="37933" name="Rectangle 112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4" name="Oval 113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7922" name="AutoShape 114"/>
            <p:cNvSpPr>
              <a:spLocks noChangeArrowheads="1"/>
            </p:cNvSpPr>
            <p:nvPr/>
          </p:nvSpPr>
          <p:spPr bwMode="auto">
            <a:xfrm rot="-3387023">
              <a:off x="3413" y="8777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923" name="AutoShape 115"/>
            <p:cNvSpPr>
              <a:spLocks noChangeArrowheads="1"/>
            </p:cNvSpPr>
            <p:nvPr/>
          </p:nvSpPr>
          <p:spPr bwMode="auto">
            <a:xfrm rot="-1858042">
              <a:off x="4358" y="8282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7924" name="Group 116"/>
            <p:cNvGrpSpPr>
              <a:grpSpLocks/>
            </p:cNvGrpSpPr>
            <p:nvPr/>
          </p:nvGrpSpPr>
          <p:grpSpPr bwMode="auto">
            <a:xfrm rot="3457444">
              <a:off x="4298" y="8927"/>
              <a:ext cx="724" cy="604"/>
              <a:chOff x="1775" y="8450"/>
              <a:chExt cx="724" cy="604"/>
            </a:xfrm>
          </p:grpSpPr>
          <p:sp>
            <p:nvSpPr>
              <p:cNvPr id="37931" name="AutoShape 117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2" name="Oval 118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25" name="Group 119"/>
            <p:cNvGrpSpPr>
              <a:grpSpLocks/>
            </p:cNvGrpSpPr>
            <p:nvPr/>
          </p:nvGrpSpPr>
          <p:grpSpPr bwMode="auto">
            <a:xfrm>
              <a:off x="3818" y="9167"/>
              <a:ext cx="724" cy="604"/>
              <a:chOff x="1775" y="8450"/>
              <a:chExt cx="724" cy="604"/>
            </a:xfrm>
          </p:grpSpPr>
          <p:sp>
            <p:nvSpPr>
              <p:cNvPr id="37929" name="AutoShape 120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30" name="Oval 121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7926" name="Group 122"/>
            <p:cNvGrpSpPr>
              <a:grpSpLocks/>
            </p:cNvGrpSpPr>
            <p:nvPr/>
          </p:nvGrpSpPr>
          <p:grpSpPr bwMode="auto">
            <a:xfrm>
              <a:off x="4148" y="10427"/>
              <a:ext cx="724" cy="604"/>
              <a:chOff x="1775" y="8450"/>
              <a:chExt cx="724" cy="604"/>
            </a:xfrm>
          </p:grpSpPr>
          <p:sp>
            <p:nvSpPr>
              <p:cNvPr id="37927" name="AutoShape 123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928" name="Oval 124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-396875" y="0"/>
            <a:ext cx="5572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lvl="1" algn="just">
              <a:buSzPct val="100000"/>
              <a:tabLst>
                <a:tab pos="450850" algn="l"/>
              </a:tabLst>
            </a:pPr>
            <a:r>
              <a:rPr lang="hu-HU"/>
              <a:t>d)  Kicsi (16), de nem lyukas (a fele): 16 – 8 = </a:t>
            </a:r>
            <a:r>
              <a:rPr lang="hu-HU" b="1"/>
              <a:t>8</a:t>
            </a:r>
            <a:r>
              <a:rPr lang="hu-HU"/>
              <a:t>. </a:t>
            </a:r>
          </a:p>
        </p:txBody>
      </p:sp>
      <p:grpSp>
        <p:nvGrpSpPr>
          <p:cNvPr id="38915" name="Group 5"/>
          <p:cNvGrpSpPr>
            <a:grpSpLocks/>
          </p:cNvGrpSpPr>
          <p:nvPr/>
        </p:nvGrpSpPr>
        <p:grpSpPr bwMode="auto">
          <a:xfrm>
            <a:off x="4284663" y="836613"/>
            <a:ext cx="2286000" cy="1104900"/>
            <a:chOff x="7178" y="5447"/>
            <a:chExt cx="3600" cy="1740"/>
          </a:xfrm>
        </p:grpSpPr>
        <p:sp>
          <p:nvSpPr>
            <p:cNvPr id="38986" name="Oval 6"/>
            <p:cNvSpPr>
              <a:spLocks noChangeArrowheads="1"/>
            </p:cNvSpPr>
            <p:nvPr/>
          </p:nvSpPr>
          <p:spPr bwMode="auto">
            <a:xfrm>
              <a:off x="7178" y="5567"/>
              <a:ext cx="3000" cy="1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7" name="Oval 7"/>
            <p:cNvSpPr>
              <a:spLocks noChangeArrowheads="1"/>
            </p:cNvSpPr>
            <p:nvPr/>
          </p:nvSpPr>
          <p:spPr bwMode="auto">
            <a:xfrm>
              <a:off x="7540" y="5567"/>
              <a:ext cx="3238" cy="16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8" name="Text Box 8"/>
            <p:cNvSpPr txBox="1">
              <a:spLocks noChangeArrowheads="1"/>
            </p:cNvSpPr>
            <p:nvPr/>
          </p:nvSpPr>
          <p:spPr bwMode="auto">
            <a:xfrm>
              <a:off x="7208" y="5447"/>
              <a:ext cx="72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9" name="Rectangle 9"/>
            <p:cNvSpPr>
              <a:spLocks noChangeArrowheads="1"/>
            </p:cNvSpPr>
            <p:nvPr/>
          </p:nvSpPr>
          <p:spPr bwMode="auto">
            <a:xfrm>
              <a:off x="8258" y="6287"/>
              <a:ext cx="360" cy="3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90" name="AutoShape 10"/>
            <p:cNvSpPr>
              <a:spLocks noChangeArrowheads="1"/>
            </p:cNvSpPr>
            <p:nvPr/>
          </p:nvSpPr>
          <p:spPr bwMode="auto">
            <a:xfrm>
              <a:off x="8933" y="6662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91" name="Rectangle 11"/>
            <p:cNvSpPr>
              <a:spLocks noChangeArrowheads="1"/>
            </p:cNvSpPr>
            <p:nvPr/>
          </p:nvSpPr>
          <p:spPr bwMode="auto">
            <a:xfrm>
              <a:off x="8738" y="6287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92" name="AutoShape 12"/>
            <p:cNvSpPr>
              <a:spLocks noChangeArrowheads="1"/>
            </p:cNvSpPr>
            <p:nvPr/>
          </p:nvSpPr>
          <p:spPr bwMode="auto">
            <a:xfrm>
              <a:off x="7658" y="6107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93" name="AutoShape 13"/>
            <p:cNvSpPr>
              <a:spLocks noChangeArrowheads="1"/>
            </p:cNvSpPr>
            <p:nvPr/>
          </p:nvSpPr>
          <p:spPr bwMode="auto">
            <a:xfrm>
              <a:off x="9188" y="6197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94" name="AutoShape 14"/>
            <p:cNvSpPr>
              <a:spLocks noChangeArrowheads="1"/>
            </p:cNvSpPr>
            <p:nvPr/>
          </p:nvSpPr>
          <p:spPr bwMode="auto">
            <a:xfrm>
              <a:off x="8138" y="5747"/>
              <a:ext cx="543" cy="3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95" name="Rectangle 15"/>
            <p:cNvSpPr>
              <a:spLocks noChangeArrowheads="1"/>
            </p:cNvSpPr>
            <p:nvPr/>
          </p:nvSpPr>
          <p:spPr bwMode="auto">
            <a:xfrm>
              <a:off x="8738" y="5747"/>
              <a:ext cx="360" cy="36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96" name="Rectangle 16"/>
            <p:cNvSpPr>
              <a:spLocks noChangeArrowheads="1"/>
            </p:cNvSpPr>
            <p:nvPr/>
          </p:nvSpPr>
          <p:spPr bwMode="auto">
            <a:xfrm>
              <a:off x="9218" y="5747"/>
              <a:ext cx="360" cy="36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371475" y="295275"/>
            <a:ext cx="8658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/>
            <a:r>
              <a:rPr lang="hu-HU"/>
              <a:t>A kicsi sima háromszög és a kicsi sima négyzet mind a négy színből jó ide: 4 · 2 = </a:t>
            </a:r>
            <a:r>
              <a:rPr lang="hu-HU" b="1"/>
              <a:t>8</a:t>
            </a:r>
          </a:p>
        </p:txBody>
      </p:sp>
      <p:sp>
        <p:nvSpPr>
          <p:cNvPr id="38917" name="Rectangle 18"/>
          <p:cNvSpPr>
            <a:spLocks noChangeArrowheads="1"/>
          </p:cNvSpPr>
          <p:nvPr/>
        </p:nvSpPr>
        <p:spPr bwMode="auto">
          <a:xfrm>
            <a:off x="-390525" y="2251075"/>
            <a:ext cx="77644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lvl="1" algn="just">
              <a:buSzPct val="100000"/>
              <a:tabLst>
                <a:tab pos="450850" algn="l"/>
              </a:tabLst>
            </a:pPr>
            <a:r>
              <a:rPr lang="hu-HU" sz="1600"/>
              <a:t>e)  Nem lyukas (16), nem piros (16 – 4 = 12) és ebből nem négyzet: 12 – 6 = </a:t>
            </a:r>
            <a:r>
              <a:rPr lang="hu-HU" sz="1600" b="1"/>
              <a:t>6</a:t>
            </a:r>
            <a:r>
              <a:rPr lang="hu-HU" sz="1600"/>
              <a:t>.</a:t>
            </a:r>
          </a:p>
        </p:txBody>
      </p:sp>
      <p:grpSp>
        <p:nvGrpSpPr>
          <p:cNvPr id="38918" name="Group 19"/>
          <p:cNvGrpSpPr>
            <a:grpSpLocks/>
          </p:cNvGrpSpPr>
          <p:nvPr/>
        </p:nvGrpSpPr>
        <p:grpSpPr bwMode="auto">
          <a:xfrm>
            <a:off x="7092950" y="2492375"/>
            <a:ext cx="1666875" cy="1257300"/>
            <a:chOff x="2258" y="7727"/>
            <a:chExt cx="2624" cy="1980"/>
          </a:xfrm>
        </p:grpSpPr>
        <p:sp>
          <p:nvSpPr>
            <p:cNvPr id="38976" name="Oval 20"/>
            <p:cNvSpPr>
              <a:spLocks noChangeArrowheads="1"/>
            </p:cNvSpPr>
            <p:nvPr/>
          </p:nvSpPr>
          <p:spPr bwMode="auto">
            <a:xfrm>
              <a:off x="2498" y="7727"/>
              <a:ext cx="192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77" name="Oval 21"/>
            <p:cNvSpPr>
              <a:spLocks noChangeArrowheads="1"/>
            </p:cNvSpPr>
            <p:nvPr/>
          </p:nvSpPr>
          <p:spPr bwMode="auto">
            <a:xfrm rot="-232236">
              <a:off x="2608" y="7931"/>
              <a:ext cx="2274" cy="141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78" name="Oval 22"/>
            <p:cNvSpPr>
              <a:spLocks noChangeArrowheads="1"/>
            </p:cNvSpPr>
            <p:nvPr/>
          </p:nvSpPr>
          <p:spPr bwMode="auto">
            <a:xfrm>
              <a:off x="2298" y="7965"/>
              <a:ext cx="2120" cy="14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79" name="Text Box 23"/>
            <p:cNvSpPr txBox="1">
              <a:spLocks noChangeArrowheads="1"/>
            </p:cNvSpPr>
            <p:nvPr/>
          </p:nvSpPr>
          <p:spPr bwMode="auto">
            <a:xfrm>
              <a:off x="2258" y="7727"/>
              <a:ext cx="48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0" name="AutoShape 24"/>
            <p:cNvSpPr>
              <a:spLocks noChangeArrowheads="1"/>
            </p:cNvSpPr>
            <p:nvPr/>
          </p:nvSpPr>
          <p:spPr bwMode="auto">
            <a:xfrm>
              <a:off x="3143" y="8057"/>
              <a:ext cx="465" cy="26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1" name="AutoShape 25"/>
            <p:cNvSpPr>
              <a:spLocks noChangeArrowheads="1"/>
            </p:cNvSpPr>
            <p:nvPr/>
          </p:nvSpPr>
          <p:spPr bwMode="auto">
            <a:xfrm rot="-1439344">
              <a:off x="2618" y="8267"/>
              <a:ext cx="720" cy="4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2" name="AutoShape 26"/>
            <p:cNvSpPr>
              <a:spLocks noChangeArrowheads="1"/>
            </p:cNvSpPr>
            <p:nvPr/>
          </p:nvSpPr>
          <p:spPr bwMode="auto">
            <a:xfrm rot="3229818">
              <a:off x="3653" y="8132"/>
              <a:ext cx="465" cy="26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3" name="AutoShape 27"/>
            <p:cNvSpPr>
              <a:spLocks noChangeArrowheads="1"/>
            </p:cNvSpPr>
            <p:nvPr/>
          </p:nvSpPr>
          <p:spPr bwMode="auto">
            <a:xfrm>
              <a:off x="3443" y="8372"/>
              <a:ext cx="465" cy="261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4" name="AutoShape 28"/>
            <p:cNvSpPr>
              <a:spLocks noChangeArrowheads="1"/>
            </p:cNvSpPr>
            <p:nvPr/>
          </p:nvSpPr>
          <p:spPr bwMode="auto">
            <a:xfrm rot="2783730">
              <a:off x="3548" y="8627"/>
              <a:ext cx="720" cy="43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85" name="AutoShape 29"/>
            <p:cNvSpPr>
              <a:spLocks noChangeArrowheads="1"/>
            </p:cNvSpPr>
            <p:nvPr/>
          </p:nvSpPr>
          <p:spPr bwMode="auto">
            <a:xfrm rot="777319">
              <a:off x="2978" y="8627"/>
              <a:ext cx="720" cy="43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8919" name="Rectangle 30"/>
          <p:cNvSpPr>
            <a:spLocks noChangeArrowheads="1"/>
          </p:cNvSpPr>
          <p:nvPr/>
        </p:nvSpPr>
        <p:spPr bwMode="auto">
          <a:xfrm>
            <a:off x="-409575" y="3284538"/>
            <a:ext cx="74898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lvl="1" algn="ctr">
              <a:tabLst>
                <a:tab pos="450850" algn="l"/>
              </a:tabLst>
            </a:pPr>
            <a:r>
              <a:rPr lang="hu-HU" sz="1600"/>
              <a:t>f)  Lyukas (16), vagy piros(8).  Így 4 közös elem van (piros lyukasak): </a:t>
            </a:r>
          </a:p>
          <a:p>
            <a:pPr lvl="1" algn="ctr">
              <a:tabLst>
                <a:tab pos="450850" algn="l"/>
              </a:tabLst>
            </a:pPr>
            <a:r>
              <a:rPr lang="hu-HU" sz="1600"/>
              <a:t>16 + 8 – 4 = </a:t>
            </a:r>
            <a:r>
              <a:rPr lang="hu-HU" sz="1600" b="1"/>
              <a:t>20</a:t>
            </a:r>
            <a:r>
              <a:rPr lang="hu-HU" sz="1600"/>
              <a:t>. </a:t>
            </a:r>
          </a:p>
          <a:p>
            <a:pPr algn="ctr">
              <a:tabLst>
                <a:tab pos="450850" algn="l"/>
              </a:tabLst>
            </a:pPr>
            <a:r>
              <a:rPr lang="hu-HU" sz="1600"/>
              <a:t>   Az összes lyukas (16) idevaló és a nem lyukas pirosak (4), tehát: </a:t>
            </a:r>
          </a:p>
          <a:p>
            <a:pPr algn="ctr">
              <a:tabLst>
                <a:tab pos="450850" algn="l"/>
              </a:tabLst>
            </a:pPr>
            <a:r>
              <a:rPr lang="hu-HU" sz="1600"/>
              <a:t>      16 + 4 = </a:t>
            </a:r>
            <a:r>
              <a:rPr lang="hu-HU" sz="1600" b="1"/>
              <a:t>20</a:t>
            </a:r>
          </a:p>
        </p:txBody>
      </p:sp>
      <p:grpSp>
        <p:nvGrpSpPr>
          <p:cNvPr id="38920" name="Group 31"/>
          <p:cNvGrpSpPr>
            <a:grpSpLocks/>
          </p:cNvGrpSpPr>
          <p:nvPr/>
        </p:nvGrpSpPr>
        <p:grpSpPr bwMode="auto">
          <a:xfrm>
            <a:off x="2843213" y="4365625"/>
            <a:ext cx="2281237" cy="2171700"/>
            <a:chOff x="6458" y="6647"/>
            <a:chExt cx="3593" cy="3420"/>
          </a:xfrm>
        </p:grpSpPr>
        <p:sp>
          <p:nvSpPr>
            <p:cNvPr id="38921" name="Oval 32"/>
            <p:cNvSpPr>
              <a:spLocks noChangeArrowheads="1"/>
            </p:cNvSpPr>
            <p:nvPr/>
          </p:nvSpPr>
          <p:spPr bwMode="auto">
            <a:xfrm>
              <a:off x="8108" y="7007"/>
              <a:ext cx="1943" cy="28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22" name="Oval 33"/>
            <p:cNvSpPr>
              <a:spLocks noChangeArrowheads="1"/>
            </p:cNvSpPr>
            <p:nvPr/>
          </p:nvSpPr>
          <p:spPr bwMode="auto">
            <a:xfrm>
              <a:off x="6458" y="6647"/>
              <a:ext cx="2778" cy="34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23" name="Text Box 34"/>
            <p:cNvSpPr txBox="1">
              <a:spLocks noChangeArrowheads="1"/>
            </p:cNvSpPr>
            <p:nvPr/>
          </p:nvSpPr>
          <p:spPr bwMode="auto">
            <a:xfrm>
              <a:off x="6578" y="6737"/>
              <a:ext cx="5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8924" name="Group 35"/>
            <p:cNvGrpSpPr>
              <a:grpSpLocks/>
            </p:cNvGrpSpPr>
            <p:nvPr/>
          </p:nvGrpSpPr>
          <p:grpSpPr bwMode="auto">
            <a:xfrm>
              <a:off x="7553" y="8792"/>
              <a:ext cx="724" cy="604"/>
              <a:chOff x="1775" y="8450"/>
              <a:chExt cx="724" cy="604"/>
            </a:xfrm>
          </p:grpSpPr>
          <p:sp>
            <p:nvSpPr>
              <p:cNvPr id="38974" name="AutoShape 36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75" name="Oval 37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25" name="Group 38"/>
            <p:cNvGrpSpPr>
              <a:grpSpLocks/>
            </p:cNvGrpSpPr>
            <p:nvPr/>
          </p:nvGrpSpPr>
          <p:grpSpPr bwMode="auto">
            <a:xfrm>
              <a:off x="8498" y="9167"/>
              <a:ext cx="360" cy="360"/>
              <a:chOff x="8258" y="8447"/>
              <a:chExt cx="720" cy="720"/>
            </a:xfrm>
          </p:grpSpPr>
          <p:sp>
            <p:nvSpPr>
              <p:cNvPr id="38972" name="Rectangle 39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73" name="Oval 40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8926" name="Rectangle 41"/>
            <p:cNvSpPr>
              <a:spLocks noChangeArrowheads="1"/>
            </p:cNvSpPr>
            <p:nvPr/>
          </p:nvSpPr>
          <p:spPr bwMode="auto">
            <a:xfrm>
              <a:off x="9338" y="8267"/>
              <a:ext cx="600" cy="5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8927" name="Group 42"/>
            <p:cNvGrpSpPr>
              <a:grpSpLocks/>
            </p:cNvGrpSpPr>
            <p:nvPr/>
          </p:nvGrpSpPr>
          <p:grpSpPr bwMode="auto">
            <a:xfrm>
              <a:off x="6908" y="8927"/>
              <a:ext cx="600" cy="540"/>
              <a:chOff x="8258" y="8447"/>
              <a:chExt cx="720" cy="720"/>
            </a:xfrm>
          </p:grpSpPr>
          <p:sp>
            <p:nvSpPr>
              <p:cNvPr id="38970" name="Rectangle 43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71" name="Oval 44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8928" name="AutoShape 45"/>
            <p:cNvSpPr>
              <a:spLocks noChangeArrowheads="1"/>
            </p:cNvSpPr>
            <p:nvPr/>
          </p:nvSpPr>
          <p:spPr bwMode="auto">
            <a:xfrm rot="-2586440">
              <a:off x="8993" y="7457"/>
              <a:ext cx="724" cy="60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929" name="Rectangle 46"/>
            <p:cNvSpPr>
              <a:spLocks noChangeArrowheads="1"/>
            </p:cNvSpPr>
            <p:nvPr/>
          </p:nvSpPr>
          <p:spPr bwMode="auto">
            <a:xfrm>
              <a:off x="9098" y="9167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8930" name="Group 47"/>
            <p:cNvGrpSpPr>
              <a:grpSpLocks/>
            </p:cNvGrpSpPr>
            <p:nvPr/>
          </p:nvGrpSpPr>
          <p:grpSpPr bwMode="auto">
            <a:xfrm>
              <a:off x="8498" y="8447"/>
              <a:ext cx="600" cy="540"/>
              <a:chOff x="8258" y="8447"/>
              <a:chExt cx="720" cy="720"/>
            </a:xfrm>
          </p:grpSpPr>
          <p:sp>
            <p:nvSpPr>
              <p:cNvPr id="38968" name="Rectangle 48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69" name="Oval 49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1" name="Group 50"/>
            <p:cNvGrpSpPr>
              <a:grpSpLocks/>
            </p:cNvGrpSpPr>
            <p:nvPr/>
          </p:nvGrpSpPr>
          <p:grpSpPr bwMode="auto">
            <a:xfrm rot="1303864">
              <a:off x="8513" y="7682"/>
              <a:ext cx="724" cy="604"/>
              <a:chOff x="1775" y="8450"/>
              <a:chExt cx="724" cy="604"/>
            </a:xfrm>
          </p:grpSpPr>
          <p:sp>
            <p:nvSpPr>
              <p:cNvPr id="38966" name="AutoShape 51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67" name="Oval 52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2" name="Group 53"/>
            <p:cNvGrpSpPr>
              <a:grpSpLocks/>
            </p:cNvGrpSpPr>
            <p:nvPr/>
          </p:nvGrpSpPr>
          <p:grpSpPr bwMode="auto">
            <a:xfrm rot="-1744538">
              <a:off x="8378" y="7367"/>
              <a:ext cx="543" cy="362"/>
              <a:chOff x="4287" y="8330"/>
              <a:chExt cx="543" cy="362"/>
            </a:xfrm>
          </p:grpSpPr>
          <p:sp>
            <p:nvSpPr>
              <p:cNvPr id="38964" name="AutoShape 54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65" name="Oval 55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8933" name="AutoShape 56"/>
            <p:cNvSpPr>
              <a:spLocks noChangeArrowheads="1"/>
            </p:cNvSpPr>
            <p:nvPr/>
          </p:nvSpPr>
          <p:spPr bwMode="auto">
            <a:xfrm rot="1714829">
              <a:off x="9098" y="7187"/>
              <a:ext cx="480" cy="30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8934" name="Group 57"/>
            <p:cNvGrpSpPr>
              <a:grpSpLocks/>
            </p:cNvGrpSpPr>
            <p:nvPr/>
          </p:nvGrpSpPr>
          <p:grpSpPr bwMode="auto">
            <a:xfrm rot="-2128704">
              <a:off x="6863" y="7247"/>
              <a:ext cx="543" cy="362"/>
              <a:chOff x="4287" y="8330"/>
              <a:chExt cx="543" cy="362"/>
            </a:xfrm>
          </p:grpSpPr>
          <p:sp>
            <p:nvSpPr>
              <p:cNvPr id="38962" name="AutoShape 58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63" name="Oval 59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5" name="Group 60"/>
            <p:cNvGrpSpPr>
              <a:grpSpLocks/>
            </p:cNvGrpSpPr>
            <p:nvPr/>
          </p:nvGrpSpPr>
          <p:grpSpPr bwMode="auto">
            <a:xfrm rot="3423992">
              <a:off x="6623" y="7727"/>
              <a:ext cx="543" cy="362"/>
              <a:chOff x="4287" y="8330"/>
              <a:chExt cx="543" cy="362"/>
            </a:xfrm>
          </p:grpSpPr>
          <p:sp>
            <p:nvSpPr>
              <p:cNvPr id="38960" name="AutoShape 61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61" name="Oval 62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6" name="Group 63"/>
            <p:cNvGrpSpPr>
              <a:grpSpLocks/>
            </p:cNvGrpSpPr>
            <p:nvPr/>
          </p:nvGrpSpPr>
          <p:grpSpPr bwMode="auto">
            <a:xfrm>
              <a:off x="7283" y="6932"/>
              <a:ext cx="360" cy="360"/>
              <a:chOff x="8258" y="8447"/>
              <a:chExt cx="720" cy="720"/>
            </a:xfrm>
          </p:grpSpPr>
          <p:sp>
            <p:nvSpPr>
              <p:cNvPr id="38958" name="Rectangle 64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9" name="Oval 65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7" name="Group 66"/>
            <p:cNvGrpSpPr>
              <a:grpSpLocks/>
            </p:cNvGrpSpPr>
            <p:nvPr/>
          </p:nvGrpSpPr>
          <p:grpSpPr bwMode="auto">
            <a:xfrm rot="848347">
              <a:off x="7748" y="6902"/>
              <a:ext cx="600" cy="540"/>
              <a:chOff x="8258" y="8447"/>
              <a:chExt cx="720" cy="720"/>
            </a:xfrm>
          </p:grpSpPr>
          <p:sp>
            <p:nvSpPr>
              <p:cNvPr id="38956" name="Rectangle 67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7" name="Oval 68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8" name="Group 69"/>
            <p:cNvGrpSpPr>
              <a:grpSpLocks/>
            </p:cNvGrpSpPr>
            <p:nvPr/>
          </p:nvGrpSpPr>
          <p:grpSpPr bwMode="auto">
            <a:xfrm rot="3043885">
              <a:off x="7613" y="7517"/>
              <a:ext cx="724" cy="604"/>
              <a:chOff x="1775" y="8450"/>
              <a:chExt cx="724" cy="604"/>
            </a:xfrm>
          </p:grpSpPr>
          <p:sp>
            <p:nvSpPr>
              <p:cNvPr id="38954" name="AutoShape 70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5" name="Oval 71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39" name="Group 72"/>
            <p:cNvGrpSpPr>
              <a:grpSpLocks/>
            </p:cNvGrpSpPr>
            <p:nvPr/>
          </p:nvGrpSpPr>
          <p:grpSpPr bwMode="auto">
            <a:xfrm>
              <a:off x="6983" y="7622"/>
              <a:ext cx="724" cy="604"/>
              <a:chOff x="1775" y="8450"/>
              <a:chExt cx="724" cy="604"/>
            </a:xfrm>
          </p:grpSpPr>
          <p:sp>
            <p:nvSpPr>
              <p:cNvPr id="38952" name="AutoShape 73"/>
              <p:cNvSpPr>
                <a:spLocks noChangeArrowheads="1"/>
              </p:cNvSpPr>
              <p:nvPr/>
            </p:nvSpPr>
            <p:spPr bwMode="auto">
              <a:xfrm>
                <a:off x="1775" y="8450"/>
                <a:ext cx="724" cy="604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3" name="Oval 74"/>
              <p:cNvSpPr>
                <a:spLocks noChangeArrowheads="1"/>
              </p:cNvSpPr>
              <p:nvPr/>
            </p:nvSpPr>
            <p:spPr bwMode="auto">
              <a:xfrm>
                <a:off x="2033" y="87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40" name="Group 75"/>
            <p:cNvGrpSpPr>
              <a:grpSpLocks/>
            </p:cNvGrpSpPr>
            <p:nvPr/>
          </p:nvGrpSpPr>
          <p:grpSpPr bwMode="auto">
            <a:xfrm>
              <a:off x="6938" y="8297"/>
              <a:ext cx="600" cy="540"/>
              <a:chOff x="8258" y="8447"/>
              <a:chExt cx="720" cy="720"/>
            </a:xfrm>
          </p:grpSpPr>
          <p:sp>
            <p:nvSpPr>
              <p:cNvPr id="38950" name="Rectangle 76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51" name="Oval 77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41" name="Group 78"/>
            <p:cNvGrpSpPr>
              <a:grpSpLocks/>
            </p:cNvGrpSpPr>
            <p:nvPr/>
          </p:nvGrpSpPr>
          <p:grpSpPr bwMode="auto">
            <a:xfrm>
              <a:off x="7538" y="9527"/>
              <a:ext cx="360" cy="360"/>
              <a:chOff x="8258" y="8447"/>
              <a:chExt cx="720" cy="720"/>
            </a:xfrm>
          </p:grpSpPr>
          <p:sp>
            <p:nvSpPr>
              <p:cNvPr id="38948" name="Rectangle 79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9" name="Oval 80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42" name="Group 81"/>
            <p:cNvGrpSpPr>
              <a:grpSpLocks/>
            </p:cNvGrpSpPr>
            <p:nvPr/>
          </p:nvGrpSpPr>
          <p:grpSpPr bwMode="auto">
            <a:xfrm>
              <a:off x="7658" y="8372"/>
              <a:ext cx="360" cy="360"/>
              <a:chOff x="8258" y="8447"/>
              <a:chExt cx="720" cy="720"/>
            </a:xfrm>
          </p:grpSpPr>
          <p:sp>
            <p:nvSpPr>
              <p:cNvPr id="38946" name="Rectangle 82"/>
              <p:cNvSpPr>
                <a:spLocks noChangeArrowheads="1"/>
              </p:cNvSpPr>
              <p:nvPr/>
            </p:nvSpPr>
            <p:spPr bwMode="auto">
              <a:xfrm>
                <a:off x="8258" y="8447"/>
                <a:ext cx="720" cy="72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7" name="Oval 83"/>
              <p:cNvSpPr>
                <a:spLocks noChangeArrowheads="1"/>
              </p:cNvSpPr>
              <p:nvPr/>
            </p:nvSpPr>
            <p:spPr bwMode="auto">
              <a:xfrm>
                <a:off x="8438" y="862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8943" name="Group 84"/>
            <p:cNvGrpSpPr>
              <a:grpSpLocks/>
            </p:cNvGrpSpPr>
            <p:nvPr/>
          </p:nvGrpSpPr>
          <p:grpSpPr bwMode="auto">
            <a:xfrm>
              <a:off x="7991" y="9452"/>
              <a:ext cx="543" cy="362"/>
              <a:chOff x="4287" y="8330"/>
              <a:chExt cx="543" cy="362"/>
            </a:xfrm>
          </p:grpSpPr>
          <p:sp>
            <p:nvSpPr>
              <p:cNvPr id="38944" name="AutoShape 85"/>
              <p:cNvSpPr>
                <a:spLocks noChangeArrowheads="1"/>
              </p:cNvSpPr>
              <p:nvPr/>
            </p:nvSpPr>
            <p:spPr bwMode="auto">
              <a:xfrm>
                <a:off x="4287" y="8330"/>
                <a:ext cx="543" cy="36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945" name="Oval 86"/>
              <p:cNvSpPr>
                <a:spLocks noChangeArrowheads="1"/>
              </p:cNvSpPr>
              <p:nvPr/>
            </p:nvSpPr>
            <p:spPr bwMode="auto">
              <a:xfrm>
                <a:off x="4463" y="846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6635750" cy="404813"/>
          </a:xfrm>
        </p:spPr>
        <p:txBody>
          <a:bodyPr/>
          <a:lstStyle/>
          <a:p>
            <a:pPr eaLnBrk="1" hangingPunct="1"/>
            <a:r>
              <a:rPr lang="hu-HU" sz="3200" u="sng" smtClean="0"/>
              <a:t>A   t e h e t s é g r ő l</a:t>
            </a:r>
            <a:br>
              <a:rPr lang="hu-HU" sz="3200" u="sng" smtClean="0"/>
            </a:br>
            <a:endParaRPr lang="hu-HU" sz="3200" u="sng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61214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hu-HU" sz="1800" smtClean="0"/>
              <a:t>A  </a:t>
            </a:r>
            <a:r>
              <a:rPr lang="hu-HU" sz="1800" b="1" i="1" smtClean="0">
                <a:solidFill>
                  <a:srgbClr val="FF0000"/>
                </a:solidFill>
              </a:rPr>
              <a:t>tehetség</a:t>
            </a:r>
            <a:r>
              <a:rPr lang="hu-HU" sz="1800" smtClean="0">
                <a:solidFill>
                  <a:srgbClr val="FF0000"/>
                </a:solidFill>
              </a:rPr>
              <a:t> </a:t>
            </a:r>
            <a:r>
              <a:rPr lang="hu-HU" sz="1800" smtClean="0">
                <a:solidFill>
                  <a:srgbClr val="990000"/>
                </a:solidFill>
              </a:rPr>
              <a:t> </a:t>
            </a:r>
            <a:r>
              <a:rPr lang="hu-HU" sz="1800" smtClean="0"/>
              <a:t>− pszichológiai értelemben − valamilyen adottságokból, képességekből eredő olyan többletet jelent, amely szembetűnő teljesítményben nyilvánul meg. Egy definíció a sok közül:</a:t>
            </a:r>
            <a:endParaRPr lang="hu-HU" sz="800" smtClean="0"/>
          </a:p>
          <a:p>
            <a:pPr lvl="1" algn="just" eaLnBrk="1" hangingPunct="1">
              <a:lnSpc>
                <a:spcPct val="120000"/>
              </a:lnSpc>
            </a:pPr>
            <a:r>
              <a:rPr lang="hu-HU" sz="1800" b="1" i="1" smtClean="0">
                <a:solidFill>
                  <a:srgbClr val="660066"/>
                </a:solidFill>
              </a:rPr>
              <a:t>Gyermekkorban és serdülőkorban a tehetség olyan pszichikai és testi adottságokat jelent, amik lehetővé teszik a tanulóévekben a kiemelkedő ismeretelsajátítást és teljesítményt, felnőtt korban pedig a magas szintű alkotást.</a:t>
            </a:r>
            <a:endParaRPr lang="hu-HU" sz="500" b="1" i="1" smtClean="0">
              <a:solidFill>
                <a:srgbClr val="660066"/>
              </a:solidFill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hu-HU" sz="1800" smtClean="0"/>
              <a:t>A </a:t>
            </a:r>
            <a:r>
              <a:rPr lang="hu-HU" sz="1800" b="1" i="1" smtClean="0">
                <a:solidFill>
                  <a:srgbClr val="FF0000"/>
                </a:solidFill>
              </a:rPr>
              <a:t>tehetség</a:t>
            </a:r>
            <a:r>
              <a:rPr lang="hu-HU" sz="1800" smtClean="0"/>
              <a:t>  nem valamiféle homogén pszichikai tulajdonság, bár az tény, hogy a tehetségek jobban elkülönülnek az átlagtól, mint a más-más területen kimagaslót teljesítők egymástól. A tehetségek tehát − bármiben tűnnek is ki − sok szempontból hasonlítanak egymáshoz.</a:t>
            </a:r>
            <a:endParaRPr lang="hu-HU" sz="800" smtClean="0"/>
          </a:p>
          <a:p>
            <a:pPr algn="just" eaLnBrk="1" hangingPunct="1">
              <a:lnSpc>
                <a:spcPct val="120000"/>
              </a:lnSpc>
            </a:pPr>
            <a:r>
              <a:rPr lang="hu-HU" sz="1800" smtClean="0"/>
              <a:t>Közös ismérvük a magas </a:t>
            </a:r>
            <a:r>
              <a:rPr lang="hu-HU" sz="1800" b="1" i="1" smtClean="0"/>
              <a:t>problémaérzékenység</a:t>
            </a:r>
            <a:r>
              <a:rPr lang="hu-HU" sz="1800" smtClean="0"/>
              <a:t>. A </a:t>
            </a:r>
            <a:r>
              <a:rPr lang="hu-HU" sz="1800" b="1" i="1" smtClean="0">
                <a:solidFill>
                  <a:srgbClr val="FF0000"/>
                </a:solidFill>
              </a:rPr>
              <a:t>zsenik</a:t>
            </a:r>
            <a:r>
              <a:rPr lang="hu-HU" sz="1800" smtClean="0"/>
              <a:t> ezen felül a problémaérzékenység olyan fokát érik el, hogy maguk vetnek fel problémákat és hipotéziseket.</a:t>
            </a:r>
            <a:endParaRPr lang="hu-HU" sz="800" smtClean="0"/>
          </a:p>
          <a:p>
            <a:pPr eaLnBrk="1" hangingPunct="1">
              <a:lnSpc>
                <a:spcPct val="120000"/>
              </a:lnSpc>
            </a:pPr>
            <a:r>
              <a:rPr lang="hu-HU" sz="1800" smtClean="0"/>
              <a:t>Bizonyos mértékű gátlástalanság is egyik sajátosságuk.</a:t>
            </a:r>
            <a:endParaRPr lang="hu-HU" sz="800" smtClean="0"/>
          </a:p>
          <a:p>
            <a:pPr eaLnBrk="1" hangingPunct="1">
              <a:lnSpc>
                <a:spcPct val="120000"/>
              </a:lnSpc>
            </a:pPr>
            <a:r>
              <a:rPr lang="hu-HU" sz="1800" smtClean="0"/>
              <a:t>Nehéz emberek, mindig kilógnak a sorból.</a:t>
            </a:r>
          </a:p>
          <a:p>
            <a:pPr eaLnBrk="1" hangingPunct="1">
              <a:lnSpc>
                <a:spcPct val="120000"/>
              </a:lnSpc>
            </a:pPr>
            <a:r>
              <a:rPr lang="hu-HU" sz="1800" smtClean="0"/>
              <a:t>Alapjellemzőjük a  </a:t>
            </a:r>
            <a:r>
              <a:rPr lang="hu-HU" sz="1800" i="1" smtClean="0"/>
              <a:t>d e v i a n c i a</a:t>
            </a:r>
            <a:r>
              <a:rPr lang="hu-HU" sz="1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785225" cy="6553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hu-HU" smtClean="0"/>
              <a:t>     </a:t>
            </a:r>
          </a:p>
          <a:p>
            <a:pPr marL="609600" indent="-609600" algn="just" eaLnBrk="1" hangingPunct="1">
              <a:buFontTx/>
              <a:buNone/>
            </a:pPr>
            <a:r>
              <a:rPr lang="hu-HU" smtClean="0"/>
              <a:t>     </a:t>
            </a:r>
            <a:r>
              <a:rPr lang="hu-HU" sz="2800" b="1" i="1" smtClean="0">
                <a:solidFill>
                  <a:srgbClr val="0000CC"/>
                </a:solidFill>
                <a:latin typeface="Times New Roman" pitchFamily="18" charset="0"/>
              </a:rPr>
              <a:t>Törd Előd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nél tegnap este véletlenül leesett a falióra a falról. A számlapja úgy tört hat darabra, hogy a számok összege mind a hat részben megegyezett. </a:t>
            </a:r>
          </a:p>
          <a:p>
            <a:pPr marL="609600" indent="-609600" algn="just" eaLnBrk="1" hangingPunct="1"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   Rajzoljuk le, hogyan törhetett szét az óra?</a:t>
            </a:r>
          </a:p>
          <a:p>
            <a:pPr marL="609600" indent="-609600" eaLnBrk="1" hangingPunct="1">
              <a:buFontTx/>
              <a:buNone/>
            </a:pPr>
            <a:endParaRPr lang="hu-HU" sz="280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hu-HU" smtClean="0"/>
          </a:p>
        </p:txBody>
      </p:sp>
      <p:pic>
        <p:nvPicPr>
          <p:cNvPr id="39939" name="Picture 4" descr="óral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2288" y="3213100"/>
            <a:ext cx="2498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23764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hu-HU" smtClean="0">
                <a:latin typeface="Times New Roman" pitchFamily="18" charset="0"/>
              </a:rPr>
              <a:t>a)  1 + 2 + 3 + … + 12 = 78</a:t>
            </a:r>
          </a:p>
          <a:p>
            <a:pPr marL="609600" indent="-609600" eaLnBrk="1" hangingPunct="1">
              <a:buFontTx/>
              <a:buNone/>
            </a:pPr>
            <a:r>
              <a:rPr lang="hu-HU" smtClean="0">
                <a:latin typeface="Times New Roman" pitchFamily="18" charset="0"/>
              </a:rPr>
              <a:t>                           78 : 6 = 13</a:t>
            </a:r>
          </a:p>
          <a:p>
            <a:pPr marL="609600" indent="-609600" eaLnBrk="1" hangingPunct="1">
              <a:buFontTx/>
              <a:buNone/>
            </a:pPr>
            <a:r>
              <a:rPr lang="hu-HU" smtClean="0">
                <a:latin typeface="Times New Roman" pitchFamily="18" charset="0"/>
              </a:rPr>
              <a:t>     Egy-egy eltört részben </a:t>
            </a:r>
          </a:p>
          <a:p>
            <a:pPr marL="609600" indent="-609600" eaLnBrk="1" hangingPunct="1">
              <a:buFontTx/>
              <a:buNone/>
            </a:pPr>
            <a:r>
              <a:rPr lang="hu-HU" smtClean="0">
                <a:latin typeface="Times New Roman" pitchFamily="18" charset="0"/>
              </a:rPr>
              <a:t>     a számok összege 13. </a:t>
            </a:r>
          </a:p>
          <a:p>
            <a:pPr marL="609600" indent="-609600" eaLnBrk="1" hangingPunct="1">
              <a:buFontTx/>
              <a:buNone/>
            </a:pPr>
            <a:endParaRPr lang="hu-HU" sz="1200" smtClean="0">
              <a:latin typeface="Times New Roman" pitchFamily="18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141663"/>
            <a:ext cx="24955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óral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0"/>
            <a:ext cx="2292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510338" y="115888"/>
            <a:ext cx="2000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-627449">
            <a:off x="7207250" y="77788"/>
            <a:ext cx="1008063" cy="5048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0" y="219"/>
              </a:cxn>
              <a:cxn ang="0">
                <a:pos x="420" y="444"/>
              </a:cxn>
              <a:cxn ang="0">
                <a:pos x="615" y="474"/>
              </a:cxn>
              <a:cxn ang="0">
                <a:pos x="660" y="504"/>
              </a:cxn>
              <a:cxn ang="0">
                <a:pos x="750" y="534"/>
              </a:cxn>
              <a:cxn ang="0">
                <a:pos x="900" y="564"/>
              </a:cxn>
              <a:cxn ang="0">
                <a:pos x="1140" y="549"/>
              </a:cxn>
              <a:cxn ang="0">
                <a:pos x="1230" y="519"/>
              </a:cxn>
              <a:cxn ang="0">
                <a:pos x="1275" y="504"/>
              </a:cxn>
              <a:cxn ang="0">
                <a:pos x="1335" y="414"/>
              </a:cxn>
            </a:cxnLst>
            <a:rect l="0" t="0" r="r" b="b"/>
            <a:pathLst>
              <a:path w="1335" h="564">
                <a:moveTo>
                  <a:pt x="0" y="9"/>
                </a:moveTo>
                <a:cubicBezTo>
                  <a:pt x="36" y="117"/>
                  <a:pt x="1" y="0"/>
                  <a:pt x="30" y="219"/>
                </a:cubicBezTo>
                <a:cubicBezTo>
                  <a:pt x="56" y="410"/>
                  <a:pt x="265" y="430"/>
                  <a:pt x="420" y="444"/>
                </a:cubicBezTo>
                <a:cubicBezTo>
                  <a:pt x="484" y="457"/>
                  <a:pt x="552" y="457"/>
                  <a:pt x="615" y="474"/>
                </a:cubicBezTo>
                <a:cubicBezTo>
                  <a:pt x="632" y="479"/>
                  <a:pt x="644" y="497"/>
                  <a:pt x="660" y="504"/>
                </a:cubicBezTo>
                <a:cubicBezTo>
                  <a:pt x="689" y="517"/>
                  <a:pt x="719" y="528"/>
                  <a:pt x="750" y="534"/>
                </a:cubicBezTo>
                <a:cubicBezTo>
                  <a:pt x="800" y="544"/>
                  <a:pt x="900" y="564"/>
                  <a:pt x="900" y="564"/>
                </a:cubicBezTo>
                <a:cubicBezTo>
                  <a:pt x="980" y="559"/>
                  <a:pt x="1061" y="560"/>
                  <a:pt x="1140" y="549"/>
                </a:cubicBezTo>
                <a:cubicBezTo>
                  <a:pt x="1171" y="545"/>
                  <a:pt x="1200" y="529"/>
                  <a:pt x="1230" y="519"/>
                </a:cubicBezTo>
                <a:cubicBezTo>
                  <a:pt x="1245" y="514"/>
                  <a:pt x="1275" y="504"/>
                  <a:pt x="1275" y="504"/>
                </a:cubicBezTo>
                <a:cubicBezTo>
                  <a:pt x="1295" y="474"/>
                  <a:pt x="1335" y="414"/>
                  <a:pt x="1335" y="41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6804025" y="404813"/>
            <a:ext cx="1728788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90"/>
              </a:cxn>
              <a:cxn ang="0">
                <a:pos x="150" y="225"/>
              </a:cxn>
              <a:cxn ang="0">
                <a:pos x="240" y="255"/>
              </a:cxn>
              <a:cxn ang="0">
                <a:pos x="270" y="300"/>
              </a:cxn>
              <a:cxn ang="0">
                <a:pos x="345" y="315"/>
              </a:cxn>
              <a:cxn ang="0">
                <a:pos x="435" y="345"/>
              </a:cxn>
              <a:cxn ang="0">
                <a:pos x="525" y="375"/>
              </a:cxn>
              <a:cxn ang="0">
                <a:pos x="570" y="390"/>
              </a:cxn>
              <a:cxn ang="0">
                <a:pos x="615" y="435"/>
              </a:cxn>
              <a:cxn ang="0">
                <a:pos x="705" y="495"/>
              </a:cxn>
              <a:cxn ang="0">
                <a:pos x="735" y="540"/>
              </a:cxn>
              <a:cxn ang="0">
                <a:pos x="780" y="555"/>
              </a:cxn>
              <a:cxn ang="0">
                <a:pos x="885" y="615"/>
              </a:cxn>
              <a:cxn ang="0">
                <a:pos x="1050" y="660"/>
              </a:cxn>
              <a:cxn ang="0">
                <a:pos x="1215" y="690"/>
              </a:cxn>
              <a:cxn ang="0">
                <a:pos x="1800" y="675"/>
              </a:cxn>
              <a:cxn ang="0">
                <a:pos x="1875" y="645"/>
              </a:cxn>
              <a:cxn ang="0">
                <a:pos x="2100" y="600"/>
              </a:cxn>
            </a:cxnLst>
            <a:rect l="0" t="0" r="r" b="b"/>
            <a:pathLst>
              <a:path w="2107" h="710">
                <a:moveTo>
                  <a:pt x="0" y="0"/>
                </a:moveTo>
                <a:cubicBezTo>
                  <a:pt x="30" y="30"/>
                  <a:pt x="60" y="60"/>
                  <a:pt x="90" y="90"/>
                </a:cubicBezTo>
                <a:cubicBezTo>
                  <a:pt x="122" y="122"/>
                  <a:pt x="105" y="197"/>
                  <a:pt x="150" y="225"/>
                </a:cubicBezTo>
                <a:cubicBezTo>
                  <a:pt x="177" y="242"/>
                  <a:pt x="240" y="255"/>
                  <a:pt x="240" y="255"/>
                </a:cubicBezTo>
                <a:cubicBezTo>
                  <a:pt x="250" y="270"/>
                  <a:pt x="254" y="291"/>
                  <a:pt x="270" y="300"/>
                </a:cubicBezTo>
                <a:cubicBezTo>
                  <a:pt x="292" y="313"/>
                  <a:pt x="320" y="308"/>
                  <a:pt x="345" y="315"/>
                </a:cubicBezTo>
                <a:cubicBezTo>
                  <a:pt x="376" y="323"/>
                  <a:pt x="405" y="335"/>
                  <a:pt x="435" y="345"/>
                </a:cubicBezTo>
                <a:cubicBezTo>
                  <a:pt x="465" y="355"/>
                  <a:pt x="495" y="365"/>
                  <a:pt x="525" y="375"/>
                </a:cubicBezTo>
                <a:cubicBezTo>
                  <a:pt x="540" y="380"/>
                  <a:pt x="570" y="390"/>
                  <a:pt x="570" y="390"/>
                </a:cubicBezTo>
                <a:cubicBezTo>
                  <a:pt x="585" y="405"/>
                  <a:pt x="598" y="422"/>
                  <a:pt x="615" y="435"/>
                </a:cubicBezTo>
                <a:cubicBezTo>
                  <a:pt x="643" y="457"/>
                  <a:pt x="705" y="495"/>
                  <a:pt x="705" y="495"/>
                </a:cubicBezTo>
                <a:cubicBezTo>
                  <a:pt x="715" y="510"/>
                  <a:pt x="721" y="529"/>
                  <a:pt x="735" y="540"/>
                </a:cubicBezTo>
                <a:cubicBezTo>
                  <a:pt x="747" y="550"/>
                  <a:pt x="766" y="548"/>
                  <a:pt x="780" y="555"/>
                </a:cubicBezTo>
                <a:cubicBezTo>
                  <a:pt x="867" y="599"/>
                  <a:pt x="780" y="576"/>
                  <a:pt x="885" y="615"/>
                </a:cubicBezTo>
                <a:cubicBezTo>
                  <a:pt x="936" y="634"/>
                  <a:pt x="997" y="647"/>
                  <a:pt x="1050" y="660"/>
                </a:cubicBezTo>
                <a:cubicBezTo>
                  <a:pt x="1125" y="710"/>
                  <a:pt x="1138" y="694"/>
                  <a:pt x="1215" y="690"/>
                </a:cubicBezTo>
                <a:cubicBezTo>
                  <a:pt x="1410" y="681"/>
                  <a:pt x="1605" y="680"/>
                  <a:pt x="1800" y="675"/>
                </a:cubicBezTo>
                <a:cubicBezTo>
                  <a:pt x="1825" y="665"/>
                  <a:pt x="1848" y="649"/>
                  <a:pt x="1875" y="645"/>
                </a:cubicBezTo>
                <a:cubicBezTo>
                  <a:pt x="2107" y="608"/>
                  <a:pt x="2052" y="696"/>
                  <a:pt x="2100" y="6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6516688" y="836613"/>
            <a:ext cx="2016125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90"/>
              </a:cxn>
              <a:cxn ang="0">
                <a:pos x="465" y="150"/>
              </a:cxn>
              <a:cxn ang="0">
                <a:pos x="720" y="210"/>
              </a:cxn>
              <a:cxn ang="0">
                <a:pos x="990" y="330"/>
              </a:cxn>
              <a:cxn ang="0">
                <a:pos x="1170" y="360"/>
              </a:cxn>
              <a:cxn ang="0">
                <a:pos x="1680" y="405"/>
              </a:cxn>
              <a:cxn ang="0">
                <a:pos x="2010" y="480"/>
              </a:cxn>
              <a:cxn ang="0">
                <a:pos x="2145" y="540"/>
              </a:cxn>
              <a:cxn ang="0">
                <a:pos x="2295" y="630"/>
              </a:cxn>
              <a:cxn ang="0">
                <a:pos x="2505" y="705"/>
              </a:cxn>
            </a:cxnLst>
            <a:rect l="0" t="0" r="r" b="b"/>
            <a:pathLst>
              <a:path w="2505" h="705">
                <a:moveTo>
                  <a:pt x="0" y="0"/>
                </a:moveTo>
                <a:cubicBezTo>
                  <a:pt x="69" y="23"/>
                  <a:pt x="57" y="58"/>
                  <a:pt x="120" y="90"/>
                </a:cubicBezTo>
                <a:cubicBezTo>
                  <a:pt x="220" y="140"/>
                  <a:pt x="358" y="138"/>
                  <a:pt x="465" y="150"/>
                </a:cubicBezTo>
                <a:cubicBezTo>
                  <a:pt x="547" y="177"/>
                  <a:pt x="635" y="193"/>
                  <a:pt x="720" y="210"/>
                </a:cubicBezTo>
                <a:cubicBezTo>
                  <a:pt x="814" y="257"/>
                  <a:pt x="892" y="297"/>
                  <a:pt x="990" y="330"/>
                </a:cubicBezTo>
                <a:cubicBezTo>
                  <a:pt x="1052" y="351"/>
                  <a:pt x="1101" y="350"/>
                  <a:pt x="1170" y="360"/>
                </a:cubicBezTo>
                <a:cubicBezTo>
                  <a:pt x="1340" y="384"/>
                  <a:pt x="1508" y="395"/>
                  <a:pt x="1680" y="405"/>
                </a:cubicBezTo>
                <a:cubicBezTo>
                  <a:pt x="1791" y="427"/>
                  <a:pt x="1900" y="453"/>
                  <a:pt x="2010" y="480"/>
                </a:cubicBezTo>
                <a:cubicBezTo>
                  <a:pt x="2081" y="528"/>
                  <a:pt x="2038" y="504"/>
                  <a:pt x="2145" y="540"/>
                </a:cubicBezTo>
                <a:cubicBezTo>
                  <a:pt x="2200" y="558"/>
                  <a:pt x="2241" y="608"/>
                  <a:pt x="2295" y="630"/>
                </a:cubicBezTo>
                <a:cubicBezTo>
                  <a:pt x="2364" y="658"/>
                  <a:pt x="2438" y="672"/>
                  <a:pt x="2505" y="70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6516688" y="1268413"/>
            <a:ext cx="1800225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30"/>
              </a:cxn>
              <a:cxn ang="0">
                <a:pos x="405" y="90"/>
              </a:cxn>
              <a:cxn ang="0">
                <a:pos x="870" y="165"/>
              </a:cxn>
              <a:cxn ang="0">
                <a:pos x="1005" y="180"/>
              </a:cxn>
              <a:cxn ang="0">
                <a:pos x="1320" y="225"/>
              </a:cxn>
              <a:cxn ang="0">
                <a:pos x="1425" y="270"/>
              </a:cxn>
              <a:cxn ang="0">
                <a:pos x="1605" y="300"/>
              </a:cxn>
              <a:cxn ang="0">
                <a:pos x="1740" y="330"/>
              </a:cxn>
              <a:cxn ang="0">
                <a:pos x="1830" y="420"/>
              </a:cxn>
              <a:cxn ang="0">
                <a:pos x="1860" y="465"/>
              </a:cxn>
              <a:cxn ang="0">
                <a:pos x="2055" y="525"/>
              </a:cxn>
              <a:cxn ang="0">
                <a:pos x="2295" y="600"/>
              </a:cxn>
            </a:cxnLst>
            <a:rect l="0" t="0" r="r" b="b"/>
            <a:pathLst>
              <a:path w="2295" h="600">
                <a:moveTo>
                  <a:pt x="0" y="0"/>
                </a:moveTo>
                <a:cubicBezTo>
                  <a:pt x="37" y="3"/>
                  <a:pt x="182" y="11"/>
                  <a:pt x="240" y="30"/>
                </a:cubicBezTo>
                <a:cubicBezTo>
                  <a:pt x="299" y="50"/>
                  <a:pt x="342" y="79"/>
                  <a:pt x="405" y="90"/>
                </a:cubicBezTo>
                <a:cubicBezTo>
                  <a:pt x="559" y="116"/>
                  <a:pt x="715" y="146"/>
                  <a:pt x="870" y="165"/>
                </a:cubicBezTo>
                <a:cubicBezTo>
                  <a:pt x="915" y="171"/>
                  <a:pt x="960" y="174"/>
                  <a:pt x="1005" y="180"/>
                </a:cubicBezTo>
                <a:cubicBezTo>
                  <a:pt x="1110" y="194"/>
                  <a:pt x="1320" y="225"/>
                  <a:pt x="1320" y="225"/>
                </a:cubicBezTo>
                <a:cubicBezTo>
                  <a:pt x="1356" y="237"/>
                  <a:pt x="1389" y="258"/>
                  <a:pt x="1425" y="270"/>
                </a:cubicBezTo>
                <a:cubicBezTo>
                  <a:pt x="1458" y="281"/>
                  <a:pt x="1581" y="297"/>
                  <a:pt x="1605" y="300"/>
                </a:cubicBezTo>
                <a:cubicBezTo>
                  <a:pt x="1649" y="315"/>
                  <a:pt x="1700" y="307"/>
                  <a:pt x="1740" y="330"/>
                </a:cubicBezTo>
                <a:cubicBezTo>
                  <a:pt x="1777" y="351"/>
                  <a:pt x="1806" y="385"/>
                  <a:pt x="1830" y="420"/>
                </a:cubicBezTo>
                <a:cubicBezTo>
                  <a:pt x="1840" y="435"/>
                  <a:pt x="1845" y="455"/>
                  <a:pt x="1860" y="465"/>
                </a:cubicBezTo>
                <a:cubicBezTo>
                  <a:pt x="1907" y="495"/>
                  <a:pt x="1997" y="511"/>
                  <a:pt x="2055" y="525"/>
                </a:cubicBezTo>
                <a:cubicBezTo>
                  <a:pt x="2125" y="572"/>
                  <a:pt x="2209" y="600"/>
                  <a:pt x="2295" y="6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6688138" y="1692275"/>
            <a:ext cx="1225550" cy="3683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85" y="97"/>
              </a:cxn>
              <a:cxn ang="0">
                <a:pos x="315" y="52"/>
              </a:cxn>
              <a:cxn ang="0">
                <a:pos x="495" y="37"/>
              </a:cxn>
              <a:cxn ang="0">
                <a:pos x="1200" y="142"/>
              </a:cxn>
              <a:cxn ang="0">
                <a:pos x="1275" y="232"/>
              </a:cxn>
              <a:cxn ang="0">
                <a:pos x="1380" y="367"/>
              </a:cxn>
              <a:cxn ang="0">
                <a:pos x="1425" y="397"/>
              </a:cxn>
              <a:cxn ang="0">
                <a:pos x="1500" y="487"/>
              </a:cxn>
              <a:cxn ang="0">
                <a:pos x="1575" y="517"/>
              </a:cxn>
            </a:cxnLst>
            <a:rect l="0" t="0" r="r" b="b"/>
            <a:pathLst>
              <a:path w="1575" h="517">
                <a:moveTo>
                  <a:pt x="0" y="112"/>
                </a:moveTo>
                <a:cubicBezTo>
                  <a:pt x="95" y="107"/>
                  <a:pt x="192" y="115"/>
                  <a:pt x="285" y="97"/>
                </a:cubicBezTo>
                <a:cubicBezTo>
                  <a:pt x="303" y="94"/>
                  <a:pt x="298" y="57"/>
                  <a:pt x="315" y="52"/>
                </a:cubicBezTo>
                <a:cubicBezTo>
                  <a:pt x="373" y="35"/>
                  <a:pt x="435" y="42"/>
                  <a:pt x="495" y="37"/>
                </a:cubicBezTo>
                <a:cubicBezTo>
                  <a:pt x="772" y="52"/>
                  <a:pt x="987" y="0"/>
                  <a:pt x="1200" y="142"/>
                </a:cubicBezTo>
                <a:cubicBezTo>
                  <a:pt x="1307" y="303"/>
                  <a:pt x="1140" y="59"/>
                  <a:pt x="1275" y="232"/>
                </a:cubicBezTo>
                <a:cubicBezTo>
                  <a:pt x="1337" y="311"/>
                  <a:pt x="1315" y="313"/>
                  <a:pt x="1380" y="367"/>
                </a:cubicBezTo>
                <a:cubicBezTo>
                  <a:pt x="1394" y="379"/>
                  <a:pt x="1411" y="385"/>
                  <a:pt x="1425" y="397"/>
                </a:cubicBezTo>
                <a:cubicBezTo>
                  <a:pt x="1455" y="422"/>
                  <a:pt x="1470" y="463"/>
                  <a:pt x="1500" y="487"/>
                </a:cubicBezTo>
                <a:cubicBezTo>
                  <a:pt x="1521" y="504"/>
                  <a:pt x="1551" y="505"/>
                  <a:pt x="1575" y="51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39750" y="2924175"/>
            <a:ext cx="5903913" cy="392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 sz="2400"/>
              <a:t>b)  Másik érdekes lehetőség, hogy</a:t>
            </a:r>
          </a:p>
          <a:p>
            <a:r>
              <a:rPr lang="hu-HU" sz="2400"/>
              <a:t>     bizonyos helyeken éppen a</a:t>
            </a:r>
          </a:p>
          <a:p>
            <a:r>
              <a:rPr lang="hu-HU" sz="2400"/>
              <a:t>     kétjegyű számok jegyei között </a:t>
            </a:r>
          </a:p>
          <a:p>
            <a:r>
              <a:rPr lang="hu-HU" sz="2400"/>
              <a:t>     törik el. Abban az esetben, ha</a:t>
            </a:r>
          </a:p>
          <a:p>
            <a:r>
              <a:rPr lang="hu-HU" sz="2400"/>
              <a:t>    11 és a 12 számjegyei között </a:t>
            </a:r>
          </a:p>
          <a:p>
            <a:r>
              <a:rPr lang="hu-HU" sz="2400"/>
              <a:t>     történik a törés, akkor az összeg:  </a:t>
            </a:r>
          </a:p>
          <a:p>
            <a:r>
              <a:rPr lang="hu-HU" sz="2400"/>
              <a:t>    78 – 11 – 12 + 1 + 1 + 1 + 2 = 60 lesz. </a:t>
            </a:r>
          </a:p>
          <a:p>
            <a:r>
              <a:rPr lang="hu-HU" sz="2400"/>
              <a:t>    Egy darabon lévő számok összege   </a:t>
            </a:r>
          </a:p>
          <a:p>
            <a:r>
              <a:rPr lang="hu-HU" sz="2400"/>
              <a:t>    pedig 60 : 6 = 10 lesz.</a:t>
            </a:r>
          </a:p>
          <a:p>
            <a:pPr>
              <a:spcBef>
                <a:spcPct val="50000"/>
              </a:spcBef>
            </a:pPr>
            <a:endParaRPr lang="hu-HU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785225" cy="468153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hu-HU" sz="2800" smtClean="0"/>
          </a:p>
          <a:p>
            <a:pPr marL="609600" indent="-609600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Egy feladat több megoldása:</a:t>
            </a:r>
          </a:p>
          <a:p>
            <a:pPr marL="609600" indent="-609600"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Egy matematikaversenyen a </a:t>
            </a:r>
            <a:r>
              <a:rPr lang="hu-HU" sz="360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Utcai Iskola tanulóinak 20%-a indult. Az indulók két feladatot kaptak. Az elsőt a versenyzők 60%-a, a másodikat a versenyzők 65%-a oldotta meg. Minden induló legalább egy feladatot megoldott. Csak a másodikat 80-an oldották meg. </a:t>
            </a:r>
          </a:p>
          <a:p>
            <a:pPr marL="609600" indent="-609600" eaLnBrk="1" hangingPunct="1">
              <a:buFontTx/>
              <a:buNone/>
            </a:pP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      Hányan járnak a </a:t>
            </a:r>
            <a:r>
              <a:rPr lang="hu-HU" sz="360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hu-HU" sz="2800" smtClean="0">
                <a:solidFill>
                  <a:srgbClr val="0000CC"/>
                </a:solidFill>
                <a:latin typeface="Times New Roman" pitchFamily="18" charset="0"/>
              </a:rPr>
              <a:t> Utcai Iskolába? </a:t>
            </a:r>
          </a:p>
          <a:p>
            <a:pPr marL="609600" indent="-609600" eaLnBrk="1" hangingPunct="1">
              <a:buFontTx/>
              <a:buNone/>
            </a:pPr>
            <a:endParaRPr lang="hu-HU" sz="28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7920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800080"/>
                </a:solidFill>
              </a:rPr>
              <a:t>        </a:t>
            </a:r>
            <a:r>
              <a:rPr lang="hu-HU" sz="2800">
                <a:solidFill>
                  <a:srgbClr val="800080"/>
                </a:solidFill>
              </a:rPr>
              <a:t>Mikor van a </a:t>
            </a:r>
            <a:r>
              <a:rPr lang="hu-HU" sz="2800">
                <a:solidFill>
                  <a:srgbClr val="800080"/>
                </a:solidFill>
                <a:sym typeface="Symbol" pitchFamily="18" charset="2"/>
              </a:rPr>
              <a:t> napja?</a:t>
            </a:r>
          </a:p>
        </p:txBody>
      </p:sp>
      <p:pic>
        <p:nvPicPr>
          <p:cNvPr id="41988" name="Picture 4" descr="4ülőszemé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913" y="0"/>
            <a:ext cx="2605087" cy="1685925"/>
          </a:xfrm>
          <a:prstGeom prst="rect">
            <a:avLst/>
          </a:prstGeom>
          <a:noFill/>
        </p:spPr>
      </p:pic>
      <p:pic>
        <p:nvPicPr>
          <p:cNvPr id="41989" name="Picture 5" descr="imagesCACBV5X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143500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80975" y="404813"/>
            <a:ext cx="8963025" cy="256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 sz="2600"/>
              <a:t>a)  </a:t>
            </a:r>
            <a:r>
              <a:rPr lang="hu-HU" sz="2600" u="sng"/>
              <a:t>Egyenlettel</a:t>
            </a:r>
            <a:r>
              <a:rPr lang="hu-HU" sz="2600"/>
              <a:t>:  0,2 · x · 0,35 + 0,2 · x · 0,25 + 80 = 0,2 · x </a:t>
            </a:r>
          </a:p>
          <a:p>
            <a:r>
              <a:rPr lang="hu-HU" sz="2600"/>
              <a:t>                                          0,07 · x + 0,05 · x + 80 = 0,2 · x  </a:t>
            </a:r>
          </a:p>
          <a:p>
            <a:r>
              <a:rPr lang="hu-HU" sz="2600"/>
              <a:t>                                                          0,12 · x + 80 = 0,2 · x </a:t>
            </a:r>
          </a:p>
          <a:p>
            <a:r>
              <a:rPr lang="hu-HU" sz="2600"/>
              <a:t>                                                                          80 = 0,08 · x</a:t>
            </a:r>
          </a:p>
          <a:p>
            <a:r>
              <a:rPr lang="hu-HU" sz="2600"/>
              <a:t>                                                                      1000 =  x</a:t>
            </a:r>
          </a:p>
          <a:p>
            <a:r>
              <a:rPr lang="hu-HU" sz="2600"/>
              <a:t>                           </a:t>
            </a:r>
            <a:r>
              <a:rPr lang="hu-HU" sz="2600" b="1"/>
              <a:t>1000 tanuló jár</a:t>
            </a:r>
            <a:r>
              <a:rPr lang="hu-HU" sz="2600"/>
              <a:t> a </a:t>
            </a:r>
            <a:r>
              <a:rPr lang="hu-HU" sz="3200" b="1">
                <a:sym typeface="Symbol" pitchFamily="18" charset="2"/>
              </a:rPr>
              <a:t></a:t>
            </a:r>
            <a:r>
              <a:rPr lang="hu-HU" sz="2600"/>
              <a:t> Utcai Iskolába.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87338" y="2997200"/>
            <a:ext cx="8856662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buFontTx/>
              <a:buAutoNum type="alphaLcParenR" startAt="2"/>
            </a:pPr>
            <a:r>
              <a:rPr lang="hu-HU" sz="2600"/>
              <a:t> </a:t>
            </a:r>
          </a:p>
          <a:p>
            <a:pPr marL="342900" indent="-342900"/>
            <a:r>
              <a:rPr lang="hu-HU" sz="2600" u="sng"/>
              <a:t>Egyszerűbben</a:t>
            </a:r>
            <a:r>
              <a:rPr lang="hu-HU" sz="2600"/>
              <a:t>:  </a:t>
            </a:r>
          </a:p>
          <a:p>
            <a:pPr marL="342900" indent="-342900">
              <a:lnSpc>
                <a:spcPct val="110000"/>
              </a:lnSpc>
            </a:pPr>
            <a:r>
              <a:rPr lang="hu-HU" sz="2600"/>
              <a:t>   Ha az iskola tanulóit </a:t>
            </a:r>
            <a:r>
              <a:rPr lang="hu-HU" sz="2600" u="sng"/>
              <a:t>t</a:t>
            </a:r>
            <a:r>
              <a:rPr lang="hu-HU" sz="2600"/>
              <a:t> jelöli, akkor a versenyzőket  0,2 · t, </a:t>
            </a:r>
          </a:p>
          <a:p>
            <a:pPr marL="342900" indent="-342900">
              <a:lnSpc>
                <a:spcPct val="110000"/>
              </a:lnSpc>
            </a:pPr>
            <a:r>
              <a:rPr lang="hu-HU" sz="2600"/>
              <a:t>   az első feladatot megoldókat 0,2 · t · 0,6 = 0,12 · t jelenti. </a:t>
            </a:r>
          </a:p>
          <a:p>
            <a:pPr marL="342900" indent="-342900">
              <a:lnSpc>
                <a:spcPct val="110000"/>
              </a:lnSpc>
            </a:pPr>
            <a:r>
              <a:rPr lang="hu-HU" sz="2600"/>
              <a:t>   Ebből az is kikövetkeztethető, hogy csak a második </a:t>
            </a:r>
          </a:p>
          <a:p>
            <a:pPr marL="342900" indent="-342900">
              <a:lnSpc>
                <a:spcPct val="110000"/>
              </a:lnSpc>
            </a:pPr>
            <a:r>
              <a:rPr lang="hu-HU" sz="2600"/>
              <a:t>   feladatot megoldókat 0,2 · t – 0,12 · t = 0,08 · t -vel </a:t>
            </a:r>
          </a:p>
          <a:p>
            <a:pPr marL="342900" indent="-342900">
              <a:lnSpc>
                <a:spcPct val="110000"/>
              </a:lnSpc>
            </a:pPr>
            <a:r>
              <a:rPr lang="hu-HU" sz="2600"/>
              <a:t>   jelölhetjük, de ezt tudjuk, hogy  80 fő. </a:t>
            </a:r>
          </a:p>
          <a:p>
            <a:pPr marL="342900" indent="-342900">
              <a:lnSpc>
                <a:spcPct val="110000"/>
              </a:lnSpc>
            </a:pPr>
            <a:r>
              <a:rPr lang="hu-HU" sz="2600"/>
              <a:t>                                      0,08 · t = 80   vagyis   t = </a:t>
            </a:r>
            <a:r>
              <a:rPr lang="hu-HU" sz="2600" b="1"/>
              <a:t>1000 fő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8928100" cy="570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buFontTx/>
              <a:buAutoNum type="alphaLcParenR" startAt="3"/>
            </a:pPr>
            <a:r>
              <a:rPr lang="hu-HU" sz="2800"/>
              <a:t>  </a:t>
            </a:r>
            <a:r>
              <a:rPr lang="hu-HU" sz="2800" u="sng"/>
              <a:t>Részletesebben</a:t>
            </a:r>
            <a:r>
              <a:rPr lang="hu-HU" sz="2800"/>
              <a:t>: </a:t>
            </a:r>
          </a:p>
          <a:p>
            <a:pPr marL="342900" indent="-342900"/>
            <a:endParaRPr lang="hu-HU" sz="2800"/>
          </a:p>
          <a:p>
            <a:pPr marL="342900" indent="-342900"/>
            <a:r>
              <a:rPr lang="hu-HU" sz="2800"/>
              <a:t>     A versenyzők 60 %-a az  első, 65 %-a  második </a:t>
            </a:r>
          </a:p>
          <a:p>
            <a:pPr marL="342900" indent="-342900"/>
            <a:r>
              <a:rPr lang="hu-HU" sz="2800"/>
              <a:t>     feladatot oldotta meg. Ez összesen125%, amiből  </a:t>
            </a:r>
          </a:p>
          <a:p>
            <a:pPr marL="342900" indent="-342900"/>
            <a:r>
              <a:rPr lang="hu-HU" sz="2800"/>
              <a:t>     következik a versenyzők 25 %-a oldotta meg mind </a:t>
            </a:r>
          </a:p>
          <a:p>
            <a:pPr marL="342900" indent="-342900"/>
            <a:r>
              <a:rPr lang="hu-HU" sz="2800"/>
              <a:t>     a kettőt.   </a:t>
            </a:r>
          </a:p>
          <a:p>
            <a:pPr marL="342900" indent="-342900"/>
            <a:r>
              <a:rPr lang="hu-HU" sz="2800"/>
              <a:t>     Ebből következik, hogy 65 % – 25 % = 40 % -ot </a:t>
            </a:r>
          </a:p>
          <a:p>
            <a:pPr marL="342900" indent="-342900"/>
            <a:r>
              <a:rPr lang="hu-HU" sz="2800"/>
              <a:t>     az a 80 fő jelenti, akinek csak a második feladatot </a:t>
            </a:r>
          </a:p>
          <a:p>
            <a:pPr marL="342900" indent="-342900"/>
            <a:r>
              <a:rPr lang="hu-HU" sz="2800"/>
              <a:t>     sikerült megoldania. </a:t>
            </a:r>
          </a:p>
          <a:p>
            <a:pPr marL="342900" indent="-342900"/>
            <a:r>
              <a:rPr lang="hu-HU" sz="2800"/>
              <a:t>     Ha viszont a versenyzők 40 %-a 80, akkor 100 % </a:t>
            </a:r>
          </a:p>
          <a:p>
            <a:pPr marL="342900" indent="-342900"/>
            <a:r>
              <a:rPr lang="hu-HU" sz="2800"/>
              <a:t>     200 fő. Ez a 200 az iskola tanulóinak 20 %-a, </a:t>
            </a:r>
          </a:p>
          <a:p>
            <a:pPr marL="342900" indent="-342900"/>
            <a:r>
              <a:rPr lang="hu-HU" sz="2800"/>
              <a:t>     vagyis ötször ennyien járnak a </a:t>
            </a:r>
            <a:r>
              <a:rPr lang="hu-HU" sz="3200" b="1">
                <a:sym typeface="Symbol" pitchFamily="18" charset="2"/>
              </a:rPr>
              <a:t></a:t>
            </a:r>
            <a:r>
              <a:rPr lang="hu-HU" sz="2800"/>
              <a:t> Utcai Iskolába, </a:t>
            </a:r>
          </a:p>
          <a:p>
            <a:pPr marL="342900" indent="-342900"/>
            <a:r>
              <a:rPr lang="hu-HU" sz="2800"/>
              <a:t>     azaz </a:t>
            </a:r>
            <a:r>
              <a:rPr lang="hu-HU" sz="2800" b="1"/>
              <a:t>1000 fő.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endParaRPr lang="hu-HU" sz="1000" smtClean="0">
              <a:latin typeface="Times New Roman" pitchFamily="18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hu-HU" sz="2800" smtClean="0"/>
              <a:t>d)  </a:t>
            </a:r>
            <a:r>
              <a:rPr lang="hu-HU" sz="2800" smtClean="0">
                <a:latin typeface="Times New Roman" pitchFamily="18" charset="0"/>
              </a:rPr>
              <a:t>A versenyzők 60%-a az iskola tanulóinak 12%-a, hiszen a 20%-nak a 60%-át kell venni. Így csak a második feladattal megbirkózó 80 versenyző az iskola tanulóinak 8%-a, így a </a:t>
            </a:r>
            <a:r>
              <a:rPr lang="hu-HU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hu-HU" sz="2800" smtClean="0">
                <a:latin typeface="Times New Roman" pitchFamily="18" charset="0"/>
              </a:rPr>
              <a:t> Utcai Iskolának </a:t>
            </a:r>
            <a:r>
              <a:rPr lang="hu-HU" sz="2800" b="1" smtClean="0">
                <a:latin typeface="Times New Roman" pitchFamily="18" charset="0"/>
              </a:rPr>
              <a:t>1000</a:t>
            </a:r>
            <a:r>
              <a:rPr lang="hu-HU" sz="2800" smtClean="0">
                <a:latin typeface="Times New Roman" pitchFamily="18" charset="0"/>
              </a:rPr>
              <a:t> tanulója van.</a:t>
            </a:r>
          </a:p>
          <a:p>
            <a:pPr marL="609600" indent="-609600" eaLnBrk="1" hangingPunct="1">
              <a:buFontTx/>
              <a:buNone/>
            </a:pPr>
            <a:r>
              <a:rPr lang="hu-HU" sz="2800" smtClean="0"/>
              <a:t>e</a:t>
            </a:r>
            <a:r>
              <a:rPr lang="hu-HU" sz="2800" smtClean="0">
                <a:latin typeface="Times New Roman" pitchFamily="18" charset="0"/>
              </a:rPr>
              <a:t>) </a:t>
            </a:r>
            <a:r>
              <a:rPr lang="hu-HU" sz="2800" u="sng" smtClean="0">
                <a:latin typeface="Times New Roman" pitchFamily="18" charset="0"/>
              </a:rPr>
              <a:t>Halmazábrával</a:t>
            </a:r>
            <a:r>
              <a:rPr lang="hu-HU" sz="2800" smtClean="0">
                <a:latin typeface="Times New Roman" pitchFamily="18" charset="0"/>
              </a:rPr>
              <a:t>:</a:t>
            </a:r>
          </a:p>
        </p:txBody>
      </p: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1331913" y="3357563"/>
            <a:ext cx="3405187" cy="2808287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41" name="Oval 7"/>
          <p:cNvSpPr>
            <a:spLocks noChangeArrowheads="1"/>
          </p:cNvSpPr>
          <p:nvPr/>
        </p:nvSpPr>
        <p:spPr bwMode="auto">
          <a:xfrm>
            <a:off x="827088" y="2852738"/>
            <a:ext cx="6808787" cy="3744912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42" name="Oval 8"/>
          <p:cNvSpPr>
            <a:spLocks noChangeArrowheads="1"/>
          </p:cNvSpPr>
          <p:nvPr/>
        </p:nvSpPr>
        <p:spPr bwMode="auto">
          <a:xfrm>
            <a:off x="3419475" y="3500438"/>
            <a:ext cx="3121025" cy="2808287"/>
          </a:xfrm>
          <a:prstGeom prst="ellips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6300788" y="3860800"/>
            <a:ext cx="936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b="1">
                <a:latin typeface="Arial Unicode MS" pitchFamily="34" charset="-128"/>
              </a:rPr>
              <a:t>80 %</a:t>
            </a:r>
          </a:p>
        </p:txBody>
      </p:sp>
      <p:sp>
        <p:nvSpPr>
          <p:cNvPr id="44044" name="Text Box 10"/>
          <p:cNvSpPr txBox="1">
            <a:spLocks noChangeArrowheads="1"/>
          </p:cNvSpPr>
          <p:nvPr/>
        </p:nvSpPr>
        <p:spPr bwMode="auto">
          <a:xfrm>
            <a:off x="4716463" y="5516563"/>
            <a:ext cx="803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b="1">
                <a:latin typeface="Arial Unicode MS" pitchFamily="34" charset="-128"/>
              </a:rPr>
              <a:t>80 fő</a:t>
            </a:r>
          </a:p>
        </p:txBody>
      </p:sp>
      <p:sp>
        <p:nvSpPr>
          <p:cNvPr id="44045" name="Text Box 11"/>
          <p:cNvSpPr txBox="1">
            <a:spLocks noChangeArrowheads="1"/>
          </p:cNvSpPr>
          <p:nvPr/>
        </p:nvSpPr>
        <p:spPr bwMode="auto">
          <a:xfrm>
            <a:off x="2268538" y="4724400"/>
            <a:ext cx="7635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b="1">
                <a:latin typeface="Arial Unicode MS" pitchFamily="34" charset="-128"/>
              </a:rPr>
              <a:t>35 %</a:t>
            </a: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3635375" y="4652963"/>
            <a:ext cx="10080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b="1">
                <a:latin typeface="Arial Unicode MS" pitchFamily="34" charset="-128"/>
              </a:rPr>
              <a:t>25 %</a:t>
            </a:r>
          </a:p>
        </p:txBody>
      </p:sp>
      <p:sp>
        <p:nvSpPr>
          <p:cNvPr id="44047" name="Text Box 13"/>
          <p:cNvSpPr txBox="1">
            <a:spLocks noChangeArrowheads="1"/>
          </p:cNvSpPr>
          <p:nvPr/>
        </p:nvSpPr>
        <p:spPr bwMode="auto">
          <a:xfrm>
            <a:off x="5003800" y="4292600"/>
            <a:ext cx="86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b="1">
                <a:latin typeface="Arial Unicode MS" pitchFamily="34" charset="-128"/>
              </a:rPr>
              <a:t>40 %</a:t>
            </a:r>
          </a:p>
        </p:txBody>
      </p:sp>
      <p:sp>
        <p:nvSpPr>
          <p:cNvPr id="44048" name="Text Box 14"/>
          <p:cNvSpPr txBox="1">
            <a:spLocks noChangeArrowheads="1"/>
          </p:cNvSpPr>
          <p:nvPr/>
        </p:nvSpPr>
        <p:spPr bwMode="auto">
          <a:xfrm>
            <a:off x="1363663" y="4508500"/>
            <a:ext cx="5762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b="1">
                <a:latin typeface="Times New Roman" pitchFamily="18" charset="0"/>
              </a:rPr>
              <a:t>1.</a:t>
            </a:r>
            <a:endParaRPr lang="hu-HU" sz="2000"/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6156325" y="4581525"/>
            <a:ext cx="552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b="1">
                <a:latin typeface="Arial Unicode MS" pitchFamily="34" charset="-128"/>
              </a:rPr>
              <a:t>2.</a:t>
            </a:r>
            <a:endParaRPr lang="hu-HU" sz="2000">
              <a:latin typeface="Arial Unicode MS" pitchFamily="34" charset="-128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 rot="60142906">
            <a:off x="7019925" y="4581525"/>
            <a:ext cx="7921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1600" b="1">
                <a:latin typeface="Arial Unicode MS" pitchFamily="34" charset="-128"/>
              </a:rPr>
              <a:t>Iskola</a:t>
            </a:r>
          </a:p>
        </p:txBody>
      </p:sp>
      <p:sp>
        <p:nvSpPr>
          <p:cNvPr id="44037" name="Freeform 17"/>
          <p:cNvSpPr>
            <a:spLocks/>
          </p:cNvSpPr>
          <p:nvPr/>
        </p:nvSpPr>
        <p:spPr bwMode="auto">
          <a:xfrm rot="-1203440">
            <a:off x="1258888" y="4292600"/>
            <a:ext cx="542925" cy="736600"/>
          </a:xfrm>
          <a:custGeom>
            <a:avLst/>
            <a:gdLst>
              <a:gd name="T0" fmla="*/ 150 w 345"/>
              <a:gd name="T1" fmla="*/ 7 h 557"/>
              <a:gd name="T2" fmla="*/ 225 w 345"/>
              <a:gd name="T3" fmla="*/ 26 h 557"/>
              <a:gd name="T4" fmla="*/ 270 w 345"/>
              <a:gd name="T5" fmla="*/ 49 h 557"/>
              <a:gd name="T6" fmla="*/ 300 w 345"/>
              <a:gd name="T7" fmla="*/ 60 h 557"/>
              <a:gd name="T8" fmla="*/ 330 w 345"/>
              <a:gd name="T9" fmla="*/ 84 h 557"/>
              <a:gd name="T10" fmla="*/ 345 w 345"/>
              <a:gd name="T11" fmla="*/ 96 h 557"/>
              <a:gd name="T12" fmla="*/ 285 w 345"/>
              <a:gd name="T13" fmla="*/ 127 h 557"/>
              <a:gd name="T14" fmla="*/ 240 w 345"/>
              <a:gd name="T15" fmla="*/ 131 h 557"/>
              <a:gd name="T16" fmla="*/ 135 w 345"/>
              <a:gd name="T17" fmla="*/ 142 h 557"/>
              <a:gd name="T18" fmla="*/ 0 w 345"/>
              <a:gd name="T19" fmla="*/ 131 h 5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5" h="557">
                <a:moveTo>
                  <a:pt x="150" y="25"/>
                </a:moveTo>
                <a:cubicBezTo>
                  <a:pt x="230" y="145"/>
                  <a:pt x="125" y="0"/>
                  <a:pt x="225" y="100"/>
                </a:cubicBezTo>
                <a:cubicBezTo>
                  <a:pt x="268" y="143"/>
                  <a:pt x="246" y="141"/>
                  <a:pt x="270" y="190"/>
                </a:cubicBezTo>
                <a:cubicBezTo>
                  <a:pt x="278" y="206"/>
                  <a:pt x="293" y="219"/>
                  <a:pt x="300" y="235"/>
                </a:cubicBezTo>
                <a:cubicBezTo>
                  <a:pt x="313" y="264"/>
                  <a:pt x="320" y="295"/>
                  <a:pt x="330" y="325"/>
                </a:cubicBezTo>
                <a:cubicBezTo>
                  <a:pt x="335" y="340"/>
                  <a:pt x="345" y="370"/>
                  <a:pt x="345" y="370"/>
                </a:cubicBezTo>
                <a:cubicBezTo>
                  <a:pt x="336" y="393"/>
                  <a:pt x="311" y="469"/>
                  <a:pt x="285" y="490"/>
                </a:cubicBezTo>
                <a:cubicBezTo>
                  <a:pt x="273" y="500"/>
                  <a:pt x="254" y="498"/>
                  <a:pt x="240" y="505"/>
                </a:cubicBezTo>
                <a:cubicBezTo>
                  <a:pt x="136" y="557"/>
                  <a:pt x="260" y="519"/>
                  <a:pt x="135" y="550"/>
                </a:cubicBezTo>
                <a:cubicBezTo>
                  <a:pt x="19" y="517"/>
                  <a:pt x="63" y="536"/>
                  <a:pt x="0" y="50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38" name="Freeform 18"/>
          <p:cNvSpPr>
            <a:spLocks/>
          </p:cNvSpPr>
          <p:nvPr/>
        </p:nvSpPr>
        <p:spPr bwMode="auto">
          <a:xfrm rot="4849427">
            <a:off x="6924675" y="4624388"/>
            <a:ext cx="936625" cy="419100"/>
          </a:xfrm>
          <a:custGeom>
            <a:avLst/>
            <a:gdLst>
              <a:gd name="T0" fmla="*/ 0 w 645"/>
              <a:gd name="T1" fmla="*/ 0 h 435"/>
              <a:gd name="T2" fmla="*/ 45 w 645"/>
              <a:gd name="T3" fmla="*/ 135 h 435"/>
              <a:gd name="T4" fmla="*/ 75 w 645"/>
              <a:gd name="T5" fmla="*/ 270 h 435"/>
              <a:gd name="T6" fmla="*/ 135 w 645"/>
              <a:gd name="T7" fmla="*/ 360 h 435"/>
              <a:gd name="T8" fmla="*/ 165 w 645"/>
              <a:gd name="T9" fmla="*/ 405 h 435"/>
              <a:gd name="T10" fmla="*/ 255 w 645"/>
              <a:gd name="T11" fmla="*/ 435 h 435"/>
              <a:gd name="T12" fmla="*/ 495 w 645"/>
              <a:gd name="T13" fmla="*/ 345 h 435"/>
              <a:gd name="T14" fmla="*/ 540 w 645"/>
              <a:gd name="T15" fmla="*/ 315 h 435"/>
              <a:gd name="T16" fmla="*/ 585 w 645"/>
              <a:gd name="T17" fmla="*/ 285 h 435"/>
              <a:gd name="T18" fmla="*/ 600 w 645"/>
              <a:gd name="T19" fmla="*/ 225 h 435"/>
              <a:gd name="T20" fmla="*/ 645 w 645"/>
              <a:gd name="T21" fmla="*/ 195 h 4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5" h="435">
                <a:moveTo>
                  <a:pt x="0" y="0"/>
                </a:moveTo>
                <a:cubicBezTo>
                  <a:pt x="15" y="45"/>
                  <a:pt x="30" y="90"/>
                  <a:pt x="45" y="135"/>
                </a:cubicBezTo>
                <a:cubicBezTo>
                  <a:pt x="59" y="178"/>
                  <a:pt x="52" y="229"/>
                  <a:pt x="75" y="270"/>
                </a:cubicBezTo>
                <a:cubicBezTo>
                  <a:pt x="93" y="302"/>
                  <a:pt x="115" y="330"/>
                  <a:pt x="135" y="360"/>
                </a:cubicBezTo>
                <a:cubicBezTo>
                  <a:pt x="145" y="375"/>
                  <a:pt x="148" y="399"/>
                  <a:pt x="165" y="405"/>
                </a:cubicBezTo>
                <a:cubicBezTo>
                  <a:pt x="195" y="415"/>
                  <a:pt x="255" y="435"/>
                  <a:pt x="255" y="435"/>
                </a:cubicBezTo>
                <a:cubicBezTo>
                  <a:pt x="440" y="398"/>
                  <a:pt x="363" y="433"/>
                  <a:pt x="495" y="345"/>
                </a:cubicBezTo>
                <a:cubicBezTo>
                  <a:pt x="510" y="335"/>
                  <a:pt x="525" y="325"/>
                  <a:pt x="540" y="315"/>
                </a:cubicBezTo>
                <a:cubicBezTo>
                  <a:pt x="555" y="305"/>
                  <a:pt x="585" y="285"/>
                  <a:pt x="585" y="285"/>
                </a:cubicBezTo>
                <a:cubicBezTo>
                  <a:pt x="590" y="265"/>
                  <a:pt x="589" y="242"/>
                  <a:pt x="600" y="225"/>
                </a:cubicBezTo>
                <a:cubicBezTo>
                  <a:pt x="610" y="210"/>
                  <a:pt x="645" y="195"/>
                  <a:pt x="645" y="19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39" name="Freeform 19"/>
          <p:cNvSpPr>
            <a:spLocks/>
          </p:cNvSpPr>
          <p:nvPr/>
        </p:nvSpPr>
        <p:spPr bwMode="auto">
          <a:xfrm rot="252444">
            <a:off x="6113463" y="4581525"/>
            <a:ext cx="414337" cy="431800"/>
          </a:xfrm>
          <a:custGeom>
            <a:avLst/>
            <a:gdLst>
              <a:gd name="T0" fmla="*/ 233 w 263"/>
              <a:gd name="T1" fmla="*/ 0 h 465"/>
              <a:gd name="T2" fmla="*/ 68 w 263"/>
              <a:gd name="T3" fmla="*/ 75 h 465"/>
              <a:gd name="T4" fmla="*/ 173 w 263"/>
              <a:gd name="T5" fmla="*/ 405 h 465"/>
              <a:gd name="T6" fmla="*/ 203 w 263"/>
              <a:gd name="T7" fmla="*/ 450 h 465"/>
              <a:gd name="T8" fmla="*/ 263 w 263"/>
              <a:gd name="T9" fmla="*/ 465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3" h="465">
                <a:moveTo>
                  <a:pt x="233" y="0"/>
                </a:moveTo>
                <a:cubicBezTo>
                  <a:pt x="141" y="15"/>
                  <a:pt x="117" y="1"/>
                  <a:pt x="68" y="75"/>
                </a:cubicBezTo>
                <a:cubicBezTo>
                  <a:pt x="34" y="230"/>
                  <a:pt x="0" y="347"/>
                  <a:pt x="173" y="405"/>
                </a:cubicBezTo>
                <a:cubicBezTo>
                  <a:pt x="183" y="420"/>
                  <a:pt x="188" y="440"/>
                  <a:pt x="203" y="450"/>
                </a:cubicBezTo>
                <a:cubicBezTo>
                  <a:pt x="220" y="461"/>
                  <a:pt x="263" y="465"/>
                  <a:pt x="263" y="46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2746375" cy="922337"/>
          </a:xfrm>
        </p:spPr>
        <p:txBody>
          <a:bodyPr/>
          <a:lstStyle/>
          <a:p>
            <a:pPr algn="l" eaLnBrk="1" hangingPunct="1"/>
            <a:r>
              <a:rPr lang="hu-HU" sz="540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  napja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370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hu-HU" sz="800" smtClean="0"/>
              <a:t>           </a:t>
            </a:r>
            <a:r>
              <a:rPr lang="hu-HU" sz="2400" smtClean="0">
                <a:latin typeface="Times New Roman" pitchFamily="18" charset="0"/>
              </a:rPr>
              <a:t>A 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hu-HU" sz="2400" smtClean="0">
                <a:latin typeface="Times New Roman" pitchFamily="18" charset="0"/>
              </a:rPr>
              <a:t> -napot </a:t>
            </a:r>
            <a:r>
              <a:rPr lang="hu-HU" sz="2400" smtClean="0">
                <a:latin typeface="Times New Roman" pitchFamily="18" charset="0"/>
                <a:hlinkClick r:id="rId3" tooltip="1988"/>
              </a:rPr>
              <a:t>1988</a:t>
            </a:r>
            <a:r>
              <a:rPr lang="hu-HU" sz="2400" smtClean="0">
                <a:latin typeface="Times New Roman" pitchFamily="18" charset="0"/>
              </a:rPr>
              <a:t> óta </a:t>
            </a:r>
            <a:r>
              <a:rPr lang="hu-HU" sz="2400" smtClean="0">
                <a:latin typeface="Times New Roman" pitchFamily="18" charset="0"/>
                <a:hlinkClick r:id="rId4" tooltip="Március 14."/>
              </a:rPr>
              <a:t>március 14</a:t>
            </a:r>
            <a:r>
              <a:rPr lang="hu-HU" sz="2400" smtClean="0">
                <a:latin typeface="Times New Roman" pitchFamily="18" charset="0"/>
              </a:rPr>
              <a:t>-én ünnepelik, mivel a hónap számjegye a 3 mellett 14-én a matematikai 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 </a:t>
            </a:r>
            <a:r>
              <a:rPr lang="hu-HU" sz="2400" smtClean="0">
                <a:latin typeface="Times New Roman" pitchFamily="18" charset="0"/>
              </a:rPr>
              <a:t>érték első két tizedesjegyéig megegyezik. A </a:t>
            </a:r>
            <a:r>
              <a:rPr lang="hu-HU" sz="2400" b="1" smtClean="0">
                <a:latin typeface="Times New Roman" pitchFamily="18" charset="0"/>
              </a:rPr>
              <a:t>nemzetközi 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hu-HU" sz="2400" b="1" smtClean="0">
                <a:latin typeface="Times New Roman" pitchFamily="18" charset="0"/>
              </a:rPr>
              <a:t>-nap</a:t>
            </a:r>
            <a:r>
              <a:rPr lang="hu-HU" sz="2400" smtClean="0">
                <a:latin typeface="Times New Roman" pitchFamily="18" charset="0"/>
              </a:rPr>
              <a:t> a </a:t>
            </a:r>
            <a:r>
              <a:rPr lang="hu-HU" sz="2400" smtClean="0">
                <a:latin typeface="Times New Roman" pitchFamily="18" charset="0"/>
                <a:hlinkClick r:id="rId5" tooltip="Matematika"/>
              </a:rPr>
              <a:t>matematika</a:t>
            </a:r>
            <a:r>
              <a:rPr lang="hu-HU" sz="2400" smtClean="0">
                <a:latin typeface="Times New Roman" pitchFamily="18" charset="0"/>
              </a:rPr>
              <a:t> egyik leghíresebb számának, a </a:t>
            </a:r>
            <a:r>
              <a:rPr lang="hu-HU" sz="240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hu-HU" sz="2400" smtClean="0">
                <a:latin typeface="Times New Roman" pitchFamily="18" charset="0"/>
                <a:hlinkClick r:id="rId6" tooltip="Pi (szám)"/>
              </a:rPr>
              <a:t> (pí) számnak</a:t>
            </a:r>
            <a:r>
              <a:rPr lang="hu-HU" sz="2400" smtClean="0">
                <a:latin typeface="Times New Roman" pitchFamily="18" charset="0"/>
              </a:rPr>
              <a:t> az </a:t>
            </a:r>
            <a:r>
              <a:rPr lang="hu-HU" sz="2400" smtClean="0">
                <a:latin typeface="Times New Roman" pitchFamily="18" charset="0"/>
                <a:hlinkClick r:id="rId7" tooltip="Ünnep"/>
              </a:rPr>
              <a:t>ünnepe</a:t>
            </a:r>
            <a:r>
              <a:rPr lang="hu-HU" sz="240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Ez alkalomból egyre szélesebb körben világszerte különböző rendezvényekkel, vetélkedőkkel, konferenciákkal „ünneplik” a napot.</a:t>
            </a:r>
          </a:p>
          <a:p>
            <a:pPr algn="just" eaLnBrk="1" hangingPunct="1"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Az Amerikai Egyesült Államokban például a </a:t>
            </a:r>
            <a:r>
              <a:rPr lang="hu-HU" sz="2400" smtClean="0">
                <a:latin typeface="Times New Roman" pitchFamily="18" charset="0"/>
                <a:hlinkClick r:id="rId8" tooltip="Massachusetts Institute of Technology"/>
              </a:rPr>
              <a:t>Massachusetts Institute of Technology</a:t>
            </a:r>
            <a:r>
              <a:rPr lang="hu-HU" sz="2400" smtClean="0">
                <a:latin typeface="Times New Roman" pitchFamily="18" charset="0"/>
              </a:rPr>
              <a:t> egyetem erre a napra időzítve értesíti ki a leendő hallgatóit a felvételükről. </a:t>
            </a:r>
          </a:p>
          <a:p>
            <a:pPr algn="just" eaLnBrk="1" hangingPunct="1"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Ezen a napon született Einstein, s ennek kapcsán ünneplik minden évben a NEMZETKÖZI PÍ NAPot.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smtClean="0">
              <a:latin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563938" y="692150"/>
            <a:ext cx="446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45061" name="Picture 5" descr="250px-Pi_pi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6553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sz="2000" smtClean="0"/>
              <a:t>Egy versenyfeladat: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hu-HU" sz="3000" b="1" i="1" smtClean="0">
                <a:solidFill>
                  <a:srgbClr val="0000CC"/>
                </a:solidFill>
              </a:rPr>
              <a:t>      </a:t>
            </a: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Balatonházán az üdülőben nyaraló csoport tagjai számára három kirándulási lehetőséget ajánlott a szervező: egy </a:t>
            </a:r>
            <a:r>
              <a:rPr lang="hu-HU" sz="2600" i="1" smtClean="0">
                <a:solidFill>
                  <a:srgbClr val="660066"/>
                </a:solidFill>
                <a:latin typeface="Times New Roman" pitchFamily="18" charset="0"/>
              </a:rPr>
              <a:t>gyalogtúra</a:t>
            </a: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, egy </a:t>
            </a:r>
            <a:r>
              <a:rPr lang="hu-HU" sz="2600" i="1" smtClean="0">
                <a:solidFill>
                  <a:srgbClr val="660066"/>
                </a:solidFill>
                <a:latin typeface="Times New Roman" pitchFamily="18" charset="0"/>
              </a:rPr>
              <a:t>buszos</a:t>
            </a: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 körút és egy </a:t>
            </a:r>
            <a:r>
              <a:rPr lang="hu-HU" sz="2600" i="1" smtClean="0">
                <a:solidFill>
                  <a:srgbClr val="660066"/>
                </a:solidFill>
                <a:latin typeface="Times New Roman" pitchFamily="18" charset="0"/>
              </a:rPr>
              <a:t>hajózás</a:t>
            </a: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 szerepelt az ajánlatban. A csoport minden tagja részt vett legalább az egyik lehetőségen. Mindhárom kiránduláson nyolcan vettek részt. Legalább hat nyaraló nem vállalta a gyaloglást, ők busszal és hajóval is kirándultak. Öten mentek gyalogtúrára és a buszos körútra is, de ők hajóra nem szálltak. Négyen a hajózás mellett még a gyalogtúrán is voltak, igaz ők a buszos körútra nem mentek. Végül kiderült, hogy a gyalogtúrán is 25-en, a hajózáson is 25-en és a buszos körúton is pont 25-en vettek részt a csoportból.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Legfeljebb hány személy volt a nyaraló csoportban?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hu-HU" sz="2600" smtClean="0">
                <a:solidFill>
                  <a:srgbClr val="0000CC"/>
                </a:solidFill>
                <a:latin typeface="Times New Roman" pitchFamily="18" charset="0"/>
              </a:rPr>
              <a:t>Legalább hányan voltak a csoportban, akik a három közül csak egy kirándulási lehetőségen vettek részt?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5"/>
          <p:cNvGrpSpPr>
            <a:grpSpLocks/>
          </p:cNvGrpSpPr>
          <p:nvPr/>
        </p:nvGrpSpPr>
        <p:grpSpPr bwMode="auto">
          <a:xfrm>
            <a:off x="4572000" y="4437063"/>
            <a:ext cx="4319588" cy="2016125"/>
            <a:chOff x="6981" y="4503"/>
            <a:chExt cx="3720" cy="1801"/>
          </a:xfrm>
        </p:grpSpPr>
        <p:sp>
          <p:nvSpPr>
            <p:cNvPr id="47111" name="Oval 22"/>
            <p:cNvSpPr>
              <a:spLocks noChangeArrowheads="1"/>
            </p:cNvSpPr>
            <p:nvPr/>
          </p:nvSpPr>
          <p:spPr bwMode="auto">
            <a:xfrm>
              <a:off x="8261" y="4684"/>
              <a:ext cx="2440" cy="9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2" name="Oval 21"/>
            <p:cNvSpPr>
              <a:spLocks noChangeArrowheads="1"/>
            </p:cNvSpPr>
            <p:nvPr/>
          </p:nvSpPr>
          <p:spPr bwMode="auto">
            <a:xfrm>
              <a:off x="7590" y="5127"/>
              <a:ext cx="2800" cy="9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3" name="Freeform 20"/>
            <p:cNvSpPr>
              <a:spLocks/>
            </p:cNvSpPr>
            <p:nvPr/>
          </p:nvSpPr>
          <p:spPr bwMode="auto">
            <a:xfrm rot="736265">
              <a:off x="9429" y="4804"/>
              <a:ext cx="1132" cy="187"/>
            </a:xfrm>
            <a:custGeom>
              <a:avLst/>
              <a:gdLst>
                <a:gd name="T0" fmla="*/ 0 w 1140"/>
                <a:gd name="T1" fmla="*/ 7 h 285"/>
                <a:gd name="T2" fmla="*/ 30 w 1140"/>
                <a:gd name="T3" fmla="*/ 123 h 285"/>
                <a:gd name="T4" fmla="*/ 991 w 1140"/>
                <a:gd name="T5" fmla="*/ 123 h 285"/>
                <a:gd name="T6" fmla="*/ 1124 w 1140"/>
                <a:gd name="T7" fmla="*/ 0 h 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0" h="285">
                  <a:moveTo>
                    <a:pt x="0" y="15"/>
                  </a:moveTo>
                  <a:lnTo>
                    <a:pt x="30" y="285"/>
                  </a:lnTo>
                  <a:lnTo>
                    <a:pt x="1005" y="285"/>
                  </a:lnTo>
                  <a:lnTo>
                    <a:pt x="11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4" name="Freeform 19"/>
            <p:cNvSpPr>
              <a:spLocks/>
            </p:cNvSpPr>
            <p:nvPr/>
          </p:nvSpPr>
          <p:spPr bwMode="auto">
            <a:xfrm rot="21173258" flipH="1">
              <a:off x="7116" y="4639"/>
              <a:ext cx="1490" cy="248"/>
            </a:xfrm>
            <a:custGeom>
              <a:avLst/>
              <a:gdLst>
                <a:gd name="T0" fmla="*/ 0 w 1500"/>
                <a:gd name="T1" fmla="*/ 0 h 285"/>
                <a:gd name="T2" fmla="*/ 133 w 1500"/>
                <a:gd name="T3" fmla="*/ 216 h 285"/>
                <a:gd name="T4" fmla="*/ 1347 w 1500"/>
                <a:gd name="T5" fmla="*/ 216 h 285"/>
                <a:gd name="T6" fmla="*/ 1480 w 1500"/>
                <a:gd name="T7" fmla="*/ 79 h 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0" h="285">
                  <a:moveTo>
                    <a:pt x="0" y="0"/>
                  </a:moveTo>
                  <a:lnTo>
                    <a:pt x="135" y="285"/>
                  </a:lnTo>
                  <a:lnTo>
                    <a:pt x="1365" y="285"/>
                  </a:lnTo>
                  <a:lnTo>
                    <a:pt x="1500" y="1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5" name="Freeform 18"/>
            <p:cNvSpPr>
              <a:spLocks/>
            </p:cNvSpPr>
            <p:nvPr/>
          </p:nvSpPr>
          <p:spPr bwMode="auto">
            <a:xfrm>
              <a:off x="8301" y="5824"/>
              <a:ext cx="1535" cy="196"/>
            </a:xfrm>
            <a:custGeom>
              <a:avLst/>
              <a:gdLst>
                <a:gd name="T0" fmla="*/ 0 w 1545"/>
                <a:gd name="T1" fmla="*/ 102 h 375"/>
                <a:gd name="T2" fmla="*/ 0 w 1545"/>
                <a:gd name="T3" fmla="*/ 0 h 375"/>
                <a:gd name="T4" fmla="*/ 1525 w 1545"/>
                <a:gd name="T5" fmla="*/ 0 h 375"/>
                <a:gd name="T6" fmla="*/ 1525 w 1545"/>
                <a:gd name="T7" fmla="*/ 90 h 3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5" h="375">
                  <a:moveTo>
                    <a:pt x="0" y="375"/>
                  </a:moveTo>
                  <a:lnTo>
                    <a:pt x="0" y="0"/>
                  </a:lnTo>
                  <a:lnTo>
                    <a:pt x="1545" y="0"/>
                  </a:lnTo>
                  <a:lnTo>
                    <a:pt x="1545" y="3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6" name="Oval 17"/>
            <p:cNvSpPr>
              <a:spLocks noChangeArrowheads="1"/>
            </p:cNvSpPr>
            <p:nvPr/>
          </p:nvSpPr>
          <p:spPr bwMode="auto">
            <a:xfrm>
              <a:off x="6981" y="4504"/>
              <a:ext cx="2442" cy="11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7117" name="Group 6"/>
            <p:cNvGrpSpPr>
              <a:grpSpLocks/>
            </p:cNvGrpSpPr>
            <p:nvPr/>
          </p:nvGrpSpPr>
          <p:grpSpPr bwMode="auto">
            <a:xfrm>
              <a:off x="7308" y="4503"/>
              <a:ext cx="3273" cy="1801"/>
              <a:chOff x="4581" y="4503"/>
              <a:chExt cx="3273" cy="1801"/>
            </a:xfrm>
          </p:grpSpPr>
          <p:sp>
            <p:nvSpPr>
              <p:cNvPr id="47118" name="Text Box 16"/>
              <p:cNvSpPr txBox="1">
                <a:spLocks noChangeArrowheads="1"/>
              </p:cNvSpPr>
              <p:nvPr/>
            </p:nvSpPr>
            <p:spPr bwMode="auto">
              <a:xfrm>
                <a:off x="6849" y="4684"/>
                <a:ext cx="960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latin typeface="Times New Roman" pitchFamily="18" charset="0"/>
                    <a:cs typeface="Times New Roman" pitchFamily="18" charset="0"/>
                  </a:rPr>
                  <a:t>buszos </a:t>
                </a:r>
                <a:endParaRPr lang="hu-HU" sz="1400" b="1">
                  <a:latin typeface="Times New Roman" pitchFamily="18" charset="0"/>
                </a:endParaRPr>
              </a:p>
            </p:txBody>
          </p:sp>
          <p:sp>
            <p:nvSpPr>
              <p:cNvPr id="47119" name="Text Box 15"/>
              <p:cNvSpPr txBox="1">
                <a:spLocks noChangeArrowheads="1"/>
              </p:cNvSpPr>
              <p:nvPr/>
            </p:nvSpPr>
            <p:spPr bwMode="auto">
              <a:xfrm>
                <a:off x="4581" y="4503"/>
                <a:ext cx="1431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100">
                    <a:latin typeface="Times New Roman" pitchFamily="18" charset="0"/>
                  </a:rPr>
                  <a:t>             </a:t>
                </a:r>
                <a:r>
                  <a:rPr lang="hu-HU" sz="1400" b="1">
                    <a:latin typeface="Times New Roman" pitchFamily="18" charset="0"/>
                    <a:cs typeface="Times New Roman" pitchFamily="18" charset="0"/>
                  </a:rPr>
                  <a:t>gyalogtúra</a:t>
                </a:r>
                <a:endParaRPr lang="hu-HU" sz="1400" b="1">
                  <a:latin typeface="Times New Roman" pitchFamily="18" charset="0"/>
                </a:endParaRPr>
              </a:p>
            </p:txBody>
          </p:sp>
          <p:sp>
            <p:nvSpPr>
              <p:cNvPr id="47120" name="Text Box 14"/>
              <p:cNvSpPr txBox="1">
                <a:spLocks noChangeArrowheads="1"/>
              </p:cNvSpPr>
              <p:nvPr/>
            </p:nvSpPr>
            <p:spPr bwMode="auto">
              <a:xfrm>
                <a:off x="5841" y="5764"/>
                <a:ext cx="987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latin typeface="Times New Roman" pitchFamily="18" charset="0"/>
                    <a:cs typeface="Times New Roman" pitchFamily="18" charset="0"/>
                  </a:rPr>
                  <a:t>hajózás</a:t>
                </a:r>
                <a:endParaRPr lang="hu-HU" sz="1400" b="1">
                  <a:latin typeface="Times New Roman" pitchFamily="18" charset="0"/>
                </a:endParaRPr>
              </a:p>
            </p:txBody>
          </p:sp>
          <p:sp>
            <p:nvSpPr>
              <p:cNvPr id="47121" name="Text Box 13"/>
              <p:cNvSpPr txBox="1">
                <a:spLocks noChangeArrowheads="1"/>
              </p:cNvSpPr>
              <p:nvPr/>
            </p:nvSpPr>
            <p:spPr bwMode="auto">
              <a:xfrm>
                <a:off x="5936" y="5119"/>
                <a:ext cx="417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hu-HU" sz="1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22" name="Text Box 12"/>
              <p:cNvSpPr txBox="1">
                <a:spLocks noChangeArrowheads="1"/>
              </p:cNvSpPr>
              <p:nvPr/>
            </p:nvSpPr>
            <p:spPr bwMode="auto">
              <a:xfrm>
                <a:off x="6534" y="5224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>
                    <a:latin typeface="Times New Roman" pitchFamily="18" charset="0"/>
                  </a:rPr>
                  <a:t> </a:t>
                </a:r>
                <a:r>
                  <a:rPr lang="hu-HU" sz="1400" b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6 </a:t>
                </a:r>
                <a:endParaRPr lang="hu-HU" sz="1400" b="1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23" name="Text Box 11"/>
              <p:cNvSpPr txBox="1">
                <a:spLocks noChangeArrowheads="1"/>
              </p:cNvSpPr>
              <p:nvPr/>
            </p:nvSpPr>
            <p:spPr bwMode="auto">
              <a:xfrm>
                <a:off x="4614" y="5044"/>
                <a:ext cx="41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hu-HU" sz="1400" b="1">
                  <a:latin typeface="Times New Roman" pitchFamily="18" charset="0"/>
                </a:endParaRPr>
              </a:p>
            </p:txBody>
          </p:sp>
          <p:sp>
            <p:nvSpPr>
              <p:cNvPr id="47124" name="Text Box 10"/>
              <p:cNvSpPr txBox="1">
                <a:spLocks noChangeArrowheads="1"/>
              </p:cNvSpPr>
              <p:nvPr/>
            </p:nvSpPr>
            <p:spPr bwMode="auto">
              <a:xfrm>
                <a:off x="7494" y="504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latin typeface="Times New Roman" pitchFamily="18" charset="0"/>
                    <a:cs typeface="Times New Roman" pitchFamily="18" charset="0"/>
                  </a:rPr>
                  <a:t>6 </a:t>
                </a:r>
                <a:endParaRPr lang="hu-HU" sz="1400" b="1">
                  <a:latin typeface="Times New Roman" pitchFamily="18" charset="0"/>
                </a:endParaRPr>
              </a:p>
            </p:txBody>
          </p:sp>
          <p:sp>
            <p:nvSpPr>
              <p:cNvPr id="47125" name="Text Box 9"/>
              <p:cNvSpPr txBox="1">
                <a:spLocks noChangeArrowheads="1"/>
              </p:cNvSpPr>
              <p:nvPr/>
            </p:nvSpPr>
            <p:spPr bwMode="auto">
              <a:xfrm>
                <a:off x="5205" y="5235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hu-HU" sz="1400" b="1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26" name="Text Box 8"/>
              <p:cNvSpPr txBox="1">
                <a:spLocks noChangeArrowheads="1"/>
              </p:cNvSpPr>
              <p:nvPr/>
            </p:nvSpPr>
            <p:spPr bwMode="auto">
              <a:xfrm>
                <a:off x="5199" y="5636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hu-HU" sz="1400" b="1">
                  <a:latin typeface="Times New Roman" pitchFamily="18" charset="0"/>
                </a:endParaRPr>
              </a:p>
            </p:txBody>
          </p:sp>
          <p:sp>
            <p:nvSpPr>
              <p:cNvPr id="47127" name="Text Box 7"/>
              <p:cNvSpPr txBox="1">
                <a:spLocks noChangeArrowheads="1"/>
              </p:cNvSpPr>
              <p:nvPr/>
            </p:nvSpPr>
            <p:spPr bwMode="auto">
              <a:xfrm>
                <a:off x="6045" y="4736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400" b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hu-HU" sz="1400" b="1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7107" name="Rectangle 23"/>
          <p:cNvSpPr>
            <a:spLocks noChangeArrowheads="1"/>
          </p:cNvSpPr>
          <p:nvPr/>
        </p:nvSpPr>
        <p:spPr bwMode="auto">
          <a:xfrm>
            <a:off x="-1687513" y="2790825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47108" name="Rectangle 34"/>
          <p:cNvSpPr>
            <a:spLocks noChangeArrowheads="1"/>
          </p:cNvSpPr>
          <p:nvPr/>
        </p:nvSpPr>
        <p:spPr bwMode="auto">
          <a:xfrm>
            <a:off x="107950" y="238125"/>
            <a:ext cx="8893175" cy="393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457200" indent="-457200" algn="just"/>
            <a:r>
              <a:rPr lang="hu-HU" sz="2000">
                <a:latin typeface="Times New Roman" pitchFamily="18" charset="0"/>
              </a:rPr>
              <a:t>     </a:t>
            </a:r>
            <a:r>
              <a:rPr lang="hu-HU" sz="2400" u="sng">
                <a:latin typeface="Times New Roman" pitchFamily="18" charset="0"/>
              </a:rPr>
              <a:t>Megoldás:</a:t>
            </a:r>
          </a:p>
          <a:p>
            <a:pPr marL="457200" indent="-457200" algn="just"/>
            <a:endParaRPr lang="hu-HU" sz="1000" u="sng">
              <a:latin typeface="Times New Roman" pitchFamily="18" charset="0"/>
            </a:endParaRPr>
          </a:p>
          <a:p>
            <a:pPr marL="457200" indent="-457200" algn="just" eaLnBrk="0" hangingPunct="0">
              <a:lnSpc>
                <a:spcPct val="130000"/>
              </a:lnSpc>
              <a:buFontTx/>
              <a:buAutoNum type="alphaLcParenR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Ha 6-an voltak, akik nem mentek gyalogtúrára, de mind a két másik programon</a:t>
            </a:r>
            <a:r>
              <a:rPr lang="hu-HU" sz="2400">
                <a:latin typeface="Times New Roman" pitchFamily="18" charset="0"/>
              </a:rPr>
              <a:t>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részt vettek, akkor a nyaralók az ábra szerinti megoszlásban voltak a különböző kirándulásokon.</a:t>
            </a:r>
            <a:endParaRPr lang="hu-HU" sz="2400">
              <a:latin typeface="Times New Roman" pitchFamily="18" charset="0"/>
            </a:endParaRPr>
          </a:p>
          <a:p>
            <a:pPr marL="457200" indent="-457200" algn="just" eaLnBrk="0" hangingPunct="0">
              <a:lnSpc>
                <a:spcPct val="130000"/>
              </a:lnSpc>
            </a:pPr>
            <a:r>
              <a:rPr lang="hu-HU" sz="2400">
                <a:latin typeface="Times New Roman" pitchFamily="18" charset="0"/>
              </a:rPr>
              <a:t>     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Ekkor a nyaraló csoport létszáma </a:t>
            </a:r>
            <a:r>
              <a:rPr lang="hu-HU" sz="2400">
                <a:latin typeface="Times New Roman" pitchFamily="18" charset="0"/>
              </a:rPr>
              <a:t> (8 + 5 + 6 + 4) + 8 + 6 + 7 = 44.</a:t>
            </a:r>
          </a:p>
          <a:p>
            <a:pPr marL="457200" indent="-457200" algn="just" eaLnBrk="0" hangingPunct="0">
              <a:lnSpc>
                <a:spcPct val="130000"/>
              </a:lnSpc>
            </a:pPr>
            <a:r>
              <a:rPr lang="hu-HU" sz="2400">
                <a:latin typeface="Times New Roman" pitchFamily="18" charset="0"/>
              </a:rPr>
              <a:t>      Ha 6-nál többen voltak, akik nem mentek gyalogtúrára, de mind a két másik programon részt vettek, akkor a csoport létszáma 44-nél kevesebb, tehát legfeljebb </a:t>
            </a:r>
            <a:r>
              <a:rPr lang="hu-HU" sz="2400" b="1">
                <a:latin typeface="Times New Roman" pitchFamily="18" charset="0"/>
              </a:rPr>
              <a:t>44</a:t>
            </a:r>
            <a:r>
              <a:rPr lang="hu-HU" sz="2400">
                <a:latin typeface="Times New Roman" pitchFamily="18" charset="0"/>
              </a:rPr>
              <a:t> személy volt a nyaraló csoportban.</a:t>
            </a:r>
          </a:p>
        </p:txBody>
      </p:sp>
      <p:sp>
        <p:nvSpPr>
          <p:cNvPr id="4710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47110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50825" y="360363"/>
            <a:ext cx="146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>
              <a:tabLst>
                <a:tab pos="449263" algn="l"/>
                <a:tab pos="3024188" algn="l"/>
                <a:tab pos="3168650" algn="l"/>
              </a:tabLst>
            </a:pPr>
            <a:r>
              <a:rPr lang="hu-HU" sz="2400" u="sng">
                <a:latin typeface="Times New Roman" pitchFamily="18" charset="0"/>
              </a:rPr>
              <a:t>Megoldás:</a:t>
            </a:r>
          </a:p>
        </p:txBody>
      </p:sp>
      <p:graphicFrame>
        <p:nvGraphicFramePr>
          <p:cNvPr id="48131" name="Object 5"/>
          <p:cNvGraphicFramePr>
            <a:graphicFrameLocks noChangeAspect="1"/>
          </p:cNvGraphicFramePr>
          <p:nvPr/>
        </p:nvGraphicFramePr>
        <p:xfrm>
          <a:off x="-3932238" y="3465513"/>
          <a:ext cx="762000" cy="180975"/>
        </p:xfrm>
        <a:graphic>
          <a:graphicData uri="http://schemas.openxmlformats.org/presentationml/2006/ole">
            <p:oleObj spid="_x0000_s48131" name="Egyenlet" r:id="rId4" imgW="761669" imgH="177723" progId="Equation.3">
              <p:embed/>
            </p:oleObj>
          </a:graphicData>
        </a:graphic>
      </p:graphicFrame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4427538" y="4292600"/>
            <a:ext cx="4176712" cy="2160588"/>
            <a:chOff x="3681" y="7204"/>
            <a:chExt cx="3720" cy="1801"/>
          </a:xfrm>
        </p:grpSpPr>
        <p:sp>
          <p:nvSpPr>
            <p:cNvPr id="48135" name="Oval 22"/>
            <p:cNvSpPr>
              <a:spLocks noChangeArrowheads="1"/>
            </p:cNvSpPr>
            <p:nvPr/>
          </p:nvSpPr>
          <p:spPr bwMode="auto">
            <a:xfrm>
              <a:off x="4961" y="7385"/>
              <a:ext cx="2440" cy="9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36" name="Oval 21"/>
            <p:cNvSpPr>
              <a:spLocks noChangeArrowheads="1"/>
            </p:cNvSpPr>
            <p:nvPr/>
          </p:nvSpPr>
          <p:spPr bwMode="auto">
            <a:xfrm>
              <a:off x="4290" y="7828"/>
              <a:ext cx="2800" cy="9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37" name="Freeform 20"/>
            <p:cNvSpPr>
              <a:spLocks/>
            </p:cNvSpPr>
            <p:nvPr/>
          </p:nvSpPr>
          <p:spPr bwMode="auto">
            <a:xfrm rot="736265">
              <a:off x="6129" y="7505"/>
              <a:ext cx="1132" cy="187"/>
            </a:xfrm>
            <a:custGeom>
              <a:avLst/>
              <a:gdLst>
                <a:gd name="T0" fmla="*/ 0 w 1140"/>
                <a:gd name="T1" fmla="*/ 7 h 285"/>
                <a:gd name="T2" fmla="*/ 30 w 1140"/>
                <a:gd name="T3" fmla="*/ 123 h 285"/>
                <a:gd name="T4" fmla="*/ 991 w 1140"/>
                <a:gd name="T5" fmla="*/ 123 h 285"/>
                <a:gd name="T6" fmla="*/ 1124 w 1140"/>
                <a:gd name="T7" fmla="*/ 0 h 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0" h="285">
                  <a:moveTo>
                    <a:pt x="0" y="15"/>
                  </a:moveTo>
                  <a:lnTo>
                    <a:pt x="30" y="285"/>
                  </a:lnTo>
                  <a:lnTo>
                    <a:pt x="1005" y="285"/>
                  </a:lnTo>
                  <a:lnTo>
                    <a:pt x="11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38" name="Freeform 19"/>
            <p:cNvSpPr>
              <a:spLocks/>
            </p:cNvSpPr>
            <p:nvPr/>
          </p:nvSpPr>
          <p:spPr bwMode="auto">
            <a:xfrm rot="21173258" flipH="1">
              <a:off x="3816" y="7340"/>
              <a:ext cx="1490" cy="248"/>
            </a:xfrm>
            <a:custGeom>
              <a:avLst/>
              <a:gdLst>
                <a:gd name="T0" fmla="*/ 0 w 1500"/>
                <a:gd name="T1" fmla="*/ 0 h 285"/>
                <a:gd name="T2" fmla="*/ 133 w 1500"/>
                <a:gd name="T3" fmla="*/ 216 h 285"/>
                <a:gd name="T4" fmla="*/ 1347 w 1500"/>
                <a:gd name="T5" fmla="*/ 216 h 285"/>
                <a:gd name="T6" fmla="*/ 1480 w 1500"/>
                <a:gd name="T7" fmla="*/ 79 h 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0" h="285">
                  <a:moveTo>
                    <a:pt x="0" y="0"/>
                  </a:moveTo>
                  <a:lnTo>
                    <a:pt x="135" y="285"/>
                  </a:lnTo>
                  <a:lnTo>
                    <a:pt x="1365" y="285"/>
                  </a:lnTo>
                  <a:lnTo>
                    <a:pt x="1500" y="1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39" name="Freeform 18"/>
            <p:cNvSpPr>
              <a:spLocks/>
            </p:cNvSpPr>
            <p:nvPr/>
          </p:nvSpPr>
          <p:spPr bwMode="auto">
            <a:xfrm>
              <a:off x="5001" y="8525"/>
              <a:ext cx="1535" cy="196"/>
            </a:xfrm>
            <a:custGeom>
              <a:avLst/>
              <a:gdLst>
                <a:gd name="T0" fmla="*/ 0 w 1545"/>
                <a:gd name="T1" fmla="*/ 102 h 375"/>
                <a:gd name="T2" fmla="*/ 0 w 1545"/>
                <a:gd name="T3" fmla="*/ 0 h 375"/>
                <a:gd name="T4" fmla="*/ 1525 w 1545"/>
                <a:gd name="T5" fmla="*/ 0 h 375"/>
                <a:gd name="T6" fmla="*/ 1525 w 1545"/>
                <a:gd name="T7" fmla="*/ 90 h 3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5" h="375">
                  <a:moveTo>
                    <a:pt x="0" y="375"/>
                  </a:moveTo>
                  <a:lnTo>
                    <a:pt x="0" y="0"/>
                  </a:lnTo>
                  <a:lnTo>
                    <a:pt x="1545" y="0"/>
                  </a:lnTo>
                  <a:lnTo>
                    <a:pt x="1545" y="3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40" name="Oval 17"/>
            <p:cNvSpPr>
              <a:spLocks noChangeArrowheads="1"/>
            </p:cNvSpPr>
            <p:nvPr/>
          </p:nvSpPr>
          <p:spPr bwMode="auto">
            <a:xfrm>
              <a:off x="3681" y="7205"/>
              <a:ext cx="2442" cy="11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41" name="Text Box 16"/>
            <p:cNvSpPr txBox="1">
              <a:spLocks noChangeArrowheads="1"/>
            </p:cNvSpPr>
            <p:nvPr/>
          </p:nvSpPr>
          <p:spPr bwMode="auto">
            <a:xfrm>
              <a:off x="6276" y="7385"/>
              <a:ext cx="96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buszos </a:t>
              </a:r>
              <a:endParaRPr lang="hu-HU" sz="1400" b="1">
                <a:latin typeface="Times New Roman" pitchFamily="18" charset="0"/>
              </a:endParaRPr>
            </a:p>
          </p:txBody>
        </p:sp>
        <p:sp>
          <p:nvSpPr>
            <p:cNvPr id="48142" name="Text Box 15"/>
            <p:cNvSpPr txBox="1">
              <a:spLocks noChangeArrowheads="1"/>
            </p:cNvSpPr>
            <p:nvPr/>
          </p:nvSpPr>
          <p:spPr bwMode="auto">
            <a:xfrm>
              <a:off x="4008" y="7204"/>
              <a:ext cx="1431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400" b="1">
                  <a:latin typeface="Times New Roman" pitchFamily="18" charset="0"/>
                </a:rPr>
                <a:t>       </a:t>
              </a:r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gyalogtúra</a:t>
              </a:r>
              <a:endParaRPr lang="hu-HU" sz="1400" b="1">
                <a:latin typeface="Times New Roman" pitchFamily="18" charset="0"/>
              </a:endParaRPr>
            </a:p>
          </p:txBody>
        </p:sp>
        <p:sp>
          <p:nvSpPr>
            <p:cNvPr id="48143" name="Text Box 14"/>
            <p:cNvSpPr txBox="1">
              <a:spLocks noChangeArrowheads="1"/>
            </p:cNvSpPr>
            <p:nvPr/>
          </p:nvSpPr>
          <p:spPr bwMode="auto">
            <a:xfrm>
              <a:off x="5268" y="8465"/>
              <a:ext cx="98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400" b="1">
                  <a:latin typeface="Times New Roman" pitchFamily="18" charset="0"/>
                  <a:cs typeface="Times New Roman" pitchFamily="18" charset="0"/>
                </a:rPr>
                <a:t>hajózás</a:t>
              </a:r>
              <a:endParaRPr lang="hu-HU" sz="1400" b="1">
                <a:latin typeface="Times New Roman" pitchFamily="18" charset="0"/>
              </a:endParaRPr>
            </a:p>
          </p:txBody>
        </p:sp>
        <p:sp>
          <p:nvSpPr>
            <p:cNvPr id="48144" name="Text Box 13"/>
            <p:cNvSpPr txBox="1">
              <a:spLocks noChangeArrowheads="1"/>
            </p:cNvSpPr>
            <p:nvPr/>
          </p:nvSpPr>
          <p:spPr bwMode="auto">
            <a:xfrm>
              <a:off x="5363" y="7820"/>
              <a:ext cx="417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8</a:t>
              </a:r>
              <a:endParaRPr lang="hu-HU" sz="1600" b="1">
                <a:latin typeface="Times New Roman" pitchFamily="18" charset="0"/>
              </a:endParaRPr>
            </a:p>
          </p:txBody>
        </p:sp>
        <p:sp>
          <p:nvSpPr>
            <p:cNvPr id="48145" name="Text Box 12"/>
            <p:cNvSpPr txBox="1">
              <a:spLocks noChangeArrowheads="1"/>
            </p:cNvSpPr>
            <p:nvPr/>
          </p:nvSpPr>
          <p:spPr bwMode="auto">
            <a:xfrm>
              <a:off x="5961" y="7925"/>
              <a:ext cx="6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endParaRPr lang="hu-HU" sz="16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8146" name="Text Box 11"/>
            <p:cNvSpPr txBox="1">
              <a:spLocks noChangeArrowheads="1"/>
            </p:cNvSpPr>
            <p:nvPr/>
          </p:nvSpPr>
          <p:spPr bwMode="auto">
            <a:xfrm>
              <a:off x="4041" y="7745"/>
              <a:ext cx="41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8</a:t>
              </a:r>
              <a:endParaRPr lang="hu-HU" sz="1600" b="1">
                <a:latin typeface="Times New Roman" pitchFamily="18" charset="0"/>
              </a:endParaRPr>
            </a:p>
          </p:txBody>
        </p:sp>
        <p:sp>
          <p:nvSpPr>
            <p:cNvPr id="48147" name="Text Box 10"/>
            <p:cNvSpPr txBox="1">
              <a:spLocks noChangeArrowheads="1"/>
            </p:cNvSpPr>
            <p:nvPr/>
          </p:nvSpPr>
          <p:spPr bwMode="auto">
            <a:xfrm>
              <a:off x="6921" y="77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hu-HU" sz="160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hu-HU" sz="1600">
                <a:latin typeface="Times New Roman" pitchFamily="18" charset="0"/>
              </a:endParaRPr>
            </a:p>
          </p:txBody>
        </p:sp>
        <p:sp>
          <p:nvSpPr>
            <p:cNvPr id="48148" name="Text Box 9"/>
            <p:cNvSpPr txBox="1">
              <a:spLocks noChangeArrowheads="1"/>
            </p:cNvSpPr>
            <p:nvPr/>
          </p:nvSpPr>
          <p:spPr bwMode="auto">
            <a:xfrm>
              <a:off x="4632" y="793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4</a:t>
              </a:r>
              <a:endParaRPr lang="hu-HU" sz="1600" b="1">
                <a:latin typeface="Times New Roman" pitchFamily="18" charset="0"/>
              </a:endParaRPr>
            </a:p>
          </p:txBody>
        </p:sp>
        <p:sp>
          <p:nvSpPr>
            <p:cNvPr id="48149" name="Text Box 8"/>
            <p:cNvSpPr txBox="1">
              <a:spLocks noChangeArrowheads="1"/>
            </p:cNvSpPr>
            <p:nvPr/>
          </p:nvSpPr>
          <p:spPr bwMode="auto">
            <a:xfrm>
              <a:off x="4626" y="833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hu-HU" sz="1600" b="1">
                <a:latin typeface="Times New Roman" pitchFamily="18" charset="0"/>
              </a:endParaRPr>
            </a:p>
          </p:txBody>
        </p:sp>
        <p:sp>
          <p:nvSpPr>
            <p:cNvPr id="48150" name="Text Box 7"/>
            <p:cNvSpPr txBox="1">
              <a:spLocks noChangeArrowheads="1"/>
            </p:cNvSpPr>
            <p:nvPr/>
          </p:nvSpPr>
          <p:spPr bwMode="auto">
            <a:xfrm>
              <a:off x="5472" y="743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600" b="1">
                  <a:latin typeface="Times New Roman" pitchFamily="18" charset="0"/>
                  <a:cs typeface="Times New Roman" pitchFamily="18" charset="0"/>
                </a:rPr>
                <a:t>5</a:t>
              </a:r>
              <a:endParaRPr lang="hu-HU" sz="1600" b="1">
                <a:latin typeface="Times New Roman" pitchFamily="18" charset="0"/>
              </a:endParaRPr>
            </a:p>
          </p:txBody>
        </p:sp>
      </p:grpSp>
      <p:sp>
        <p:nvSpPr>
          <p:cNvPr id="48133" name="Rectangle 23"/>
          <p:cNvSpPr>
            <a:spLocks noChangeArrowheads="1"/>
          </p:cNvSpPr>
          <p:nvPr/>
        </p:nvSpPr>
        <p:spPr bwMode="auto">
          <a:xfrm>
            <a:off x="-3932238" y="2825750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48134" name="Rectangle 34"/>
          <p:cNvSpPr>
            <a:spLocks noChangeArrowheads="1"/>
          </p:cNvSpPr>
          <p:nvPr/>
        </p:nvSpPr>
        <p:spPr bwMode="auto">
          <a:xfrm>
            <a:off x="250825" y="620713"/>
            <a:ext cx="8642350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457200" indent="-457200" algn="just"/>
            <a:endParaRPr lang="hu-HU" sz="12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lnSpc>
                <a:spcPct val="110000"/>
              </a:lnSpc>
              <a:buFontTx/>
              <a:buAutoNum type="alphaLcParenR" startAt="2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Lehetséges, hogy mind a hat személy – akiket az előbb csak buszosként kezeltünk – szintén hajókázott is (de nem gyalogolt). Ekkor ezek létszáma 12. </a:t>
            </a:r>
            <a:endParaRPr lang="hu-HU" sz="2400">
              <a:latin typeface="Times New Roman" pitchFamily="18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lang="hu-HU" sz="2400">
                <a:latin typeface="Times New Roman" pitchFamily="18" charset="0"/>
              </a:rPr>
              <a:t>     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Így viszont nem volt olyan, aki egyedül a buszos kiránduláson vett részt. </a:t>
            </a:r>
            <a:endParaRPr lang="hu-HU" sz="2400">
              <a:latin typeface="Times New Roman" pitchFamily="18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lang="hu-HU" sz="2400">
                <a:latin typeface="Times New Roman" pitchFamily="18" charset="0"/>
              </a:rPr>
              <a:t>      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Csak</a:t>
            </a:r>
            <a:r>
              <a:rPr lang="hu-HU" sz="2400">
                <a:latin typeface="Times New Roman" pitchFamily="18" charset="0"/>
              </a:rPr>
              <a:t>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hajózáson is csak 1 fő volt.</a:t>
            </a:r>
            <a:endParaRPr lang="hu-HU" sz="2400">
              <a:latin typeface="Times New Roman" pitchFamily="18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lang="hu-HU" sz="2400">
                <a:latin typeface="Times New Roman" pitchFamily="18" charset="0"/>
              </a:rPr>
              <a:t>      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Ebben az esetben a csak egy kiránduláson részt vevők száma</a:t>
            </a:r>
            <a:r>
              <a:rPr lang="hu-HU" sz="2400">
                <a:latin typeface="Times New Roman" pitchFamily="18" charset="0"/>
              </a:rPr>
              <a:t>: </a:t>
            </a:r>
          </a:p>
          <a:p>
            <a:pPr marL="457200" indent="-457200" algn="just" eaLnBrk="0" hangingPunct="0">
              <a:lnSpc>
                <a:spcPct val="110000"/>
              </a:lnSpc>
            </a:pPr>
            <a:r>
              <a:rPr lang="hu-HU" sz="2400">
                <a:latin typeface="Times New Roman" pitchFamily="18" charset="0"/>
              </a:rPr>
              <a:t>       8 + 0 + 1 = 9, azaz legalább </a:t>
            </a:r>
            <a:r>
              <a:rPr lang="hu-HU" sz="2400" b="1">
                <a:latin typeface="Times New Roman" pitchFamily="18" charset="0"/>
              </a:rPr>
              <a:t>9 </a:t>
            </a:r>
            <a:r>
              <a:rPr lang="hu-HU" sz="2400">
                <a:latin typeface="Times New Roman" pitchFamily="18" charset="0"/>
              </a:rPr>
              <a:t>fő vett részt pontosan egy kirándulási lehetőségen.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476375" y="115888"/>
            <a:ext cx="6553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 sz="3200" u="sng">
                <a:latin typeface="Times New Roman" pitchFamily="18" charset="0"/>
              </a:rPr>
              <a:t>M o t i v á l t s á g </a:t>
            </a:r>
            <a:r>
              <a:rPr lang="hu-HU" sz="3200">
                <a:latin typeface="Times New Roman" pitchFamily="18" charset="0"/>
              </a:rPr>
              <a:t>   (energizáltság)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187450" y="1020763"/>
            <a:ext cx="5254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-  </a:t>
            </a:r>
            <a:r>
              <a:rPr lang="hu-HU" sz="2400">
                <a:latin typeface="Times New Roman" pitchFamily="18" charset="0"/>
              </a:rPr>
              <a:t>élénken </a:t>
            </a:r>
            <a:r>
              <a:rPr lang="hu-HU" sz="2400" b="1">
                <a:latin typeface="Times New Roman" pitchFamily="18" charset="0"/>
              </a:rPr>
              <a:t>érdeklődnek</a:t>
            </a:r>
            <a:r>
              <a:rPr lang="hu-HU" sz="2400">
                <a:latin typeface="Times New Roman" pitchFamily="18" charset="0"/>
              </a:rPr>
              <a:t> a problémák iránt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173163" y="1435100"/>
            <a:ext cx="5059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-  </a:t>
            </a:r>
            <a:r>
              <a:rPr lang="hu-HU" sz="2400" b="1">
                <a:latin typeface="Times New Roman" pitchFamily="18" charset="0"/>
              </a:rPr>
              <a:t>lelkesen</a:t>
            </a:r>
            <a:r>
              <a:rPr lang="hu-HU" sz="2400">
                <a:latin typeface="Times New Roman" pitchFamily="18" charset="0"/>
              </a:rPr>
              <a:t> fognak a feladatmegoldáshoz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154113" y="1819275"/>
            <a:ext cx="7416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Tx/>
              <a:buChar char="-"/>
            </a:pPr>
            <a:r>
              <a:rPr lang="hu-HU" sz="2400">
                <a:latin typeface="Times New Roman" pitchFamily="18" charset="0"/>
              </a:rPr>
              <a:t>  </a:t>
            </a:r>
            <a:r>
              <a:rPr lang="hu-HU" sz="2400" b="1">
                <a:latin typeface="Times New Roman" pitchFamily="18" charset="0"/>
              </a:rPr>
              <a:t>elmélyülten</a:t>
            </a:r>
            <a:r>
              <a:rPr lang="hu-HU" sz="2400">
                <a:latin typeface="Times New Roman" pitchFamily="18" charset="0"/>
              </a:rPr>
              <a:t>, vég nélkül képesek csinálni egy dolgot,      </a:t>
            </a:r>
          </a:p>
          <a:p>
            <a:r>
              <a:rPr lang="hu-HU" sz="2400">
                <a:latin typeface="Times New Roman" pitchFamily="18" charset="0"/>
              </a:rPr>
              <a:t>   tartósan tudnak </a:t>
            </a:r>
            <a:r>
              <a:rPr lang="hu-HU" sz="2400" b="1">
                <a:latin typeface="Times New Roman" pitchFamily="18" charset="0"/>
              </a:rPr>
              <a:t>koncentrálni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1192213" y="2571750"/>
            <a:ext cx="6062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-  </a:t>
            </a:r>
            <a:r>
              <a:rPr lang="hu-HU" sz="2400">
                <a:latin typeface="Times New Roman" pitchFamily="18" charset="0"/>
              </a:rPr>
              <a:t>szeretik </a:t>
            </a:r>
            <a:r>
              <a:rPr lang="hu-HU" sz="2400" b="1">
                <a:latin typeface="Times New Roman" pitchFamily="18" charset="0"/>
              </a:rPr>
              <a:t>végigcsinálni</a:t>
            </a:r>
            <a:r>
              <a:rPr lang="hu-HU" sz="2400">
                <a:latin typeface="Times New Roman" pitchFamily="18" charset="0"/>
              </a:rPr>
              <a:t>, befejezni a feladatokat.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1128713" y="2919413"/>
            <a:ext cx="62753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 -  </a:t>
            </a:r>
            <a:r>
              <a:rPr lang="hu-HU" sz="2400">
                <a:latin typeface="Times New Roman" pitchFamily="18" charset="0"/>
              </a:rPr>
              <a:t>örömet okoz számukra az </a:t>
            </a:r>
            <a:r>
              <a:rPr lang="hu-HU" sz="2400" b="1">
                <a:latin typeface="Times New Roman" pitchFamily="18" charset="0"/>
              </a:rPr>
              <a:t>akadályok legyőzése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1216025" y="3302000"/>
            <a:ext cx="3638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-  </a:t>
            </a:r>
            <a:r>
              <a:rPr lang="hu-HU" sz="2400">
                <a:latin typeface="Times New Roman" pitchFamily="18" charset="0"/>
              </a:rPr>
              <a:t>tökéletességre törekszenek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177925" y="3686175"/>
            <a:ext cx="76327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Tx/>
              <a:buChar char="-"/>
            </a:pPr>
            <a:r>
              <a:rPr lang="hu-HU" sz="2400">
                <a:latin typeface="Times New Roman" pitchFamily="18" charset="0"/>
              </a:rPr>
              <a:t>  eredményeikkel </a:t>
            </a:r>
            <a:r>
              <a:rPr lang="hu-HU" sz="2400" b="1">
                <a:latin typeface="Times New Roman" pitchFamily="18" charset="0"/>
              </a:rPr>
              <a:t>elégedetlenek</a:t>
            </a:r>
            <a:r>
              <a:rPr lang="hu-HU" sz="2400">
                <a:latin typeface="Times New Roman" pitchFamily="18" charset="0"/>
              </a:rPr>
              <a:t>, magas teljesítményszintet </a:t>
            </a:r>
          </a:p>
          <a:p>
            <a:r>
              <a:rPr lang="hu-HU" sz="2400">
                <a:latin typeface="Times New Roman" pitchFamily="18" charset="0"/>
              </a:rPr>
              <a:t>   állítanak maguk elé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1125538" y="4435475"/>
            <a:ext cx="4559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 -  </a:t>
            </a:r>
            <a:r>
              <a:rPr lang="hu-HU" sz="2400" b="1">
                <a:latin typeface="Times New Roman" pitchFamily="18" charset="0"/>
              </a:rPr>
              <a:t>önkritikusak</a:t>
            </a:r>
            <a:r>
              <a:rPr lang="hu-HU" sz="2400">
                <a:latin typeface="Times New Roman" pitchFamily="18" charset="0"/>
              </a:rPr>
              <a:t>, keresik saját hibáit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1135063" y="4814888"/>
            <a:ext cx="76136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/>
              <a:t> -  </a:t>
            </a:r>
            <a:r>
              <a:rPr lang="hu-HU" sz="2400">
                <a:latin typeface="Times New Roman" pitchFamily="18" charset="0"/>
              </a:rPr>
              <a:t>a rutin megoldások nem értékeli őket, </a:t>
            </a:r>
            <a:r>
              <a:rPr lang="hu-HU" sz="2400" b="1">
                <a:latin typeface="Times New Roman" pitchFamily="18" charset="0"/>
              </a:rPr>
              <a:t>nehezen hiszik el</a:t>
            </a:r>
            <a:r>
              <a:rPr lang="hu-HU" sz="2400">
                <a:latin typeface="Times New Roman" pitchFamily="18" charset="0"/>
              </a:rPr>
              <a:t>, </a:t>
            </a:r>
          </a:p>
          <a:p>
            <a:r>
              <a:rPr lang="hu-HU" sz="2400">
                <a:latin typeface="Times New Roman" pitchFamily="18" charset="0"/>
              </a:rPr>
              <a:t>    hogy az egyszerű is jó megoldás lehet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216025" y="5584825"/>
            <a:ext cx="66690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/>
              <a:t>-  </a:t>
            </a:r>
            <a:r>
              <a:rPr lang="hu-HU" sz="2400">
                <a:latin typeface="Times New Roman" pitchFamily="18" charset="0"/>
              </a:rPr>
              <a:t>a mechanikusan ismétlődő feladatok </a:t>
            </a:r>
            <a:r>
              <a:rPr lang="hu-HU" sz="2400" b="1">
                <a:latin typeface="Times New Roman" pitchFamily="18" charset="0"/>
              </a:rPr>
              <a:t>untatják</a:t>
            </a:r>
            <a:r>
              <a:rPr lang="hu-HU" sz="2400">
                <a:latin typeface="Times New Roman" pitchFamily="18" charset="0"/>
              </a:rPr>
              <a:t>                   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1225550" y="5991225"/>
            <a:ext cx="7545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-  </a:t>
            </a:r>
            <a:r>
              <a:rPr lang="hu-HU" sz="2400">
                <a:latin typeface="Times New Roman" pitchFamily="18" charset="0"/>
              </a:rPr>
              <a:t>korán kezdenek foglalkozni „nagy” </a:t>
            </a:r>
            <a:r>
              <a:rPr lang="hu-HU" sz="2400" b="1">
                <a:latin typeface="Times New Roman" pitchFamily="18" charset="0"/>
              </a:rPr>
              <a:t>filozófiai kérdésekkel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567737" cy="6480175"/>
          </a:xfrm>
        </p:spPr>
        <p:txBody>
          <a:bodyPr/>
          <a:lstStyle/>
          <a:p>
            <a:pPr marL="609600" indent="-609600" algn="just" eaLnBrk="1" hangingPunct="1">
              <a:lnSpc>
                <a:spcPct val="105000"/>
              </a:lnSpc>
              <a:buFontTx/>
              <a:buNone/>
            </a:pPr>
            <a:r>
              <a:rPr lang="hu-HU" sz="2800" b="1" i="1" smtClean="0"/>
              <a:t>     </a:t>
            </a:r>
            <a:r>
              <a:rPr lang="hu-HU" sz="2800" b="1" i="1" smtClean="0">
                <a:solidFill>
                  <a:srgbClr val="0000CC"/>
                </a:solidFill>
              </a:rPr>
              <a:t>Turbé Kolos </a:t>
            </a:r>
            <a:r>
              <a:rPr lang="hu-HU" sz="2800" smtClean="0">
                <a:solidFill>
                  <a:srgbClr val="0000CC"/>
                </a:solidFill>
              </a:rPr>
              <a:t>kedvenc állatai a galambok. Nemcsak eteti, röpteti őket, hanem versenyekre is rendszeresen viszi a madarait. Legutóbb kilenc galambbal nevezett egy versenyre, </a:t>
            </a:r>
            <a:r>
              <a:rPr lang="hu-HU" sz="2800" b="1" smtClean="0">
                <a:solidFill>
                  <a:srgbClr val="0000CC"/>
                </a:solidFill>
              </a:rPr>
              <a:t>négy</a:t>
            </a:r>
            <a:r>
              <a:rPr lang="hu-HU" sz="2800" smtClean="0">
                <a:solidFill>
                  <a:srgbClr val="0000CC"/>
                </a:solidFill>
              </a:rPr>
              <a:t> fehéret, </a:t>
            </a:r>
            <a:r>
              <a:rPr lang="hu-HU" sz="2800" b="1" smtClean="0">
                <a:solidFill>
                  <a:srgbClr val="0000CC"/>
                </a:solidFill>
              </a:rPr>
              <a:t>három</a:t>
            </a:r>
            <a:r>
              <a:rPr lang="hu-HU" sz="2800" smtClean="0">
                <a:solidFill>
                  <a:srgbClr val="0000CC"/>
                </a:solidFill>
              </a:rPr>
              <a:t> tarkát és </a:t>
            </a:r>
            <a:r>
              <a:rPr lang="hu-HU" sz="2800" b="1" smtClean="0">
                <a:solidFill>
                  <a:srgbClr val="0000CC"/>
                </a:solidFill>
              </a:rPr>
              <a:t>két</a:t>
            </a:r>
            <a:r>
              <a:rPr lang="hu-HU" sz="2800" smtClean="0">
                <a:solidFill>
                  <a:srgbClr val="0000CC"/>
                </a:solidFill>
              </a:rPr>
              <a:t> vöröset vitt magával. Minden futamban négy galambja röpülhetett egyszerre, de minden futamban a négy galambból álló csapat színösszetételében legalább egy változtatásnak kellett lennie. </a:t>
            </a:r>
            <a:r>
              <a:rPr lang="hu-HU" sz="2800" i="1" smtClean="0">
                <a:solidFill>
                  <a:srgbClr val="0000CC"/>
                </a:solidFill>
              </a:rPr>
              <a:t>Kolos</a:t>
            </a:r>
            <a:r>
              <a:rPr lang="hu-HU" sz="2800" smtClean="0">
                <a:solidFill>
                  <a:srgbClr val="0000CC"/>
                </a:solidFill>
              </a:rPr>
              <a:t> a verseny végéig tudta teljesíteni a feltételeket. </a:t>
            </a:r>
          </a:p>
          <a:p>
            <a:pPr marL="609600" indent="-609600" algn="just" eaLnBrk="1" hangingPunct="1">
              <a:lnSpc>
                <a:spcPct val="105000"/>
              </a:lnSpc>
              <a:buFontTx/>
              <a:buNone/>
            </a:pPr>
            <a:r>
              <a:rPr lang="hu-HU" sz="2800" smtClean="0">
                <a:solidFill>
                  <a:srgbClr val="0000CC"/>
                </a:solidFill>
              </a:rPr>
              <a:t>      Legfeljebb hány futamból állt a verseny?</a:t>
            </a:r>
          </a:p>
        </p:txBody>
      </p:sp>
      <p:pic>
        <p:nvPicPr>
          <p:cNvPr id="49155" name="Picture 4" descr="MC90010926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0" y="5157788"/>
            <a:ext cx="14716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endParaRPr lang="hu-HU" sz="2400" smtClean="0"/>
          </a:p>
          <a:p>
            <a:pPr eaLnBrk="1" hangingPunct="1">
              <a:buFontTx/>
              <a:buNone/>
            </a:pPr>
            <a:endParaRPr lang="hu-HU" sz="2400" smtClean="0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79388" y="549275"/>
            <a:ext cx="76993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 sz="2400" u="sng"/>
              <a:t>Megoldás</a:t>
            </a:r>
            <a:r>
              <a:rPr lang="hu-HU" sz="2400"/>
              <a:t>:   Legfeljebb </a:t>
            </a:r>
            <a:r>
              <a:rPr lang="hu-HU" sz="2400" b="1"/>
              <a:t>11</a:t>
            </a:r>
            <a:r>
              <a:rPr lang="hu-HU" sz="2400"/>
              <a:t> futamból állt a verseny.</a:t>
            </a:r>
          </a:p>
          <a:p>
            <a:r>
              <a:rPr lang="hu-HU" sz="2400"/>
              <a:t>                    A lehetőségeket táblázatba foglalhatjuk:</a:t>
            </a:r>
          </a:p>
        </p:txBody>
      </p:sp>
      <p:graphicFrame>
        <p:nvGraphicFramePr>
          <p:cNvPr id="50240" name="Group 64"/>
          <p:cNvGraphicFramePr>
            <a:graphicFrameLocks noGrp="1"/>
          </p:cNvGraphicFramePr>
          <p:nvPr>
            <p:ph sz="half" idx="2"/>
          </p:nvPr>
        </p:nvGraphicFramePr>
        <p:xfrm>
          <a:off x="827088" y="3429000"/>
          <a:ext cx="6335712" cy="2125663"/>
        </p:xfrm>
        <a:graphic>
          <a:graphicData uri="http://schemas.openxmlformats.org/drawingml/2006/table">
            <a:tbl>
              <a:tblPr/>
              <a:tblGrid>
                <a:gridCol w="800100"/>
                <a:gridCol w="495300"/>
                <a:gridCol w="504825"/>
                <a:gridCol w="503237"/>
                <a:gridCol w="504825"/>
                <a:gridCol w="503238"/>
                <a:gridCol w="504825"/>
                <a:gridCol w="503237"/>
                <a:gridCol w="504825"/>
                <a:gridCol w="503238"/>
                <a:gridCol w="504825"/>
                <a:gridCol w="503237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  4 galambból álló csapat összetétele: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fehér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tarka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vörös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237" name="Picture 316" descr="4988803_1_1000x700_amerikai-oriasposta-galambok-eladok-marca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628775"/>
            <a:ext cx="15128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8" name="Picture 317" descr="15022657_3_644x461_galambok-eladok-egy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557338"/>
            <a:ext cx="16906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318" descr="images-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484313"/>
            <a:ext cx="15605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1954212" cy="809625"/>
          </a:xfrm>
        </p:spPr>
        <p:txBody>
          <a:bodyPr/>
          <a:lstStyle/>
          <a:p>
            <a:pPr algn="l" eaLnBrk="1" hangingPunct="1"/>
            <a:r>
              <a:rPr lang="hu-HU" sz="2800" smtClean="0">
                <a:latin typeface="Times New Roman" pitchFamily="18" charset="0"/>
              </a:rPr>
              <a:t>Aktualitás!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856663" cy="23050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hu-HU" smtClean="0"/>
              <a:t>   </a:t>
            </a:r>
            <a:r>
              <a:rPr lang="hu-HU" sz="2800" smtClean="0">
                <a:latin typeface="Times New Roman" pitchFamily="18" charset="0"/>
              </a:rPr>
              <a:t>A „szárnyas sportolóknak” is rendeznek nemzetközi versenyeket, sőt világbajnokságot és olimpiát is. </a:t>
            </a:r>
            <a:r>
              <a:rPr lang="hu-HU" sz="2800" b="1" smtClean="0">
                <a:latin typeface="Times New Roman" pitchFamily="18" charset="0"/>
              </a:rPr>
              <a:t>2015</a:t>
            </a:r>
            <a:r>
              <a:rPr lang="hu-HU" sz="2800" smtClean="0">
                <a:latin typeface="Times New Roman" pitchFamily="18" charset="0"/>
              </a:rPr>
              <a:t>-ben Magyarország rendezi meg a sportgalamb-olimpiát.</a:t>
            </a:r>
          </a:p>
        </p:txBody>
      </p:sp>
      <p:pic>
        <p:nvPicPr>
          <p:cNvPr id="51205" name="Picture 5" descr="imagesCAX0F7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771900"/>
            <a:ext cx="4032250" cy="2652713"/>
          </a:xfrm>
          <a:prstGeom prst="rect">
            <a:avLst/>
          </a:prstGeom>
          <a:noFill/>
        </p:spPr>
      </p:pic>
      <p:pic>
        <p:nvPicPr>
          <p:cNvPr id="51207" name="Picture 7" descr="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0"/>
            <a:ext cx="2627312" cy="20462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4968875" cy="346075"/>
          </a:xfrm>
        </p:spPr>
        <p:txBody>
          <a:bodyPr/>
          <a:lstStyle/>
          <a:p>
            <a:pPr algn="l" eaLnBrk="1" hangingPunct="1"/>
            <a:r>
              <a:rPr lang="hu-HU" sz="1200" smtClean="0"/>
              <a:t/>
            </a:r>
            <a:br>
              <a:rPr lang="hu-HU" sz="1200" smtClean="0"/>
            </a:br>
            <a:r>
              <a:rPr lang="hu-HU" sz="1800" smtClean="0"/>
              <a:t>Meghökkentő  szövegű – ismerős – feladat</a:t>
            </a:r>
            <a:r>
              <a:rPr lang="hu-HU" sz="4000" smtClean="0"/>
              <a:t> </a:t>
            </a:r>
            <a:br>
              <a:rPr lang="hu-HU" sz="4000" smtClean="0"/>
            </a:br>
            <a:endParaRPr lang="hu-HU" sz="4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688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b="1" i="1" smtClean="0">
                <a:solidFill>
                  <a:schemeClr val="accent2"/>
                </a:solidFill>
              </a:rPr>
              <a:t>   „Kétszer olyan idős vagyok, mint az öcsém volt akkor, amikor én olyan idős voltam, mint amilyen ő most.  Éveink számának összege  jelenleg  91.  </a:t>
            </a:r>
          </a:p>
          <a:p>
            <a:pPr eaLnBrk="1" hangingPunct="1">
              <a:buFontTx/>
              <a:buNone/>
            </a:pPr>
            <a:r>
              <a:rPr lang="hu-HU" b="1" i="1" smtClean="0">
                <a:solidFill>
                  <a:schemeClr val="accent2"/>
                </a:solidFill>
              </a:rPr>
              <a:t>   Hány éves voltam, amikor az öcsém született?”</a:t>
            </a:r>
            <a:r>
              <a:rPr lang="hu-HU" sz="3600" smtClean="0"/>
              <a:t>    </a:t>
            </a:r>
            <a:r>
              <a:rPr lang="hu-HU" sz="2000" smtClean="0"/>
              <a:t>/Jánossy Lajos fizikus 1912-1978/</a:t>
            </a:r>
          </a:p>
          <a:p>
            <a:pPr eaLnBrk="1" hangingPunct="1">
              <a:buFontTx/>
              <a:buNone/>
            </a:pPr>
            <a:endParaRPr lang="hu-HU" sz="2000" smtClean="0"/>
          </a:p>
          <a:p>
            <a:pPr eaLnBrk="1" hangingPunct="1">
              <a:buFontTx/>
              <a:buNone/>
            </a:pPr>
            <a:r>
              <a:rPr lang="hu-HU" u="sng" smtClean="0"/>
              <a:t>Megoldás</a:t>
            </a:r>
            <a:r>
              <a:rPr lang="hu-HU" smtClean="0"/>
              <a:t>: - következtetéssel</a:t>
            </a:r>
          </a:p>
          <a:p>
            <a:pPr eaLnBrk="1" hangingPunct="1">
              <a:buFontTx/>
              <a:buNone/>
            </a:pPr>
            <a:r>
              <a:rPr lang="hu-HU" smtClean="0"/>
              <a:t>                  - egyenlettel</a:t>
            </a:r>
          </a:p>
          <a:p>
            <a:pPr eaLnBrk="1" hangingPunct="1">
              <a:buFontTx/>
              <a:buNone/>
            </a:pPr>
            <a:r>
              <a:rPr lang="hu-HU" smtClean="0"/>
              <a:t>                  - </a:t>
            </a:r>
            <a:r>
              <a:rPr lang="hu-HU" smtClean="0">
                <a:solidFill>
                  <a:srgbClr val="FF0066"/>
                </a:solidFill>
              </a:rPr>
              <a:t>számegyenesen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68313" y="4652963"/>
            <a:ext cx="3152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hu-HU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9"/>
          <p:cNvSpPr>
            <a:spLocks noChangeShapeType="1"/>
          </p:cNvSpPr>
          <p:nvPr/>
        </p:nvSpPr>
        <p:spPr bwMode="auto">
          <a:xfrm>
            <a:off x="685800" y="3205163"/>
            <a:ext cx="0" cy="1143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256" name="AutoShape 5"/>
          <p:cNvSpPr>
            <a:spLocks/>
          </p:cNvSpPr>
          <p:nvPr/>
        </p:nvSpPr>
        <p:spPr bwMode="auto">
          <a:xfrm rot="-5400000">
            <a:off x="3389313" y="1120775"/>
            <a:ext cx="114300" cy="4229100"/>
          </a:xfrm>
          <a:prstGeom prst="leftBrace">
            <a:avLst>
              <a:gd name="adj1" fmla="val 308333"/>
              <a:gd name="adj2" fmla="val 4919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0" y="13668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/>
            <a:endParaRPr lang="hu-HU" sz="2400">
              <a:latin typeface="Times New Roman" pitchFamily="18" charset="0"/>
            </a:endParaRPr>
          </a:p>
        </p:txBody>
      </p:sp>
      <p:sp>
        <p:nvSpPr>
          <p:cNvPr id="53259" name="Rectangle 16"/>
          <p:cNvSpPr>
            <a:spLocks noChangeArrowheads="1"/>
          </p:cNvSpPr>
          <p:nvPr/>
        </p:nvSpPr>
        <p:spPr bwMode="auto">
          <a:xfrm>
            <a:off x="228600" y="2538413"/>
            <a:ext cx="307022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hu-H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hu-HU" sz="600">
              <a:latin typeface="Times New Roman" pitchFamily="18" charset="0"/>
            </a:endParaRPr>
          </a:p>
          <a:p>
            <a:pPr eaLnBrk="0" hangingPunct="0"/>
            <a:endParaRPr lang="hu-HU" sz="2400">
              <a:latin typeface="Times New Roman" pitchFamily="18" charset="0"/>
            </a:endParaRPr>
          </a:p>
        </p:txBody>
      </p:sp>
      <p:sp>
        <p:nvSpPr>
          <p:cNvPr id="53260" name="Rectangle 17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53262" name="Rectangle 20"/>
          <p:cNvSpPr>
            <a:spLocks noChangeArrowheads="1"/>
          </p:cNvSpPr>
          <p:nvPr/>
        </p:nvSpPr>
        <p:spPr bwMode="auto">
          <a:xfrm>
            <a:off x="0" y="4014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53263" name="Rectangle 21"/>
          <p:cNvSpPr>
            <a:spLocks noChangeArrowheads="1"/>
          </p:cNvSpPr>
          <p:nvPr/>
        </p:nvSpPr>
        <p:spPr bwMode="auto">
          <a:xfrm>
            <a:off x="0" y="4014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53264" name="Rectangle 22"/>
          <p:cNvSpPr>
            <a:spLocks noChangeArrowheads="1"/>
          </p:cNvSpPr>
          <p:nvPr/>
        </p:nvSpPr>
        <p:spPr bwMode="auto">
          <a:xfrm>
            <a:off x="1116013" y="4430713"/>
            <a:ext cx="6480175" cy="231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u-HU" sz="600">
              <a:latin typeface="Times New Roman" pitchFamily="18" charset="0"/>
            </a:endParaRPr>
          </a:p>
          <a:p>
            <a:pPr eaLnBrk="0" hangingPunct="0"/>
            <a:r>
              <a:rPr lang="hu-H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egység   +  4  egység  =   91 év</a:t>
            </a:r>
            <a:endParaRPr lang="hu-HU" sz="2000">
              <a:latin typeface="Times New Roman" pitchFamily="18" charset="0"/>
            </a:endParaRPr>
          </a:p>
          <a:p>
            <a:pPr eaLnBrk="0" hangingPunct="0"/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7  egység  =   91 év                                                 1  egység  =   13 év          </a:t>
            </a:r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Öcsém   3 ·  13 év  =  39 éves</a:t>
            </a:r>
            <a:endParaRPr lang="hu-HU" sz="2000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                                   Én         4 ·  13 év  =  52 éves</a:t>
            </a:r>
            <a:endParaRPr lang="hu-HU" sz="2000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52 év  −  39 év  =  </a:t>
            </a:r>
            <a:r>
              <a:rPr lang="hu-HU" sz="2000" b="1" u="sng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13 éves voltam, amikor az öcsém született</a:t>
            </a:r>
            <a:r>
              <a:rPr lang="hu-HU" sz="2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53266" name="Line 26"/>
          <p:cNvSpPr>
            <a:spLocks noChangeShapeType="1"/>
          </p:cNvSpPr>
          <p:nvPr/>
        </p:nvSpPr>
        <p:spPr bwMode="auto">
          <a:xfrm>
            <a:off x="4146550" y="671513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267" name="Line 27"/>
          <p:cNvSpPr>
            <a:spLocks noChangeShapeType="1"/>
          </p:cNvSpPr>
          <p:nvPr/>
        </p:nvSpPr>
        <p:spPr bwMode="auto">
          <a:xfrm>
            <a:off x="5518150" y="671513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268" name="Line 28"/>
          <p:cNvSpPr>
            <a:spLocks noChangeShapeType="1"/>
          </p:cNvSpPr>
          <p:nvPr/>
        </p:nvSpPr>
        <p:spPr bwMode="auto">
          <a:xfrm>
            <a:off x="4146550" y="147955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269" name="Line 29"/>
          <p:cNvSpPr>
            <a:spLocks noChangeShapeType="1"/>
          </p:cNvSpPr>
          <p:nvPr/>
        </p:nvSpPr>
        <p:spPr bwMode="auto">
          <a:xfrm>
            <a:off x="5518150" y="148272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271" name="Line 31"/>
          <p:cNvSpPr>
            <a:spLocks noChangeShapeType="1"/>
          </p:cNvSpPr>
          <p:nvPr/>
        </p:nvSpPr>
        <p:spPr bwMode="auto">
          <a:xfrm>
            <a:off x="5518150" y="2157413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273" name="Line 33"/>
          <p:cNvSpPr>
            <a:spLocks noChangeShapeType="1"/>
          </p:cNvSpPr>
          <p:nvPr/>
        </p:nvSpPr>
        <p:spPr bwMode="auto">
          <a:xfrm>
            <a:off x="6994525" y="728663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75" name="Line 35"/>
          <p:cNvSpPr>
            <a:spLocks noChangeShapeType="1"/>
          </p:cNvSpPr>
          <p:nvPr/>
        </p:nvSpPr>
        <p:spPr bwMode="auto">
          <a:xfrm>
            <a:off x="6775450" y="153828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3278" name="Line 38"/>
          <p:cNvSpPr>
            <a:spLocks noChangeShapeType="1"/>
          </p:cNvSpPr>
          <p:nvPr/>
        </p:nvSpPr>
        <p:spPr bwMode="auto">
          <a:xfrm>
            <a:off x="6937375" y="1481138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53292" name="Group 44"/>
          <p:cNvGrpSpPr>
            <a:grpSpLocks/>
          </p:cNvGrpSpPr>
          <p:nvPr/>
        </p:nvGrpSpPr>
        <p:grpSpPr bwMode="auto">
          <a:xfrm>
            <a:off x="1265238" y="1811338"/>
            <a:ext cx="5942012" cy="1095375"/>
            <a:chOff x="797" y="1141"/>
            <a:chExt cx="3743" cy="690"/>
          </a:xfrm>
        </p:grpSpPr>
        <p:sp>
          <p:nvSpPr>
            <p:cNvPr id="53251" name="Text Box 12"/>
            <p:cNvSpPr txBox="1">
              <a:spLocks noChangeArrowheads="1"/>
            </p:cNvSpPr>
            <p:nvPr/>
          </p:nvSpPr>
          <p:spPr bwMode="auto">
            <a:xfrm>
              <a:off x="4180" y="1396"/>
              <a:ext cx="36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Én</a:t>
              </a:r>
              <a:endParaRPr lang="hu-HU" sz="600">
                <a:latin typeface="Times New Roman" pitchFamily="18" charset="0"/>
              </a:endParaRPr>
            </a:p>
            <a:p>
              <a:pPr algn="ctr" eaLnBrk="0" hangingPunct="0"/>
              <a:r>
                <a:rPr lang="hu-HU" sz="1200" b="1">
                  <a:latin typeface="Times New Roman" pitchFamily="18" charset="0"/>
                  <a:cs typeface="Times New Roman" pitchFamily="18" charset="0"/>
                </a:rPr>
                <a:t>most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3252" name="AutoShape 7"/>
            <p:cNvSpPr>
              <a:spLocks/>
            </p:cNvSpPr>
            <p:nvPr/>
          </p:nvSpPr>
          <p:spPr bwMode="auto">
            <a:xfrm rot="-5400000">
              <a:off x="1667" y="917"/>
              <a:ext cx="144" cy="1662"/>
            </a:xfrm>
            <a:prstGeom prst="leftBrace">
              <a:avLst>
                <a:gd name="adj1" fmla="val 96181"/>
                <a:gd name="adj2" fmla="val 5300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53" name="AutoShape 6"/>
            <p:cNvSpPr>
              <a:spLocks/>
            </p:cNvSpPr>
            <p:nvPr/>
          </p:nvSpPr>
          <p:spPr bwMode="auto">
            <a:xfrm rot="-5400000">
              <a:off x="3418" y="917"/>
              <a:ext cx="144" cy="1662"/>
            </a:xfrm>
            <a:prstGeom prst="leftBrace">
              <a:avLst>
                <a:gd name="adj1" fmla="val 96181"/>
                <a:gd name="adj2" fmla="val 5300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61" name="Rectangle 19"/>
            <p:cNvSpPr>
              <a:spLocks noChangeArrowheads="1"/>
            </p:cNvSpPr>
            <p:nvPr/>
          </p:nvSpPr>
          <p:spPr bwMode="auto">
            <a:xfrm>
              <a:off x="797" y="1141"/>
              <a:ext cx="177" cy="6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hu-H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hu-HU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0</a:t>
              </a:r>
              <a:endParaRPr lang="hu-HU" sz="600">
                <a:latin typeface="Times New Roman" pitchFamily="18" charset="0"/>
              </a:endParaRPr>
            </a:p>
            <a:p>
              <a:pPr eaLnBrk="0" hangingPunct="0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53265" name="Line 25"/>
            <p:cNvSpPr>
              <a:spLocks noChangeShapeType="1"/>
            </p:cNvSpPr>
            <p:nvPr/>
          </p:nvSpPr>
          <p:spPr bwMode="auto">
            <a:xfrm>
              <a:off x="884" y="1395"/>
              <a:ext cx="3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72" name="Line 32"/>
            <p:cNvSpPr>
              <a:spLocks noChangeShapeType="1"/>
            </p:cNvSpPr>
            <p:nvPr/>
          </p:nvSpPr>
          <p:spPr bwMode="auto">
            <a:xfrm>
              <a:off x="2612" y="1353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74" name="Line 34"/>
            <p:cNvSpPr>
              <a:spLocks noChangeShapeType="1"/>
            </p:cNvSpPr>
            <p:nvPr/>
          </p:nvSpPr>
          <p:spPr bwMode="auto">
            <a:xfrm>
              <a:off x="3980" y="1395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76" name="Line 36"/>
            <p:cNvSpPr>
              <a:spLocks noChangeShapeType="1"/>
            </p:cNvSpPr>
            <p:nvPr/>
          </p:nvSpPr>
          <p:spPr bwMode="auto">
            <a:xfrm>
              <a:off x="1718" y="1359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77" name="Line 37"/>
            <p:cNvSpPr>
              <a:spLocks noChangeShapeType="1"/>
            </p:cNvSpPr>
            <p:nvPr/>
          </p:nvSpPr>
          <p:spPr bwMode="auto">
            <a:xfrm>
              <a:off x="4370" y="1347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81" name="Text Box 42"/>
            <p:cNvSpPr txBox="1">
              <a:spLocks noChangeArrowheads="1"/>
            </p:cNvSpPr>
            <p:nvPr/>
          </p:nvSpPr>
          <p:spPr bwMode="auto">
            <a:xfrm>
              <a:off x="3243" y="1396"/>
              <a:ext cx="43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Öcsém</a:t>
              </a:r>
            </a:p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most</a:t>
              </a:r>
              <a:endParaRPr lang="hu-HU"/>
            </a:p>
          </p:txBody>
        </p:sp>
        <p:sp>
          <p:nvSpPr>
            <p:cNvPr id="53282" name="Line 43"/>
            <p:cNvSpPr>
              <a:spLocks noChangeShapeType="1"/>
            </p:cNvSpPr>
            <p:nvPr/>
          </p:nvSpPr>
          <p:spPr bwMode="auto">
            <a:xfrm>
              <a:off x="884" y="1348"/>
              <a:ext cx="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3283" name="Group 49"/>
          <p:cNvGrpSpPr>
            <a:grpSpLocks/>
          </p:cNvGrpSpPr>
          <p:nvPr/>
        </p:nvGrpSpPr>
        <p:grpSpPr bwMode="auto">
          <a:xfrm>
            <a:off x="1403350" y="188913"/>
            <a:ext cx="5600700" cy="539750"/>
            <a:chOff x="884" y="119"/>
            <a:chExt cx="3528" cy="340"/>
          </a:xfrm>
        </p:grpSpPr>
        <p:sp>
          <p:nvSpPr>
            <p:cNvPr id="53288" name="Line 24"/>
            <p:cNvSpPr>
              <a:spLocks noChangeShapeType="1"/>
            </p:cNvSpPr>
            <p:nvPr/>
          </p:nvSpPr>
          <p:spPr bwMode="auto">
            <a:xfrm flipV="1">
              <a:off x="884" y="459"/>
              <a:ext cx="3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89" name="Text Box 40"/>
            <p:cNvSpPr txBox="1">
              <a:spLocks noChangeArrowheads="1"/>
            </p:cNvSpPr>
            <p:nvPr/>
          </p:nvSpPr>
          <p:spPr bwMode="auto">
            <a:xfrm>
              <a:off x="2378" y="11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6000"/>
                </a:lnSpc>
              </a:pPr>
              <a:r>
                <a:rPr lang="hu-HU" sz="1200" b="1">
                  <a:latin typeface="Times New Roman" pitchFamily="18" charset="0"/>
                </a:rPr>
                <a:t>Öcsém</a:t>
              </a:r>
            </a:p>
            <a:p>
              <a:pPr algn="ctr">
                <a:lnSpc>
                  <a:spcPct val="96000"/>
                </a:lnSpc>
              </a:pPr>
              <a:r>
                <a:rPr lang="hu-HU" sz="1200" b="1">
                  <a:latin typeface="Times New Roman" pitchFamily="18" charset="0"/>
                </a:rPr>
                <a:t>volt</a:t>
              </a:r>
              <a:endParaRPr lang="hu-HU"/>
            </a:p>
          </p:txBody>
        </p:sp>
        <p:sp>
          <p:nvSpPr>
            <p:cNvPr id="53290" name="Text Box 44"/>
            <p:cNvSpPr txBox="1">
              <a:spLocks noChangeArrowheads="1"/>
            </p:cNvSpPr>
            <p:nvPr/>
          </p:nvSpPr>
          <p:spPr bwMode="auto">
            <a:xfrm>
              <a:off x="3276" y="14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Én</a:t>
              </a:r>
            </a:p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voltam</a:t>
              </a:r>
              <a:endParaRPr lang="hu-HU"/>
            </a:p>
          </p:txBody>
        </p:sp>
      </p:grpSp>
      <p:grpSp>
        <p:nvGrpSpPr>
          <p:cNvPr id="53291" name="Group 43"/>
          <p:cNvGrpSpPr>
            <a:grpSpLocks/>
          </p:cNvGrpSpPr>
          <p:nvPr/>
        </p:nvGrpSpPr>
        <p:grpSpPr bwMode="auto">
          <a:xfrm>
            <a:off x="1403350" y="1008063"/>
            <a:ext cx="5827713" cy="1047750"/>
            <a:chOff x="884" y="635"/>
            <a:chExt cx="3671" cy="660"/>
          </a:xfrm>
        </p:grpSpPr>
        <p:sp>
          <p:nvSpPr>
            <p:cNvPr id="53254" name="AutoShape 11"/>
            <p:cNvSpPr>
              <a:spLocks/>
            </p:cNvSpPr>
            <p:nvPr/>
          </p:nvSpPr>
          <p:spPr bwMode="auto">
            <a:xfrm rot="-5400000">
              <a:off x="3875" y="669"/>
              <a:ext cx="72" cy="792"/>
            </a:xfrm>
            <a:prstGeom prst="leftBrace">
              <a:avLst>
                <a:gd name="adj1" fmla="val 91667"/>
                <a:gd name="adj2" fmla="val 4919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55" name="AutoShape 10"/>
            <p:cNvSpPr>
              <a:spLocks/>
            </p:cNvSpPr>
            <p:nvPr/>
          </p:nvSpPr>
          <p:spPr bwMode="auto">
            <a:xfrm rot="-5400000">
              <a:off x="2995" y="675"/>
              <a:ext cx="72" cy="792"/>
            </a:xfrm>
            <a:prstGeom prst="leftBrace">
              <a:avLst>
                <a:gd name="adj1" fmla="val 91667"/>
                <a:gd name="adj2" fmla="val 4919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70" name="Line 30"/>
            <p:cNvSpPr>
              <a:spLocks noChangeShapeType="1"/>
            </p:cNvSpPr>
            <p:nvPr/>
          </p:nvSpPr>
          <p:spPr bwMode="auto">
            <a:xfrm>
              <a:off x="884" y="974"/>
              <a:ext cx="3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79" name="Text Box 39"/>
            <p:cNvSpPr txBox="1">
              <a:spLocks noChangeArrowheads="1"/>
            </p:cNvSpPr>
            <p:nvPr/>
          </p:nvSpPr>
          <p:spPr bwMode="auto">
            <a:xfrm>
              <a:off x="2396" y="1040"/>
              <a:ext cx="43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6000"/>
                </a:lnSpc>
              </a:pPr>
              <a:r>
                <a:rPr lang="hu-HU" sz="1200" b="1">
                  <a:latin typeface="Times New Roman" pitchFamily="18" charset="0"/>
                </a:rPr>
                <a:t>Öcsém</a:t>
              </a:r>
            </a:p>
            <a:p>
              <a:pPr algn="ctr">
                <a:lnSpc>
                  <a:spcPct val="96000"/>
                </a:lnSpc>
              </a:pPr>
              <a:r>
                <a:rPr lang="hu-HU" sz="1200" b="1">
                  <a:latin typeface="Times New Roman" pitchFamily="18" charset="0"/>
                </a:rPr>
                <a:t>volt</a:t>
              </a:r>
              <a:endParaRPr lang="hu-HU"/>
            </a:p>
          </p:txBody>
        </p:sp>
        <p:sp>
          <p:nvSpPr>
            <p:cNvPr id="53280" name="Text Box 41"/>
            <p:cNvSpPr txBox="1">
              <a:spLocks noChangeArrowheads="1"/>
            </p:cNvSpPr>
            <p:nvPr/>
          </p:nvSpPr>
          <p:spPr bwMode="auto">
            <a:xfrm>
              <a:off x="3260" y="635"/>
              <a:ext cx="432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Öcsém</a:t>
              </a:r>
            </a:p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most</a:t>
              </a:r>
              <a:endParaRPr lang="hu-HU"/>
            </a:p>
          </p:txBody>
        </p:sp>
        <p:sp>
          <p:nvSpPr>
            <p:cNvPr id="53284" name="Text Box 45"/>
            <p:cNvSpPr txBox="1">
              <a:spLocks noChangeArrowheads="1"/>
            </p:cNvSpPr>
            <p:nvPr/>
          </p:nvSpPr>
          <p:spPr bwMode="auto">
            <a:xfrm>
              <a:off x="4195" y="654"/>
              <a:ext cx="36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Én</a:t>
              </a:r>
            </a:p>
            <a:p>
              <a:pPr algn="ctr">
                <a:lnSpc>
                  <a:spcPct val="104000"/>
                </a:lnSpc>
              </a:pPr>
              <a:r>
                <a:rPr lang="hu-HU" sz="1200" b="1">
                  <a:latin typeface="Times New Roman" pitchFamily="18" charset="0"/>
                </a:rPr>
                <a:t>most</a:t>
              </a:r>
              <a:endParaRPr lang="hu-HU"/>
            </a:p>
          </p:txBody>
        </p:sp>
      </p:grpSp>
      <p:sp>
        <p:nvSpPr>
          <p:cNvPr id="53285" name="Text Box 46"/>
          <p:cNvSpPr txBox="1">
            <a:spLocks noChangeArrowheads="1"/>
          </p:cNvSpPr>
          <p:nvPr/>
        </p:nvSpPr>
        <p:spPr bwMode="auto">
          <a:xfrm>
            <a:off x="1457325" y="3305175"/>
            <a:ext cx="2393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hu-HU"/>
          </a:p>
        </p:txBody>
      </p:sp>
      <p:sp>
        <p:nvSpPr>
          <p:cNvPr id="53286" name="Rectangle 47"/>
          <p:cNvSpPr>
            <a:spLocks noChangeArrowheads="1"/>
          </p:cNvSpPr>
          <p:nvPr/>
        </p:nvSpPr>
        <p:spPr bwMode="auto">
          <a:xfrm>
            <a:off x="2298700" y="3275013"/>
            <a:ext cx="20256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Öcsém életkora:  </a:t>
            </a:r>
            <a:r>
              <a:rPr lang="hu-HU" sz="1200" b="1">
                <a:solidFill>
                  <a:srgbClr val="000000"/>
                </a:solidFill>
              </a:rPr>
              <a:t>3 egység</a:t>
            </a:r>
          </a:p>
        </p:txBody>
      </p:sp>
      <p:grpSp>
        <p:nvGrpSpPr>
          <p:cNvPr id="53293" name="Group 45"/>
          <p:cNvGrpSpPr>
            <a:grpSpLocks/>
          </p:cNvGrpSpPr>
          <p:nvPr/>
        </p:nvGrpSpPr>
        <p:grpSpPr bwMode="auto">
          <a:xfrm>
            <a:off x="1341438" y="3748088"/>
            <a:ext cx="5600700" cy="460375"/>
            <a:chOff x="845" y="2361"/>
            <a:chExt cx="3528" cy="290"/>
          </a:xfrm>
        </p:grpSpPr>
        <p:sp>
          <p:nvSpPr>
            <p:cNvPr id="53257" name="AutoShape 4"/>
            <p:cNvSpPr>
              <a:spLocks/>
            </p:cNvSpPr>
            <p:nvPr/>
          </p:nvSpPr>
          <p:spPr bwMode="auto">
            <a:xfrm rot="-5400000">
              <a:off x="2573" y="633"/>
              <a:ext cx="72" cy="3528"/>
            </a:xfrm>
            <a:prstGeom prst="leftBrace">
              <a:avLst>
                <a:gd name="adj1" fmla="val 408333"/>
                <a:gd name="adj2" fmla="val 4919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287" name="Rectangle 48"/>
            <p:cNvSpPr>
              <a:spLocks noChangeArrowheads="1"/>
            </p:cNvSpPr>
            <p:nvPr/>
          </p:nvSpPr>
          <p:spPr bwMode="auto">
            <a:xfrm>
              <a:off x="1882" y="2478"/>
              <a:ext cx="129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</a:rPr>
                <a:t>Az én életkorom:  </a:t>
              </a:r>
              <a:r>
                <a:rPr lang="hu-HU" sz="1200" b="1">
                  <a:solidFill>
                    <a:srgbClr val="000000"/>
                  </a:solidFill>
                </a:rPr>
                <a:t>4 egység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64" grpId="0"/>
      <p:bldP spid="5328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06438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Times New Roman" pitchFamily="18" charset="0"/>
              </a:rPr>
              <a:t>Egyebek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35975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latin typeface="Times New Roman" pitchFamily="18" charset="0"/>
              </a:rPr>
              <a:t>Főszereplő egy évszám, a </a:t>
            </a:r>
            <a:r>
              <a:rPr lang="hu-HU" sz="2800" b="1" smtClean="0">
                <a:solidFill>
                  <a:srgbClr val="FF3300"/>
                </a:solidFill>
                <a:latin typeface="Times New Roman" pitchFamily="18" charset="0"/>
              </a:rPr>
              <a:t>2013</a:t>
            </a:r>
            <a:r>
              <a:rPr lang="hu-HU" sz="2800" smtClean="0">
                <a:latin typeface="Times New Roman" pitchFamily="18" charset="0"/>
              </a:rPr>
              <a:t>!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0825" y="1341438"/>
            <a:ext cx="8435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Feladatok: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0825" y="2060575"/>
            <a:ext cx="86423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15. </a:t>
            </a:r>
            <a:r>
              <a:rPr lang="hu-HU" sz="2800" b="1" i="1">
                <a:latin typeface="Times New Roman" pitchFamily="18" charset="0"/>
              </a:rPr>
              <a:t>Tóni</a:t>
            </a:r>
            <a:r>
              <a:rPr lang="hu-HU" sz="2800">
                <a:latin typeface="Times New Roman" pitchFamily="18" charset="0"/>
              </a:rPr>
              <a:t> egy dobozba 0-s, 1-es, 2-es és 3-as számkártyákat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      rakott, összesen 2013 darabot. Elárulta, hogy a kártyák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      harmadán páros szám van, a többi kártyák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      huszonketted részén 3-as van.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>
                <a:latin typeface="Times New Roman" pitchFamily="18" charset="0"/>
              </a:rPr>
              <a:t>Legalább hány kártyát kell kivenni a dobozból ahhoz, hogy biztosan ki tudjunk rakni egy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>
                <a:latin typeface="Times New Roman" pitchFamily="18" charset="0"/>
              </a:rPr>
              <a:t>a)	1-re végződő háromjegyű számot?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>
                <a:latin typeface="Times New Roman" pitchFamily="18" charset="0"/>
              </a:rPr>
              <a:t>b)	3-ra végződő négyjegyű számot? 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148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424862" cy="2879725"/>
          </a:xfrm>
        </p:spPr>
        <p:txBody>
          <a:bodyPr/>
          <a:lstStyle/>
          <a:p>
            <a:pPr marL="838200" indent="-838200" algn="just" eaLnBrk="1" hangingPunct="1"/>
            <a:r>
              <a:rPr lang="hu-HU" sz="3200" smtClean="0">
                <a:latin typeface="Times New Roman" pitchFamily="18" charset="0"/>
              </a:rPr>
              <a:t> 16. </a:t>
            </a:r>
            <a:r>
              <a:rPr lang="hu-HU" sz="2800" smtClean="0">
                <a:latin typeface="Times New Roman" pitchFamily="18" charset="0"/>
              </a:rPr>
              <a:t>A 2013 olyan négyjegyű szám, amelynek számjegykülönböző számok, az utolsó számjegye egyenlő az első három számjegyének összegével, az első számjegye pedig egyenlő a két középső számjegy összegének kétszeresével. Hány ilyen négyjegyű pozitív egész szám van?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141663"/>
            <a:ext cx="8569325" cy="3240087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 startAt="17"/>
            </a:pPr>
            <a:r>
              <a:rPr lang="hu-HU" sz="2800" b="1" i="1" smtClean="0">
                <a:latin typeface="Times New Roman" pitchFamily="18" charset="0"/>
              </a:rPr>
              <a:t> Soró Lola</a:t>
            </a:r>
            <a:r>
              <a:rPr lang="hu-HU" sz="2800" smtClean="0">
                <a:latin typeface="Times New Roman" pitchFamily="18" charset="0"/>
              </a:rPr>
              <a:t> egy számsorozatot kezdett el írni. Az első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 tagja 2013, második tagja 12. Minden további tagot 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 úgy képezte, hogy a megelőző  tag számjegyei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 összegének a dupláját vette,  így a harmadik 6, a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 negyedik 12 lett.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 Melyik természetes szám lesz a sorozat 2013. tagja?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 Mennyi az első 2013 tag összege?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692150"/>
            <a:ext cx="8785225" cy="5616575"/>
          </a:xfrm>
        </p:spPr>
        <p:txBody>
          <a:bodyPr/>
          <a:lstStyle/>
          <a:p>
            <a:pPr algn="just" eaLnBrk="1" hangingPunct="1"/>
            <a:r>
              <a:rPr lang="hu-HU" sz="2800" smtClean="0">
                <a:latin typeface="Times New Roman" pitchFamily="18" charset="0"/>
              </a:rPr>
              <a:t>18. </a:t>
            </a:r>
            <a:r>
              <a:rPr lang="hu-HU" sz="2800" b="1" i="1" smtClean="0">
                <a:latin typeface="Times New Roman" pitchFamily="18" charset="0"/>
              </a:rPr>
              <a:t>Ili, Piri</a:t>
            </a:r>
            <a:r>
              <a:rPr lang="hu-HU" sz="2800" smtClean="0">
                <a:latin typeface="Times New Roman" pitchFamily="18" charset="0"/>
              </a:rPr>
              <a:t> és </a:t>
            </a:r>
            <a:r>
              <a:rPr lang="hu-HU" sz="2800" b="1" i="1" smtClean="0">
                <a:latin typeface="Times New Roman" pitchFamily="18" charset="0"/>
              </a:rPr>
              <a:t>Vali</a:t>
            </a:r>
            <a:r>
              <a:rPr lang="hu-HU" sz="2800" smtClean="0">
                <a:latin typeface="Times New Roman" pitchFamily="18" charset="0"/>
              </a:rPr>
              <a:t> egy hat fős csoportban újfajta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számháborúba kezdtek. A lányok számai: Ilié a 3-as, 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</a:t>
            </a:r>
            <a:r>
              <a:rPr lang="hu-HU" sz="2800" i="1" smtClean="0">
                <a:latin typeface="Times New Roman" pitchFamily="18" charset="0"/>
              </a:rPr>
              <a:t>Piri</a:t>
            </a:r>
            <a:r>
              <a:rPr lang="hu-HU" sz="2800" smtClean="0">
                <a:latin typeface="Times New Roman" pitchFamily="18" charset="0"/>
              </a:rPr>
              <a:t>é a 11-es és </a:t>
            </a:r>
            <a:r>
              <a:rPr lang="hu-HU" sz="2800" i="1" smtClean="0">
                <a:latin typeface="Times New Roman" pitchFamily="18" charset="0"/>
              </a:rPr>
              <a:t>Vali</a:t>
            </a:r>
            <a:r>
              <a:rPr lang="hu-HU" sz="2800" smtClean="0">
                <a:latin typeface="Times New Roman" pitchFamily="18" charset="0"/>
              </a:rPr>
              <a:t>é a 61-es. Az ellenfél csapatát 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három fiú alkotta, nekik is különleges számaik          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voltak. A játékszabály szerint a lányoknak kellett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választani a leolvasandó ellenfelek közül olyat,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akinek a számát a sajátjával megszorozva, minden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fiú-lány pár ugyanannyit kapjon eredményül. </a:t>
            </a:r>
            <a:r>
              <a:rPr lang="hu-HU" sz="2800" i="1" smtClean="0">
                <a:latin typeface="Times New Roman" pitchFamily="18" charset="0"/>
              </a:rPr>
              <a:t>Piri</a:t>
            </a:r>
            <a:r>
              <a:rPr lang="hu-HU" sz="2800" smtClean="0">
                <a:latin typeface="Times New Roman" pitchFamily="18" charset="0"/>
              </a:rPr>
              <a:t>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hamarosan észrevette, hogy neki azt a fiút kell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választani, akinek a száma megegyezik a másik két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lány számának szorzatával.                 </a:t>
            </a:r>
            <a:br>
              <a:rPr lang="hu-HU" sz="2800" smtClean="0">
                <a:latin typeface="Times New Roman" pitchFamily="18" charset="0"/>
              </a:rPr>
            </a:br>
            <a:r>
              <a:rPr lang="hu-HU" sz="2800" smtClean="0">
                <a:latin typeface="Times New Roman" pitchFamily="18" charset="0"/>
              </a:rPr>
              <a:t>        Melyik számokat viselhették a lányok célszemélyei?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928100" cy="2808287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 startAt="19"/>
            </a:pPr>
            <a:r>
              <a:rPr lang="hu-HU" sz="2600" b="1" i="1" smtClean="0">
                <a:latin typeface="Times New Roman" pitchFamily="18" charset="0"/>
              </a:rPr>
              <a:t>Soxorda</a:t>
            </a:r>
            <a:r>
              <a:rPr lang="hu-HU" sz="2600" smtClean="0">
                <a:latin typeface="Times New Roman" pitchFamily="18" charset="0"/>
              </a:rPr>
              <a:t> egy olyan  hely, ahol számok többszöröseit lehet megtalálni. </a:t>
            </a:r>
            <a:r>
              <a:rPr lang="hu-HU" sz="2600" i="1" smtClean="0">
                <a:latin typeface="Times New Roman" pitchFamily="18" charset="0"/>
              </a:rPr>
              <a:t>Soxi</a:t>
            </a:r>
            <a:r>
              <a:rPr lang="hu-HU" sz="2600" smtClean="0">
                <a:latin typeface="Times New Roman" pitchFamily="18" charset="0"/>
              </a:rPr>
              <a:t> 2013-ban olyan 13 jegyű természetes szám-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600" smtClean="0">
                <a:latin typeface="Times New Roman" pitchFamily="18" charset="0"/>
              </a:rPr>
              <a:t>       okat keres, amelyek 13-ra végződnek és a hét többszörösei. 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600" smtClean="0">
                <a:latin typeface="Times New Roman" pitchFamily="18" charset="0"/>
              </a:rPr>
              <a:t>     a) </a:t>
            </a:r>
            <a:r>
              <a:rPr lang="hu-HU" sz="2400" smtClean="0">
                <a:latin typeface="Times New Roman" pitchFamily="18" charset="0"/>
              </a:rPr>
              <a:t>Mennyi lehet a legkisebb ilyen 13 jegyű szám számjegyeinek   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    összege?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b)  Mennyi lehet a legnagyobb ilyen 13 jegyű szám számjegyeinek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      összege?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0" y="2924175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">
              <a:spcBef>
                <a:spcPct val="20000"/>
              </a:spcBef>
            </a:pPr>
            <a:r>
              <a:rPr lang="hu-HU" sz="2800">
                <a:latin typeface="Times New Roman" pitchFamily="18" charset="0"/>
              </a:rPr>
              <a:t>20. </a:t>
            </a:r>
            <a:r>
              <a:rPr lang="hu-HU" sz="2600" b="1" i="1">
                <a:latin typeface="Times New Roman" pitchFamily="18" charset="0"/>
              </a:rPr>
              <a:t>Soxorozó</a:t>
            </a:r>
            <a:r>
              <a:rPr lang="hu-HU" sz="2600">
                <a:latin typeface="Times New Roman" pitchFamily="18" charset="0"/>
              </a:rPr>
              <a:t> egy olyan hely, ahol számok többszöröseit lehet megtalálni. Hexi 2013-ban a hét többszörösei közül azokat a természetes számokat keresi, amelyek 13 jegyűek és  13-ra végződnek. </a:t>
            </a:r>
          </a:p>
          <a:p>
            <a:pPr marL="609600" indent="-609600" algn="just">
              <a:lnSpc>
                <a:spcPct val="85000"/>
              </a:lnSpc>
              <a:spcBef>
                <a:spcPct val="20000"/>
              </a:spcBef>
            </a:pPr>
            <a:r>
              <a:rPr lang="hu-HU" sz="2600">
                <a:latin typeface="Times New Roman" pitchFamily="18" charset="0"/>
              </a:rPr>
              <a:t>  a)  Melyik az a 13 jegyű, 13-ra végződő legkisebb természetes </a:t>
            </a:r>
          </a:p>
          <a:p>
            <a:pPr marL="609600" indent="-609600" algn="just">
              <a:lnSpc>
                <a:spcPct val="85000"/>
              </a:lnSpc>
              <a:spcBef>
                <a:spcPct val="20000"/>
              </a:spcBef>
            </a:pPr>
            <a:r>
              <a:rPr lang="hu-HU" sz="2600">
                <a:latin typeface="Times New Roman" pitchFamily="18" charset="0"/>
              </a:rPr>
              <a:t>       szám, amely többszöröse hétnek és számjegyeinek összege 13?</a:t>
            </a:r>
          </a:p>
          <a:p>
            <a:pPr marL="609600" indent="-609600" algn="just">
              <a:lnSpc>
                <a:spcPct val="85000"/>
              </a:lnSpc>
              <a:spcBef>
                <a:spcPct val="20000"/>
              </a:spcBef>
            </a:pPr>
            <a:r>
              <a:rPr lang="hu-HU" sz="2600">
                <a:latin typeface="Times New Roman" pitchFamily="18" charset="0"/>
              </a:rPr>
              <a:t>  b) Melyik az a 13 jegyű, 13-ra végződő legnagyobb természetes szám, amely többszöröse hétnek és számjegyeinek összege 13?</a:t>
            </a:r>
            <a:endParaRPr lang="hu-HU" sz="280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5888"/>
            <a:ext cx="8928100" cy="6742112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hu-HU" sz="100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21. </a:t>
            </a:r>
            <a:r>
              <a:rPr lang="hu-HU" sz="2800" b="1" i="1" smtClean="0">
                <a:latin typeface="Times New Roman" pitchFamily="18" charset="0"/>
              </a:rPr>
              <a:t>Detti</a:t>
            </a:r>
            <a:r>
              <a:rPr lang="hu-HU" sz="2800" smtClean="0">
                <a:latin typeface="Times New Roman" pitchFamily="18" charset="0"/>
              </a:rPr>
              <a:t> és </a:t>
            </a:r>
            <a:r>
              <a:rPr lang="hu-HU" sz="2800" b="1" i="1" smtClean="0">
                <a:latin typeface="Times New Roman" pitchFamily="18" charset="0"/>
              </a:rPr>
              <a:t>Letti</a:t>
            </a:r>
            <a:r>
              <a:rPr lang="hu-HU" sz="2800" smtClean="0">
                <a:latin typeface="Times New Roman" pitchFamily="18" charset="0"/>
              </a:rPr>
              <a:t> egy számjátékot játszott. Sorsolással 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döntötték el, hogy </a:t>
            </a:r>
            <a:r>
              <a:rPr lang="hu-HU" sz="2800" i="1" smtClean="0">
                <a:latin typeface="Times New Roman" pitchFamily="18" charset="0"/>
              </a:rPr>
              <a:t>Detti</a:t>
            </a:r>
            <a:r>
              <a:rPr lang="hu-HU" sz="2800" smtClean="0">
                <a:latin typeface="Times New Roman" pitchFamily="18" charset="0"/>
              </a:rPr>
              <a:t> a kezdő. Mondott egy 100-nál 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kisebb pozitív egész számot, amihez </a:t>
            </a:r>
            <a:r>
              <a:rPr lang="hu-HU" sz="2800" i="1" smtClean="0">
                <a:latin typeface="Times New Roman" pitchFamily="18" charset="0"/>
              </a:rPr>
              <a:t>Letti</a:t>
            </a:r>
            <a:r>
              <a:rPr lang="hu-HU" sz="2800" smtClean="0">
                <a:latin typeface="Times New Roman" pitchFamily="18" charset="0"/>
              </a:rPr>
              <a:t> hozzáadott 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valamennyit és csak az eredményt mondta. Majd ehhez  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</a:t>
            </a:r>
            <a:r>
              <a:rPr lang="hu-HU" sz="2800" i="1" smtClean="0">
                <a:latin typeface="Times New Roman" pitchFamily="18" charset="0"/>
              </a:rPr>
              <a:t>Detti</a:t>
            </a:r>
            <a:r>
              <a:rPr lang="hu-HU" sz="2800" smtClean="0">
                <a:latin typeface="Times New Roman" pitchFamily="18" charset="0"/>
              </a:rPr>
              <a:t> is adott valamennyit és mondta az eredményt és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felváltva így folytatták tovább, egészen 2013-ig. 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Szabályuk csak annyi volt, hogy a hallott számhoz         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50-nél többet, de legfeljebb 100-at lehetett adni.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E szabály betartásával aki előbb tudta kimondani a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2013-t, az lett a győztes.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a) Melyik játékosnak volt nagyobb esélye a nyerésre?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b) Melyik számmal érdemes kezdeni a játékot?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635750" cy="777875"/>
          </a:xfrm>
        </p:spPr>
        <p:txBody>
          <a:bodyPr/>
          <a:lstStyle/>
          <a:p>
            <a:pPr algn="l"/>
            <a:r>
              <a:rPr lang="hu-HU" sz="2800" b="1" smtClean="0">
                <a:latin typeface="Times New Roman" pitchFamily="18" charset="0"/>
              </a:rPr>
              <a:t>Divergens gondolkodás jellemzői: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399087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2800" smtClean="0">
                <a:latin typeface="Times New Roman" pitchFamily="18" charset="0"/>
              </a:rPr>
              <a:t>A problémák iránti érzékenység</a:t>
            </a:r>
          </a:p>
          <a:p>
            <a:pPr>
              <a:buFontTx/>
              <a:buChar char="-"/>
            </a:pPr>
            <a:endParaRPr lang="hu-HU" sz="1800" smtClean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hu-HU" sz="2800" smtClean="0">
                <a:latin typeface="Times New Roman" pitchFamily="18" charset="0"/>
              </a:rPr>
              <a:t>A gondolkodás könnyedsége (fluencia), amely az egymástól távol eső fogalmak, gondolatok közötti kapcsolatok gyors képzésében nyilvánul meg. </a:t>
            </a:r>
          </a:p>
          <a:p>
            <a:pPr>
              <a:buFontTx/>
              <a:buChar char="-"/>
            </a:pPr>
            <a:endParaRPr lang="hu-HU" sz="1000" smtClean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hu-HU" sz="2800" smtClean="0">
                <a:latin typeface="Times New Roman" pitchFamily="18" charset="0"/>
              </a:rPr>
              <a:t>A gondolkodás rugalmassága (flexibilitás) teszi lehetővé a megoldások célszerű variálását, az egyik szempontról egy másikra váltást. </a:t>
            </a:r>
          </a:p>
          <a:p>
            <a:pPr>
              <a:buFontTx/>
              <a:buChar char="-"/>
            </a:pPr>
            <a:endParaRPr lang="hu-HU" sz="180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hu-HU" sz="2800" smtClean="0">
                <a:latin typeface="Times New Roman" pitchFamily="18" charset="0"/>
              </a:rPr>
              <a:t>-  A gondolkodás eredetisége (originalitás), a szokatlan megoldások képességében rejlik.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250825" y="390525"/>
            <a:ext cx="8640763" cy="543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457200" indent="-457200" algn="just">
              <a:lnSpc>
                <a:spcPct val="105000"/>
              </a:lnSpc>
              <a:tabLst>
                <a:tab pos="539750" algn="l"/>
              </a:tabLst>
            </a:pPr>
            <a:r>
              <a:rPr lang="hu-HU" sz="2400">
                <a:latin typeface="Times New Roman" pitchFamily="18" charset="0"/>
              </a:rPr>
              <a:t>22. </a:t>
            </a:r>
            <a:r>
              <a:rPr lang="hu-HU" sz="2800" b="1" i="1">
                <a:latin typeface="Times New Roman" pitchFamily="18" charset="0"/>
              </a:rPr>
              <a:t>Haladi</a:t>
            </a:r>
            <a:r>
              <a:rPr lang="hu-HU" sz="2800">
                <a:latin typeface="Times New Roman" pitchFamily="18" charset="0"/>
              </a:rPr>
              <a:t>  egy érdekes sorozat tagjait írta le természetes számokkal. A tagokat úgy képezte, hogy mindig a megelőző  tag számjegyei összegének a háromszorosát vette,  így a  második tag 2013, a harmadik 18, a negyedik 27, ....  Már a sokadik tagnál tartott, amikor  egy hirtelen mozdulattal elszakította a papírlapot, amelyen a sorozat első tagja volt és azt elfújta a szél. </a:t>
            </a:r>
          </a:p>
          <a:p>
            <a:pPr marL="457200" indent="-457200" algn="just">
              <a:lnSpc>
                <a:spcPct val="105000"/>
              </a:lnSpc>
              <a:tabLst>
                <a:tab pos="539750" algn="l"/>
              </a:tabLst>
            </a:pPr>
            <a:endParaRPr lang="hu-HU" sz="1600">
              <a:latin typeface="Times New Roman" pitchFamily="18" charset="0"/>
            </a:endParaRPr>
          </a:p>
          <a:p>
            <a:pPr marL="457200" indent="-457200" algn="just">
              <a:lnSpc>
                <a:spcPct val="105000"/>
              </a:lnSpc>
              <a:tabLst>
                <a:tab pos="539750" algn="l"/>
              </a:tabLst>
            </a:pPr>
            <a:r>
              <a:rPr lang="hu-HU" sz="2800">
                <a:latin typeface="Times New Roman" pitchFamily="18" charset="0"/>
              </a:rPr>
              <a:t>     a) Legalább hány jegyű természetes szám lehetett a  </a:t>
            </a:r>
          </a:p>
          <a:p>
            <a:pPr marL="457200" indent="-457200" algn="just">
              <a:lnSpc>
                <a:spcPct val="105000"/>
              </a:lnSpc>
              <a:tabLst>
                <a:tab pos="539750" algn="l"/>
              </a:tabLst>
            </a:pPr>
            <a:r>
              <a:rPr lang="hu-HU" sz="2800">
                <a:latin typeface="Times New Roman" pitchFamily="18" charset="0"/>
              </a:rPr>
              <a:t>         sorozat első tagja?</a:t>
            </a:r>
          </a:p>
          <a:p>
            <a:pPr marL="457200" indent="-457200" algn="just">
              <a:lnSpc>
                <a:spcPct val="105000"/>
              </a:lnSpc>
              <a:tabLst>
                <a:tab pos="539750" algn="l"/>
              </a:tabLst>
            </a:pPr>
            <a:endParaRPr lang="hu-HU" sz="1000">
              <a:latin typeface="Times New Roman" pitchFamily="18" charset="0"/>
            </a:endParaRPr>
          </a:p>
          <a:p>
            <a:pPr marL="457200" indent="-457200" algn="just">
              <a:lnSpc>
                <a:spcPct val="105000"/>
              </a:lnSpc>
              <a:tabLst>
                <a:tab pos="539750" algn="l"/>
              </a:tabLst>
            </a:pPr>
            <a:r>
              <a:rPr lang="hu-HU" sz="2800">
                <a:latin typeface="Times New Roman" pitchFamily="18" charset="0"/>
              </a:rPr>
              <a:t>     b) Melyik számjegy állhat a sorozat első tagjában a </a:t>
            </a:r>
          </a:p>
          <a:p>
            <a:pPr marL="457200" indent="-457200" algn="just">
              <a:lnSpc>
                <a:spcPct val="105000"/>
              </a:lnSpc>
              <a:tabLst>
                <a:tab pos="539750" algn="l"/>
              </a:tabLst>
            </a:pPr>
            <a:r>
              <a:rPr lang="hu-HU" sz="2800">
                <a:latin typeface="Times New Roman" pitchFamily="18" charset="0"/>
              </a:rPr>
              <a:t>         legnagyobb helyi értéken?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507413" cy="58658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23.  </a:t>
            </a:r>
            <a:r>
              <a:rPr lang="hu-HU" sz="2800" b="1" i="1" smtClean="0">
                <a:latin typeface="Times New Roman" pitchFamily="18" charset="0"/>
              </a:rPr>
              <a:t>Míra</a:t>
            </a:r>
            <a:r>
              <a:rPr lang="hu-HU" sz="2800" smtClean="0">
                <a:latin typeface="Times New Roman" pitchFamily="18" charset="0"/>
              </a:rPr>
              <a:t> furfangosan rájött, hogy milyen számjegyre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végződik a műveletsor eredménye,  pedig az összes 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      hatvány értékét  nem is számította ki. Hogyan jött rá?</a:t>
            </a:r>
          </a:p>
          <a:p>
            <a:pPr algn="just" eaLnBrk="1" hangingPunct="1">
              <a:buFontTx/>
              <a:buNone/>
            </a:pPr>
            <a:r>
              <a:rPr lang="hu-HU" sz="2800" smtClean="0">
                <a:latin typeface="Times New Roman" pitchFamily="18" charset="0"/>
              </a:rPr>
              <a:t> </a:t>
            </a:r>
            <a:r>
              <a:rPr lang="hu-HU" smtClean="0"/>
              <a:t> </a:t>
            </a:r>
            <a:endParaRPr lang="hu-HU" sz="280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hu-HU" sz="2400" smtClean="0"/>
              <a:t> </a:t>
            </a:r>
            <a:r>
              <a:rPr lang="hu-HU" b="1" smtClean="0">
                <a:latin typeface="Times New Roman" pitchFamily="18" charset="0"/>
              </a:rPr>
              <a:t>2</a:t>
            </a:r>
            <a:r>
              <a:rPr lang="hu-HU" b="1" baseline="30000" smtClean="0">
                <a:latin typeface="Times New Roman" pitchFamily="18" charset="0"/>
              </a:rPr>
              <a:t>2013 </a:t>
            </a:r>
            <a:r>
              <a:rPr lang="hu-HU" b="1" smtClean="0">
                <a:latin typeface="Times New Roman" pitchFamily="18" charset="0"/>
              </a:rPr>
              <a:t> –  0</a:t>
            </a:r>
            <a:r>
              <a:rPr lang="hu-HU" b="1" baseline="30000" smtClean="0">
                <a:latin typeface="Times New Roman" pitchFamily="18" charset="0"/>
              </a:rPr>
              <a:t>2013 </a:t>
            </a:r>
            <a:r>
              <a:rPr lang="hu-HU" b="1" smtClean="0">
                <a:latin typeface="Times New Roman" pitchFamily="18" charset="0"/>
              </a:rPr>
              <a:t> +  1</a:t>
            </a:r>
            <a:r>
              <a:rPr lang="hu-HU" b="1" baseline="30000" smtClean="0">
                <a:latin typeface="Times New Roman" pitchFamily="18" charset="0"/>
              </a:rPr>
              <a:t>2013 </a:t>
            </a:r>
            <a:r>
              <a:rPr lang="hu-HU" b="1" smtClean="0">
                <a:latin typeface="Times New Roman" pitchFamily="18" charset="0"/>
              </a:rPr>
              <a:t> –  3</a:t>
            </a:r>
            <a:r>
              <a:rPr lang="hu-HU" b="1" baseline="30000" smtClean="0">
                <a:latin typeface="Times New Roman" pitchFamily="18" charset="0"/>
              </a:rPr>
              <a:t>2013 </a:t>
            </a:r>
            <a:r>
              <a:rPr lang="hu-HU" b="1" smtClean="0">
                <a:latin typeface="Times New Roman" pitchFamily="18" charset="0"/>
              </a:rPr>
              <a:t> + (2 + 0 + 1 + 3)</a:t>
            </a:r>
            <a:r>
              <a:rPr lang="hu-HU" b="1" baseline="30000" smtClean="0">
                <a:latin typeface="Times New Roman" pitchFamily="18" charset="0"/>
              </a:rPr>
              <a:t>2013</a:t>
            </a:r>
          </a:p>
          <a:p>
            <a:pPr algn="just" eaLnBrk="1" hangingPunct="1">
              <a:buFontTx/>
              <a:buNone/>
            </a:pPr>
            <a:endParaRPr lang="hu-HU" sz="2800" smtClean="0"/>
          </a:p>
          <a:p>
            <a:pPr algn="just"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</p:txBody>
      </p:sp>
      <p:pic>
        <p:nvPicPr>
          <p:cNvPr id="60420" name="Picture 4" descr="1figurá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429000"/>
            <a:ext cx="19431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>
            <p:ph type="body" idx="1"/>
          </p:nvPr>
        </p:nvSpPr>
        <p:spPr>
          <a:xfrm>
            <a:off x="457200" y="115888"/>
            <a:ext cx="8229600" cy="6553200"/>
          </a:xfrm>
          <a:noFill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hu-HU" smtClean="0"/>
              <a:t>   </a:t>
            </a:r>
            <a:r>
              <a:rPr lang="hu-HU" b="1" i="1" smtClean="0">
                <a:solidFill>
                  <a:srgbClr val="0000CC"/>
                </a:solidFill>
              </a:rPr>
              <a:t>Hamar  Rézi</a:t>
            </a:r>
            <a:r>
              <a:rPr lang="hu-HU" smtClean="0">
                <a:solidFill>
                  <a:srgbClr val="0000CC"/>
                </a:solidFill>
              </a:rPr>
              <a:t> a törtek egyszerűsítéséről annyit jegyzett meg, hogy a számlálóban is és a  nevezőben is ugyanazt kell csinálni: keresni kell egy számot és mindkét helyen át kell  húzni. Rézi szó szerint meg is csinálta mindezt például a</a:t>
            </a:r>
          </a:p>
          <a:p>
            <a:pPr algn="just" eaLnBrk="1" hangingPunct="1">
              <a:buFontTx/>
              <a:buNone/>
            </a:pPr>
            <a:r>
              <a:rPr lang="hu-HU" smtClean="0">
                <a:solidFill>
                  <a:srgbClr val="0000CC"/>
                </a:solidFill>
              </a:rPr>
              <a:t>        esetén a 6-tal és ezt kapta:      =    , </a:t>
            </a:r>
          </a:p>
          <a:p>
            <a:pPr algn="just" eaLnBrk="1" hangingPunct="1">
              <a:buFontTx/>
              <a:buNone/>
            </a:pPr>
            <a:r>
              <a:rPr lang="hu-HU" smtClean="0">
                <a:solidFill>
                  <a:srgbClr val="0000CC"/>
                </a:solidFill>
              </a:rPr>
              <a:t>   ahol  az egyenlőség igaz is!</a:t>
            </a:r>
          </a:p>
          <a:p>
            <a:pPr algn="just" eaLnBrk="1" hangingPunct="1">
              <a:buFontTx/>
              <a:buNone/>
            </a:pPr>
            <a:r>
              <a:rPr lang="hu-HU" smtClean="0">
                <a:solidFill>
                  <a:srgbClr val="0000CC"/>
                </a:solidFill>
              </a:rPr>
              <a:t>   Keress más törteket is, amelyek számlálója is és nevezője is kétjegyű szám  és hasonló „áthúzással” egyszerűsíthetők !</a:t>
            </a:r>
          </a:p>
          <a:p>
            <a:pPr eaLnBrk="1" hangingPunct="1">
              <a:buFontTx/>
              <a:buNone/>
            </a:pPr>
            <a:endParaRPr lang="hu-HU" smtClean="0">
              <a:solidFill>
                <a:srgbClr val="0000CC"/>
              </a:solidFill>
            </a:endParaRPr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graphicFrame>
        <p:nvGraphicFramePr>
          <p:cNvPr id="61444" name="Object 6"/>
          <p:cNvGraphicFramePr>
            <a:graphicFrameLocks noChangeAspect="1"/>
          </p:cNvGraphicFramePr>
          <p:nvPr/>
        </p:nvGraphicFramePr>
        <p:xfrm>
          <a:off x="827088" y="3095625"/>
          <a:ext cx="558800" cy="750888"/>
        </p:xfrm>
        <a:graphic>
          <a:graphicData uri="http://schemas.openxmlformats.org/presentationml/2006/ole">
            <p:oleObj spid="_x0000_s61444" name="Egyenlet" r:id="rId4" imgW="228501" imgH="393529" progId="Equation.3">
              <p:embed/>
            </p:oleObj>
          </a:graphicData>
        </a:graphic>
      </p:graphicFrame>
      <p:sp>
        <p:nvSpPr>
          <p:cNvPr id="614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graphicFrame>
        <p:nvGraphicFramePr>
          <p:cNvPr id="61446" name="Object 10"/>
          <p:cNvGraphicFramePr>
            <a:graphicFrameLocks noChangeAspect="1"/>
          </p:cNvGraphicFramePr>
          <p:nvPr/>
        </p:nvGraphicFramePr>
        <p:xfrm>
          <a:off x="6430963" y="3141663"/>
          <a:ext cx="488950" cy="647700"/>
        </p:xfrm>
        <a:graphic>
          <a:graphicData uri="http://schemas.openxmlformats.org/presentationml/2006/ole">
            <p:oleObj spid="_x0000_s61446" name="Egyenlet" r:id="rId5" imgW="291973" imgH="393529" progId="Equation.3">
              <p:embed/>
            </p:oleObj>
          </a:graphicData>
        </a:graphic>
      </p:graphicFrame>
      <p:sp>
        <p:nvSpPr>
          <p:cNvPr id="61447" name="Rectangle 12"/>
          <p:cNvSpPr>
            <a:spLocks noChangeArrowheads="1"/>
          </p:cNvSpPr>
          <p:nvPr/>
        </p:nvSpPr>
        <p:spPr bwMode="auto">
          <a:xfrm>
            <a:off x="0" y="695325"/>
            <a:ext cx="244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600">
                <a:latin typeface="Times New Roman" pitchFamily="18" charset="0"/>
              </a:rPr>
              <a:t> </a:t>
            </a:r>
            <a:endParaRPr lang="hu-HU" sz="2400">
              <a:latin typeface="Times New Roman" pitchFamily="18" charset="0"/>
            </a:endParaRPr>
          </a:p>
        </p:txBody>
      </p:sp>
      <p:sp>
        <p:nvSpPr>
          <p:cNvPr id="61448" name="Line 13"/>
          <p:cNvSpPr>
            <a:spLocks noChangeShapeType="1"/>
          </p:cNvSpPr>
          <p:nvPr/>
        </p:nvSpPr>
        <p:spPr bwMode="auto">
          <a:xfrm flipH="1">
            <a:off x="6659563" y="3213100"/>
            <a:ext cx="182562" cy="182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1449" name="Line 14"/>
          <p:cNvSpPr>
            <a:spLocks noChangeShapeType="1"/>
          </p:cNvSpPr>
          <p:nvPr/>
        </p:nvSpPr>
        <p:spPr bwMode="auto">
          <a:xfrm flipH="1">
            <a:off x="6443663" y="3573463"/>
            <a:ext cx="182562" cy="1825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145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graphicFrame>
        <p:nvGraphicFramePr>
          <p:cNvPr id="61451" name="Object 15"/>
          <p:cNvGraphicFramePr>
            <a:graphicFrameLocks noChangeAspect="1"/>
          </p:cNvGraphicFramePr>
          <p:nvPr/>
        </p:nvGraphicFramePr>
        <p:xfrm>
          <a:off x="7362825" y="3044825"/>
          <a:ext cx="280988" cy="719138"/>
        </p:xfrm>
        <a:graphic>
          <a:graphicData uri="http://schemas.openxmlformats.org/presentationml/2006/ole">
            <p:oleObj spid="_x0000_s61451" name="Egyenlet" r:id="rId6" imgW="152334" imgH="393529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5888"/>
            <a:ext cx="2314575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400" smtClean="0"/>
              <a:t>Lehetőségek:</a:t>
            </a:r>
          </a:p>
          <a:p>
            <a:pPr eaLnBrk="1" hangingPunct="1">
              <a:buFontTx/>
              <a:buNone/>
            </a:pPr>
            <a:endParaRPr lang="hu-HU" sz="2400" smtClean="0"/>
          </a:p>
        </p:txBody>
      </p:sp>
      <p:graphicFrame>
        <p:nvGraphicFramePr>
          <p:cNvPr id="62467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3563" y="938213"/>
          <a:ext cx="2087562" cy="1714500"/>
        </p:xfrm>
        <a:graphic>
          <a:graphicData uri="http://schemas.openxmlformats.org/presentationml/2006/ole">
            <p:oleObj spid="_x0000_s62467" name="Egyenlet" r:id="rId4" imgW="545863" imgH="634725" progId="Equation.3">
              <p:embed/>
            </p:oleObj>
          </a:graphicData>
        </a:graphic>
      </p:graphicFrame>
      <p:graphicFrame>
        <p:nvGraphicFramePr>
          <p:cNvPr id="62468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830763" y="909638"/>
          <a:ext cx="1917700" cy="1238250"/>
        </p:xfrm>
        <a:graphic>
          <a:graphicData uri="http://schemas.openxmlformats.org/presentationml/2006/ole">
            <p:oleObj spid="_x0000_s62468" name="Egyenlet" r:id="rId5" imgW="609336" imgH="393529" progId="Equation.3">
              <p:embed/>
            </p:oleObj>
          </a:graphicData>
        </a:graphic>
      </p:graphicFrame>
      <p:graphicFrame>
        <p:nvGraphicFramePr>
          <p:cNvPr id="62469" name="Object 10"/>
          <p:cNvGraphicFramePr>
            <a:graphicFrameLocks noChangeAspect="1"/>
          </p:cNvGraphicFramePr>
          <p:nvPr/>
        </p:nvGraphicFramePr>
        <p:xfrm>
          <a:off x="458788" y="2320925"/>
          <a:ext cx="2592387" cy="1187450"/>
        </p:xfrm>
        <a:graphic>
          <a:graphicData uri="http://schemas.openxmlformats.org/presentationml/2006/ole">
            <p:oleObj spid="_x0000_s62469" name="Egyenlet" r:id="rId6" imgW="622030" imgH="393529" progId="Equation.3">
              <p:embed/>
            </p:oleObj>
          </a:graphicData>
        </a:graphic>
      </p:graphicFrame>
      <p:graphicFrame>
        <p:nvGraphicFramePr>
          <p:cNvPr id="62470" name="Object 11"/>
          <p:cNvGraphicFramePr>
            <a:graphicFrameLocks noChangeAspect="1"/>
          </p:cNvGraphicFramePr>
          <p:nvPr/>
        </p:nvGraphicFramePr>
        <p:xfrm>
          <a:off x="4708525" y="2381250"/>
          <a:ext cx="3392488" cy="1198563"/>
        </p:xfrm>
        <a:graphic>
          <a:graphicData uri="http://schemas.openxmlformats.org/presentationml/2006/ole">
            <p:oleObj spid="_x0000_s62470" name="Egyenlet" r:id="rId7" imgW="863225" imgH="393529" progId="Equation.3">
              <p:embed/>
            </p:oleObj>
          </a:graphicData>
        </a:graphic>
      </p:graphicFrame>
      <p:graphicFrame>
        <p:nvGraphicFramePr>
          <p:cNvPr id="62471" name="Object 12"/>
          <p:cNvGraphicFramePr>
            <a:graphicFrameLocks noChangeAspect="1"/>
          </p:cNvGraphicFramePr>
          <p:nvPr/>
        </p:nvGraphicFramePr>
        <p:xfrm>
          <a:off x="539750" y="3767138"/>
          <a:ext cx="3095625" cy="1235075"/>
        </p:xfrm>
        <a:graphic>
          <a:graphicData uri="http://schemas.openxmlformats.org/presentationml/2006/ole">
            <p:oleObj spid="_x0000_s62471" name="Egyenlet" r:id="rId8" imgW="837836" imgH="393529" progId="Equation.3">
              <p:embed/>
            </p:oleObj>
          </a:graphicData>
        </a:graphic>
      </p:graphicFrame>
      <p:graphicFrame>
        <p:nvGraphicFramePr>
          <p:cNvPr id="62472" name="Object 13"/>
          <p:cNvGraphicFramePr>
            <a:graphicFrameLocks noChangeAspect="1"/>
          </p:cNvGraphicFramePr>
          <p:nvPr/>
        </p:nvGraphicFramePr>
        <p:xfrm>
          <a:off x="4754563" y="3790950"/>
          <a:ext cx="3605212" cy="1235075"/>
        </p:xfrm>
        <a:graphic>
          <a:graphicData uri="http://schemas.openxmlformats.org/presentationml/2006/ole">
            <p:oleObj spid="_x0000_s62472" name="Egyenlet" r:id="rId9" imgW="952087" imgH="393529" progId="Equation.3">
              <p:embed/>
            </p:oleObj>
          </a:graphicData>
        </a:graphic>
      </p:graphicFrame>
      <p:graphicFrame>
        <p:nvGraphicFramePr>
          <p:cNvPr id="62473" name="Object 15"/>
          <p:cNvGraphicFramePr>
            <a:graphicFrameLocks noChangeAspect="1"/>
          </p:cNvGraphicFramePr>
          <p:nvPr/>
        </p:nvGraphicFramePr>
        <p:xfrm>
          <a:off x="490538" y="5373688"/>
          <a:ext cx="3168650" cy="1171575"/>
        </p:xfrm>
        <a:graphic>
          <a:graphicData uri="http://schemas.openxmlformats.org/presentationml/2006/ole">
            <p:oleObj spid="_x0000_s62473" name="Egyenlet" r:id="rId10" imgW="837836" imgH="393529" progId="Equation.3">
              <p:embed/>
            </p:oleObj>
          </a:graphicData>
        </a:graphic>
      </p:graphicFrame>
      <p:graphicFrame>
        <p:nvGraphicFramePr>
          <p:cNvPr id="62474" name="Object 16"/>
          <p:cNvGraphicFramePr>
            <a:graphicFrameLocks noChangeAspect="1"/>
          </p:cNvGraphicFramePr>
          <p:nvPr/>
        </p:nvGraphicFramePr>
        <p:xfrm>
          <a:off x="4787900" y="5300663"/>
          <a:ext cx="3024188" cy="1246187"/>
        </p:xfrm>
        <a:graphic>
          <a:graphicData uri="http://schemas.openxmlformats.org/presentationml/2006/ole">
            <p:oleObj spid="_x0000_s62474" name="Egyenlet" r:id="rId11" imgW="825500" imgH="3937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6600FF"/>
                </a:solidFill>
                <a:latin typeface="Times New Roman" pitchFamily="18" charset="0"/>
              </a:rPr>
              <a:t>Bonifert Domonkos Nemzetközi Matematikaverseny</a:t>
            </a:r>
          </a:p>
        </p:txBody>
      </p:sp>
      <p:pic>
        <p:nvPicPr>
          <p:cNvPr id="63491" name="Picture 4" descr="Do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844675"/>
            <a:ext cx="1911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124075" y="4941888"/>
            <a:ext cx="54721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u-HU" sz="4000" b="1">
                <a:latin typeface="Times New Roman" pitchFamily="18" charset="0"/>
              </a:rPr>
              <a:t>www.jgypk.hu/?p=1773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62950" cy="633571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hu-HU" i="1" smtClean="0"/>
              <a:t>                </a:t>
            </a:r>
            <a:r>
              <a:rPr lang="hu-HU" b="1" smtClean="0">
                <a:solidFill>
                  <a:srgbClr val="660066"/>
                </a:solidFill>
                <a:latin typeface="Times New Roman" pitchFamily="18" charset="0"/>
              </a:rPr>
              <a:t>Köszönöm az érdeklődést </a:t>
            </a:r>
          </a:p>
          <a:p>
            <a:pPr eaLnBrk="1" hangingPunct="1">
              <a:buFontTx/>
              <a:buNone/>
            </a:pPr>
            <a:r>
              <a:rPr lang="hu-HU" b="1" smtClean="0">
                <a:solidFill>
                  <a:srgbClr val="660066"/>
                </a:solidFill>
                <a:latin typeface="Times New Roman" pitchFamily="18" charset="0"/>
              </a:rPr>
              <a:t>                                    és</a:t>
            </a:r>
          </a:p>
          <a:p>
            <a:pPr eaLnBrk="1" hangingPunct="1">
              <a:buFontTx/>
              <a:buNone/>
            </a:pPr>
            <a:r>
              <a:rPr lang="hu-HU" b="1" smtClean="0">
                <a:solidFill>
                  <a:srgbClr val="660066"/>
                </a:solidFill>
                <a:latin typeface="Times New Roman" pitchFamily="18" charset="0"/>
              </a:rPr>
              <a:t>                   a megtisztelő  figyelmet!</a:t>
            </a:r>
          </a:p>
          <a:p>
            <a:pPr eaLnBrk="1" hangingPunct="1">
              <a:buFontTx/>
              <a:buNone/>
            </a:pPr>
            <a:endParaRPr lang="hu-HU" b="1" smtClean="0">
              <a:solidFill>
                <a:srgbClr val="66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hu-HU" b="1" smtClean="0">
                <a:solidFill>
                  <a:srgbClr val="660066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hu-HU" b="1" smtClean="0">
              <a:solidFill>
                <a:srgbClr val="66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hu-HU" b="1" smtClean="0">
              <a:solidFill>
                <a:srgbClr val="66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hu-HU" i="1" smtClean="0"/>
              <a:t>                      </a:t>
            </a:r>
          </a:p>
          <a:p>
            <a:pPr eaLnBrk="1" hangingPunct="1">
              <a:buFontTx/>
              <a:buNone/>
            </a:pPr>
            <a:r>
              <a:rPr lang="hu-HU" i="1" smtClean="0"/>
              <a:t>                          </a:t>
            </a:r>
            <a:r>
              <a:rPr lang="hu-HU" sz="2400" i="1" smtClean="0"/>
              <a:t>Juhász  Nándor  </a:t>
            </a:r>
          </a:p>
          <a:p>
            <a:pPr eaLnBrk="1" hangingPunct="1">
              <a:buFontTx/>
              <a:buNone/>
            </a:pPr>
            <a:r>
              <a:rPr lang="hu-HU" sz="2400" i="1" smtClean="0"/>
              <a:t>                                      (Szeged)</a:t>
            </a:r>
            <a:endParaRPr lang="hu-HU" sz="1000" i="1" smtClean="0"/>
          </a:p>
          <a:p>
            <a:pPr eaLnBrk="1" hangingPunct="1">
              <a:buFontTx/>
              <a:buNone/>
            </a:pPr>
            <a:r>
              <a:rPr lang="hu-HU" i="1" smtClean="0"/>
              <a:t>                       </a:t>
            </a:r>
            <a:r>
              <a:rPr lang="hu-HU" sz="2400" i="1" smtClean="0"/>
              <a:t>nandy23j@gmail.com</a:t>
            </a:r>
          </a:p>
        </p:txBody>
      </p:sp>
      <p:pic>
        <p:nvPicPr>
          <p:cNvPr id="64515" name="Picture 3" descr="kez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565400"/>
            <a:ext cx="2808287" cy="20081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5"/>
          <p:cNvSpPr>
            <a:spLocks noChangeArrowheads="1"/>
          </p:cNvSpPr>
          <p:nvPr/>
        </p:nvSpPr>
        <p:spPr bwMode="auto">
          <a:xfrm rot="1382456">
            <a:off x="2133600" y="1346200"/>
            <a:ext cx="3084513" cy="2046288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 rot="-1296384">
            <a:off x="3736975" y="1060450"/>
            <a:ext cx="3200400" cy="2286000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2822575" y="2133600"/>
            <a:ext cx="3429000" cy="2057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736975" y="2546350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4000"/>
              </a:lnSpc>
              <a:defRPr/>
            </a:pPr>
            <a:r>
              <a:rPr lang="hu-HU" sz="1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 e h e t s é g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3775075" y="3567113"/>
            <a:ext cx="15890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1400" b="1">
                <a:latin typeface="Times New Roman" pitchFamily="18" charset="0"/>
              </a:rPr>
              <a:t>K r e a t i v i t á s</a:t>
            </a:r>
            <a:endParaRPr lang="hu-HU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2195513" y="1628775"/>
            <a:ext cx="177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600">
                <a:latin typeface="Times New Roman" pitchFamily="18" charset="0"/>
              </a:rPr>
              <a:t>Átlagon felüli</a:t>
            </a:r>
          </a:p>
          <a:p>
            <a:pPr algn="ctr"/>
            <a:r>
              <a:rPr lang="hu-HU" sz="1600" b="1">
                <a:latin typeface="Times New Roman" pitchFamily="18" charset="0"/>
              </a:rPr>
              <a:t>K é p e s s é g e k</a:t>
            </a:r>
            <a:endParaRPr lang="hu-HU" sz="1600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5108575" y="1228725"/>
            <a:ext cx="1485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b="1">
                <a:latin typeface="Times New Roman" pitchFamily="18" charset="0"/>
              </a:rPr>
              <a:t>M o t i v á c i ó</a:t>
            </a:r>
          </a:p>
          <a:p>
            <a:pPr algn="ctr"/>
            <a:r>
              <a:rPr lang="hu-HU" sz="1400">
                <a:latin typeface="Times New Roman" pitchFamily="18" charset="0"/>
              </a:rPr>
              <a:t>feladat iránti</a:t>
            </a:r>
          </a:p>
          <a:p>
            <a:pPr algn="ctr"/>
            <a:r>
              <a:rPr lang="hu-HU" sz="1400">
                <a:latin typeface="Times New Roman" pitchFamily="18" charset="0"/>
              </a:rPr>
              <a:t>elkötelezettség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1692275" y="4652963"/>
            <a:ext cx="2346325" cy="1543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u-HU" sz="1400">
                <a:latin typeface="Times New Roman" pitchFamily="18" charset="0"/>
              </a:rPr>
              <a:t>„valamire való alkalmasság”</a:t>
            </a:r>
          </a:p>
          <a:p>
            <a:pPr lvl="1">
              <a:buFont typeface="Times New Roman" pitchFamily="18" charset="0"/>
              <a:buChar char="-"/>
            </a:pPr>
            <a:r>
              <a:rPr lang="hu-HU" sz="1400">
                <a:latin typeface="Times New Roman" pitchFamily="18" charset="0"/>
              </a:rPr>
              <a:t>intellektuális</a:t>
            </a:r>
          </a:p>
          <a:p>
            <a:pPr>
              <a:buFont typeface="Times New Roman" pitchFamily="18" charset="0"/>
              <a:buNone/>
            </a:pPr>
            <a:r>
              <a:rPr lang="hu-HU" sz="1400">
                <a:latin typeface="Times New Roman" pitchFamily="18" charset="0"/>
              </a:rPr>
              <a:t>          -művészeti</a:t>
            </a:r>
          </a:p>
          <a:p>
            <a:pPr>
              <a:buFont typeface="Times New Roman" pitchFamily="18" charset="0"/>
              <a:buNone/>
            </a:pPr>
            <a:r>
              <a:rPr lang="hu-HU" sz="1400">
                <a:latin typeface="Times New Roman" pitchFamily="18" charset="0"/>
              </a:rPr>
              <a:t>          -szociális</a:t>
            </a:r>
          </a:p>
          <a:p>
            <a:pPr>
              <a:buFont typeface="Times New Roman" pitchFamily="18" charset="0"/>
              <a:buNone/>
            </a:pPr>
            <a:r>
              <a:rPr lang="hu-HU" sz="1400">
                <a:latin typeface="Times New Roman" pitchFamily="18" charset="0"/>
              </a:rPr>
              <a:t>          -pszichomotoros</a:t>
            </a:r>
            <a:endParaRPr lang="hu-HU"/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4137025" y="4794250"/>
            <a:ext cx="22860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sz="1400">
                <a:latin typeface="Times New Roman" pitchFamily="18" charset="0"/>
              </a:rPr>
              <a:t>- divergens gondolkodás</a:t>
            </a:r>
          </a:p>
          <a:p>
            <a:r>
              <a:rPr lang="hu-HU" sz="1400">
                <a:latin typeface="Times New Roman" pitchFamily="18" charset="0"/>
              </a:rPr>
              <a:t>- originalitás</a:t>
            </a:r>
          </a:p>
          <a:p>
            <a:r>
              <a:rPr lang="hu-HU" sz="1400">
                <a:latin typeface="Times New Roman" pitchFamily="18" charset="0"/>
              </a:rPr>
              <a:t>- élénk fantázia  váratlan    </a:t>
            </a:r>
          </a:p>
          <a:p>
            <a:r>
              <a:rPr lang="hu-HU" sz="1400">
                <a:latin typeface="Times New Roman" pitchFamily="18" charset="0"/>
              </a:rPr>
              <a:t>   helyzetekben</a:t>
            </a:r>
          </a:p>
          <a:p>
            <a:r>
              <a:rPr lang="hu-HU" sz="1400">
                <a:latin typeface="Times New Roman" pitchFamily="18" charset="0"/>
              </a:rPr>
              <a:t>- flexibilitás  asszociációk</a:t>
            </a:r>
          </a:p>
          <a:p>
            <a:r>
              <a:rPr lang="hu-HU" sz="1400">
                <a:latin typeface="Times New Roman" pitchFamily="18" charset="0"/>
              </a:rPr>
              <a:t>- fluencia</a:t>
            </a:r>
            <a:endParaRPr lang="hu-HU"/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6575425" y="3756025"/>
            <a:ext cx="1243013" cy="2400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-  kíváncsiság</a:t>
            </a:r>
          </a:p>
          <a:p>
            <a:pPr algn="just"/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-  érdeklődés</a:t>
            </a:r>
          </a:p>
          <a:p>
            <a:pPr algn="just"/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-  szorgalom</a:t>
            </a:r>
          </a:p>
          <a:p>
            <a:pPr algn="just">
              <a:buFontTx/>
              <a:buChar char="-"/>
            </a:pPr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 kitartás</a:t>
            </a:r>
          </a:p>
          <a:p>
            <a:pPr algn="just">
              <a:buFontTx/>
              <a:buChar char="-"/>
            </a:pPr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 emocionális           </a:t>
            </a:r>
          </a:p>
          <a:p>
            <a:pPr algn="just">
              <a:lnSpc>
                <a:spcPct val="80000"/>
              </a:lnSpc>
            </a:pPr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  stabilitás</a:t>
            </a: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a környezet   </a:t>
            </a:r>
          </a:p>
          <a:p>
            <a:pPr algn="just"/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   elismerése</a:t>
            </a:r>
          </a:p>
          <a:p>
            <a:pPr algn="just">
              <a:buFontTx/>
              <a:buChar char="-"/>
            </a:pPr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 optimális</a:t>
            </a:r>
          </a:p>
          <a:p>
            <a:pPr algn="just"/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  fejlesztés</a:t>
            </a:r>
          </a:p>
          <a:p>
            <a:pPr algn="just">
              <a:lnSpc>
                <a:spcPct val="80000"/>
              </a:lnSpc>
            </a:pPr>
            <a:r>
              <a:rPr lang="hu-HU" sz="1400">
                <a:solidFill>
                  <a:srgbClr val="000000"/>
                </a:solidFill>
                <a:latin typeface="Times New Roman" pitchFamily="18" charset="0"/>
              </a:rPr>
              <a:t>-  becsvágy</a:t>
            </a: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hu-HU"/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3051175" y="260350"/>
            <a:ext cx="28575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>
              <a:buFont typeface="Times New Roman" pitchFamily="18" charset="0"/>
              <a:buNone/>
            </a:pPr>
            <a:r>
              <a:rPr lang="hu-HU" sz="1400">
                <a:latin typeface="Times New Roman" pitchFamily="18" charset="0"/>
              </a:rPr>
              <a:t>Nem adaptál, hanem létrehoz;</a:t>
            </a:r>
          </a:p>
          <a:p>
            <a:pPr>
              <a:buFont typeface="Times New Roman" pitchFamily="18" charset="0"/>
              <a:buNone/>
            </a:pPr>
            <a:r>
              <a:rPr lang="hu-HU" sz="1400">
                <a:latin typeface="Times New Roman" pitchFamily="18" charset="0"/>
              </a:rPr>
              <a:t>          Nem megtanul, hanem rátalál, </a:t>
            </a:r>
          </a:p>
          <a:p>
            <a:pPr>
              <a:buFont typeface="Times New Roman" pitchFamily="18" charset="0"/>
              <a:buNone/>
            </a:pPr>
            <a:r>
              <a:rPr lang="hu-HU" sz="1400">
                <a:latin typeface="Times New Roman" pitchFamily="18" charset="0"/>
              </a:rPr>
              <a:t>          vagy kitalál</a:t>
            </a:r>
            <a:endParaRPr lang="hu-HU"/>
          </a:p>
        </p:txBody>
      </p:sp>
      <p:sp>
        <p:nvSpPr>
          <p:cNvPr id="6159" name="AutoShape 16"/>
          <p:cNvSpPr>
            <a:spLocks noChangeArrowheads="1"/>
          </p:cNvSpPr>
          <p:nvPr/>
        </p:nvSpPr>
        <p:spPr bwMode="auto">
          <a:xfrm rot="-9703509">
            <a:off x="1908175" y="2089150"/>
            <a:ext cx="546100" cy="2651125"/>
          </a:xfrm>
          <a:prstGeom prst="curvedLeftArrow">
            <a:avLst>
              <a:gd name="adj1" fmla="val 39849"/>
              <a:gd name="adj2" fmla="val 59177"/>
              <a:gd name="adj3" fmla="val 86699"/>
            </a:avLst>
          </a:prstGeom>
          <a:noFill/>
          <a:ln w="22225">
            <a:solidFill>
              <a:srgbClr val="80008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hu-HU"/>
          </a:p>
        </p:txBody>
      </p:sp>
      <p:sp>
        <p:nvSpPr>
          <p:cNvPr id="6160" name="AutoShape 17"/>
          <p:cNvSpPr>
            <a:spLocks noChangeArrowheads="1"/>
          </p:cNvSpPr>
          <p:nvPr/>
        </p:nvSpPr>
        <p:spPr bwMode="auto">
          <a:xfrm>
            <a:off x="5370513" y="3624263"/>
            <a:ext cx="342900" cy="1036637"/>
          </a:xfrm>
          <a:prstGeom prst="upArrow">
            <a:avLst>
              <a:gd name="adj1" fmla="val 50000"/>
              <a:gd name="adj2" fmla="val 75579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161" name="AutoShape 18"/>
          <p:cNvSpPr>
            <a:spLocks noChangeArrowheads="1"/>
          </p:cNvSpPr>
          <p:nvPr/>
        </p:nvSpPr>
        <p:spPr bwMode="auto">
          <a:xfrm rot="-5820408">
            <a:off x="5965825" y="2384425"/>
            <a:ext cx="2057400" cy="457200"/>
          </a:xfrm>
          <a:prstGeom prst="curvedUpArrow">
            <a:avLst>
              <a:gd name="adj1" fmla="val 29625"/>
              <a:gd name="adj2" fmla="val 170125"/>
              <a:gd name="adj3" fmla="val 33333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hu-HU"/>
          </a:p>
        </p:txBody>
      </p:sp>
      <p:sp>
        <p:nvSpPr>
          <p:cNvPr id="6162" name="AutoShape 19"/>
          <p:cNvSpPr>
            <a:spLocks noChangeArrowheads="1"/>
          </p:cNvSpPr>
          <p:nvPr/>
        </p:nvSpPr>
        <p:spPr bwMode="auto">
          <a:xfrm>
            <a:off x="4308475" y="946150"/>
            <a:ext cx="342900" cy="1466850"/>
          </a:xfrm>
          <a:prstGeom prst="downArrow">
            <a:avLst>
              <a:gd name="adj1" fmla="val 50000"/>
              <a:gd name="adj2" fmla="val 106944"/>
            </a:avLst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147" name="Text Box 20"/>
          <p:cNvSpPr txBox="1">
            <a:spLocks noChangeArrowheads="1"/>
          </p:cNvSpPr>
          <p:nvPr/>
        </p:nvSpPr>
        <p:spPr bwMode="auto">
          <a:xfrm>
            <a:off x="323850" y="260350"/>
            <a:ext cx="216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u="sng">
                <a:solidFill>
                  <a:srgbClr val="660066"/>
                </a:solidFill>
                <a:latin typeface="Times New Roman" pitchFamily="18" charset="0"/>
              </a:rPr>
              <a:t>A tehetségről: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85225" cy="2592388"/>
          </a:xfrm>
        </p:spPr>
        <p:txBody>
          <a:bodyPr/>
          <a:lstStyle/>
          <a:p>
            <a:pPr>
              <a:buFontTx/>
              <a:buNone/>
            </a:pPr>
            <a:r>
              <a:rPr lang="hu-H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 </a:t>
            </a:r>
            <a:r>
              <a:rPr lang="hu-H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tehetség</a:t>
            </a:r>
            <a:r>
              <a:rPr lang="hu-H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főbb összetevői </a:t>
            </a:r>
            <a:r>
              <a:rPr lang="hu-HU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(Feldhusen  1985  USA):</a:t>
            </a:r>
          </a:p>
          <a:p>
            <a:pPr>
              <a:buFontTx/>
              <a:buNone/>
            </a:pPr>
            <a:endParaRPr lang="hu-HU" sz="10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lvl="1"/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Magas általános intellektuális képesség</a:t>
            </a:r>
          </a:p>
          <a:p>
            <a:pPr lvl="1"/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Kimagasló speciális képességek</a:t>
            </a:r>
          </a:p>
          <a:p>
            <a:pPr lvl="1"/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Pozitív énkép</a:t>
            </a:r>
          </a:p>
          <a:p>
            <a:pPr lvl="1"/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Teljesítményorientált motiváltság (versenyszellem)</a:t>
            </a:r>
          </a:p>
          <a:p>
            <a:pPr>
              <a:buFontTx/>
              <a:buNone/>
            </a:pPr>
            <a:endParaRPr lang="hu-HU" sz="2400" smtClean="0"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58775" y="2997200"/>
            <a:ext cx="87852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hu-HU" sz="3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hu-HU" sz="1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9388" y="2536825"/>
            <a:ext cx="8713787" cy="182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/>
            <a:r>
              <a:rPr lang="hu-HU" sz="240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„Kevés olyan érzékeny és sérülékeny portéka van a világon, mint a </a:t>
            </a:r>
            <a:r>
              <a:rPr lang="hu-HU" sz="24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tehetség</a:t>
            </a:r>
            <a:r>
              <a:rPr lang="hu-HU" sz="240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Semmi sem könnyebb, mint kifejlődését gátolni vagy elfuserálni. Ez abból következik, hogy a tehetség kifejlődésének az önbizalom és az ambíció az alapfeltétele.”</a:t>
            </a:r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</a:p>
          <a:p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/Nagy  József, Szeged/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79388" y="4265613"/>
            <a:ext cx="89646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Ezt erősíti egy másik szegedi gondolata:</a:t>
            </a:r>
            <a:endParaRPr lang="hu-HU" sz="2400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400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„Van egy téveszme, hogy a lángelmét nem lehet elnyomni, az utat tör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400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magának. Csodát tör utat! Nincs könnyebb dolog, mint egy lángelmét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400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elnyomni, mert az nagyon érzékeny. Azt úgy el lehet fújni és taposni,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400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mintha ott se lett volna!”</a:t>
            </a:r>
            <a:r>
              <a:rPr lang="hu-HU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hu-HU" sz="28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             </a:t>
            </a:r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/Szent-Györgyi Albert, 1973./</a:t>
            </a:r>
            <a:endParaRPr lang="hu-HU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404813"/>
            <a:ext cx="8964612" cy="6337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sz="2400" smtClean="0">
                <a:latin typeface="Times New Roman" pitchFamily="18" charset="0"/>
              </a:rPr>
              <a:t>Nemzetközi kutatások szerint a tanárok kb. a tehetséges tanulók felét képesek felismerni mindennapi munkájuk során. Az általuk tehetségesnek tartott tanulók többsége valójában nem tekinthető annak. </a:t>
            </a:r>
          </a:p>
          <a:p>
            <a:pPr eaLnBrk="1" hangingPunct="1">
              <a:lnSpc>
                <a:spcPct val="80000"/>
              </a:lnSpc>
            </a:pPr>
            <a:endParaRPr lang="hu-HU" sz="80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hu-HU" sz="2400" smtClean="0">
                <a:latin typeface="Times New Roman" pitchFamily="18" charset="0"/>
              </a:rPr>
              <a:t>A felismeréshez, kiválasztáshoz nincs, nem is lehet egyetlen megbízható eszközt vagy módszert találni, csak a sokoldalú informá-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sz="2400" smtClean="0">
                <a:latin typeface="Times New Roman" pitchFamily="18" charset="0"/>
              </a:rPr>
              <a:t>    ciót biztosító komplex módszerek alkalmasak, mint a folyamatos megfigyelés, terhelés és eredménymérés.</a:t>
            </a:r>
            <a:endParaRPr lang="hu-HU" sz="8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400" b="1" i="1" smtClean="0">
                <a:solidFill>
                  <a:srgbClr val="990033"/>
                </a:solidFill>
                <a:latin typeface="Times New Roman" pitchFamily="18" charset="0"/>
              </a:rPr>
              <a:t>„A tehetség nem ’születik’, azt csinálni kell!”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1200" b="1" smtClean="0">
              <a:solidFill>
                <a:srgbClr val="A5002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Times New Roman" pitchFamily="18" charset="0"/>
              </a:rPr>
              <a:t>ami azt jelenti, hogy </a:t>
            </a:r>
            <a:r>
              <a:rPr lang="hu-HU" sz="2000" b="1" smtClean="0">
                <a:solidFill>
                  <a:srgbClr val="0000FF"/>
                </a:solidFill>
                <a:latin typeface="Times New Roman" pitchFamily="18" charset="0"/>
              </a:rPr>
              <a:t>fejleszthető, de nem adományozható!</a:t>
            </a:r>
          </a:p>
          <a:p>
            <a:pPr eaLnBrk="1" hangingPunct="1">
              <a:lnSpc>
                <a:spcPct val="80000"/>
              </a:lnSpc>
            </a:pPr>
            <a:endParaRPr lang="hu-HU" sz="10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hu-HU" sz="2400" smtClean="0">
                <a:solidFill>
                  <a:srgbClr val="A50021"/>
                </a:solidFill>
              </a:rPr>
              <a:t>„</a:t>
            </a:r>
            <a:r>
              <a:rPr lang="hu-HU" sz="2400" b="1" i="1" smtClean="0">
                <a:solidFill>
                  <a:srgbClr val="A50021"/>
                </a:solidFill>
                <a:latin typeface="Times New Roman" pitchFamily="18" charset="0"/>
              </a:rPr>
              <a:t>Nagyon haszontalan szolga az, aki csak a kötelességét teljesíti − ha többre is képes!”</a:t>
            </a:r>
            <a:r>
              <a:rPr lang="hu-HU" sz="2400" smtClean="0">
                <a:solidFill>
                  <a:srgbClr val="A50021"/>
                </a:solidFill>
              </a:rPr>
              <a:t> </a:t>
            </a:r>
            <a:r>
              <a:rPr lang="hu-HU" sz="2400" smtClean="0">
                <a:latin typeface="Times New Roman" pitchFamily="18" charset="0"/>
              </a:rPr>
              <a:t>– vallja egy Bibliai tétel.</a:t>
            </a:r>
            <a:r>
              <a:rPr lang="hu-H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40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400" smtClean="0">
                <a:latin typeface="Times New Roman" pitchFamily="18" charset="0"/>
              </a:rPr>
              <a:t>A tehetségekkel való foglalkozásnak nincsenek speciális módszerei, de nagy különbségek vannak az eredményes oktatás ütemében, mélységében és stratégiájában. 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1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4524</Words>
  <Application>Microsoft Office PowerPoint</Application>
  <PresentationFormat>Diavetítés a képernyőre (4:3 oldalarány)</PresentationFormat>
  <Paragraphs>698</Paragraphs>
  <Slides>65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2" baseType="lpstr">
      <vt:lpstr>Arial</vt:lpstr>
      <vt:lpstr>Times New Roman</vt:lpstr>
      <vt:lpstr>Symbol</vt:lpstr>
      <vt:lpstr>Tahoma</vt:lpstr>
      <vt:lpstr>Arial Unicode MS</vt:lpstr>
      <vt:lpstr>Alapértelmezett terv</vt:lpstr>
      <vt:lpstr>Microsoft Equation 3.0</vt:lpstr>
      <vt:lpstr>Kocz Kati, Turbé Kolos és a többiek (h)étlap az ifjú tehetségek fejlesztéséhez </vt:lpstr>
      <vt:lpstr>Kocz Kati, Turbé Kolos és a többiek (h)étlap az ifjú tehetségek fejlesztéséhez </vt:lpstr>
      <vt:lpstr>Történetiség:</vt:lpstr>
      <vt:lpstr>A   t e h e t s é g r ő l </vt:lpstr>
      <vt:lpstr>5. dia</vt:lpstr>
      <vt:lpstr>Divergens gondolkodás jellemzői:</vt:lpstr>
      <vt:lpstr>7. dia</vt:lpstr>
      <vt:lpstr>8. dia</vt:lpstr>
      <vt:lpstr>9. dia</vt:lpstr>
      <vt:lpstr>Az iskolai közeg hatásai:</vt:lpstr>
      <vt:lpstr>A tehetségek elvárásai tanáraik felé</vt:lpstr>
      <vt:lpstr>A fejlesztő tanár hármas szerepe  (Pósa  Lajos  nyomán)</vt:lpstr>
      <vt:lpstr>13. dia</vt:lpstr>
      <vt:lpstr>14. dia</vt:lpstr>
      <vt:lpstr>15. dia</vt:lpstr>
      <vt:lpstr>16. dia</vt:lpstr>
      <vt:lpstr>17. dia</vt:lpstr>
      <vt:lpstr>Egy feladat a XVI. századból: </vt:lpstr>
      <vt:lpstr>19. dia</vt:lpstr>
      <vt:lpstr>Egy szép, grafikus megoldás: </vt:lpstr>
      <vt:lpstr>21. dia</vt:lpstr>
      <vt:lpstr>22. dia</vt:lpstr>
      <vt:lpstr>23. dia</vt:lpstr>
      <vt:lpstr>24. dia</vt:lpstr>
      <vt:lpstr>Más lehetőség is van, ha más a definíció!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  napja</vt:lpstr>
      <vt:lpstr>47. dia</vt:lpstr>
      <vt:lpstr>48. dia</vt:lpstr>
      <vt:lpstr>49. dia</vt:lpstr>
      <vt:lpstr>50. dia</vt:lpstr>
      <vt:lpstr>51. dia</vt:lpstr>
      <vt:lpstr>Aktualitás!</vt:lpstr>
      <vt:lpstr> Meghökkentő  szövegű – ismerős – feladat  </vt:lpstr>
      <vt:lpstr>54. dia</vt:lpstr>
      <vt:lpstr>Egyebek</vt:lpstr>
      <vt:lpstr> 16. A 2013 olyan négyjegyű szám, amelynek számjegykülönböző számok, az utolsó számjegye egyenlő az első három számjegyének összegével, az első számjegye pedig egyenlő a két középső számjegy összegének kétszeresével. Hány ilyen négyjegyű pozitív egész szám van?</vt:lpstr>
      <vt:lpstr>18. Ili, Piri és Vali egy hat fős csoportban újfajta          számháborúba kezdtek. A lányok számai: Ilié a 3-as,           Pirié a 11-es és Valié a 61-es. Az ellenfél csapatát           három fiú alkotta, nekik is különleges számaik                    voltak. A játékszabály szerint a lányoknak kellett          választani a leolvasandó ellenfelek közül olyat,          akinek a számát a sajátjával megszorozva, minden          fiú-lány pár ugyanannyit kapjon eredményül. Piri          hamarosan észrevette, hogy neki azt a fiút kell          választani, akinek a száma megegyezik a másik két         lány számának szorzatával.                          Melyik számokat viselhették a lányok célszemélyei?</vt:lpstr>
      <vt:lpstr>58. dia</vt:lpstr>
      <vt:lpstr>59. dia</vt:lpstr>
      <vt:lpstr>60. dia</vt:lpstr>
      <vt:lpstr>61. dia</vt:lpstr>
      <vt:lpstr>62. dia</vt:lpstr>
      <vt:lpstr>63. dia</vt:lpstr>
      <vt:lpstr>Bonifert Domonkos Nemzetközi Matematikaverseny</vt:lpstr>
      <vt:lpstr>65.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JUHÁSZ NÁNDOR</dc:creator>
  <cp:lastModifiedBy>IRODA</cp:lastModifiedBy>
  <cp:revision>38</cp:revision>
  <cp:lastPrinted>1601-01-01T00:00:00Z</cp:lastPrinted>
  <dcterms:created xsi:type="dcterms:W3CDTF">2013-06-11T19:31:37Z</dcterms:created>
  <dcterms:modified xsi:type="dcterms:W3CDTF">2013-08-12T13:59:15Z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