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0" r:id="rId1"/>
    <p:sldMasterId id="2147483674" r:id="rId2"/>
    <p:sldMasterId id="2147483662" r:id="rId3"/>
  </p:sldMasterIdLst>
  <p:notesMasterIdLst>
    <p:notesMasterId r:id="rId30"/>
  </p:notesMasterIdLst>
  <p:handoutMasterIdLst>
    <p:handoutMasterId r:id="rId31"/>
  </p:handoutMasterIdLst>
  <p:sldIdLst>
    <p:sldId id="256" r:id="rId4"/>
    <p:sldId id="676" r:id="rId5"/>
    <p:sldId id="690" r:id="rId6"/>
    <p:sldId id="691" r:id="rId7"/>
    <p:sldId id="685" r:id="rId8"/>
    <p:sldId id="695" r:id="rId9"/>
    <p:sldId id="719" r:id="rId10"/>
    <p:sldId id="703" r:id="rId11"/>
    <p:sldId id="711" r:id="rId12"/>
    <p:sldId id="712" r:id="rId13"/>
    <p:sldId id="706" r:id="rId14"/>
    <p:sldId id="704" r:id="rId15"/>
    <p:sldId id="673" r:id="rId16"/>
    <p:sldId id="674" r:id="rId17"/>
    <p:sldId id="708" r:id="rId18"/>
    <p:sldId id="710" r:id="rId19"/>
    <p:sldId id="709" r:id="rId20"/>
    <p:sldId id="718" r:id="rId21"/>
    <p:sldId id="715" r:id="rId22"/>
    <p:sldId id="716" r:id="rId23"/>
    <p:sldId id="717" r:id="rId24"/>
    <p:sldId id="696" r:id="rId25"/>
    <p:sldId id="697" r:id="rId26"/>
    <p:sldId id="672" r:id="rId27"/>
    <p:sldId id="720" r:id="rId28"/>
    <p:sldId id="689" r:id="rId29"/>
  </p:sldIdLst>
  <p:sldSz cx="9144000" cy="6858000" type="screen4x3"/>
  <p:notesSz cx="7038975" cy="9185275"/>
  <p:embeddedFontLst>
    <p:embeddedFont>
      <p:font typeface="Comic Sans MS" pitchFamily="66" charset="0"/>
      <p:regular r:id="rId32"/>
      <p:bold r:id="rId33"/>
    </p:embeddedFont>
    <p:embeddedFont>
      <p:font typeface="Calibri" pitchFamily="34" charset="0"/>
      <p:regular r:id="rId34"/>
      <p:bold r:id="rId35"/>
      <p:italic r:id="rId36"/>
      <p:boldItalic r:id="rId37"/>
    </p:embeddedFont>
  </p:embeddedFontLst>
  <p:defaultTextStyle>
    <a:defPPr>
      <a:defRPr lang="en-US"/>
    </a:defPPr>
    <a:lvl1pPr algn="l" rtl="0" fontAlgn="base">
      <a:lnSpc>
        <a:spcPct val="1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lnSpc>
        <a:spcPct val="1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lnSpc>
        <a:spcPct val="1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lnSpc>
        <a:spcPct val="1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lnSpc>
        <a:spcPct val="1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9900"/>
    <a:srgbClr val="0000FF"/>
    <a:srgbClr val="FFEBFF"/>
    <a:srgbClr val="CC0099"/>
    <a:srgbClr val="0CAE27"/>
    <a:srgbClr val="FF3300"/>
    <a:srgbClr val="D5EBED"/>
    <a:srgbClr val="99FF66"/>
    <a:srgbClr val="C0C0C0"/>
    <a:srgbClr val="DCEF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737" autoAdjust="0"/>
  </p:normalViewPr>
  <p:slideViewPr>
    <p:cSldViewPr>
      <p:cViewPr varScale="1">
        <p:scale>
          <a:sx n="76" d="100"/>
          <a:sy n="76" d="100"/>
        </p:scale>
        <p:origin x="-5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font" Target="fonts/font3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font" Target="fonts/font2.fntdata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font" Target="fonts/font1.fntdata"/><Relationship Id="rId37" Type="http://schemas.openxmlformats.org/officeDocument/2006/relationships/font" Target="fonts/font6.fntdata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font" Target="fonts/font5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font" Target="fonts/font4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defRPr sz="1200"/>
            </a:lvl1pPr>
          </a:lstStyle>
          <a:p>
            <a:endParaRPr lang="en-US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9388" y="0"/>
            <a:ext cx="30495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/>
            </a:lvl1pPr>
          </a:lstStyle>
          <a:p>
            <a:r>
              <a:rPr lang="hu-HU" smtClean="0"/>
              <a:t>2012 július</a:t>
            </a:r>
            <a:endParaRPr lang="en-US"/>
          </a:p>
        </p:txBody>
      </p:sp>
      <p:sp>
        <p:nvSpPr>
          <p:cNvPr id="400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6488"/>
            <a:ext cx="30495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defRPr sz="1200"/>
            </a:lvl1pPr>
          </a:lstStyle>
          <a:p>
            <a:endParaRPr lang="en-US"/>
          </a:p>
        </p:txBody>
      </p:sp>
      <p:sp>
        <p:nvSpPr>
          <p:cNvPr id="400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9388" y="8726488"/>
            <a:ext cx="30495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/>
            </a:lvl1pPr>
          </a:lstStyle>
          <a:p>
            <a:fld id="{2ADCA9D1-5C8A-4982-8FD0-86656F200F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9388" y="0"/>
            <a:ext cx="30495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latin typeface="Times New Roman" pitchFamily="18" charset="0"/>
              </a:defRPr>
            </a:lvl1pPr>
          </a:lstStyle>
          <a:p>
            <a:r>
              <a:rPr lang="hu-HU" smtClean="0"/>
              <a:t>2012 július</a:t>
            </a: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3963" y="688975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2450"/>
            <a:ext cx="516255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6488"/>
            <a:ext cx="30495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9388" y="8726488"/>
            <a:ext cx="30495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latin typeface="Times New Roman" pitchFamily="18" charset="0"/>
              </a:defRPr>
            </a:lvl1pPr>
          </a:lstStyle>
          <a:p>
            <a:fld id="{278219D0-4791-4164-911E-D8761677AA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D9FFC-2974-4BE2-A084-0EA01B4AE682}" type="slidenum">
              <a:rPr lang="en-US"/>
              <a:pPr/>
              <a:t>1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Cim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hu-HU" smtClean="0"/>
              <a:t>2012 július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3" r:id="rId10"/>
    <p:sldLayoutId id="2147483660" r:id="rId11"/>
    <p:sldLayoutId id="2147483661" r:id="rId12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A8768-3857-45D8-B148-83446B4021F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2012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C8A1E-C288-4366-B0D3-602EC1030A2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4800" y="897337"/>
            <a:ext cx="83058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hu-HU" sz="4000" dirty="0" smtClean="0">
                <a:latin typeface="Comic Sans MS" pitchFamily="66" charset="0"/>
              </a:rPr>
              <a:t>Gráfok és geometria</a:t>
            </a:r>
            <a:endParaRPr lang="en-US" sz="40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endParaRPr lang="en-US" sz="28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Comic Sans MS" pitchFamily="66" charset="0"/>
              </a:rPr>
              <a:t>Lov</a:t>
            </a:r>
            <a:r>
              <a:rPr lang="hu-HU" sz="2800" dirty="0">
                <a:solidFill>
                  <a:schemeClr val="accent2"/>
                </a:solidFill>
                <a:latin typeface="Comic Sans MS" pitchFamily="66" charset="0"/>
              </a:rPr>
              <a:t>á</a:t>
            </a:r>
            <a:r>
              <a:rPr lang="en-US" sz="2800" dirty="0" err="1" smtClean="0">
                <a:solidFill>
                  <a:schemeClr val="accent2"/>
                </a:solidFill>
                <a:latin typeface="Comic Sans MS" pitchFamily="66" charset="0"/>
              </a:rPr>
              <a:t>sz</a:t>
            </a:r>
            <a:r>
              <a:rPr lang="hu-HU" sz="28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Comic Sans MS" pitchFamily="66" charset="0"/>
              </a:rPr>
              <a:t>L</a:t>
            </a:r>
            <a:r>
              <a:rPr lang="hu-HU" sz="2800" dirty="0" smtClean="0">
                <a:solidFill>
                  <a:schemeClr val="accent2"/>
                </a:solidFill>
                <a:latin typeface="Comic Sans MS" pitchFamily="66" charset="0"/>
              </a:rPr>
              <a:t>á</a:t>
            </a:r>
            <a:r>
              <a:rPr lang="en-US" sz="2800" dirty="0" err="1" smtClean="0">
                <a:solidFill>
                  <a:schemeClr val="accent2"/>
                </a:solidFill>
                <a:latin typeface="Comic Sans MS" pitchFamily="66" charset="0"/>
              </a:rPr>
              <a:t>szl</a:t>
            </a:r>
            <a:r>
              <a:rPr lang="hu-HU" sz="2800" dirty="0" smtClean="0">
                <a:solidFill>
                  <a:schemeClr val="accent2"/>
                </a:solidFill>
                <a:latin typeface="Comic Sans MS" pitchFamily="66" charset="0"/>
              </a:rPr>
              <a:t>ó</a:t>
            </a:r>
            <a:r>
              <a:rPr lang="en-US" sz="28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endParaRPr lang="en-US" sz="28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hu-HU" sz="2800" dirty="0" smtClean="0">
                <a:solidFill>
                  <a:schemeClr val="accent2"/>
                </a:solidFill>
                <a:latin typeface="Comic Sans MS" pitchFamily="66" charset="0"/>
              </a:rPr>
              <a:t>ELTE TTK </a:t>
            </a:r>
            <a:r>
              <a:rPr lang="hu-HU" sz="2800" dirty="0" err="1" smtClean="0">
                <a:solidFill>
                  <a:schemeClr val="accent2"/>
                </a:solidFill>
                <a:latin typeface="Comic Sans MS" pitchFamily="66" charset="0"/>
              </a:rPr>
              <a:t>Számítógéptudományi</a:t>
            </a:r>
            <a:r>
              <a:rPr lang="hu-HU" sz="2800" dirty="0" smtClean="0">
                <a:solidFill>
                  <a:schemeClr val="accent2"/>
                </a:solidFill>
                <a:latin typeface="Comic Sans MS" pitchFamily="66" charset="0"/>
              </a:rPr>
              <a:t> Tanszék</a:t>
            </a:r>
            <a:endParaRPr lang="en-US" sz="2800" dirty="0">
              <a:latin typeface="CMTT12" pitchFamily="8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3" name="AutoShape 13"/>
          <p:cNvSpPr>
            <a:spLocks noChangeArrowheads="1"/>
          </p:cNvSpPr>
          <p:nvPr/>
        </p:nvSpPr>
        <p:spPr bwMode="auto">
          <a:xfrm>
            <a:off x="269235" y="817460"/>
            <a:ext cx="8450505" cy="241951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hu-HU" sz="2800" dirty="0" smtClean="0"/>
              <a:t>Ha egy síkgráf éleit pirossal és kékkel </a:t>
            </a:r>
            <a:r>
              <a:rPr lang="hu-HU" sz="2800" dirty="0" err="1" smtClean="0"/>
              <a:t>szinezzük</a:t>
            </a:r>
            <a:r>
              <a:rPr lang="hu-HU" sz="2800" dirty="0" smtClean="0"/>
              <a:t>, </a:t>
            </a:r>
          </a:p>
          <a:p>
            <a:pPr algn="ctr">
              <a:lnSpc>
                <a:spcPct val="150000"/>
              </a:lnSpc>
            </a:pPr>
            <a:r>
              <a:rPr lang="hu-HU" sz="2800" dirty="0" smtClean="0"/>
              <a:t>akkor mindig van olyan csúcs, melyben a piros élek</a:t>
            </a:r>
          </a:p>
          <a:p>
            <a:pPr algn="ctr">
              <a:lnSpc>
                <a:spcPct val="150000"/>
              </a:lnSpc>
            </a:pPr>
            <a:r>
              <a:rPr lang="hu-HU" sz="2800" dirty="0" smtClean="0"/>
              <a:t>ill. a kék élek egymás után következnek. </a:t>
            </a:r>
            <a:endParaRPr lang="en-US" sz="2800" dirty="0"/>
          </a:p>
        </p:txBody>
      </p:sp>
      <p:grpSp>
        <p:nvGrpSpPr>
          <p:cNvPr id="2" name="Csoportba foglalás 23"/>
          <p:cNvGrpSpPr/>
          <p:nvPr/>
        </p:nvGrpSpPr>
        <p:grpSpPr>
          <a:xfrm>
            <a:off x="385855" y="3313785"/>
            <a:ext cx="2458747" cy="1486096"/>
            <a:chOff x="424260" y="4338194"/>
            <a:chExt cx="2458747" cy="1486096"/>
          </a:xfrm>
        </p:grpSpPr>
        <p:cxnSp>
          <p:nvCxnSpPr>
            <p:cNvPr id="8" name="Egyenes összekötő 7"/>
            <p:cNvCxnSpPr/>
            <p:nvPr/>
          </p:nvCxnSpPr>
          <p:spPr bwMode="auto">
            <a:xfrm flipH="1" flipV="1">
              <a:off x="948577" y="4452582"/>
              <a:ext cx="521762" cy="59857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9" name="Egyenes összekötő 8"/>
            <p:cNvCxnSpPr/>
            <p:nvPr/>
          </p:nvCxnSpPr>
          <p:spPr bwMode="auto">
            <a:xfrm flipH="1">
              <a:off x="424260" y="5093768"/>
              <a:ext cx="1057385" cy="3048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1" name="Egyenes összekötő 10"/>
            <p:cNvCxnSpPr/>
            <p:nvPr/>
          </p:nvCxnSpPr>
          <p:spPr bwMode="auto">
            <a:xfrm flipH="1">
              <a:off x="872594" y="5106294"/>
              <a:ext cx="614481" cy="703816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3" name="Egyenes összekötő 12"/>
            <p:cNvCxnSpPr/>
            <p:nvPr/>
          </p:nvCxnSpPr>
          <p:spPr bwMode="auto">
            <a:xfrm flipH="1" flipV="1">
              <a:off x="1499600" y="5094595"/>
              <a:ext cx="921720" cy="72969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6" name="Egyenes összekötő 15"/>
            <p:cNvCxnSpPr/>
            <p:nvPr/>
          </p:nvCxnSpPr>
          <p:spPr bwMode="auto">
            <a:xfrm flipH="1" flipV="1">
              <a:off x="1500427" y="5080415"/>
              <a:ext cx="1382580" cy="7681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" name="Egyenes összekötő 18"/>
            <p:cNvCxnSpPr/>
            <p:nvPr/>
          </p:nvCxnSpPr>
          <p:spPr bwMode="auto">
            <a:xfrm flipH="1">
              <a:off x="1498773" y="4504340"/>
              <a:ext cx="1344175" cy="576076"/>
            </a:xfrm>
            <a:prstGeom prst="lin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1" name="Egyenes összekötő 20"/>
            <p:cNvCxnSpPr/>
            <p:nvPr/>
          </p:nvCxnSpPr>
          <p:spPr bwMode="auto">
            <a:xfrm flipH="1">
              <a:off x="1526306" y="4338194"/>
              <a:ext cx="192026" cy="729695"/>
            </a:xfrm>
            <a:prstGeom prst="lin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6" name="Ellipszis 5"/>
            <p:cNvSpPr/>
            <p:nvPr/>
          </p:nvSpPr>
          <p:spPr bwMode="auto">
            <a:xfrm>
              <a:off x="1410264" y="5003605"/>
              <a:ext cx="153620" cy="1536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5" name="Szövegdoboz 24"/>
          <p:cNvSpPr txBox="1"/>
          <p:nvPr/>
        </p:nvSpPr>
        <p:spPr>
          <a:xfrm>
            <a:off x="3151015" y="3137145"/>
            <a:ext cx="5253361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Feltehetjük, hogy minden lap </a:t>
            </a:r>
            <a:r>
              <a:rPr lang="hu-HU" sz="2800" dirty="0" smtClean="0">
                <a:sym typeface="Symbol"/>
              </a:rPr>
              <a:t></a:t>
            </a:r>
            <a:r>
              <a:rPr lang="hu-HU" sz="2800" dirty="0" smtClean="0"/>
              <a:t> </a:t>
            </a:r>
          </a:p>
        </p:txBody>
      </p:sp>
      <p:sp>
        <p:nvSpPr>
          <p:cNvPr id="26" name="Szövegdoboz 25"/>
          <p:cNvSpPr txBox="1"/>
          <p:nvPr/>
        </p:nvSpPr>
        <p:spPr>
          <a:xfrm>
            <a:off x="3152921" y="3825366"/>
            <a:ext cx="6027612" cy="755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olidFill>
                  <a:srgbClr val="0000FF"/>
                </a:solidFill>
              </a:rPr>
              <a:t>Minden lapon legfeljebb 2 </a:t>
            </a:r>
            <a:r>
              <a:rPr lang="hu-HU" sz="2800" dirty="0" err="1" smtClean="0">
                <a:solidFill>
                  <a:srgbClr val="0000FF"/>
                </a:solidFill>
              </a:rPr>
              <a:t>valtósarok</a:t>
            </a:r>
            <a:endParaRPr lang="hu-HU" sz="2800" dirty="0" smtClean="0">
              <a:solidFill>
                <a:srgbClr val="0000FF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2656124" y="4504340"/>
            <a:ext cx="6486071" cy="755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Minden csúcsban legalább 4 váltósarok</a:t>
            </a:r>
          </a:p>
        </p:txBody>
      </p:sp>
      <p:graphicFrame>
        <p:nvGraphicFramePr>
          <p:cNvPr id="516098" name="Object 2"/>
          <p:cNvGraphicFramePr>
            <a:graphicFrameLocks noChangeAspect="1"/>
          </p:cNvGraphicFramePr>
          <p:nvPr/>
        </p:nvGraphicFramePr>
        <p:xfrm>
          <a:off x="347450" y="5453040"/>
          <a:ext cx="4432300" cy="971550"/>
        </p:xfrm>
        <a:graphic>
          <a:graphicData uri="http://schemas.openxmlformats.org/presentationml/2006/ole">
            <p:oleObj spid="_x0000_s546818" name="Equation" r:id="rId3" imgW="1968480" imgH="431640" progId="Equation.DSMT4">
              <p:embed/>
            </p:oleObj>
          </a:graphicData>
        </a:graphic>
      </p:graphicFrame>
      <p:sp>
        <p:nvSpPr>
          <p:cNvPr id="30" name="Szövegdoboz 29"/>
          <p:cNvSpPr txBox="1"/>
          <p:nvPr/>
        </p:nvSpPr>
        <p:spPr>
          <a:xfrm>
            <a:off x="5416910" y="5585698"/>
            <a:ext cx="25442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FF0000"/>
                </a:solidFill>
              </a:rPr>
              <a:t>Ellentmondás</a:t>
            </a:r>
            <a:r>
              <a:rPr lang="hu-HU" sz="2800" dirty="0" smtClean="0">
                <a:solidFill>
                  <a:srgbClr val="FF0000"/>
                </a:solidFill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FF0000"/>
                </a:solidFill>
              </a:rPr>
              <a:t>Euler Formula!</a:t>
            </a:r>
          </a:p>
        </p:txBody>
      </p:sp>
      <p:sp>
        <p:nvSpPr>
          <p:cNvPr id="1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</a:t>
            </a:r>
            <a:r>
              <a:rPr lang="hu-HU" sz="2800" dirty="0" err="1" smtClean="0"/>
              <a:t>szinezése</a:t>
            </a:r>
            <a:r>
              <a:rPr lang="hu-HU" sz="2800" dirty="0" smtClean="0"/>
              <a:t> 2 színnel II.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3" name="Text Box 3"/>
          <p:cNvSpPr txBox="1">
            <a:spLocks noChangeArrowheads="1"/>
          </p:cNvSpPr>
          <p:nvPr/>
        </p:nvSpPr>
        <p:spPr bwMode="auto">
          <a:xfrm>
            <a:off x="7462135" y="2929735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9900"/>
                </a:solidFill>
              </a:rPr>
              <a:t>Cauchy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309045" y="894270"/>
            <a:ext cx="8449100" cy="176663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hu-HU" sz="2800" dirty="0" smtClean="0">
                <a:solidFill>
                  <a:srgbClr val="CC0099"/>
                </a:solidFill>
              </a:rPr>
              <a:t>Ha egy konvex poliéder lapjai merev sokszögek, </a:t>
            </a:r>
          </a:p>
          <a:p>
            <a:pPr algn="ctr">
              <a:lnSpc>
                <a:spcPct val="150000"/>
              </a:lnSpc>
            </a:pPr>
            <a:r>
              <a:rPr lang="hu-HU" sz="2800" dirty="0" smtClean="0">
                <a:solidFill>
                  <a:srgbClr val="CC0099"/>
                </a:solidFill>
              </a:rPr>
              <a:t>és csak az élei mentén hajlítható, akkor merev.</a:t>
            </a:r>
            <a:endParaRPr lang="en-US" sz="2800" dirty="0">
              <a:solidFill>
                <a:srgbClr val="CC0099"/>
              </a:solidFill>
            </a:endParaRPr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288476" y="3006545"/>
            <a:ext cx="3276600" cy="2971800"/>
            <a:chOff x="3504" y="480"/>
            <a:chExt cx="2064" cy="1872"/>
          </a:xfrm>
        </p:grpSpPr>
        <p:sp>
          <p:nvSpPr>
            <p:cNvPr id="8" name="Line 32"/>
            <p:cNvSpPr>
              <a:spLocks noChangeShapeType="1"/>
            </p:cNvSpPr>
            <p:nvPr/>
          </p:nvSpPr>
          <p:spPr bwMode="auto">
            <a:xfrm>
              <a:off x="3739" y="1373"/>
              <a:ext cx="170" cy="9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" name="Line 33"/>
            <p:cNvSpPr>
              <a:spLocks noChangeShapeType="1"/>
            </p:cNvSpPr>
            <p:nvPr/>
          </p:nvSpPr>
          <p:spPr bwMode="auto">
            <a:xfrm>
              <a:off x="3909" y="2352"/>
              <a:ext cx="16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auto">
            <a:xfrm>
              <a:off x="3739" y="1373"/>
              <a:ext cx="15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" name="Line 35"/>
            <p:cNvSpPr>
              <a:spLocks noChangeShapeType="1"/>
            </p:cNvSpPr>
            <p:nvPr/>
          </p:nvSpPr>
          <p:spPr bwMode="auto">
            <a:xfrm>
              <a:off x="5313" y="1373"/>
              <a:ext cx="255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" name="Line 36"/>
            <p:cNvSpPr>
              <a:spLocks noChangeShapeType="1"/>
            </p:cNvSpPr>
            <p:nvPr/>
          </p:nvSpPr>
          <p:spPr bwMode="auto">
            <a:xfrm flipH="1">
              <a:off x="3739" y="650"/>
              <a:ext cx="298" cy="7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" name="Rectangle 37"/>
            <p:cNvSpPr>
              <a:spLocks noChangeArrowheads="1"/>
            </p:cNvSpPr>
            <p:nvPr/>
          </p:nvSpPr>
          <p:spPr bwMode="auto">
            <a:xfrm>
              <a:off x="4187" y="1304"/>
              <a:ext cx="85" cy="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4" name="Line 38"/>
            <p:cNvSpPr>
              <a:spLocks noChangeShapeType="1"/>
            </p:cNvSpPr>
            <p:nvPr/>
          </p:nvSpPr>
          <p:spPr bwMode="auto">
            <a:xfrm flipH="1">
              <a:off x="3909" y="912"/>
              <a:ext cx="459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" name="Line 39"/>
            <p:cNvSpPr>
              <a:spLocks noChangeShapeType="1"/>
            </p:cNvSpPr>
            <p:nvPr/>
          </p:nvSpPr>
          <p:spPr bwMode="auto">
            <a:xfrm>
              <a:off x="4032" y="640"/>
              <a:ext cx="336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" name="Line 40"/>
            <p:cNvSpPr>
              <a:spLocks noChangeShapeType="1"/>
            </p:cNvSpPr>
            <p:nvPr/>
          </p:nvSpPr>
          <p:spPr bwMode="auto">
            <a:xfrm flipV="1">
              <a:off x="4037" y="480"/>
              <a:ext cx="808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" name="Line 41"/>
            <p:cNvSpPr>
              <a:spLocks noChangeShapeType="1"/>
            </p:cNvSpPr>
            <p:nvPr/>
          </p:nvSpPr>
          <p:spPr bwMode="auto">
            <a:xfrm flipV="1">
              <a:off x="4368" y="480"/>
              <a:ext cx="477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8" name="Line 42"/>
            <p:cNvSpPr>
              <a:spLocks noChangeShapeType="1"/>
            </p:cNvSpPr>
            <p:nvPr/>
          </p:nvSpPr>
          <p:spPr bwMode="auto">
            <a:xfrm>
              <a:off x="4845" y="480"/>
              <a:ext cx="468" cy="8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" name="Rectangle 43"/>
            <p:cNvSpPr>
              <a:spLocks noChangeArrowheads="1"/>
            </p:cNvSpPr>
            <p:nvPr/>
          </p:nvSpPr>
          <p:spPr bwMode="auto">
            <a:xfrm>
              <a:off x="5143" y="1331"/>
              <a:ext cx="85" cy="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" name="Line 44"/>
            <p:cNvSpPr>
              <a:spLocks noChangeShapeType="1"/>
            </p:cNvSpPr>
            <p:nvPr/>
          </p:nvSpPr>
          <p:spPr bwMode="auto">
            <a:xfrm flipH="1" flipV="1">
              <a:off x="4845" y="480"/>
              <a:ext cx="723" cy="18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" name="Line 45"/>
            <p:cNvSpPr>
              <a:spLocks noChangeShapeType="1"/>
            </p:cNvSpPr>
            <p:nvPr/>
          </p:nvSpPr>
          <p:spPr bwMode="auto">
            <a:xfrm flipH="1" flipV="1">
              <a:off x="3504" y="1344"/>
              <a:ext cx="232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" name="Line 46"/>
            <p:cNvSpPr>
              <a:spLocks noChangeShapeType="1"/>
            </p:cNvSpPr>
            <p:nvPr/>
          </p:nvSpPr>
          <p:spPr bwMode="auto">
            <a:xfrm>
              <a:off x="3504" y="1344"/>
              <a:ext cx="400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" name="Line 47"/>
            <p:cNvSpPr>
              <a:spLocks noChangeShapeType="1"/>
            </p:cNvSpPr>
            <p:nvPr/>
          </p:nvSpPr>
          <p:spPr bwMode="auto">
            <a:xfrm flipV="1">
              <a:off x="3504" y="960"/>
              <a:ext cx="96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" name="Line 48"/>
            <p:cNvSpPr>
              <a:spLocks noChangeShapeType="1"/>
            </p:cNvSpPr>
            <p:nvPr/>
          </p:nvSpPr>
          <p:spPr bwMode="auto">
            <a:xfrm flipH="1">
              <a:off x="3600" y="648"/>
              <a:ext cx="432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" name="Rectangle 49"/>
            <p:cNvSpPr>
              <a:spLocks noChangeArrowheads="1"/>
            </p:cNvSpPr>
            <p:nvPr/>
          </p:nvSpPr>
          <p:spPr bwMode="auto">
            <a:xfrm>
              <a:off x="3643" y="1312"/>
              <a:ext cx="85" cy="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6" name="Line 50"/>
            <p:cNvSpPr>
              <a:spLocks noChangeShapeType="1"/>
            </p:cNvSpPr>
            <p:nvPr/>
          </p:nvSpPr>
          <p:spPr bwMode="auto">
            <a:xfrm flipH="1" flipV="1">
              <a:off x="3600" y="960"/>
              <a:ext cx="304" cy="1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Poliéderek merevsége</a:t>
            </a:r>
            <a:endParaRPr lang="en-US" sz="2800" dirty="0"/>
          </a:p>
        </p:txBody>
      </p:sp>
      <p:grpSp>
        <p:nvGrpSpPr>
          <p:cNvPr id="41" name="Csoportba foglalás 40"/>
          <p:cNvGrpSpPr/>
          <p:nvPr/>
        </p:nvGrpSpPr>
        <p:grpSpPr>
          <a:xfrm>
            <a:off x="1969468" y="4312315"/>
            <a:ext cx="4162955" cy="1666030"/>
            <a:chOff x="3589402" y="4336105"/>
            <a:chExt cx="4162955" cy="1666030"/>
          </a:xfrm>
        </p:grpSpPr>
        <p:cxnSp>
          <p:nvCxnSpPr>
            <p:cNvPr id="42" name="Egyenes összekötő 41"/>
            <p:cNvCxnSpPr/>
            <p:nvPr/>
          </p:nvCxnSpPr>
          <p:spPr bwMode="auto">
            <a:xfrm>
              <a:off x="3589402" y="6002135"/>
              <a:ext cx="2583083" cy="0"/>
            </a:xfrm>
            <a:prstGeom prst="line">
              <a:avLst/>
            </a:prstGeom>
            <a:noFill/>
            <a:ln w="57150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3" name="Szabadkézi sokszög 42"/>
            <p:cNvSpPr/>
            <p:nvPr/>
          </p:nvSpPr>
          <p:spPr bwMode="auto">
            <a:xfrm>
              <a:off x="4822521" y="4918553"/>
              <a:ext cx="2292263" cy="1043836"/>
            </a:xfrm>
            <a:custGeom>
              <a:avLst/>
              <a:gdLst>
                <a:gd name="connsiteX0" fmla="*/ 2292263 w 2292263"/>
                <a:gd name="connsiteY0" fmla="*/ 116910 h 1043836"/>
                <a:gd name="connsiteX1" fmla="*/ 438411 w 2292263"/>
                <a:gd name="connsiteY1" fmla="*/ 154488 h 1043836"/>
                <a:gd name="connsiteX2" fmla="*/ 0 w 2292263"/>
                <a:gd name="connsiteY2" fmla="*/ 1043836 h 104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92263" h="1043836">
                  <a:moveTo>
                    <a:pt x="2292263" y="116910"/>
                  </a:moveTo>
                  <a:cubicBezTo>
                    <a:pt x="1556359" y="58455"/>
                    <a:pt x="820455" y="0"/>
                    <a:pt x="438411" y="154488"/>
                  </a:cubicBezTo>
                  <a:cubicBezTo>
                    <a:pt x="56367" y="308976"/>
                    <a:pt x="28183" y="676406"/>
                    <a:pt x="0" y="1043836"/>
                  </a:cubicBezTo>
                </a:path>
              </a:pathLst>
            </a:cu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4" name="Lekerekített téglalap 43"/>
            <p:cNvSpPr/>
            <p:nvPr/>
          </p:nvSpPr>
          <p:spPr bwMode="auto">
            <a:xfrm>
              <a:off x="6146605" y="4336105"/>
              <a:ext cx="1605752" cy="1055608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2800" b="0" i="0" u="none" strike="noStrike" cap="none" normalizeH="0" baseline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</a:rPr>
                <a:t>élszög</a:t>
              </a:r>
              <a:r>
                <a:rPr kumimoji="0" lang="hu-HU" sz="28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</a:rPr>
                <a:t>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2800" b="0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</a:rPr>
                <a:t>csökken</a:t>
              </a:r>
            </a:p>
          </p:txBody>
        </p:sp>
      </p:grpSp>
      <p:grpSp>
        <p:nvGrpSpPr>
          <p:cNvPr id="46" name="Csoportba foglalás 45"/>
          <p:cNvGrpSpPr/>
          <p:nvPr/>
        </p:nvGrpSpPr>
        <p:grpSpPr>
          <a:xfrm>
            <a:off x="117020" y="3692345"/>
            <a:ext cx="2543056" cy="2573508"/>
            <a:chOff x="1787534" y="3716135"/>
            <a:chExt cx="2543056" cy="2573508"/>
          </a:xfrm>
        </p:grpSpPr>
        <p:cxnSp>
          <p:nvCxnSpPr>
            <p:cNvPr id="47" name="Egyenes összekötő 46"/>
            <p:cNvCxnSpPr/>
            <p:nvPr/>
          </p:nvCxnSpPr>
          <p:spPr bwMode="auto">
            <a:xfrm flipH="1">
              <a:off x="3593990" y="3716135"/>
              <a:ext cx="736600" cy="2273300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8" name="Szabadkézi sokszög 47"/>
            <p:cNvSpPr/>
            <p:nvPr/>
          </p:nvSpPr>
          <p:spPr bwMode="auto">
            <a:xfrm>
              <a:off x="2304789" y="4680559"/>
              <a:ext cx="1590806" cy="542794"/>
            </a:xfrm>
            <a:custGeom>
              <a:avLst/>
              <a:gdLst>
                <a:gd name="connsiteX0" fmla="*/ 0 w 1590806"/>
                <a:gd name="connsiteY0" fmla="*/ 542794 h 542794"/>
                <a:gd name="connsiteX1" fmla="*/ 663879 w 1590806"/>
                <a:gd name="connsiteY1" fmla="*/ 54279 h 542794"/>
                <a:gd name="connsiteX2" fmla="*/ 1590806 w 1590806"/>
                <a:gd name="connsiteY2" fmla="*/ 217118 h 542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90806" h="542794">
                  <a:moveTo>
                    <a:pt x="0" y="542794"/>
                  </a:moveTo>
                  <a:cubicBezTo>
                    <a:pt x="199372" y="325676"/>
                    <a:pt x="398745" y="108558"/>
                    <a:pt x="663879" y="54279"/>
                  </a:cubicBezTo>
                  <a:cubicBezTo>
                    <a:pt x="929013" y="0"/>
                    <a:pt x="1259909" y="108559"/>
                    <a:pt x="1590806" y="217118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Lekerekített téglalap 48"/>
            <p:cNvSpPr/>
            <p:nvPr/>
          </p:nvSpPr>
          <p:spPr bwMode="auto">
            <a:xfrm>
              <a:off x="1787534" y="5234035"/>
              <a:ext cx="1414061" cy="1055608"/>
            </a:xfrm>
            <a:prstGeom prst="round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2800" b="0" i="0" u="none" strike="noStrike" cap="none" normalizeH="0" baseline="0" dirty="0" err="1" smtClean="0">
                  <a:ln>
                    <a:noFill/>
                  </a:ln>
                  <a:solidFill>
                    <a:srgbClr val="FF3300"/>
                  </a:solidFill>
                  <a:effectLst/>
                  <a:latin typeface="Arial" pitchFamily="34" charset="0"/>
                </a:rPr>
                <a:t>élszög</a:t>
              </a:r>
              <a:r>
                <a:rPr kumimoji="0" lang="hu-HU" sz="2800" b="0" i="0" u="none" strike="noStrike" cap="none" normalizeH="0" baseline="0" dirty="0" smtClean="0">
                  <a:ln>
                    <a:noFill/>
                  </a:ln>
                  <a:solidFill>
                    <a:srgbClr val="FF3300"/>
                  </a:solidFill>
                  <a:effectLst/>
                  <a:latin typeface="Arial" pitchFamily="34" charset="0"/>
                </a:rPr>
                <a:t>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2800" b="0" i="0" u="none" strike="noStrike" cap="none" normalizeH="0" baseline="0" dirty="0" smtClean="0">
                  <a:ln>
                    <a:noFill/>
                  </a:ln>
                  <a:solidFill>
                    <a:srgbClr val="FF3300"/>
                  </a:solidFill>
                  <a:effectLst/>
                  <a:latin typeface="Arial" pitchFamily="34" charset="0"/>
                </a:rPr>
                <a:t>nő</a:t>
              </a:r>
            </a:p>
          </p:txBody>
        </p:sp>
      </p:grpSp>
      <p:grpSp>
        <p:nvGrpSpPr>
          <p:cNvPr id="65" name="Csoportba foglalás 64"/>
          <p:cNvGrpSpPr/>
          <p:nvPr/>
        </p:nvGrpSpPr>
        <p:grpSpPr>
          <a:xfrm>
            <a:off x="6548603" y="4005075"/>
            <a:ext cx="1979112" cy="1433565"/>
            <a:chOff x="6388274" y="4158641"/>
            <a:chExt cx="1979112" cy="1433565"/>
          </a:xfrm>
        </p:grpSpPr>
        <p:cxnSp>
          <p:nvCxnSpPr>
            <p:cNvPr id="66" name="Egyenes összekötő 65"/>
            <p:cNvCxnSpPr/>
            <p:nvPr/>
          </p:nvCxnSpPr>
          <p:spPr bwMode="auto">
            <a:xfrm>
              <a:off x="6415440" y="4427530"/>
              <a:ext cx="883315" cy="107534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7" name="Egyenes összekötő 66"/>
            <p:cNvCxnSpPr/>
            <p:nvPr/>
          </p:nvCxnSpPr>
          <p:spPr bwMode="auto">
            <a:xfrm>
              <a:off x="7106730" y="4158695"/>
              <a:ext cx="192025" cy="134417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8" name="Egyenes összekötő 67"/>
            <p:cNvCxnSpPr/>
            <p:nvPr/>
          </p:nvCxnSpPr>
          <p:spPr bwMode="auto">
            <a:xfrm flipH="1">
              <a:off x="7298755" y="4235505"/>
              <a:ext cx="729695" cy="1305770"/>
            </a:xfrm>
            <a:prstGeom prst="lin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9" name="Egyenes összekötő 68"/>
            <p:cNvCxnSpPr/>
            <p:nvPr/>
          </p:nvCxnSpPr>
          <p:spPr bwMode="auto">
            <a:xfrm flipV="1">
              <a:off x="7298755" y="4849985"/>
              <a:ext cx="1036935" cy="691290"/>
            </a:xfrm>
            <a:prstGeom prst="lin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0" name="Egyenes összekötő 69"/>
            <p:cNvCxnSpPr/>
            <p:nvPr/>
          </p:nvCxnSpPr>
          <p:spPr bwMode="auto">
            <a:xfrm>
              <a:off x="6953110" y="4811580"/>
              <a:ext cx="345645" cy="72969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1" name="Egyenes összekötő 70"/>
            <p:cNvCxnSpPr/>
            <p:nvPr/>
          </p:nvCxnSpPr>
          <p:spPr bwMode="auto">
            <a:xfrm flipH="1">
              <a:off x="7298755" y="4965200"/>
              <a:ext cx="115215" cy="53767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72" name="Szabadkézi sokszög 71"/>
            <p:cNvSpPr/>
            <p:nvPr/>
          </p:nvSpPr>
          <p:spPr bwMode="auto">
            <a:xfrm>
              <a:off x="6388274" y="4158641"/>
              <a:ext cx="1979112" cy="801666"/>
            </a:xfrm>
            <a:custGeom>
              <a:avLst/>
              <a:gdLst>
                <a:gd name="connsiteX0" fmla="*/ 0 w 1979112"/>
                <a:gd name="connsiteY0" fmla="*/ 275573 h 801666"/>
                <a:gd name="connsiteX1" fmla="*/ 739036 w 1979112"/>
                <a:gd name="connsiteY1" fmla="*/ 0 h 801666"/>
                <a:gd name="connsiteX2" fmla="*/ 1653436 w 1979112"/>
                <a:gd name="connsiteY2" fmla="*/ 62630 h 801666"/>
                <a:gd name="connsiteX3" fmla="*/ 1979112 w 1979112"/>
                <a:gd name="connsiteY3" fmla="*/ 701458 h 801666"/>
                <a:gd name="connsiteX4" fmla="*/ 1039660 w 1979112"/>
                <a:gd name="connsiteY4" fmla="*/ 801666 h 801666"/>
                <a:gd name="connsiteX5" fmla="*/ 588723 w 1979112"/>
                <a:gd name="connsiteY5" fmla="*/ 638827 h 801666"/>
                <a:gd name="connsiteX6" fmla="*/ 0 w 1979112"/>
                <a:gd name="connsiteY6" fmla="*/ 275573 h 801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9112" h="801666">
                  <a:moveTo>
                    <a:pt x="0" y="275573"/>
                  </a:moveTo>
                  <a:lnTo>
                    <a:pt x="739036" y="0"/>
                  </a:lnTo>
                  <a:lnTo>
                    <a:pt x="1653436" y="62630"/>
                  </a:lnTo>
                  <a:lnTo>
                    <a:pt x="1979112" y="701458"/>
                  </a:lnTo>
                  <a:lnTo>
                    <a:pt x="1039660" y="801666"/>
                  </a:lnTo>
                  <a:lnTo>
                    <a:pt x="588723" y="638827"/>
                  </a:lnTo>
                  <a:lnTo>
                    <a:pt x="0" y="275573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3" name="Ellipszis 72"/>
            <p:cNvSpPr/>
            <p:nvPr/>
          </p:nvSpPr>
          <p:spPr bwMode="auto">
            <a:xfrm>
              <a:off x="7246170" y="5438586"/>
              <a:ext cx="153620" cy="1536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3" name="AutoShape 13"/>
          <p:cNvSpPr>
            <a:spLocks noChangeArrowheads="1"/>
          </p:cNvSpPr>
          <p:nvPr/>
        </p:nvSpPr>
        <p:spPr bwMode="auto">
          <a:xfrm>
            <a:off x="309045" y="1086295"/>
            <a:ext cx="8449100" cy="215068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hu-HU" sz="2800" dirty="0" smtClean="0"/>
              <a:t>Minden síkgráf csúcsai </a:t>
            </a:r>
            <a:r>
              <a:rPr lang="hu-HU" sz="2800" dirty="0" err="1" smtClean="0"/>
              <a:t>kiszinezhetők</a:t>
            </a:r>
            <a:r>
              <a:rPr lang="hu-HU" sz="2800" dirty="0" smtClean="0"/>
              <a:t> pirossal és</a:t>
            </a:r>
          </a:p>
          <a:p>
            <a:pPr algn="ctr">
              <a:lnSpc>
                <a:spcPct val="150000"/>
              </a:lnSpc>
            </a:pPr>
            <a:r>
              <a:rPr lang="hu-HU" sz="2800" dirty="0" smtClean="0"/>
              <a:t>kékkel úgy, hogy minden lapon mindkét színű csúcs</a:t>
            </a:r>
          </a:p>
          <a:p>
            <a:pPr algn="ctr">
              <a:lnSpc>
                <a:spcPct val="150000"/>
              </a:lnSpc>
            </a:pPr>
            <a:r>
              <a:rPr lang="hu-HU" sz="2800" dirty="0" smtClean="0"/>
              <a:t>előforduljon.</a:t>
            </a:r>
            <a:endParaRPr lang="en-US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5267087" y="4081885"/>
            <a:ext cx="3145413" cy="755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solidFill>
                  <a:srgbClr val="0000FF"/>
                </a:solidFill>
              </a:rPr>
              <a:t>(szorgalmi feladat)</a:t>
            </a:r>
          </a:p>
        </p:txBody>
      </p:sp>
      <p:sp>
        <p:nvSpPr>
          <p:cNvPr id="4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</a:t>
            </a:r>
            <a:r>
              <a:rPr lang="hu-HU" sz="2800" dirty="0" err="1" smtClean="0"/>
              <a:t>szinezése</a:t>
            </a:r>
            <a:r>
              <a:rPr lang="hu-HU" sz="2800" dirty="0" smtClean="0"/>
              <a:t> 2 színnel III.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Gumiszalagok és síkgráfok</a:t>
            </a:r>
            <a:endParaRPr lang="en-US" sz="2800" dirty="0"/>
          </a:p>
        </p:txBody>
      </p:sp>
      <p:sp>
        <p:nvSpPr>
          <p:cNvPr id="497667" name="Text Box 3"/>
          <p:cNvSpPr txBox="1">
            <a:spLocks noChangeArrowheads="1"/>
          </p:cNvSpPr>
          <p:nvPr/>
        </p:nvSpPr>
        <p:spPr bwMode="auto">
          <a:xfrm>
            <a:off x="873538" y="855865"/>
            <a:ext cx="55419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i="1" dirty="0">
                <a:solidFill>
                  <a:srgbClr val="0000FF"/>
                </a:solidFill>
                <a:latin typeface="+mn-lt"/>
              </a:rPr>
              <a:t>G</a:t>
            </a:r>
            <a:r>
              <a:rPr lang="en-US" sz="2800" dirty="0">
                <a:solidFill>
                  <a:srgbClr val="0000FF"/>
                </a:solidFill>
              </a:rPr>
              <a:t>: </a:t>
            </a:r>
            <a:r>
              <a:rPr lang="en-US" sz="2800" dirty="0" smtClean="0"/>
              <a:t>3-</a:t>
            </a:r>
            <a:r>
              <a:rPr lang="hu-HU" sz="2800" dirty="0" smtClean="0"/>
              <a:t>szorosan összefüggő síkgráf</a:t>
            </a:r>
            <a:endParaRPr lang="en-US" sz="2800" dirty="0"/>
          </a:p>
        </p:txBody>
      </p:sp>
      <p:grpSp>
        <p:nvGrpSpPr>
          <p:cNvPr id="497668" name="Group 4"/>
          <p:cNvGrpSpPr>
            <a:grpSpLocks/>
          </p:cNvGrpSpPr>
          <p:nvPr/>
        </p:nvGrpSpPr>
        <p:grpSpPr bwMode="auto">
          <a:xfrm>
            <a:off x="1295400" y="1717675"/>
            <a:ext cx="6705601" cy="2986089"/>
            <a:chOff x="816" y="1082"/>
            <a:chExt cx="4224" cy="1881"/>
          </a:xfrm>
        </p:grpSpPr>
        <p:sp>
          <p:nvSpPr>
            <p:cNvPr id="497669" name="Text Box 5"/>
            <p:cNvSpPr txBox="1">
              <a:spLocks noChangeArrowheads="1"/>
            </p:cNvSpPr>
            <p:nvPr/>
          </p:nvSpPr>
          <p:spPr bwMode="auto">
            <a:xfrm>
              <a:off x="3312" y="1082"/>
              <a:ext cx="172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hu-HU" sz="2800" dirty="0" smtClean="0">
                  <a:solidFill>
                    <a:srgbClr val="FF3300"/>
                  </a:solidFill>
                </a:rPr>
                <a:t>külső lap: </a:t>
              </a:r>
            </a:p>
            <a:p>
              <a:pPr>
                <a:lnSpc>
                  <a:spcPct val="100000"/>
                </a:lnSpc>
              </a:pPr>
              <a:r>
                <a:rPr lang="hu-HU" sz="2800" dirty="0" smtClean="0">
                  <a:solidFill>
                    <a:srgbClr val="FF3300"/>
                  </a:solidFill>
                </a:rPr>
                <a:t>konvex sokszög</a:t>
              </a:r>
              <a:endParaRPr lang="en-US" sz="2800" dirty="0">
                <a:solidFill>
                  <a:srgbClr val="FF3300"/>
                </a:solidFill>
              </a:endParaRPr>
            </a:p>
          </p:txBody>
        </p:sp>
        <p:sp>
          <p:nvSpPr>
            <p:cNvPr id="497670" name="Freeform 6"/>
            <p:cNvSpPr>
              <a:spLocks/>
            </p:cNvSpPr>
            <p:nvPr/>
          </p:nvSpPr>
          <p:spPr bwMode="auto">
            <a:xfrm>
              <a:off x="861" y="1326"/>
              <a:ext cx="2181" cy="1458"/>
            </a:xfrm>
            <a:custGeom>
              <a:avLst/>
              <a:gdLst/>
              <a:ahLst/>
              <a:cxnLst>
                <a:cxn ang="0">
                  <a:pos x="288" y="240"/>
                </a:cxn>
                <a:cxn ang="0">
                  <a:pos x="0" y="864"/>
                </a:cxn>
                <a:cxn ang="0">
                  <a:pos x="672" y="1440"/>
                </a:cxn>
                <a:cxn ang="0">
                  <a:pos x="1824" y="1488"/>
                </a:cxn>
                <a:cxn ang="0">
                  <a:pos x="2304" y="720"/>
                </a:cxn>
                <a:cxn ang="0">
                  <a:pos x="1536" y="48"/>
                </a:cxn>
                <a:cxn ang="0">
                  <a:pos x="912" y="0"/>
                </a:cxn>
                <a:cxn ang="0">
                  <a:pos x="288" y="240"/>
                </a:cxn>
              </a:cxnLst>
              <a:rect l="0" t="0" r="r" b="b"/>
              <a:pathLst>
                <a:path w="2304" h="1488">
                  <a:moveTo>
                    <a:pt x="288" y="240"/>
                  </a:moveTo>
                  <a:lnTo>
                    <a:pt x="0" y="864"/>
                  </a:lnTo>
                  <a:lnTo>
                    <a:pt x="672" y="1440"/>
                  </a:lnTo>
                  <a:lnTo>
                    <a:pt x="1824" y="1488"/>
                  </a:lnTo>
                  <a:lnTo>
                    <a:pt x="2304" y="720"/>
                  </a:lnTo>
                  <a:lnTo>
                    <a:pt x="1536" y="48"/>
                  </a:lnTo>
                  <a:lnTo>
                    <a:pt x="912" y="0"/>
                  </a:lnTo>
                  <a:lnTo>
                    <a:pt x="288" y="240"/>
                  </a:lnTo>
                  <a:close/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1" name="Freeform 7"/>
            <p:cNvSpPr>
              <a:spLocks/>
            </p:cNvSpPr>
            <p:nvPr/>
          </p:nvSpPr>
          <p:spPr bwMode="auto">
            <a:xfrm>
              <a:off x="861" y="1957"/>
              <a:ext cx="773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816" y="0"/>
                </a:cxn>
              </a:cxnLst>
              <a:rect l="0" t="0" r="r" b="b"/>
              <a:pathLst>
                <a:path w="816" h="264">
                  <a:moveTo>
                    <a:pt x="0" y="264"/>
                  </a:moveTo>
                  <a:lnTo>
                    <a:pt x="816" y="0"/>
                  </a:ln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2" name="Line 8"/>
            <p:cNvSpPr>
              <a:spLocks noChangeShapeType="1"/>
            </p:cNvSpPr>
            <p:nvPr/>
          </p:nvSpPr>
          <p:spPr bwMode="auto">
            <a:xfrm>
              <a:off x="1134" y="1563"/>
              <a:ext cx="500" cy="39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3" name="Line 9"/>
            <p:cNvSpPr>
              <a:spLocks noChangeShapeType="1"/>
            </p:cNvSpPr>
            <p:nvPr/>
          </p:nvSpPr>
          <p:spPr bwMode="auto">
            <a:xfrm flipV="1">
              <a:off x="1497" y="2153"/>
              <a:ext cx="455" cy="591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4" name="Line 10"/>
            <p:cNvSpPr>
              <a:spLocks noChangeShapeType="1"/>
            </p:cNvSpPr>
            <p:nvPr/>
          </p:nvSpPr>
          <p:spPr bwMode="auto">
            <a:xfrm>
              <a:off x="1634" y="1957"/>
              <a:ext cx="318" cy="1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5" name="Line 11"/>
            <p:cNvSpPr>
              <a:spLocks noChangeShapeType="1"/>
            </p:cNvSpPr>
            <p:nvPr/>
          </p:nvSpPr>
          <p:spPr bwMode="auto">
            <a:xfrm flipV="1">
              <a:off x="1634" y="1681"/>
              <a:ext cx="409" cy="27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6" name="Line 12"/>
            <p:cNvSpPr>
              <a:spLocks noChangeShapeType="1"/>
            </p:cNvSpPr>
            <p:nvPr/>
          </p:nvSpPr>
          <p:spPr bwMode="auto">
            <a:xfrm>
              <a:off x="1725" y="1326"/>
              <a:ext cx="318" cy="35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7" name="Line 13"/>
            <p:cNvSpPr>
              <a:spLocks noChangeShapeType="1"/>
            </p:cNvSpPr>
            <p:nvPr/>
          </p:nvSpPr>
          <p:spPr bwMode="auto">
            <a:xfrm flipH="1">
              <a:off x="2043" y="1366"/>
              <a:ext cx="227" cy="31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8" name="Line 14"/>
            <p:cNvSpPr>
              <a:spLocks noChangeShapeType="1"/>
            </p:cNvSpPr>
            <p:nvPr/>
          </p:nvSpPr>
          <p:spPr bwMode="auto">
            <a:xfrm>
              <a:off x="2043" y="1681"/>
              <a:ext cx="318" cy="39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79" name="Line 15"/>
            <p:cNvSpPr>
              <a:spLocks noChangeShapeType="1"/>
            </p:cNvSpPr>
            <p:nvPr/>
          </p:nvSpPr>
          <p:spPr bwMode="auto">
            <a:xfrm flipH="1">
              <a:off x="2361" y="2035"/>
              <a:ext cx="681" cy="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80" name="Line 16"/>
            <p:cNvSpPr>
              <a:spLocks noChangeShapeType="1"/>
            </p:cNvSpPr>
            <p:nvPr/>
          </p:nvSpPr>
          <p:spPr bwMode="auto">
            <a:xfrm flipH="1" flipV="1">
              <a:off x="2361" y="2075"/>
              <a:ext cx="227" cy="70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81" name="Line 17"/>
            <p:cNvSpPr>
              <a:spLocks noChangeShapeType="1"/>
            </p:cNvSpPr>
            <p:nvPr/>
          </p:nvSpPr>
          <p:spPr bwMode="auto">
            <a:xfrm flipV="1">
              <a:off x="1952" y="2075"/>
              <a:ext cx="409" cy="7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82" name="Line 18"/>
            <p:cNvSpPr>
              <a:spLocks noChangeShapeType="1"/>
            </p:cNvSpPr>
            <p:nvPr/>
          </p:nvSpPr>
          <p:spPr bwMode="auto">
            <a:xfrm flipH="1" flipV="1">
              <a:off x="1952" y="2153"/>
              <a:ext cx="636" cy="631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83" name="Freeform 19"/>
            <p:cNvSpPr>
              <a:spLocks/>
            </p:cNvSpPr>
            <p:nvPr/>
          </p:nvSpPr>
          <p:spPr bwMode="auto">
            <a:xfrm>
              <a:off x="1952" y="1674"/>
              <a:ext cx="83" cy="479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0" y="584"/>
                </a:cxn>
              </a:cxnLst>
              <a:rect l="0" t="0" r="r" b="b"/>
              <a:pathLst>
                <a:path w="88" h="584">
                  <a:moveTo>
                    <a:pt x="88" y="0"/>
                  </a:moveTo>
                  <a:lnTo>
                    <a:pt x="0" y="584"/>
                  </a:ln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84" name="Oval 20"/>
            <p:cNvSpPr>
              <a:spLocks noChangeArrowheads="1"/>
            </p:cNvSpPr>
            <p:nvPr/>
          </p:nvSpPr>
          <p:spPr bwMode="auto">
            <a:xfrm>
              <a:off x="1470" y="2683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85" name="Oval 21"/>
            <p:cNvSpPr>
              <a:spLocks noChangeArrowheads="1"/>
            </p:cNvSpPr>
            <p:nvPr/>
          </p:nvSpPr>
          <p:spPr bwMode="auto">
            <a:xfrm>
              <a:off x="1588" y="1917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86" name="Oval 22"/>
            <p:cNvSpPr>
              <a:spLocks noChangeArrowheads="1"/>
            </p:cNvSpPr>
            <p:nvPr/>
          </p:nvSpPr>
          <p:spPr bwMode="auto">
            <a:xfrm>
              <a:off x="1089" y="1523"/>
              <a:ext cx="90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87" name="Oval 23"/>
            <p:cNvSpPr>
              <a:spLocks noChangeArrowheads="1"/>
            </p:cNvSpPr>
            <p:nvPr/>
          </p:nvSpPr>
          <p:spPr bwMode="auto">
            <a:xfrm>
              <a:off x="1679" y="1287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88" name="Oval 24"/>
            <p:cNvSpPr>
              <a:spLocks noChangeArrowheads="1"/>
            </p:cNvSpPr>
            <p:nvPr/>
          </p:nvSpPr>
          <p:spPr bwMode="auto">
            <a:xfrm>
              <a:off x="2224" y="1326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89" name="Oval 25"/>
            <p:cNvSpPr>
              <a:spLocks noChangeArrowheads="1"/>
            </p:cNvSpPr>
            <p:nvPr/>
          </p:nvSpPr>
          <p:spPr bwMode="auto">
            <a:xfrm>
              <a:off x="1997" y="1641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90" name="Oval 26"/>
            <p:cNvSpPr>
              <a:spLocks noChangeArrowheads="1"/>
            </p:cNvSpPr>
            <p:nvPr/>
          </p:nvSpPr>
          <p:spPr bwMode="auto">
            <a:xfrm>
              <a:off x="1906" y="2114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91" name="Oval 27"/>
            <p:cNvSpPr>
              <a:spLocks noChangeArrowheads="1"/>
            </p:cNvSpPr>
            <p:nvPr/>
          </p:nvSpPr>
          <p:spPr bwMode="auto">
            <a:xfrm>
              <a:off x="2315" y="2035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92" name="Oval 28"/>
            <p:cNvSpPr>
              <a:spLocks noChangeArrowheads="1"/>
            </p:cNvSpPr>
            <p:nvPr/>
          </p:nvSpPr>
          <p:spPr bwMode="auto">
            <a:xfrm>
              <a:off x="2997" y="1996"/>
              <a:ext cx="90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93" name="Oval 29"/>
            <p:cNvSpPr>
              <a:spLocks noChangeArrowheads="1"/>
            </p:cNvSpPr>
            <p:nvPr/>
          </p:nvSpPr>
          <p:spPr bwMode="auto">
            <a:xfrm>
              <a:off x="2542" y="2744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94" name="Oval 30"/>
            <p:cNvSpPr>
              <a:spLocks noChangeArrowheads="1"/>
            </p:cNvSpPr>
            <p:nvPr/>
          </p:nvSpPr>
          <p:spPr bwMode="auto">
            <a:xfrm>
              <a:off x="816" y="2114"/>
              <a:ext cx="91" cy="7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7695" name="Line 31"/>
            <p:cNvSpPr>
              <a:spLocks noChangeShapeType="1"/>
            </p:cNvSpPr>
            <p:nvPr/>
          </p:nvSpPr>
          <p:spPr bwMode="auto">
            <a:xfrm flipH="1">
              <a:off x="2588" y="1366"/>
              <a:ext cx="681" cy="23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96" name="Line 32"/>
            <p:cNvSpPr>
              <a:spLocks noChangeShapeType="1"/>
            </p:cNvSpPr>
            <p:nvPr/>
          </p:nvSpPr>
          <p:spPr bwMode="auto">
            <a:xfrm flipH="1" flipV="1">
              <a:off x="2724" y="2075"/>
              <a:ext cx="636" cy="5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97" name="Line 33"/>
            <p:cNvSpPr>
              <a:spLocks noChangeShapeType="1"/>
            </p:cNvSpPr>
            <p:nvPr/>
          </p:nvSpPr>
          <p:spPr bwMode="auto">
            <a:xfrm flipH="1" flipV="1">
              <a:off x="2497" y="2469"/>
              <a:ext cx="863" cy="11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698" name="Text Box 34"/>
            <p:cNvSpPr txBox="1">
              <a:spLocks noChangeArrowheads="1"/>
            </p:cNvSpPr>
            <p:nvPr/>
          </p:nvSpPr>
          <p:spPr bwMode="auto">
            <a:xfrm>
              <a:off x="3360" y="2362"/>
              <a:ext cx="1503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hu-HU" sz="2800" dirty="0" smtClean="0">
                  <a:solidFill>
                    <a:schemeClr val="accent2"/>
                  </a:solidFill>
                </a:rPr>
                <a:t>élek: </a:t>
              </a:r>
            </a:p>
            <a:p>
              <a:pPr>
                <a:lnSpc>
                  <a:spcPct val="100000"/>
                </a:lnSpc>
              </a:pPr>
              <a:r>
                <a:rPr lang="hu-HU" sz="2800" dirty="0" smtClean="0">
                  <a:solidFill>
                    <a:schemeClr val="accent2"/>
                  </a:solidFill>
                </a:rPr>
                <a:t>gumiszalagok</a:t>
              </a:r>
              <a:endParaRPr lang="en-US" sz="2800" dirty="0">
                <a:solidFill>
                  <a:schemeClr val="accent2"/>
                </a:solidFill>
              </a:endParaRPr>
            </a:p>
          </p:txBody>
        </p:sp>
      </p:grpSp>
      <p:graphicFrame>
        <p:nvGraphicFramePr>
          <p:cNvPr id="497699" name="Object 35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497699" name="Equation" r:id="rId3" imgW="114120" imgH="177480" progId="Equation.DSMT4">
              <p:embed/>
            </p:oleObj>
          </a:graphicData>
        </a:graphic>
      </p:graphicFrame>
      <p:grpSp>
        <p:nvGrpSpPr>
          <p:cNvPr id="497700" name="Group 36"/>
          <p:cNvGrpSpPr>
            <a:grpSpLocks/>
          </p:cNvGrpSpPr>
          <p:nvPr/>
        </p:nvGrpSpPr>
        <p:grpSpPr bwMode="auto">
          <a:xfrm>
            <a:off x="838200" y="4581150"/>
            <a:ext cx="4079876" cy="1028700"/>
            <a:chOff x="528" y="2988"/>
            <a:chExt cx="2570" cy="648"/>
          </a:xfrm>
        </p:grpSpPr>
        <p:graphicFrame>
          <p:nvGraphicFramePr>
            <p:cNvPr id="497701" name="Object 37"/>
            <p:cNvGraphicFramePr>
              <a:graphicFrameLocks noChangeAspect="1"/>
            </p:cNvGraphicFramePr>
            <p:nvPr/>
          </p:nvGraphicFramePr>
          <p:xfrm>
            <a:off x="1477" y="2988"/>
            <a:ext cx="1621" cy="648"/>
          </p:xfrm>
          <a:graphic>
            <a:graphicData uri="http://schemas.openxmlformats.org/presentationml/2006/ole">
              <p:oleObj spid="_x0000_s497701" name="Equation" r:id="rId4" imgW="1143000" imgH="457200" progId="Equation.DSMT4">
                <p:embed/>
              </p:oleObj>
            </a:graphicData>
          </a:graphic>
        </p:graphicFrame>
        <p:sp>
          <p:nvSpPr>
            <p:cNvPr id="497702" name="Text Box 38"/>
            <p:cNvSpPr txBox="1">
              <a:spLocks noChangeArrowheads="1"/>
            </p:cNvSpPr>
            <p:nvPr/>
          </p:nvSpPr>
          <p:spPr bwMode="auto">
            <a:xfrm>
              <a:off x="528" y="3097"/>
              <a:ext cx="92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dirty="0" err="1" smtClean="0">
                  <a:solidFill>
                    <a:schemeClr val="accent2"/>
                  </a:solidFill>
                </a:rPr>
                <a:t>Energ</a:t>
              </a:r>
              <a:r>
                <a:rPr lang="hu-HU" dirty="0" err="1" smtClean="0">
                  <a:solidFill>
                    <a:schemeClr val="accent2"/>
                  </a:solidFill>
                </a:rPr>
                <a:t>ia</a:t>
              </a:r>
              <a:r>
                <a:rPr lang="en-US" dirty="0" smtClean="0">
                  <a:solidFill>
                    <a:schemeClr val="accent2"/>
                  </a:solidFill>
                </a:rPr>
                <a:t>: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497703" name="Group 39"/>
          <p:cNvGrpSpPr>
            <a:grpSpLocks/>
          </p:cNvGrpSpPr>
          <p:nvPr/>
        </p:nvGrpSpPr>
        <p:grpSpPr bwMode="auto">
          <a:xfrm>
            <a:off x="838200" y="5571749"/>
            <a:ext cx="4117976" cy="985838"/>
            <a:chOff x="528" y="3612"/>
            <a:chExt cx="2594" cy="621"/>
          </a:xfrm>
        </p:grpSpPr>
        <p:sp>
          <p:nvSpPr>
            <p:cNvPr id="497704" name="Text Box 40"/>
            <p:cNvSpPr txBox="1">
              <a:spLocks noChangeArrowheads="1"/>
            </p:cNvSpPr>
            <p:nvPr/>
          </p:nvSpPr>
          <p:spPr bwMode="auto">
            <a:xfrm>
              <a:off x="528" y="3696"/>
              <a:ext cx="126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hu-HU" sz="2800" dirty="0" smtClean="0">
                  <a:solidFill>
                    <a:schemeClr val="accent2"/>
                  </a:solidFill>
                </a:rPr>
                <a:t>Egyensúly</a:t>
              </a:r>
              <a:r>
                <a:rPr lang="en-US" sz="2800" dirty="0" smtClean="0">
                  <a:solidFill>
                    <a:schemeClr val="accent2"/>
                  </a:solidFill>
                </a:rPr>
                <a:t>:</a:t>
              </a:r>
              <a:endParaRPr lang="en-US" sz="2800" dirty="0">
                <a:solidFill>
                  <a:schemeClr val="accent2"/>
                </a:solidFill>
              </a:endParaRPr>
            </a:p>
          </p:txBody>
        </p:sp>
        <p:graphicFrame>
          <p:nvGraphicFramePr>
            <p:cNvPr id="497705" name="Object 41"/>
            <p:cNvGraphicFramePr>
              <a:graphicFrameLocks noChangeAspect="1"/>
            </p:cNvGraphicFramePr>
            <p:nvPr/>
          </p:nvGraphicFramePr>
          <p:xfrm>
            <a:off x="1773" y="3612"/>
            <a:ext cx="1349" cy="621"/>
          </p:xfrm>
          <a:graphic>
            <a:graphicData uri="http://schemas.openxmlformats.org/presentationml/2006/ole">
              <p:oleObj spid="_x0000_s497705" name="Equation" r:id="rId5" imgW="965160" imgH="44424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690" name="Group 2"/>
          <p:cNvGrpSpPr>
            <a:grpSpLocks/>
          </p:cNvGrpSpPr>
          <p:nvPr/>
        </p:nvGrpSpPr>
        <p:grpSpPr bwMode="auto">
          <a:xfrm>
            <a:off x="808037" y="955141"/>
            <a:ext cx="7758113" cy="1897784"/>
            <a:chOff x="845" y="432"/>
            <a:chExt cx="4887" cy="1315"/>
          </a:xfrm>
        </p:grpSpPr>
        <p:sp>
          <p:nvSpPr>
            <p:cNvPr id="498691" name="AutoShape 3" descr="25%"/>
            <p:cNvSpPr>
              <a:spLocks noChangeArrowheads="1"/>
            </p:cNvSpPr>
            <p:nvPr/>
          </p:nvSpPr>
          <p:spPr bwMode="auto">
            <a:xfrm>
              <a:off x="845" y="432"/>
              <a:ext cx="4887" cy="1315"/>
            </a:xfrm>
            <a:prstGeom prst="roundRect">
              <a:avLst>
                <a:gd name="adj" fmla="val 16667"/>
              </a:avLst>
            </a:prstGeom>
            <a:pattFill prst="pct25">
              <a:fgClr>
                <a:srgbClr val="FFCCCC"/>
              </a:fgClr>
              <a:bgClr>
                <a:srgbClr val="FFFFFF"/>
              </a:bgClr>
            </a:pattFill>
            <a:ln w="9525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70000"/>
                </a:lnSpc>
              </a:pPr>
              <a:r>
                <a:rPr lang="en-US" sz="2800" dirty="0">
                  <a:solidFill>
                    <a:srgbClr val="9900CC"/>
                  </a:solidFill>
                </a:rPr>
                <a:t>G </a:t>
              </a:r>
              <a:r>
                <a:rPr lang="hu-HU" sz="2800" dirty="0" smtClean="0">
                  <a:solidFill>
                    <a:srgbClr val="9900CC"/>
                  </a:solidFill>
                </a:rPr>
                <a:t>3-szorosan összefüggő síkgráf</a:t>
              </a:r>
              <a:endParaRPr lang="en-US" sz="2800" dirty="0">
                <a:solidFill>
                  <a:srgbClr val="9900CC"/>
                </a:solidFill>
              </a:endParaRPr>
            </a:p>
            <a:p>
              <a:pPr algn="ctr">
                <a:lnSpc>
                  <a:spcPct val="70000"/>
                </a:lnSpc>
                <a:buFont typeface="Math1" pitchFamily="2" charset="2"/>
                <a:buNone/>
              </a:pPr>
              <a:endParaRPr lang="en-US" sz="4400" dirty="0">
                <a:solidFill>
                  <a:srgbClr val="9900CC"/>
                </a:solidFill>
                <a:sym typeface="Math1" pitchFamily="2" charset="2"/>
              </a:endParaRPr>
            </a:p>
            <a:p>
              <a:pPr algn="ctr">
                <a:lnSpc>
                  <a:spcPct val="70000"/>
                </a:lnSpc>
                <a:buFont typeface="Math1" pitchFamily="2" charset="2"/>
                <a:buNone/>
              </a:pPr>
              <a:endParaRPr lang="en-US" sz="2800" dirty="0">
                <a:solidFill>
                  <a:srgbClr val="9900CC"/>
                </a:solidFill>
                <a:sym typeface="Math1" pitchFamily="2" charset="2"/>
              </a:endParaRPr>
            </a:p>
            <a:p>
              <a:pPr algn="ctr">
                <a:lnSpc>
                  <a:spcPct val="70000"/>
                </a:lnSpc>
                <a:buFont typeface="Math1" pitchFamily="2" charset="2"/>
                <a:buNone/>
              </a:pPr>
              <a:r>
                <a:rPr lang="hu-HU" sz="2800" dirty="0" smtClean="0">
                  <a:solidFill>
                    <a:srgbClr val="9900CC"/>
                  </a:solidFill>
                  <a:sym typeface="Math1" pitchFamily="2" charset="2"/>
                </a:rPr>
                <a:t>a gumiszalagos reprezentáció beágyazást ad.</a:t>
              </a:r>
              <a:endParaRPr lang="en-US" sz="2800" dirty="0">
                <a:solidFill>
                  <a:srgbClr val="9900CC"/>
                </a:solidFill>
                <a:sym typeface="Math1" pitchFamily="2" charset="2"/>
              </a:endParaRPr>
            </a:p>
          </p:txBody>
        </p:sp>
        <p:sp>
          <p:nvSpPr>
            <p:cNvPr id="498692" name="AutoShape 4"/>
            <p:cNvSpPr>
              <a:spLocks noChangeArrowheads="1"/>
            </p:cNvSpPr>
            <p:nvPr/>
          </p:nvSpPr>
          <p:spPr bwMode="auto">
            <a:xfrm>
              <a:off x="2832" y="864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noFill/>
            <a:ln w="9525">
              <a:solidFill>
                <a:srgbClr val="99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7490780" y="3058712"/>
            <a:ext cx="9904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 err="1">
                <a:solidFill>
                  <a:srgbClr val="009900"/>
                </a:solidFill>
              </a:rPr>
              <a:t>Tutte</a:t>
            </a:r>
            <a:endParaRPr lang="en-US" sz="2800" dirty="0">
              <a:solidFill>
                <a:srgbClr val="009900"/>
              </a:solidFill>
            </a:endParaRPr>
          </a:p>
        </p:txBody>
      </p:sp>
      <p:grpSp>
        <p:nvGrpSpPr>
          <p:cNvPr id="498694" name="Group 6"/>
          <p:cNvGrpSpPr>
            <a:grpSpLocks/>
          </p:cNvGrpSpPr>
          <p:nvPr/>
        </p:nvGrpSpPr>
        <p:grpSpPr bwMode="auto">
          <a:xfrm>
            <a:off x="685800" y="2891980"/>
            <a:ext cx="3733800" cy="1909763"/>
            <a:chOff x="432" y="1677"/>
            <a:chExt cx="2352" cy="1203"/>
          </a:xfrm>
        </p:grpSpPr>
        <p:sp>
          <p:nvSpPr>
            <p:cNvPr id="498696" name="Line 8"/>
            <p:cNvSpPr>
              <a:spLocks noChangeShapeType="1"/>
            </p:cNvSpPr>
            <p:nvPr/>
          </p:nvSpPr>
          <p:spPr bwMode="auto">
            <a:xfrm flipV="1">
              <a:off x="1872" y="1677"/>
              <a:ext cx="597" cy="5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8695" name="AutoShape 7"/>
            <p:cNvSpPr>
              <a:spLocks noChangeArrowheads="1"/>
            </p:cNvSpPr>
            <p:nvPr/>
          </p:nvSpPr>
          <p:spPr bwMode="auto">
            <a:xfrm>
              <a:off x="432" y="2208"/>
              <a:ext cx="2352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CCCC"/>
                </a:gs>
                <a:gs pos="50000">
                  <a:srgbClr val="FFCCCC">
                    <a:gamma/>
                    <a:tint val="0"/>
                    <a:invGamma/>
                  </a:srgbClr>
                </a:gs>
                <a:gs pos="100000">
                  <a:srgbClr val="FFCCCC"/>
                </a:gs>
              </a:gsLst>
              <a:lin ang="18900000" scaled="1"/>
            </a:gra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hu-HU" sz="2800" dirty="0" err="1" smtClean="0">
                  <a:solidFill>
                    <a:srgbClr val="FF3300"/>
                  </a:solidFill>
                </a:rPr>
                <a:t>Polinomiális</a:t>
              </a:r>
              <a:r>
                <a:rPr lang="hu-HU" sz="2800" dirty="0" smtClean="0">
                  <a:solidFill>
                    <a:srgbClr val="FF3300"/>
                  </a:solidFill>
                </a:rPr>
                <a:t> időben </a:t>
              </a:r>
            </a:p>
            <a:p>
              <a:pPr algn="ctr">
                <a:lnSpc>
                  <a:spcPct val="100000"/>
                </a:lnSpc>
              </a:pPr>
              <a:r>
                <a:rPr lang="hu-HU" sz="2800" dirty="0" smtClean="0">
                  <a:solidFill>
                    <a:srgbClr val="FF3300"/>
                  </a:solidFill>
                </a:rPr>
                <a:t>könnyen számolható</a:t>
              </a:r>
              <a:endParaRPr lang="en-US" sz="2800" dirty="0">
                <a:solidFill>
                  <a:srgbClr val="FF3300"/>
                </a:solidFill>
              </a:endParaRPr>
            </a:p>
          </p:txBody>
        </p:sp>
      </p:grpSp>
      <p:grpSp>
        <p:nvGrpSpPr>
          <p:cNvPr id="498697" name="Group 9"/>
          <p:cNvGrpSpPr>
            <a:grpSpLocks/>
          </p:cNvGrpSpPr>
          <p:nvPr/>
        </p:nvGrpSpPr>
        <p:grpSpPr bwMode="auto">
          <a:xfrm>
            <a:off x="4572000" y="2852292"/>
            <a:ext cx="4340225" cy="2919413"/>
            <a:chOff x="2880" y="1652"/>
            <a:chExt cx="2734" cy="1839"/>
          </a:xfrm>
        </p:grpSpPr>
        <p:sp>
          <p:nvSpPr>
            <p:cNvPr id="498699" name="Line 11"/>
            <p:cNvSpPr>
              <a:spLocks noChangeShapeType="1"/>
            </p:cNvSpPr>
            <p:nvPr/>
          </p:nvSpPr>
          <p:spPr bwMode="auto">
            <a:xfrm flipH="1" flipV="1">
              <a:off x="2880" y="1652"/>
              <a:ext cx="556" cy="581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8698" name="AutoShape 10"/>
            <p:cNvSpPr>
              <a:spLocks noChangeArrowheads="1"/>
            </p:cNvSpPr>
            <p:nvPr/>
          </p:nvSpPr>
          <p:spPr bwMode="auto">
            <a:xfrm>
              <a:off x="2953" y="2160"/>
              <a:ext cx="2661" cy="91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3922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800" dirty="0" smtClean="0">
                  <a:solidFill>
                    <a:schemeClr val="accent2"/>
                  </a:solidFill>
                </a:rPr>
                <a:t>Steinitz </a:t>
              </a:r>
              <a:r>
                <a:rPr lang="en-US" sz="2800" dirty="0" err="1" smtClean="0">
                  <a:solidFill>
                    <a:schemeClr val="accent2"/>
                  </a:solidFill>
                </a:rPr>
                <a:t>repre</a:t>
              </a:r>
              <a:r>
                <a:rPr lang="hu-HU" sz="2800" dirty="0" smtClean="0">
                  <a:solidFill>
                    <a:schemeClr val="accent2"/>
                  </a:solidFill>
                </a:rPr>
                <a:t>z</a:t>
              </a:r>
              <a:r>
                <a:rPr lang="en-US" sz="2800" dirty="0" err="1" smtClean="0">
                  <a:solidFill>
                    <a:schemeClr val="accent2"/>
                  </a:solidFill>
                </a:rPr>
                <a:t>ent</a:t>
              </a:r>
              <a:r>
                <a:rPr lang="hu-HU" sz="2800" dirty="0" err="1" smtClean="0">
                  <a:solidFill>
                    <a:schemeClr val="accent2"/>
                  </a:solidFill>
                </a:rPr>
                <a:t>ációvá</a:t>
              </a:r>
              <a:r>
                <a:rPr lang="hu-HU" sz="2800" dirty="0" smtClean="0">
                  <a:solidFill>
                    <a:schemeClr val="accent2"/>
                  </a:solidFill>
                </a:rPr>
                <a:t> </a:t>
              </a:r>
            </a:p>
            <a:p>
              <a:pPr algn="ctr">
                <a:lnSpc>
                  <a:spcPct val="100000"/>
                </a:lnSpc>
              </a:pPr>
              <a:r>
                <a:rPr lang="hu-HU" sz="2800" dirty="0" smtClean="0">
                  <a:solidFill>
                    <a:schemeClr val="accent2"/>
                  </a:solidFill>
                </a:rPr>
                <a:t>emelhető,</a:t>
              </a:r>
              <a:endParaRPr lang="en-US" sz="2800" dirty="0">
                <a:solidFill>
                  <a:schemeClr val="accent2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lang="hu-HU" sz="2800" dirty="0" smtClean="0">
                  <a:solidFill>
                    <a:schemeClr val="accent2"/>
                  </a:solidFill>
                </a:rPr>
                <a:t>ha a külső lap háromszög</a:t>
              </a:r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498700" name="Text Box 12"/>
            <p:cNvSpPr txBox="1">
              <a:spLocks noChangeArrowheads="1"/>
            </p:cNvSpPr>
            <p:nvPr/>
          </p:nvSpPr>
          <p:spPr bwMode="auto">
            <a:xfrm>
              <a:off x="3646" y="3161"/>
              <a:ext cx="19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>
                  <a:solidFill>
                    <a:srgbClr val="009900"/>
                  </a:solidFill>
                </a:rPr>
                <a:t>Maxwell-Cremona</a:t>
              </a:r>
            </a:p>
          </p:txBody>
        </p:sp>
      </p:grpSp>
      <p:sp>
        <p:nvSpPr>
          <p:cNvPr id="1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Gumiszalagok és síkgráfok</a:t>
            </a:r>
            <a:endParaRPr lang="en-US" sz="28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846715" y="5618085"/>
            <a:ext cx="1244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i="1" dirty="0" err="1" smtClean="0">
                <a:solidFill>
                  <a:srgbClr val="CC0099"/>
                </a:solidFill>
              </a:rPr>
              <a:t>Demo</a:t>
            </a:r>
            <a:r>
              <a:rPr lang="hu-HU" sz="2800" i="1" dirty="0" smtClean="0">
                <a:solidFill>
                  <a:srgbClr val="CC0099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Oval 3"/>
          <p:cNvSpPr>
            <a:spLocks noChangeArrowheads="1"/>
          </p:cNvSpPr>
          <p:nvPr/>
        </p:nvSpPr>
        <p:spPr bwMode="auto">
          <a:xfrm rot="-18763652">
            <a:off x="4179888" y="2157413"/>
            <a:ext cx="685800" cy="6858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4" name="Oval 4"/>
          <p:cNvSpPr>
            <a:spLocks noChangeArrowheads="1"/>
          </p:cNvSpPr>
          <p:nvPr/>
        </p:nvSpPr>
        <p:spPr bwMode="auto">
          <a:xfrm rot="-18763652">
            <a:off x="3962400" y="2805113"/>
            <a:ext cx="1676400" cy="167640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5" name="Oval 5"/>
          <p:cNvSpPr>
            <a:spLocks noChangeArrowheads="1"/>
          </p:cNvSpPr>
          <p:nvPr/>
        </p:nvSpPr>
        <p:spPr bwMode="auto">
          <a:xfrm rot="-18763652">
            <a:off x="1600200" y="1409700"/>
            <a:ext cx="2590800" cy="259080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6" name="Oval 6"/>
          <p:cNvSpPr>
            <a:spLocks noChangeArrowheads="1"/>
          </p:cNvSpPr>
          <p:nvPr/>
        </p:nvSpPr>
        <p:spPr bwMode="auto">
          <a:xfrm rot="-18763652">
            <a:off x="4851400" y="1674813"/>
            <a:ext cx="1295400" cy="12954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7" name="Oval 7"/>
          <p:cNvSpPr>
            <a:spLocks noChangeArrowheads="1"/>
          </p:cNvSpPr>
          <p:nvPr/>
        </p:nvSpPr>
        <p:spPr bwMode="auto">
          <a:xfrm rot="-18763652">
            <a:off x="4254501" y="1403350"/>
            <a:ext cx="754062" cy="757237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8" name="Oval 8"/>
          <p:cNvSpPr>
            <a:spLocks noChangeArrowheads="1"/>
          </p:cNvSpPr>
          <p:nvPr/>
        </p:nvSpPr>
        <p:spPr bwMode="auto">
          <a:xfrm rot="-18763652">
            <a:off x="4060825" y="1957388"/>
            <a:ext cx="304800" cy="3048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9" name="Line 9"/>
          <p:cNvSpPr>
            <a:spLocks noChangeShapeType="1"/>
          </p:cNvSpPr>
          <p:nvPr/>
        </p:nvSpPr>
        <p:spPr bwMode="auto">
          <a:xfrm rot="-18763652">
            <a:off x="4400550" y="1858963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0" name="Line 10"/>
          <p:cNvSpPr>
            <a:spLocks noChangeShapeType="1"/>
          </p:cNvSpPr>
          <p:nvPr/>
        </p:nvSpPr>
        <p:spPr bwMode="auto">
          <a:xfrm rot="2836348" flipH="1">
            <a:off x="4397375" y="1690688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1" name="Line 11"/>
          <p:cNvSpPr>
            <a:spLocks noChangeShapeType="1"/>
          </p:cNvSpPr>
          <p:nvPr/>
        </p:nvSpPr>
        <p:spPr bwMode="auto">
          <a:xfrm rot="-18763652">
            <a:off x="4140200" y="22780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2" name="Line 12"/>
          <p:cNvSpPr>
            <a:spLocks noChangeShapeType="1"/>
          </p:cNvSpPr>
          <p:nvPr/>
        </p:nvSpPr>
        <p:spPr bwMode="auto">
          <a:xfrm rot="-18763652">
            <a:off x="4129088" y="2740025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3" name="Line 13"/>
          <p:cNvSpPr>
            <a:spLocks noChangeShapeType="1"/>
          </p:cNvSpPr>
          <p:nvPr/>
        </p:nvSpPr>
        <p:spPr bwMode="auto">
          <a:xfrm rot="2836348" flipV="1">
            <a:off x="4733925" y="1966913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4" name="Line 14"/>
          <p:cNvSpPr>
            <a:spLocks noChangeShapeType="1"/>
          </p:cNvSpPr>
          <p:nvPr/>
        </p:nvSpPr>
        <p:spPr bwMode="auto">
          <a:xfrm rot="-18763652">
            <a:off x="4948238" y="2260600"/>
            <a:ext cx="457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5" name="Line 15"/>
          <p:cNvSpPr>
            <a:spLocks noChangeShapeType="1"/>
          </p:cNvSpPr>
          <p:nvPr/>
        </p:nvSpPr>
        <p:spPr bwMode="auto">
          <a:xfrm rot="2836348" flipH="1">
            <a:off x="3354388" y="1733550"/>
            <a:ext cx="457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6" name="Line 16"/>
          <p:cNvSpPr>
            <a:spLocks noChangeShapeType="1"/>
          </p:cNvSpPr>
          <p:nvPr/>
        </p:nvSpPr>
        <p:spPr bwMode="auto">
          <a:xfrm rot="2836348" flipV="1">
            <a:off x="2886075" y="2805113"/>
            <a:ext cx="1981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7" name="Line 17"/>
          <p:cNvSpPr>
            <a:spLocks noChangeShapeType="1"/>
          </p:cNvSpPr>
          <p:nvPr/>
        </p:nvSpPr>
        <p:spPr bwMode="auto">
          <a:xfrm rot="2836348" flipH="1">
            <a:off x="3281363" y="1901825"/>
            <a:ext cx="914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8" name="Line 18"/>
          <p:cNvSpPr>
            <a:spLocks noChangeShapeType="1"/>
          </p:cNvSpPr>
          <p:nvPr/>
        </p:nvSpPr>
        <p:spPr bwMode="auto">
          <a:xfrm rot="2836348" flipV="1">
            <a:off x="4610100" y="1912938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9" name="Oval 19"/>
          <p:cNvSpPr>
            <a:spLocks noChangeArrowheads="1"/>
          </p:cNvSpPr>
          <p:nvPr/>
        </p:nvSpPr>
        <p:spPr bwMode="auto">
          <a:xfrm rot="-18763652">
            <a:off x="4562475" y="172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0" name="Oval 20"/>
          <p:cNvSpPr>
            <a:spLocks noChangeArrowheads="1"/>
          </p:cNvSpPr>
          <p:nvPr/>
        </p:nvSpPr>
        <p:spPr bwMode="auto">
          <a:xfrm rot="-18763652">
            <a:off x="4137025" y="20335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1" name="Oval 21"/>
          <p:cNvSpPr>
            <a:spLocks noChangeArrowheads="1"/>
          </p:cNvSpPr>
          <p:nvPr/>
        </p:nvSpPr>
        <p:spPr bwMode="auto">
          <a:xfrm rot="-18763652">
            <a:off x="4448175" y="24034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2" name="Oval 22"/>
          <p:cNvSpPr>
            <a:spLocks noChangeArrowheads="1"/>
          </p:cNvSpPr>
          <p:nvPr/>
        </p:nvSpPr>
        <p:spPr bwMode="auto">
          <a:xfrm rot="-18763652">
            <a:off x="5476875" y="2249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3" name="Oval 23"/>
          <p:cNvSpPr>
            <a:spLocks noChangeArrowheads="1"/>
          </p:cNvSpPr>
          <p:nvPr/>
        </p:nvSpPr>
        <p:spPr bwMode="auto">
          <a:xfrm rot="-18763652">
            <a:off x="2876550" y="25765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4" name="Oval 24"/>
          <p:cNvSpPr>
            <a:spLocks noChangeArrowheads="1"/>
          </p:cNvSpPr>
          <p:nvPr/>
        </p:nvSpPr>
        <p:spPr bwMode="auto">
          <a:xfrm rot="-18763652">
            <a:off x="4724400" y="35671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29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Érintő kör reprezentáció</a:t>
            </a:r>
            <a:endParaRPr lang="en-US" sz="2800" dirty="0" smtClean="0">
              <a:solidFill>
                <a:srgbClr val="009900"/>
              </a:solidFill>
            </a:endParaRPr>
          </a:p>
        </p:txBody>
      </p:sp>
      <p:grpSp>
        <p:nvGrpSpPr>
          <p:cNvPr id="36" name="Csoportba foglalás 35"/>
          <p:cNvGrpSpPr/>
          <p:nvPr/>
        </p:nvGrpSpPr>
        <p:grpSpPr>
          <a:xfrm>
            <a:off x="3816427" y="1932031"/>
            <a:ext cx="1446863" cy="1344174"/>
            <a:chOff x="3816427" y="1932031"/>
            <a:chExt cx="1446863" cy="1344174"/>
          </a:xfrm>
        </p:grpSpPr>
        <p:sp>
          <p:nvSpPr>
            <p:cNvPr id="37" name="Ellipszis 36"/>
            <p:cNvSpPr/>
            <p:nvPr/>
          </p:nvSpPr>
          <p:spPr bwMode="auto">
            <a:xfrm>
              <a:off x="3816427" y="2482227"/>
              <a:ext cx="793978" cy="793978"/>
            </a:xfrm>
            <a:prstGeom prst="ellipse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" name="Ellipszis 37"/>
            <p:cNvSpPr/>
            <p:nvPr/>
          </p:nvSpPr>
          <p:spPr bwMode="auto">
            <a:xfrm>
              <a:off x="4597880" y="2392065"/>
              <a:ext cx="665410" cy="665410"/>
            </a:xfrm>
            <a:prstGeom prst="ellipse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" name="Ellipszis 38"/>
            <p:cNvSpPr/>
            <p:nvPr/>
          </p:nvSpPr>
          <p:spPr bwMode="auto">
            <a:xfrm>
              <a:off x="4584526" y="1932031"/>
              <a:ext cx="473385" cy="473385"/>
            </a:xfrm>
            <a:prstGeom prst="ellipse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" name="Ellipszis 39"/>
            <p:cNvSpPr/>
            <p:nvPr/>
          </p:nvSpPr>
          <p:spPr bwMode="auto">
            <a:xfrm>
              <a:off x="3983400" y="2136584"/>
              <a:ext cx="358170" cy="358170"/>
            </a:xfrm>
            <a:prstGeom prst="ellipse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" name="Ellipszis 40"/>
            <p:cNvSpPr>
              <a:spLocks noChangeAspect="1"/>
            </p:cNvSpPr>
            <p:nvPr/>
          </p:nvSpPr>
          <p:spPr bwMode="auto">
            <a:xfrm>
              <a:off x="4290636" y="1982960"/>
              <a:ext cx="292665" cy="292665"/>
            </a:xfrm>
            <a:prstGeom prst="ellipse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5"/>
          <p:cNvSpPr>
            <a:spLocks noChangeArrowheads="1"/>
          </p:cNvSpPr>
          <p:nvPr/>
        </p:nvSpPr>
        <p:spPr bwMode="auto">
          <a:xfrm rot="-18763652">
            <a:off x="1416357" y="1044102"/>
            <a:ext cx="4291378" cy="4339205"/>
          </a:xfrm>
          <a:prstGeom prst="ellipse">
            <a:avLst/>
          </a:prstGeom>
          <a:solidFill>
            <a:srgbClr val="FFEBFF"/>
          </a:solidFill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4" name="Oval 4"/>
          <p:cNvSpPr>
            <a:spLocks noChangeArrowheads="1"/>
          </p:cNvSpPr>
          <p:nvPr/>
        </p:nvSpPr>
        <p:spPr bwMode="auto">
          <a:xfrm rot="-18763652">
            <a:off x="3962400" y="2805113"/>
            <a:ext cx="1676400" cy="16764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5" name="Oval 5"/>
          <p:cNvSpPr>
            <a:spLocks noChangeArrowheads="1"/>
          </p:cNvSpPr>
          <p:nvPr/>
        </p:nvSpPr>
        <p:spPr bwMode="auto">
          <a:xfrm rot="-18763652">
            <a:off x="1600200" y="1409700"/>
            <a:ext cx="2590800" cy="25908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9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Érintő kör reprezentáció</a:t>
            </a:r>
            <a:endParaRPr lang="en-US" sz="2800" dirty="0" smtClean="0">
              <a:solidFill>
                <a:srgbClr val="009900"/>
              </a:solidFill>
            </a:endParaRPr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 rot="-18763652">
            <a:off x="2836370" y="3886319"/>
            <a:ext cx="1470336" cy="1470336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4" name="Csoportba foglalás 43"/>
          <p:cNvGrpSpPr/>
          <p:nvPr/>
        </p:nvGrpSpPr>
        <p:grpSpPr>
          <a:xfrm>
            <a:off x="-11955522" y="-14363033"/>
            <a:ext cx="29723370" cy="29236723"/>
            <a:chOff x="-11955522" y="-14363033"/>
            <a:chExt cx="29723370" cy="29236723"/>
          </a:xfrm>
        </p:grpSpPr>
        <p:sp>
          <p:nvSpPr>
            <p:cNvPr id="45" name="Oval 4"/>
            <p:cNvSpPr>
              <a:spLocks noChangeArrowheads="1"/>
            </p:cNvSpPr>
            <p:nvPr/>
          </p:nvSpPr>
          <p:spPr bwMode="auto">
            <a:xfrm rot="-18763652">
              <a:off x="3283206" y="3177652"/>
              <a:ext cx="1053028" cy="1102748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6" name="Ív 45"/>
            <p:cNvSpPr>
              <a:spLocks noChangeAspect="1"/>
            </p:cNvSpPr>
            <p:nvPr/>
          </p:nvSpPr>
          <p:spPr bwMode="auto">
            <a:xfrm rot="8913199">
              <a:off x="-913776" y="-14363033"/>
              <a:ext cx="18681624" cy="18681624"/>
            </a:xfrm>
            <a:prstGeom prst="arc">
              <a:avLst>
                <a:gd name="adj1" fmla="val 17868400"/>
                <a:gd name="adj2" fmla="val 21261944"/>
              </a:avLst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Ív 46"/>
            <p:cNvSpPr>
              <a:spLocks noChangeAspect="1"/>
            </p:cNvSpPr>
            <p:nvPr/>
          </p:nvSpPr>
          <p:spPr bwMode="auto">
            <a:xfrm rot="10800000" flipH="1" flipV="1">
              <a:off x="-11955522" y="-988067"/>
              <a:ext cx="15861757" cy="15861757"/>
            </a:xfrm>
            <a:prstGeom prst="arc">
              <a:avLst>
                <a:gd name="adj1" fmla="val 18436619"/>
                <a:gd name="adj2" fmla="val 21545738"/>
              </a:avLst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Oval 5"/>
            <p:cNvSpPr>
              <a:spLocks noChangeArrowheads="1"/>
            </p:cNvSpPr>
            <p:nvPr/>
          </p:nvSpPr>
          <p:spPr bwMode="auto">
            <a:xfrm rot="-18763652">
              <a:off x="3724878" y="3777190"/>
              <a:ext cx="2717084" cy="2717084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Oval 3"/>
          <p:cNvSpPr>
            <a:spLocks noChangeArrowheads="1"/>
          </p:cNvSpPr>
          <p:nvPr/>
        </p:nvSpPr>
        <p:spPr bwMode="auto">
          <a:xfrm rot="-18763652">
            <a:off x="4179888" y="2157413"/>
            <a:ext cx="685800" cy="6858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4" name="Oval 4"/>
          <p:cNvSpPr>
            <a:spLocks noChangeArrowheads="1"/>
          </p:cNvSpPr>
          <p:nvPr/>
        </p:nvSpPr>
        <p:spPr bwMode="auto">
          <a:xfrm rot="-18763652">
            <a:off x="3962400" y="2805113"/>
            <a:ext cx="1676400" cy="167640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5" name="Oval 5"/>
          <p:cNvSpPr>
            <a:spLocks noChangeArrowheads="1"/>
          </p:cNvSpPr>
          <p:nvPr/>
        </p:nvSpPr>
        <p:spPr bwMode="auto">
          <a:xfrm rot="-18763652">
            <a:off x="1600200" y="1409700"/>
            <a:ext cx="2590800" cy="259080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6" name="Oval 6"/>
          <p:cNvSpPr>
            <a:spLocks noChangeArrowheads="1"/>
          </p:cNvSpPr>
          <p:nvPr/>
        </p:nvSpPr>
        <p:spPr bwMode="auto">
          <a:xfrm rot="-18763652">
            <a:off x="4851400" y="1674813"/>
            <a:ext cx="1295400" cy="12954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7" name="Oval 7"/>
          <p:cNvSpPr>
            <a:spLocks noChangeArrowheads="1"/>
          </p:cNvSpPr>
          <p:nvPr/>
        </p:nvSpPr>
        <p:spPr bwMode="auto">
          <a:xfrm rot="-18763652">
            <a:off x="4254501" y="1403350"/>
            <a:ext cx="754062" cy="757237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8" name="Oval 8"/>
          <p:cNvSpPr>
            <a:spLocks noChangeArrowheads="1"/>
          </p:cNvSpPr>
          <p:nvPr/>
        </p:nvSpPr>
        <p:spPr bwMode="auto">
          <a:xfrm rot="-18763652">
            <a:off x="4060825" y="1957388"/>
            <a:ext cx="304800" cy="3048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4729" name="Line 9"/>
          <p:cNvSpPr>
            <a:spLocks noChangeShapeType="1"/>
          </p:cNvSpPr>
          <p:nvPr/>
        </p:nvSpPr>
        <p:spPr bwMode="auto">
          <a:xfrm rot="-18763652">
            <a:off x="4400550" y="1858963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0" name="Line 10"/>
          <p:cNvSpPr>
            <a:spLocks noChangeShapeType="1"/>
          </p:cNvSpPr>
          <p:nvPr/>
        </p:nvSpPr>
        <p:spPr bwMode="auto">
          <a:xfrm rot="2836348" flipH="1">
            <a:off x="4397375" y="1690688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1" name="Line 11"/>
          <p:cNvSpPr>
            <a:spLocks noChangeShapeType="1"/>
          </p:cNvSpPr>
          <p:nvPr/>
        </p:nvSpPr>
        <p:spPr bwMode="auto">
          <a:xfrm rot="-18763652">
            <a:off x="4140200" y="22780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2" name="Line 12"/>
          <p:cNvSpPr>
            <a:spLocks noChangeShapeType="1"/>
          </p:cNvSpPr>
          <p:nvPr/>
        </p:nvSpPr>
        <p:spPr bwMode="auto">
          <a:xfrm rot="-18763652">
            <a:off x="4129088" y="2740025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3" name="Line 13"/>
          <p:cNvSpPr>
            <a:spLocks noChangeShapeType="1"/>
          </p:cNvSpPr>
          <p:nvPr/>
        </p:nvSpPr>
        <p:spPr bwMode="auto">
          <a:xfrm rot="2836348" flipV="1">
            <a:off x="4733925" y="1966913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4" name="Line 14"/>
          <p:cNvSpPr>
            <a:spLocks noChangeShapeType="1"/>
          </p:cNvSpPr>
          <p:nvPr/>
        </p:nvSpPr>
        <p:spPr bwMode="auto">
          <a:xfrm rot="-18763652">
            <a:off x="4948238" y="2260600"/>
            <a:ext cx="457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5" name="Line 15"/>
          <p:cNvSpPr>
            <a:spLocks noChangeShapeType="1"/>
          </p:cNvSpPr>
          <p:nvPr/>
        </p:nvSpPr>
        <p:spPr bwMode="auto">
          <a:xfrm rot="2836348" flipH="1">
            <a:off x="3354388" y="1733550"/>
            <a:ext cx="457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6" name="Line 16"/>
          <p:cNvSpPr>
            <a:spLocks noChangeShapeType="1"/>
          </p:cNvSpPr>
          <p:nvPr/>
        </p:nvSpPr>
        <p:spPr bwMode="auto">
          <a:xfrm rot="2836348" flipV="1">
            <a:off x="2886075" y="2805113"/>
            <a:ext cx="1981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7" name="Line 17"/>
          <p:cNvSpPr>
            <a:spLocks noChangeShapeType="1"/>
          </p:cNvSpPr>
          <p:nvPr/>
        </p:nvSpPr>
        <p:spPr bwMode="auto">
          <a:xfrm rot="2836348" flipH="1">
            <a:off x="3281363" y="1901825"/>
            <a:ext cx="914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8" name="Line 18"/>
          <p:cNvSpPr>
            <a:spLocks noChangeShapeType="1"/>
          </p:cNvSpPr>
          <p:nvPr/>
        </p:nvSpPr>
        <p:spPr bwMode="auto">
          <a:xfrm rot="2836348" flipV="1">
            <a:off x="4610100" y="1912938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4739" name="Oval 19"/>
          <p:cNvSpPr>
            <a:spLocks noChangeArrowheads="1"/>
          </p:cNvSpPr>
          <p:nvPr/>
        </p:nvSpPr>
        <p:spPr bwMode="auto">
          <a:xfrm rot="-18763652">
            <a:off x="4562475" y="172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0" name="Oval 20"/>
          <p:cNvSpPr>
            <a:spLocks noChangeArrowheads="1"/>
          </p:cNvSpPr>
          <p:nvPr/>
        </p:nvSpPr>
        <p:spPr bwMode="auto">
          <a:xfrm rot="-18763652">
            <a:off x="4137025" y="20335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1" name="Oval 21"/>
          <p:cNvSpPr>
            <a:spLocks noChangeArrowheads="1"/>
          </p:cNvSpPr>
          <p:nvPr/>
        </p:nvSpPr>
        <p:spPr bwMode="auto">
          <a:xfrm rot="-18763652">
            <a:off x="4448175" y="24034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2" name="Oval 22"/>
          <p:cNvSpPr>
            <a:spLocks noChangeArrowheads="1"/>
          </p:cNvSpPr>
          <p:nvPr/>
        </p:nvSpPr>
        <p:spPr bwMode="auto">
          <a:xfrm rot="-18763652">
            <a:off x="5476875" y="2249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3" name="Oval 23"/>
          <p:cNvSpPr>
            <a:spLocks noChangeArrowheads="1"/>
          </p:cNvSpPr>
          <p:nvPr/>
        </p:nvSpPr>
        <p:spPr bwMode="auto">
          <a:xfrm rot="-18763652">
            <a:off x="2876550" y="25765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4" name="Oval 24"/>
          <p:cNvSpPr>
            <a:spLocks noChangeArrowheads="1"/>
          </p:cNvSpPr>
          <p:nvPr/>
        </p:nvSpPr>
        <p:spPr bwMode="auto">
          <a:xfrm rot="-18763652">
            <a:off x="4724400" y="35671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>
              <a:lnSpc>
                <a:spcPct val="100000"/>
              </a:lnSpc>
            </a:pPr>
            <a:endParaRPr lang="hu-HU"/>
          </a:p>
        </p:txBody>
      </p:sp>
      <p:sp>
        <p:nvSpPr>
          <p:cNvPr id="414745" name="AutoShape 25" descr="25%"/>
          <p:cNvSpPr>
            <a:spLocks noChangeArrowheads="1"/>
          </p:cNvSpPr>
          <p:nvPr/>
        </p:nvSpPr>
        <p:spPr bwMode="auto">
          <a:xfrm>
            <a:off x="381000" y="4800600"/>
            <a:ext cx="7685855" cy="91440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Minden síkgráf reprezentálható érintő körökkel.</a:t>
            </a:r>
            <a:endParaRPr lang="en-US" sz="2800" dirty="0">
              <a:solidFill>
                <a:srgbClr val="9900CC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6722680" y="5771705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/>
              <a:t> </a:t>
            </a:r>
            <a:r>
              <a:rPr lang="en-US" sz="2800" dirty="0" smtClean="0">
                <a:solidFill>
                  <a:srgbClr val="009900"/>
                </a:solidFill>
              </a:rPr>
              <a:t>K</a:t>
            </a:r>
            <a:r>
              <a:rPr lang="hu-HU" sz="2800" dirty="0" err="1" smtClean="0">
                <a:solidFill>
                  <a:srgbClr val="009900"/>
                </a:solidFill>
              </a:rPr>
              <a:t>oe</a:t>
            </a:r>
            <a:r>
              <a:rPr lang="en-US" sz="2800" dirty="0" smtClean="0">
                <a:solidFill>
                  <a:srgbClr val="009900"/>
                </a:solidFill>
              </a:rPr>
              <a:t>be</a:t>
            </a:r>
            <a:endParaRPr lang="hu-HU" sz="2800" dirty="0" smtClean="0"/>
          </a:p>
        </p:txBody>
      </p:sp>
      <p:sp>
        <p:nvSpPr>
          <p:cNvPr id="29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Érintő kör reprezentáció</a:t>
            </a:r>
            <a:endParaRPr lang="en-US" sz="2800" dirty="0" smtClean="0">
              <a:solidFill>
                <a:srgbClr val="00990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462665" y="5810110"/>
            <a:ext cx="1244251" cy="755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i="1" dirty="0" err="1" smtClean="0">
                <a:solidFill>
                  <a:srgbClr val="0000FF"/>
                </a:solidFill>
              </a:rPr>
              <a:t>Demo</a:t>
            </a:r>
            <a:r>
              <a:rPr lang="hu-HU" sz="2800" i="1" dirty="0" smtClean="0">
                <a:solidFill>
                  <a:srgbClr val="0000FF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54726" y="4581525"/>
            <a:ext cx="6781187" cy="1895475"/>
            <a:chOff x="898" y="2886"/>
            <a:chExt cx="3521" cy="1194"/>
          </a:xfrm>
        </p:grpSpPr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3408" y="3792"/>
              <a:ext cx="1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rgbClr val="009900"/>
                  </a:solidFill>
                </a:rPr>
                <a:t>Steinitz 1922</a:t>
              </a:r>
            </a:p>
          </p:txBody>
        </p:sp>
        <p:sp>
          <p:nvSpPr>
            <p:cNvPr id="23558" name="AutoShape 6" descr="25%"/>
            <p:cNvSpPr>
              <a:spLocks noChangeArrowheads="1"/>
            </p:cNvSpPr>
            <p:nvPr/>
          </p:nvSpPr>
          <p:spPr bwMode="auto">
            <a:xfrm>
              <a:off x="898" y="2886"/>
              <a:ext cx="3370" cy="99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hu-HU" sz="2400" dirty="0" smtClean="0">
                  <a:solidFill>
                    <a:srgbClr val="9900CC"/>
                  </a:solidFill>
                </a:rPr>
                <a:t>Minden</a:t>
              </a:r>
              <a:r>
                <a:rPr lang="en-US" sz="2400" dirty="0" smtClean="0">
                  <a:solidFill>
                    <a:srgbClr val="9900CC"/>
                  </a:solidFill>
                </a:rPr>
                <a:t> 3-</a:t>
              </a:r>
              <a:r>
                <a:rPr lang="hu-HU" sz="2400" dirty="0" smtClean="0">
                  <a:solidFill>
                    <a:srgbClr val="9900CC"/>
                  </a:solidFill>
                </a:rPr>
                <a:t>szorosan összefüggő síkgráf</a:t>
              </a:r>
              <a:endParaRPr lang="en-US" sz="2400" dirty="0">
                <a:solidFill>
                  <a:srgbClr val="9900CC"/>
                </a:solidFill>
              </a:endParaRPr>
            </a:p>
            <a:p>
              <a:pPr algn="ctr"/>
              <a:r>
                <a:rPr lang="hu-HU" sz="2400" dirty="0" smtClean="0">
                  <a:solidFill>
                    <a:srgbClr val="9900CC"/>
                  </a:solidFill>
                </a:rPr>
                <a:t>ábrázolható, mint egy konvex poliéder </a:t>
              </a:r>
              <a:r>
                <a:rPr lang="hu-HU" sz="2400" dirty="0" err="1" smtClean="0">
                  <a:solidFill>
                    <a:srgbClr val="9900CC"/>
                  </a:solidFill>
                </a:rPr>
                <a:t>élhálója</a:t>
              </a:r>
              <a:r>
                <a:rPr lang="hu-HU" sz="2400" dirty="0" smtClean="0">
                  <a:solidFill>
                    <a:srgbClr val="9900CC"/>
                  </a:solidFill>
                </a:rPr>
                <a:t>.</a:t>
              </a:r>
              <a:endParaRPr lang="en-US" sz="2400" dirty="0">
                <a:solidFill>
                  <a:srgbClr val="9900CC"/>
                </a:solidFill>
              </a:endParaRPr>
            </a:p>
          </p:txBody>
        </p:sp>
      </p:grp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746125" y="3774645"/>
            <a:ext cx="4378122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hu-HU" sz="2400" dirty="0" smtClean="0">
                <a:solidFill>
                  <a:schemeClr val="accent2"/>
                </a:solidFill>
              </a:rPr>
              <a:t>3-szorosan összefüggő síkgráf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3" name="Csoportba foglalás 50"/>
          <p:cNvGrpSpPr/>
          <p:nvPr/>
        </p:nvGrpSpPr>
        <p:grpSpPr>
          <a:xfrm>
            <a:off x="1153955" y="932674"/>
            <a:ext cx="3250200" cy="2928125"/>
            <a:chOff x="774700" y="381000"/>
            <a:chExt cx="3975100" cy="3479800"/>
          </a:xfrm>
        </p:grpSpPr>
        <p:sp>
          <p:nvSpPr>
            <p:cNvPr id="23554" name="Freeform 2"/>
            <p:cNvSpPr>
              <a:spLocks/>
            </p:cNvSpPr>
            <p:nvPr/>
          </p:nvSpPr>
          <p:spPr bwMode="auto">
            <a:xfrm>
              <a:off x="774700" y="381000"/>
              <a:ext cx="3975100" cy="3263900"/>
            </a:xfrm>
            <a:custGeom>
              <a:avLst/>
              <a:gdLst/>
              <a:ahLst/>
              <a:cxnLst>
                <a:cxn ang="0">
                  <a:pos x="2248" y="2016"/>
                </a:cxn>
                <a:cxn ang="0">
                  <a:pos x="2440" y="1968"/>
                </a:cxn>
                <a:cxn ang="0">
                  <a:pos x="2296" y="1488"/>
                </a:cxn>
                <a:cxn ang="0">
                  <a:pos x="2440" y="1104"/>
                </a:cxn>
                <a:cxn ang="0">
                  <a:pos x="2488" y="768"/>
                </a:cxn>
                <a:cxn ang="0">
                  <a:pos x="2344" y="384"/>
                </a:cxn>
                <a:cxn ang="0">
                  <a:pos x="2008" y="144"/>
                </a:cxn>
                <a:cxn ang="0">
                  <a:pos x="1432" y="192"/>
                </a:cxn>
                <a:cxn ang="0">
                  <a:pos x="1192" y="432"/>
                </a:cxn>
                <a:cxn ang="0">
                  <a:pos x="904" y="192"/>
                </a:cxn>
                <a:cxn ang="0">
                  <a:pos x="616" y="48"/>
                </a:cxn>
                <a:cxn ang="0">
                  <a:pos x="88" y="48"/>
                </a:cxn>
                <a:cxn ang="0">
                  <a:pos x="88" y="336"/>
                </a:cxn>
                <a:cxn ang="0">
                  <a:pos x="328" y="432"/>
                </a:cxn>
              </a:cxnLst>
              <a:rect l="0" t="0" r="r" b="b"/>
              <a:pathLst>
                <a:path w="2504" h="2056">
                  <a:moveTo>
                    <a:pt x="2248" y="2016"/>
                  </a:moveTo>
                  <a:cubicBezTo>
                    <a:pt x="2340" y="2036"/>
                    <a:pt x="2432" y="2056"/>
                    <a:pt x="2440" y="1968"/>
                  </a:cubicBezTo>
                  <a:cubicBezTo>
                    <a:pt x="2448" y="1880"/>
                    <a:pt x="2296" y="1632"/>
                    <a:pt x="2296" y="1488"/>
                  </a:cubicBezTo>
                  <a:cubicBezTo>
                    <a:pt x="2296" y="1344"/>
                    <a:pt x="2408" y="1224"/>
                    <a:pt x="2440" y="1104"/>
                  </a:cubicBezTo>
                  <a:cubicBezTo>
                    <a:pt x="2472" y="984"/>
                    <a:pt x="2504" y="888"/>
                    <a:pt x="2488" y="768"/>
                  </a:cubicBezTo>
                  <a:cubicBezTo>
                    <a:pt x="2472" y="648"/>
                    <a:pt x="2424" y="488"/>
                    <a:pt x="2344" y="384"/>
                  </a:cubicBezTo>
                  <a:cubicBezTo>
                    <a:pt x="2264" y="280"/>
                    <a:pt x="2160" y="176"/>
                    <a:pt x="2008" y="144"/>
                  </a:cubicBezTo>
                  <a:cubicBezTo>
                    <a:pt x="1856" y="112"/>
                    <a:pt x="1568" y="144"/>
                    <a:pt x="1432" y="192"/>
                  </a:cubicBezTo>
                  <a:cubicBezTo>
                    <a:pt x="1296" y="240"/>
                    <a:pt x="1280" y="432"/>
                    <a:pt x="1192" y="432"/>
                  </a:cubicBezTo>
                  <a:cubicBezTo>
                    <a:pt x="1104" y="432"/>
                    <a:pt x="1000" y="256"/>
                    <a:pt x="904" y="192"/>
                  </a:cubicBezTo>
                  <a:cubicBezTo>
                    <a:pt x="808" y="128"/>
                    <a:pt x="752" y="72"/>
                    <a:pt x="616" y="48"/>
                  </a:cubicBezTo>
                  <a:cubicBezTo>
                    <a:pt x="480" y="24"/>
                    <a:pt x="176" y="0"/>
                    <a:pt x="88" y="48"/>
                  </a:cubicBezTo>
                  <a:cubicBezTo>
                    <a:pt x="0" y="96"/>
                    <a:pt x="48" y="272"/>
                    <a:pt x="88" y="336"/>
                  </a:cubicBezTo>
                  <a:cubicBezTo>
                    <a:pt x="128" y="400"/>
                    <a:pt x="228" y="416"/>
                    <a:pt x="328" y="4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55" name="Freeform 3"/>
            <p:cNvSpPr>
              <a:spLocks/>
            </p:cNvSpPr>
            <p:nvPr/>
          </p:nvSpPr>
          <p:spPr bwMode="auto">
            <a:xfrm>
              <a:off x="3429000" y="1066800"/>
              <a:ext cx="863600" cy="1905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0" y="144"/>
                </a:cxn>
                <a:cxn ang="0">
                  <a:pos x="384" y="720"/>
                </a:cxn>
                <a:cxn ang="0">
                  <a:pos x="192" y="912"/>
                </a:cxn>
                <a:cxn ang="0">
                  <a:pos x="384" y="1200"/>
                </a:cxn>
              </a:cxnLst>
              <a:rect l="0" t="0" r="r" b="b"/>
              <a:pathLst>
                <a:path w="544" h="1200">
                  <a:moveTo>
                    <a:pt x="0" y="0"/>
                  </a:moveTo>
                  <a:cubicBezTo>
                    <a:pt x="208" y="12"/>
                    <a:pt x="416" y="24"/>
                    <a:pt x="480" y="144"/>
                  </a:cubicBezTo>
                  <a:cubicBezTo>
                    <a:pt x="544" y="264"/>
                    <a:pt x="432" y="592"/>
                    <a:pt x="384" y="720"/>
                  </a:cubicBezTo>
                  <a:cubicBezTo>
                    <a:pt x="336" y="848"/>
                    <a:pt x="192" y="832"/>
                    <a:pt x="192" y="912"/>
                  </a:cubicBezTo>
                  <a:cubicBezTo>
                    <a:pt x="192" y="992"/>
                    <a:pt x="352" y="1152"/>
                    <a:pt x="384" y="12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auto">
            <a:xfrm>
              <a:off x="3200400" y="3225800"/>
              <a:ext cx="1143000" cy="381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192"/>
                </a:cxn>
                <a:cxn ang="0">
                  <a:pos x="480" y="144"/>
                </a:cxn>
                <a:cxn ang="0">
                  <a:pos x="720" y="240"/>
                </a:cxn>
              </a:cxnLst>
              <a:rect l="0" t="0" r="r" b="b"/>
              <a:pathLst>
                <a:path w="720" h="240">
                  <a:moveTo>
                    <a:pt x="0" y="0"/>
                  </a:moveTo>
                  <a:cubicBezTo>
                    <a:pt x="56" y="84"/>
                    <a:pt x="112" y="168"/>
                    <a:pt x="192" y="192"/>
                  </a:cubicBezTo>
                  <a:cubicBezTo>
                    <a:pt x="272" y="216"/>
                    <a:pt x="392" y="136"/>
                    <a:pt x="480" y="144"/>
                  </a:cubicBezTo>
                  <a:cubicBezTo>
                    <a:pt x="568" y="152"/>
                    <a:pt x="644" y="196"/>
                    <a:pt x="720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auto">
            <a:xfrm>
              <a:off x="4038600" y="2997200"/>
              <a:ext cx="431800" cy="609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192" y="384"/>
                </a:cxn>
              </a:cxnLst>
              <a:rect l="0" t="0" r="r" b="b"/>
              <a:pathLst>
                <a:path w="272" h="384">
                  <a:moveTo>
                    <a:pt x="0" y="0"/>
                  </a:moveTo>
                  <a:cubicBezTo>
                    <a:pt x="104" y="40"/>
                    <a:pt x="208" y="80"/>
                    <a:pt x="240" y="144"/>
                  </a:cubicBezTo>
                  <a:cubicBezTo>
                    <a:pt x="272" y="208"/>
                    <a:pt x="232" y="296"/>
                    <a:pt x="192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auto">
            <a:xfrm>
              <a:off x="3200400" y="2997200"/>
              <a:ext cx="838200" cy="419100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240" y="240"/>
                </a:cxn>
                <a:cxn ang="0">
                  <a:pos x="0" y="144"/>
                </a:cxn>
              </a:cxnLst>
              <a:rect l="0" t="0" r="r" b="b"/>
              <a:pathLst>
                <a:path w="528" h="264">
                  <a:moveTo>
                    <a:pt x="528" y="0"/>
                  </a:moveTo>
                  <a:cubicBezTo>
                    <a:pt x="428" y="108"/>
                    <a:pt x="328" y="216"/>
                    <a:pt x="240" y="240"/>
                  </a:cubicBezTo>
                  <a:cubicBezTo>
                    <a:pt x="152" y="264"/>
                    <a:pt x="76" y="204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auto">
            <a:xfrm>
              <a:off x="1327150" y="1141413"/>
              <a:ext cx="227013" cy="1327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92"/>
                </a:cxn>
                <a:cxn ang="0">
                  <a:pos x="0" y="384"/>
                </a:cxn>
                <a:cxn ang="0">
                  <a:pos x="144" y="672"/>
                </a:cxn>
                <a:cxn ang="0">
                  <a:pos x="0" y="960"/>
                </a:cxn>
              </a:cxnLst>
              <a:rect l="0" t="0" r="r" b="b"/>
              <a:pathLst>
                <a:path w="144" h="960">
                  <a:moveTo>
                    <a:pt x="0" y="0"/>
                  </a:moveTo>
                  <a:cubicBezTo>
                    <a:pt x="72" y="64"/>
                    <a:pt x="144" y="128"/>
                    <a:pt x="144" y="192"/>
                  </a:cubicBezTo>
                  <a:cubicBezTo>
                    <a:pt x="144" y="256"/>
                    <a:pt x="0" y="304"/>
                    <a:pt x="0" y="384"/>
                  </a:cubicBezTo>
                  <a:cubicBezTo>
                    <a:pt x="0" y="464"/>
                    <a:pt x="144" y="576"/>
                    <a:pt x="144" y="672"/>
                  </a:cubicBezTo>
                  <a:cubicBezTo>
                    <a:pt x="144" y="768"/>
                    <a:pt x="24" y="912"/>
                    <a:pt x="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4" name="Freeform 12"/>
            <p:cNvSpPr>
              <a:spLocks/>
            </p:cNvSpPr>
            <p:nvPr/>
          </p:nvSpPr>
          <p:spPr bwMode="auto">
            <a:xfrm>
              <a:off x="1327150" y="787400"/>
              <a:ext cx="2109788" cy="530225"/>
            </a:xfrm>
            <a:custGeom>
              <a:avLst/>
              <a:gdLst/>
              <a:ahLst/>
              <a:cxnLst>
                <a:cxn ang="0">
                  <a:pos x="0" y="256"/>
                </a:cxn>
                <a:cxn ang="0">
                  <a:pos x="144" y="16"/>
                </a:cxn>
                <a:cxn ang="0">
                  <a:pos x="624" y="352"/>
                </a:cxn>
                <a:cxn ang="0">
                  <a:pos x="1344" y="208"/>
                </a:cxn>
              </a:cxnLst>
              <a:rect l="0" t="0" r="r" b="b"/>
              <a:pathLst>
                <a:path w="1344" h="384">
                  <a:moveTo>
                    <a:pt x="0" y="256"/>
                  </a:moveTo>
                  <a:cubicBezTo>
                    <a:pt x="20" y="128"/>
                    <a:pt x="40" y="0"/>
                    <a:pt x="144" y="16"/>
                  </a:cubicBezTo>
                  <a:cubicBezTo>
                    <a:pt x="248" y="32"/>
                    <a:pt x="424" y="320"/>
                    <a:pt x="624" y="352"/>
                  </a:cubicBezTo>
                  <a:cubicBezTo>
                    <a:pt x="824" y="384"/>
                    <a:pt x="1084" y="296"/>
                    <a:pt x="1344" y="2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auto">
            <a:xfrm>
              <a:off x="2909888" y="1074738"/>
              <a:ext cx="1128712" cy="2122487"/>
            </a:xfrm>
            <a:custGeom>
              <a:avLst/>
              <a:gdLst/>
              <a:ahLst/>
              <a:cxnLst>
                <a:cxn ang="0">
                  <a:pos x="328" y="0"/>
                </a:cxn>
                <a:cxn ang="0">
                  <a:pos x="616" y="576"/>
                </a:cxn>
                <a:cxn ang="0">
                  <a:pos x="40" y="912"/>
                </a:cxn>
                <a:cxn ang="0">
                  <a:pos x="376" y="1296"/>
                </a:cxn>
                <a:cxn ang="0">
                  <a:pos x="136" y="1440"/>
                </a:cxn>
                <a:cxn ang="0">
                  <a:pos x="184" y="1488"/>
                </a:cxn>
              </a:cxnLst>
              <a:rect l="0" t="0" r="r" b="b"/>
              <a:pathLst>
                <a:path w="664" h="1488">
                  <a:moveTo>
                    <a:pt x="328" y="0"/>
                  </a:moveTo>
                  <a:cubicBezTo>
                    <a:pt x="496" y="212"/>
                    <a:pt x="664" y="424"/>
                    <a:pt x="616" y="576"/>
                  </a:cubicBezTo>
                  <a:cubicBezTo>
                    <a:pt x="568" y="728"/>
                    <a:pt x="80" y="792"/>
                    <a:pt x="40" y="912"/>
                  </a:cubicBezTo>
                  <a:cubicBezTo>
                    <a:pt x="0" y="1032"/>
                    <a:pt x="360" y="1208"/>
                    <a:pt x="376" y="1296"/>
                  </a:cubicBezTo>
                  <a:cubicBezTo>
                    <a:pt x="392" y="1384"/>
                    <a:pt x="168" y="1408"/>
                    <a:pt x="136" y="1440"/>
                  </a:cubicBezTo>
                  <a:cubicBezTo>
                    <a:pt x="104" y="1472"/>
                    <a:pt x="144" y="1480"/>
                    <a:pt x="184" y="14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auto">
            <a:xfrm>
              <a:off x="1327150" y="2468563"/>
              <a:ext cx="1882775" cy="139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576"/>
                </a:cxn>
                <a:cxn ang="0">
                  <a:pos x="624" y="624"/>
                </a:cxn>
                <a:cxn ang="0">
                  <a:pos x="912" y="912"/>
                </a:cxn>
                <a:cxn ang="0">
                  <a:pos x="1200" y="480"/>
                </a:cxn>
              </a:cxnLst>
              <a:rect l="0" t="0" r="r" b="b"/>
              <a:pathLst>
                <a:path w="1200" h="936">
                  <a:moveTo>
                    <a:pt x="0" y="0"/>
                  </a:moveTo>
                  <a:cubicBezTo>
                    <a:pt x="44" y="236"/>
                    <a:pt x="88" y="472"/>
                    <a:pt x="192" y="576"/>
                  </a:cubicBezTo>
                  <a:cubicBezTo>
                    <a:pt x="296" y="680"/>
                    <a:pt x="504" y="568"/>
                    <a:pt x="624" y="624"/>
                  </a:cubicBezTo>
                  <a:cubicBezTo>
                    <a:pt x="744" y="680"/>
                    <a:pt x="816" y="936"/>
                    <a:pt x="912" y="912"/>
                  </a:cubicBezTo>
                  <a:cubicBezTo>
                    <a:pt x="1008" y="888"/>
                    <a:pt x="1104" y="684"/>
                    <a:pt x="1200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auto">
            <a:xfrm>
              <a:off x="1327150" y="1030288"/>
              <a:ext cx="754063" cy="774700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144" y="32"/>
                </a:cxn>
                <a:cxn ang="0">
                  <a:pos x="432" y="272"/>
                </a:cxn>
                <a:cxn ang="0">
                  <a:pos x="432" y="560"/>
                </a:cxn>
              </a:cxnLst>
              <a:rect l="0" t="0" r="r" b="b"/>
              <a:pathLst>
                <a:path w="480" h="560">
                  <a:moveTo>
                    <a:pt x="0" y="80"/>
                  </a:moveTo>
                  <a:cubicBezTo>
                    <a:pt x="36" y="40"/>
                    <a:pt x="72" y="0"/>
                    <a:pt x="144" y="32"/>
                  </a:cubicBezTo>
                  <a:cubicBezTo>
                    <a:pt x="216" y="64"/>
                    <a:pt x="384" y="184"/>
                    <a:pt x="432" y="272"/>
                  </a:cubicBezTo>
                  <a:cubicBezTo>
                    <a:pt x="480" y="360"/>
                    <a:pt x="456" y="460"/>
                    <a:pt x="432" y="5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auto">
            <a:xfrm>
              <a:off x="1327150" y="1804988"/>
              <a:ext cx="766763" cy="663575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432" y="384"/>
                </a:cxn>
                <a:cxn ang="0">
                  <a:pos x="336" y="192"/>
                </a:cxn>
                <a:cxn ang="0">
                  <a:pos x="432" y="0"/>
                </a:cxn>
              </a:cxnLst>
              <a:rect l="0" t="0" r="r" b="b"/>
              <a:pathLst>
                <a:path w="488" h="480">
                  <a:moveTo>
                    <a:pt x="0" y="480"/>
                  </a:moveTo>
                  <a:cubicBezTo>
                    <a:pt x="188" y="456"/>
                    <a:pt x="376" y="432"/>
                    <a:pt x="432" y="384"/>
                  </a:cubicBezTo>
                  <a:cubicBezTo>
                    <a:pt x="488" y="336"/>
                    <a:pt x="336" y="256"/>
                    <a:pt x="336" y="192"/>
                  </a:cubicBezTo>
                  <a:cubicBezTo>
                    <a:pt x="336" y="128"/>
                    <a:pt x="384" y="64"/>
                    <a:pt x="43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auto">
            <a:xfrm>
              <a:off x="2005013" y="1506538"/>
              <a:ext cx="1054100" cy="231775"/>
            </a:xfrm>
            <a:custGeom>
              <a:avLst/>
              <a:gdLst/>
              <a:ahLst/>
              <a:cxnLst>
                <a:cxn ang="0">
                  <a:pos x="0" y="168"/>
                </a:cxn>
                <a:cxn ang="0">
                  <a:pos x="384" y="24"/>
                </a:cxn>
                <a:cxn ang="0">
                  <a:pos x="672" y="24"/>
                </a:cxn>
              </a:cxnLst>
              <a:rect l="0" t="0" r="r" b="b"/>
              <a:pathLst>
                <a:path w="672" h="168">
                  <a:moveTo>
                    <a:pt x="0" y="168"/>
                  </a:moveTo>
                  <a:cubicBezTo>
                    <a:pt x="136" y="108"/>
                    <a:pt x="272" y="48"/>
                    <a:pt x="384" y="24"/>
                  </a:cubicBezTo>
                  <a:cubicBezTo>
                    <a:pt x="496" y="0"/>
                    <a:pt x="584" y="12"/>
                    <a:pt x="672" y="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auto">
            <a:xfrm>
              <a:off x="3059113" y="1074738"/>
              <a:ext cx="377825" cy="465137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192" y="240"/>
                </a:cxn>
                <a:cxn ang="0">
                  <a:pos x="0" y="336"/>
                </a:cxn>
              </a:cxnLst>
              <a:rect l="0" t="0" r="r" b="b"/>
              <a:pathLst>
                <a:path w="240" h="336">
                  <a:moveTo>
                    <a:pt x="240" y="0"/>
                  </a:moveTo>
                  <a:cubicBezTo>
                    <a:pt x="236" y="92"/>
                    <a:pt x="232" y="184"/>
                    <a:pt x="192" y="240"/>
                  </a:cubicBezTo>
                  <a:cubicBezTo>
                    <a:pt x="152" y="296"/>
                    <a:pt x="76" y="316"/>
                    <a:pt x="0" y="33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auto">
            <a:xfrm>
              <a:off x="2795588" y="1539875"/>
              <a:ext cx="263525" cy="1392238"/>
            </a:xfrm>
            <a:custGeom>
              <a:avLst/>
              <a:gdLst/>
              <a:ahLst/>
              <a:cxnLst>
                <a:cxn ang="0">
                  <a:pos x="168" y="0"/>
                </a:cxn>
                <a:cxn ang="0">
                  <a:pos x="24" y="336"/>
                </a:cxn>
                <a:cxn ang="0">
                  <a:pos x="24" y="768"/>
                </a:cxn>
                <a:cxn ang="0">
                  <a:pos x="120" y="960"/>
                </a:cxn>
              </a:cxnLst>
              <a:rect l="0" t="0" r="r" b="b"/>
              <a:pathLst>
                <a:path w="168" h="960">
                  <a:moveTo>
                    <a:pt x="168" y="0"/>
                  </a:moveTo>
                  <a:cubicBezTo>
                    <a:pt x="108" y="104"/>
                    <a:pt x="48" y="208"/>
                    <a:pt x="24" y="336"/>
                  </a:cubicBezTo>
                  <a:cubicBezTo>
                    <a:pt x="0" y="464"/>
                    <a:pt x="8" y="664"/>
                    <a:pt x="24" y="768"/>
                  </a:cubicBezTo>
                  <a:cubicBezTo>
                    <a:pt x="40" y="872"/>
                    <a:pt x="80" y="916"/>
                    <a:pt x="12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auto">
            <a:xfrm>
              <a:off x="2833688" y="2998788"/>
              <a:ext cx="327025" cy="309562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16" y="240"/>
                </a:cxn>
                <a:cxn ang="0">
                  <a:pos x="160" y="192"/>
                </a:cxn>
              </a:cxnLst>
              <a:rect l="0" t="0" r="r" b="b"/>
              <a:pathLst>
                <a:path w="160" h="272">
                  <a:moveTo>
                    <a:pt x="64" y="0"/>
                  </a:moveTo>
                  <a:cubicBezTo>
                    <a:pt x="32" y="104"/>
                    <a:pt x="0" y="208"/>
                    <a:pt x="16" y="240"/>
                  </a:cubicBezTo>
                  <a:cubicBezTo>
                    <a:pt x="32" y="272"/>
                    <a:pt x="96" y="232"/>
                    <a:pt x="160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3" name="Freeform 21"/>
            <p:cNvSpPr>
              <a:spLocks/>
            </p:cNvSpPr>
            <p:nvPr/>
          </p:nvSpPr>
          <p:spPr bwMode="auto">
            <a:xfrm>
              <a:off x="2005013" y="1738313"/>
              <a:ext cx="979487" cy="1392237"/>
            </a:xfrm>
            <a:custGeom>
              <a:avLst/>
              <a:gdLst/>
              <a:ahLst/>
              <a:cxnLst>
                <a:cxn ang="0">
                  <a:pos x="576" y="816"/>
                </a:cxn>
                <a:cxn ang="0">
                  <a:pos x="144" y="864"/>
                </a:cxn>
                <a:cxn ang="0">
                  <a:pos x="288" y="336"/>
                </a:cxn>
                <a:cxn ang="0">
                  <a:pos x="0" y="0"/>
                </a:cxn>
              </a:cxnLst>
              <a:rect l="0" t="0" r="r" b="b"/>
              <a:pathLst>
                <a:path w="576" h="944">
                  <a:moveTo>
                    <a:pt x="576" y="816"/>
                  </a:moveTo>
                  <a:cubicBezTo>
                    <a:pt x="384" y="880"/>
                    <a:pt x="192" y="944"/>
                    <a:pt x="144" y="864"/>
                  </a:cubicBezTo>
                  <a:cubicBezTo>
                    <a:pt x="96" y="784"/>
                    <a:pt x="312" y="480"/>
                    <a:pt x="288" y="336"/>
                  </a:cubicBezTo>
                  <a:cubicBezTo>
                    <a:pt x="264" y="192"/>
                    <a:pt x="132" y="9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4" name="Oval 22"/>
            <p:cNvSpPr>
              <a:spLocks noChangeArrowheads="1"/>
            </p:cNvSpPr>
            <p:nvPr/>
          </p:nvSpPr>
          <p:spPr bwMode="auto">
            <a:xfrm>
              <a:off x="3962400" y="29210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5" name="Oval 23"/>
            <p:cNvSpPr>
              <a:spLocks noChangeArrowheads="1"/>
            </p:cNvSpPr>
            <p:nvPr/>
          </p:nvSpPr>
          <p:spPr bwMode="auto">
            <a:xfrm>
              <a:off x="2971800" y="14605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6" name="Oval 24"/>
            <p:cNvSpPr>
              <a:spLocks noChangeArrowheads="1"/>
            </p:cNvSpPr>
            <p:nvPr/>
          </p:nvSpPr>
          <p:spPr bwMode="auto">
            <a:xfrm>
              <a:off x="1257300" y="10160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7" name="Oval 25"/>
            <p:cNvSpPr>
              <a:spLocks noChangeArrowheads="1"/>
            </p:cNvSpPr>
            <p:nvPr/>
          </p:nvSpPr>
          <p:spPr bwMode="auto">
            <a:xfrm>
              <a:off x="1981200" y="16637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8" name="Oval 26"/>
            <p:cNvSpPr>
              <a:spLocks noChangeArrowheads="1"/>
            </p:cNvSpPr>
            <p:nvPr/>
          </p:nvSpPr>
          <p:spPr bwMode="auto">
            <a:xfrm>
              <a:off x="1257300" y="23749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9" name="Oval 27"/>
            <p:cNvSpPr>
              <a:spLocks noChangeArrowheads="1"/>
            </p:cNvSpPr>
            <p:nvPr/>
          </p:nvSpPr>
          <p:spPr bwMode="auto">
            <a:xfrm>
              <a:off x="2882900" y="28829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80" name="Oval 28"/>
            <p:cNvSpPr>
              <a:spLocks noChangeArrowheads="1"/>
            </p:cNvSpPr>
            <p:nvPr/>
          </p:nvSpPr>
          <p:spPr bwMode="auto">
            <a:xfrm>
              <a:off x="3124200" y="31369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81" name="Oval 29"/>
            <p:cNvSpPr>
              <a:spLocks noChangeArrowheads="1"/>
            </p:cNvSpPr>
            <p:nvPr/>
          </p:nvSpPr>
          <p:spPr bwMode="auto">
            <a:xfrm>
              <a:off x="4267200" y="35179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82" name="Oval 30"/>
            <p:cNvSpPr>
              <a:spLocks noChangeArrowheads="1"/>
            </p:cNvSpPr>
            <p:nvPr/>
          </p:nvSpPr>
          <p:spPr bwMode="auto">
            <a:xfrm>
              <a:off x="3352800" y="9906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562600" y="762000"/>
            <a:ext cx="3276600" cy="2971800"/>
            <a:chOff x="3504" y="480"/>
            <a:chExt cx="2064" cy="1872"/>
          </a:xfrm>
        </p:grpSpPr>
        <p:sp>
          <p:nvSpPr>
            <p:cNvPr id="23584" name="Line 32"/>
            <p:cNvSpPr>
              <a:spLocks noChangeShapeType="1"/>
            </p:cNvSpPr>
            <p:nvPr/>
          </p:nvSpPr>
          <p:spPr bwMode="auto">
            <a:xfrm>
              <a:off x="3739" y="1373"/>
              <a:ext cx="170" cy="9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5" name="Line 33"/>
            <p:cNvSpPr>
              <a:spLocks noChangeShapeType="1"/>
            </p:cNvSpPr>
            <p:nvPr/>
          </p:nvSpPr>
          <p:spPr bwMode="auto">
            <a:xfrm>
              <a:off x="3909" y="2352"/>
              <a:ext cx="1659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>
              <a:off x="3739" y="1373"/>
              <a:ext cx="15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>
              <a:off x="5313" y="1373"/>
              <a:ext cx="255" cy="97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8" name="Line 36"/>
            <p:cNvSpPr>
              <a:spLocks noChangeShapeType="1"/>
            </p:cNvSpPr>
            <p:nvPr/>
          </p:nvSpPr>
          <p:spPr bwMode="auto">
            <a:xfrm flipH="1">
              <a:off x="3739" y="650"/>
              <a:ext cx="298" cy="7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9" name="Rectangle 37"/>
            <p:cNvSpPr>
              <a:spLocks noChangeArrowheads="1"/>
            </p:cNvSpPr>
            <p:nvPr/>
          </p:nvSpPr>
          <p:spPr bwMode="auto">
            <a:xfrm>
              <a:off x="4187" y="1304"/>
              <a:ext cx="85" cy="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auto">
            <a:xfrm flipH="1">
              <a:off x="3909" y="912"/>
              <a:ext cx="459" cy="14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1" name="Line 39"/>
            <p:cNvSpPr>
              <a:spLocks noChangeShapeType="1"/>
            </p:cNvSpPr>
            <p:nvPr/>
          </p:nvSpPr>
          <p:spPr bwMode="auto">
            <a:xfrm>
              <a:off x="4032" y="640"/>
              <a:ext cx="336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2" name="Line 40"/>
            <p:cNvSpPr>
              <a:spLocks noChangeShapeType="1"/>
            </p:cNvSpPr>
            <p:nvPr/>
          </p:nvSpPr>
          <p:spPr bwMode="auto">
            <a:xfrm flipV="1">
              <a:off x="4037" y="480"/>
              <a:ext cx="808" cy="17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3" name="Line 41"/>
            <p:cNvSpPr>
              <a:spLocks noChangeShapeType="1"/>
            </p:cNvSpPr>
            <p:nvPr/>
          </p:nvSpPr>
          <p:spPr bwMode="auto">
            <a:xfrm flipV="1">
              <a:off x="4368" y="480"/>
              <a:ext cx="477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4" name="Line 42"/>
            <p:cNvSpPr>
              <a:spLocks noChangeShapeType="1"/>
            </p:cNvSpPr>
            <p:nvPr/>
          </p:nvSpPr>
          <p:spPr bwMode="auto">
            <a:xfrm>
              <a:off x="4845" y="480"/>
              <a:ext cx="468" cy="89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5" name="Rectangle 43"/>
            <p:cNvSpPr>
              <a:spLocks noChangeArrowheads="1"/>
            </p:cNvSpPr>
            <p:nvPr/>
          </p:nvSpPr>
          <p:spPr bwMode="auto">
            <a:xfrm>
              <a:off x="5143" y="1331"/>
              <a:ext cx="85" cy="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96" name="Line 44"/>
            <p:cNvSpPr>
              <a:spLocks noChangeShapeType="1"/>
            </p:cNvSpPr>
            <p:nvPr/>
          </p:nvSpPr>
          <p:spPr bwMode="auto">
            <a:xfrm flipH="1" flipV="1">
              <a:off x="4845" y="480"/>
              <a:ext cx="723" cy="18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7" name="Line 45"/>
            <p:cNvSpPr>
              <a:spLocks noChangeShapeType="1"/>
            </p:cNvSpPr>
            <p:nvPr/>
          </p:nvSpPr>
          <p:spPr bwMode="auto">
            <a:xfrm flipH="1" flipV="1">
              <a:off x="3504" y="1344"/>
              <a:ext cx="232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8" name="Line 46"/>
            <p:cNvSpPr>
              <a:spLocks noChangeShapeType="1"/>
            </p:cNvSpPr>
            <p:nvPr/>
          </p:nvSpPr>
          <p:spPr bwMode="auto">
            <a:xfrm>
              <a:off x="3504" y="1344"/>
              <a:ext cx="400" cy="100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9" name="Line 47"/>
            <p:cNvSpPr>
              <a:spLocks noChangeShapeType="1"/>
            </p:cNvSpPr>
            <p:nvPr/>
          </p:nvSpPr>
          <p:spPr bwMode="auto">
            <a:xfrm flipV="1">
              <a:off x="3504" y="960"/>
              <a:ext cx="96" cy="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00" name="Line 48"/>
            <p:cNvSpPr>
              <a:spLocks noChangeShapeType="1"/>
            </p:cNvSpPr>
            <p:nvPr/>
          </p:nvSpPr>
          <p:spPr bwMode="auto">
            <a:xfrm flipH="1">
              <a:off x="3600" y="648"/>
              <a:ext cx="432" cy="3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01" name="Rectangle 49"/>
            <p:cNvSpPr>
              <a:spLocks noChangeArrowheads="1"/>
            </p:cNvSpPr>
            <p:nvPr/>
          </p:nvSpPr>
          <p:spPr bwMode="auto">
            <a:xfrm>
              <a:off x="3643" y="1312"/>
              <a:ext cx="85" cy="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602" name="Line 50"/>
            <p:cNvSpPr>
              <a:spLocks noChangeShapeType="1"/>
            </p:cNvSpPr>
            <p:nvPr/>
          </p:nvSpPr>
          <p:spPr bwMode="auto">
            <a:xfrm flipH="1" flipV="1">
              <a:off x="3600" y="960"/>
              <a:ext cx="304" cy="1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2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és poliéderek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7" name="Line 3"/>
          <p:cNvSpPr>
            <a:spLocks noChangeShapeType="1"/>
          </p:cNvSpPr>
          <p:nvPr/>
        </p:nvSpPr>
        <p:spPr bwMode="auto">
          <a:xfrm>
            <a:off x="6477000" y="1676400"/>
            <a:ext cx="198120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48" name="Line 4"/>
          <p:cNvSpPr>
            <a:spLocks noChangeShapeType="1"/>
          </p:cNvSpPr>
          <p:nvPr/>
        </p:nvSpPr>
        <p:spPr bwMode="auto">
          <a:xfrm flipH="1">
            <a:off x="5410200" y="1676400"/>
            <a:ext cx="106680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49" name="Line 5"/>
          <p:cNvSpPr>
            <a:spLocks noChangeShapeType="1"/>
          </p:cNvSpPr>
          <p:nvPr/>
        </p:nvSpPr>
        <p:spPr bwMode="auto">
          <a:xfrm flipH="1">
            <a:off x="4724400" y="41148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0" name="Line 6"/>
          <p:cNvSpPr>
            <a:spLocks noChangeShapeType="1"/>
          </p:cNvSpPr>
          <p:nvPr/>
        </p:nvSpPr>
        <p:spPr bwMode="auto">
          <a:xfrm>
            <a:off x="5410200" y="4114800"/>
            <a:ext cx="3048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1" name="Oval 7"/>
          <p:cNvSpPr>
            <a:spLocks noChangeArrowheads="1"/>
          </p:cNvSpPr>
          <p:nvPr/>
        </p:nvSpPr>
        <p:spPr bwMode="auto">
          <a:xfrm>
            <a:off x="4953000" y="2667000"/>
            <a:ext cx="3352800" cy="3352800"/>
          </a:xfrm>
          <a:prstGeom prst="ellipse">
            <a:avLst/>
          </a:prstGeom>
          <a:gradFill rotWithShape="0">
            <a:gsLst>
              <a:gs pos="0">
                <a:srgbClr val="33CCFF"/>
              </a:gs>
              <a:gs pos="100000">
                <a:srgbClr val="33CCFF">
                  <a:gamma/>
                  <a:tint val="33725"/>
                  <a:invGamma/>
                </a:srgbClr>
              </a:gs>
            </a:gsLst>
            <a:lin ang="0" scaled="1"/>
          </a:gra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52" name="Line 8"/>
          <p:cNvSpPr>
            <a:spLocks noChangeShapeType="1"/>
          </p:cNvSpPr>
          <p:nvPr/>
        </p:nvSpPr>
        <p:spPr bwMode="auto">
          <a:xfrm flipH="1">
            <a:off x="4724400" y="1676400"/>
            <a:ext cx="175260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3" name="Line 9"/>
          <p:cNvSpPr>
            <a:spLocks noChangeShapeType="1"/>
          </p:cNvSpPr>
          <p:nvPr/>
        </p:nvSpPr>
        <p:spPr bwMode="auto">
          <a:xfrm>
            <a:off x="6477000" y="1676400"/>
            <a:ext cx="167640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4" name="Line 10"/>
          <p:cNvSpPr>
            <a:spLocks noChangeShapeType="1"/>
          </p:cNvSpPr>
          <p:nvPr/>
        </p:nvSpPr>
        <p:spPr bwMode="auto">
          <a:xfrm>
            <a:off x="4724400" y="48006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5" name="Line 11"/>
          <p:cNvSpPr>
            <a:spLocks noChangeShapeType="1"/>
          </p:cNvSpPr>
          <p:nvPr/>
        </p:nvSpPr>
        <p:spPr bwMode="auto">
          <a:xfrm flipH="1">
            <a:off x="8077200" y="42672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6" name="Line 12"/>
          <p:cNvSpPr>
            <a:spLocks noChangeShapeType="1"/>
          </p:cNvSpPr>
          <p:nvPr/>
        </p:nvSpPr>
        <p:spPr bwMode="auto">
          <a:xfrm>
            <a:off x="4724400" y="4800600"/>
            <a:ext cx="1219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7" name="Line 13"/>
          <p:cNvSpPr>
            <a:spLocks noChangeShapeType="1"/>
          </p:cNvSpPr>
          <p:nvPr/>
        </p:nvSpPr>
        <p:spPr bwMode="auto">
          <a:xfrm flipH="1">
            <a:off x="7315200" y="4876800"/>
            <a:ext cx="762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8" name="Line 14"/>
          <p:cNvSpPr>
            <a:spLocks noChangeShapeType="1"/>
          </p:cNvSpPr>
          <p:nvPr/>
        </p:nvSpPr>
        <p:spPr bwMode="auto">
          <a:xfrm>
            <a:off x="5943600" y="59436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5759" name="Oval 15"/>
          <p:cNvSpPr>
            <a:spLocks noChangeArrowheads="1"/>
          </p:cNvSpPr>
          <p:nvPr/>
        </p:nvSpPr>
        <p:spPr bwMode="auto">
          <a:xfrm>
            <a:off x="8382000" y="4191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60" name="Oval 16"/>
          <p:cNvSpPr>
            <a:spLocks noChangeArrowheads="1"/>
          </p:cNvSpPr>
          <p:nvPr/>
        </p:nvSpPr>
        <p:spPr bwMode="auto">
          <a:xfrm>
            <a:off x="7239000" y="586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61" name="Oval 17"/>
          <p:cNvSpPr>
            <a:spLocks noChangeArrowheads="1"/>
          </p:cNvSpPr>
          <p:nvPr/>
        </p:nvSpPr>
        <p:spPr bwMode="auto">
          <a:xfrm>
            <a:off x="8077200" y="4724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62" name="Oval 18"/>
          <p:cNvSpPr>
            <a:spLocks noChangeArrowheads="1"/>
          </p:cNvSpPr>
          <p:nvPr/>
        </p:nvSpPr>
        <p:spPr bwMode="auto">
          <a:xfrm>
            <a:off x="5867400" y="586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63" name="Oval 19"/>
          <p:cNvSpPr>
            <a:spLocks noChangeArrowheads="1"/>
          </p:cNvSpPr>
          <p:nvPr/>
        </p:nvSpPr>
        <p:spPr bwMode="auto">
          <a:xfrm>
            <a:off x="4648200" y="4724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64" name="Oval 20"/>
          <p:cNvSpPr>
            <a:spLocks noChangeArrowheads="1"/>
          </p:cNvSpPr>
          <p:nvPr/>
        </p:nvSpPr>
        <p:spPr bwMode="auto">
          <a:xfrm>
            <a:off x="6400800" y="16002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65" name="Text Box 21"/>
          <p:cNvSpPr txBox="1">
            <a:spLocks noChangeArrowheads="1"/>
          </p:cNvSpPr>
          <p:nvPr/>
        </p:nvSpPr>
        <p:spPr bwMode="auto">
          <a:xfrm>
            <a:off x="2997395" y="3313785"/>
            <a:ext cx="16049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 err="1">
                <a:solidFill>
                  <a:srgbClr val="009900"/>
                </a:solidFill>
              </a:rPr>
              <a:t>Andre’ev</a:t>
            </a:r>
            <a:endParaRPr lang="en-US" sz="2800" dirty="0">
              <a:solidFill>
                <a:srgbClr val="009900"/>
              </a:solidFill>
            </a:endParaRPr>
          </a:p>
        </p:txBody>
      </p:sp>
      <p:sp>
        <p:nvSpPr>
          <p:cNvPr id="415766" name="AutoShape 22" descr="25%"/>
          <p:cNvSpPr>
            <a:spLocks noChangeArrowheads="1"/>
          </p:cNvSpPr>
          <p:nvPr/>
        </p:nvSpPr>
        <p:spPr bwMode="auto">
          <a:xfrm>
            <a:off x="38405" y="817460"/>
            <a:ext cx="5263290" cy="2419515"/>
          </a:xfrm>
          <a:prstGeom prst="roundRect">
            <a:avLst>
              <a:gd name="adj" fmla="val 16667"/>
            </a:avLst>
          </a:prstGeom>
          <a:pattFill prst="pct25">
            <a:fgClr>
              <a:srgbClr val="FFCCFF"/>
            </a:fgClr>
            <a:bgClr>
              <a:srgbClr val="FFFFFF"/>
            </a:bgClr>
          </a:pattFill>
          <a:ln w="9525">
            <a:solidFill>
              <a:srgbClr val="9900CC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Minden 3-szorosan összefüggő </a:t>
            </a: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síkgráf reprezentálható egy</a:t>
            </a:r>
          </a:p>
          <a:p>
            <a:pPr>
              <a:lnSpc>
                <a:spcPct val="150000"/>
              </a:lnSpc>
            </a:pPr>
            <a:r>
              <a:rPr lang="hu-HU" sz="2800" dirty="0" err="1" smtClean="0">
                <a:solidFill>
                  <a:srgbClr val="9900CC"/>
                </a:solidFill>
              </a:rPr>
              <a:t>érintőpoliéder</a:t>
            </a:r>
            <a:r>
              <a:rPr lang="hu-HU" sz="2800" dirty="0" smtClean="0">
                <a:solidFill>
                  <a:srgbClr val="9900CC"/>
                </a:solidFill>
              </a:rPr>
              <a:t> </a:t>
            </a:r>
            <a:r>
              <a:rPr lang="hu-HU" sz="2800" dirty="0" err="1" smtClean="0">
                <a:solidFill>
                  <a:srgbClr val="9900CC"/>
                </a:solidFill>
              </a:rPr>
              <a:t>élhálójaként</a:t>
            </a:r>
            <a:r>
              <a:rPr lang="hu-HU" sz="2800" dirty="0" smtClean="0">
                <a:solidFill>
                  <a:srgbClr val="9900CC"/>
                </a:solidFill>
              </a:rPr>
              <a:t>.</a:t>
            </a:r>
            <a:endParaRPr lang="en-US" sz="2800" dirty="0">
              <a:solidFill>
                <a:srgbClr val="9900CC"/>
              </a:solidFill>
            </a:endParaRPr>
          </a:p>
        </p:txBody>
      </p:sp>
      <p:sp>
        <p:nvSpPr>
          <p:cNvPr id="415767" name="Oval 23"/>
          <p:cNvSpPr>
            <a:spLocks noChangeArrowheads="1"/>
          </p:cNvSpPr>
          <p:nvPr/>
        </p:nvSpPr>
        <p:spPr bwMode="auto">
          <a:xfrm>
            <a:off x="7289800" y="32893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68" name="Oval 24"/>
          <p:cNvSpPr>
            <a:spLocks noChangeArrowheads="1"/>
          </p:cNvSpPr>
          <p:nvPr/>
        </p:nvSpPr>
        <p:spPr bwMode="auto">
          <a:xfrm>
            <a:off x="6515100" y="58547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69" name="Oval 25"/>
          <p:cNvSpPr>
            <a:spLocks noChangeArrowheads="1"/>
          </p:cNvSpPr>
          <p:nvPr/>
        </p:nvSpPr>
        <p:spPr bwMode="auto">
          <a:xfrm>
            <a:off x="6451600" y="4724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70" name="Oval 26"/>
          <p:cNvSpPr>
            <a:spLocks noChangeArrowheads="1"/>
          </p:cNvSpPr>
          <p:nvPr/>
        </p:nvSpPr>
        <p:spPr bwMode="auto">
          <a:xfrm>
            <a:off x="8204200" y="45085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71" name="Oval 27"/>
          <p:cNvSpPr>
            <a:spLocks noChangeArrowheads="1"/>
          </p:cNvSpPr>
          <p:nvPr/>
        </p:nvSpPr>
        <p:spPr bwMode="auto">
          <a:xfrm>
            <a:off x="5473700" y="32639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72" name="Oval 28"/>
          <p:cNvSpPr>
            <a:spLocks noChangeArrowheads="1"/>
          </p:cNvSpPr>
          <p:nvPr/>
        </p:nvSpPr>
        <p:spPr bwMode="auto">
          <a:xfrm>
            <a:off x="5486400" y="5511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5773" name="Oval 29"/>
          <p:cNvSpPr>
            <a:spLocks noChangeArrowheads="1"/>
          </p:cNvSpPr>
          <p:nvPr/>
        </p:nvSpPr>
        <p:spPr bwMode="auto">
          <a:xfrm>
            <a:off x="7493000" y="5486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0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és </a:t>
            </a:r>
            <a:r>
              <a:rPr lang="hu-HU" sz="2800" dirty="0" err="1" smtClean="0"/>
              <a:t>érintőpoliéderek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738" name="Group 2"/>
          <p:cNvGrpSpPr>
            <a:grpSpLocks/>
          </p:cNvGrpSpPr>
          <p:nvPr/>
        </p:nvGrpSpPr>
        <p:grpSpPr bwMode="auto">
          <a:xfrm>
            <a:off x="5029200" y="1168400"/>
            <a:ext cx="3198813" cy="2266950"/>
            <a:chOff x="3168" y="736"/>
            <a:chExt cx="2015" cy="1428"/>
          </a:xfrm>
        </p:grpSpPr>
        <p:sp>
          <p:nvSpPr>
            <p:cNvPr id="500739" name="Line 3"/>
            <p:cNvSpPr>
              <a:spLocks noChangeShapeType="1"/>
            </p:cNvSpPr>
            <p:nvPr/>
          </p:nvSpPr>
          <p:spPr bwMode="auto">
            <a:xfrm>
              <a:off x="3216" y="928"/>
              <a:ext cx="0" cy="72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0" name="Line 4"/>
            <p:cNvSpPr>
              <a:spLocks noChangeShapeType="1"/>
            </p:cNvSpPr>
            <p:nvPr/>
          </p:nvSpPr>
          <p:spPr bwMode="auto">
            <a:xfrm>
              <a:off x="3216" y="928"/>
              <a:ext cx="576" cy="38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1" name="Line 5"/>
            <p:cNvSpPr>
              <a:spLocks noChangeShapeType="1"/>
            </p:cNvSpPr>
            <p:nvPr/>
          </p:nvSpPr>
          <p:spPr bwMode="auto">
            <a:xfrm flipV="1">
              <a:off x="3216" y="1312"/>
              <a:ext cx="576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2" name="Line 6"/>
            <p:cNvSpPr>
              <a:spLocks noChangeShapeType="1"/>
            </p:cNvSpPr>
            <p:nvPr/>
          </p:nvSpPr>
          <p:spPr bwMode="auto">
            <a:xfrm flipV="1">
              <a:off x="3792" y="976"/>
              <a:ext cx="576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3" name="Line 7"/>
            <p:cNvSpPr>
              <a:spLocks noChangeShapeType="1"/>
            </p:cNvSpPr>
            <p:nvPr/>
          </p:nvSpPr>
          <p:spPr bwMode="auto">
            <a:xfrm>
              <a:off x="3792" y="1312"/>
              <a:ext cx="576" cy="28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4" name="Line 8"/>
            <p:cNvSpPr>
              <a:spLocks noChangeShapeType="1"/>
            </p:cNvSpPr>
            <p:nvPr/>
          </p:nvSpPr>
          <p:spPr bwMode="auto">
            <a:xfrm>
              <a:off x="4368" y="976"/>
              <a:ext cx="0" cy="62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5" name="Line 9"/>
            <p:cNvSpPr>
              <a:spLocks noChangeShapeType="1"/>
            </p:cNvSpPr>
            <p:nvPr/>
          </p:nvSpPr>
          <p:spPr bwMode="auto">
            <a:xfrm flipV="1">
              <a:off x="4368" y="784"/>
              <a:ext cx="384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6" name="Line 10"/>
            <p:cNvSpPr>
              <a:spLocks noChangeShapeType="1"/>
            </p:cNvSpPr>
            <p:nvPr/>
          </p:nvSpPr>
          <p:spPr bwMode="auto">
            <a:xfrm>
              <a:off x="4368" y="1600"/>
              <a:ext cx="384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7" name="Line 11"/>
            <p:cNvSpPr>
              <a:spLocks noChangeShapeType="1"/>
            </p:cNvSpPr>
            <p:nvPr/>
          </p:nvSpPr>
          <p:spPr bwMode="auto">
            <a:xfrm>
              <a:off x="4752" y="784"/>
              <a:ext cx="0" cy="105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8" name="Line 12"/>
            <p:cNvSpPr>
              <a:spLocks noChangeShapeType="1"/>
            </p:cNvSpPr>
            <p:nvPr/>
          </p:nvSpPr>
          <p:spPr bwMode="auto">
            <a:xfrm flipV="1">
              <a:off x="3216" y="784"/>
              <a:ext cx="1536" cy="14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49" name="Line 13"/>
            <p:cNvSpPr>
              <a:spLocks noChangeShapeType="1"/>
            </p:cNvSpPr>
            <p:nvPr/>
          </p:nvSpPr>
          <p:spPr bwMode="auto">
            <a:xfrm>
              <a:off x="3216" y="1648"/>
              <a:ext cx="1536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50" name="Line 14"/>
            <p:cNvSpPr>
              <a:spLocks noChangeShapeType="1"/>
            </p:cNvSpPr>
            <p:nvPr/>
          </p:nvSpPr>
          <p:spPr bwMode="auto">
            <a:xfrm flipV="1">
              <a:off x="4752" y="1552"/>
              <a:ext cx="384" cy="28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51" name="Line 15"/>
            <p:cNvSpPr>
              <a:spLocks noChangeShapeType="1"/>
            </p:cNvSpPr>
            <p:nvPr/>
          </p:nvSpPr>
          <p:spPr bwMode="auto">
            <a:xfrm>
              <a:off x="4752" y="1840"/>
              <a:ext cx="384" cy="28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52" name="Line 16"/>
            <p:cNvSpPr>
              <a:spLocks noChangeShapeType="1"/>
            </p:cNvSpPr>
            <p:nvPr/>
          </p:nvSpPr>
          <p:spPr bwMode="auto">
            <a:xfrm>
              <a:off x="5136" y="1552"/>
              <a:ext cx="0" cy="57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753" name="Oval 17"/>
            <p:cNvSpPr>
              <a:spLocks noChangeArrowheads="1"/>
            </p:cNvSpPr>
            <p:nvPr/>
          </p:nvSpPr>
          <p:spPr bwMode="auto">
            <a:xfrm>
              <a:off x="5088" y="2080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00754" name="Oval 18"/>
            <p:cNvSpPr>
              <a:spLocks noChangeArrowheads="1"/>
            </p:cNvSpPr>
            <p:nvPr/>
          </p:nvSpPr>
          <p:spPr bwMode="auto">
            <a:xfrm>
              <a:off x="5088" y="1504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00755" name="Oval 19"/>
            <p:cNvSpPr>
              <a:spLocks noChangeArrowheads="1"/>
            </p:cNvSpPr>
            <p:nvPr/>
          </p:nvSpPr>
          <p:spPr bwMode="auto">
            <a:xfrm>
              <a:off x="4704" y="1792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00756" name="Oval 20"/>
            <p:cNvSpPr>
              <a:spLocks noChangeArrowheads="1"/>
            </p:cNvSpPr>
            <p:nvPr/>
          </p:nvSpPr>
          <p:spPr bwMode="auto">
            <a:xfrm>
              <a:off x="4320" y="1552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00757" name="Oval 21"/>
            <p:cNvSpPr>
              <a:spLocks noChangeArrowheads="1"/>
            </p:cNvSpPr>
            <p:nvPr/>
          </p:nvSpPr>
          <p:spPr bwMode="auto">
            <a:xfrm>
              <a:off x="4320" y="928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00758" name="Oval 22"/>
            <p:cNvSpPr>
              <a:spLocks noChangeArrowheads="1"/>
            </p:cNvSpPr>
            <p:nvPr/>
          </p:nvSpPr>
          <p:spPr bwMode="auto">
            <a:xfrm>
              <a:off x="4704" y="736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00759" name="Oval 23"/>
            <p:cNvSpPr>
              <a:spLocks noChangeArrowheads="1"/>
            </p:cNvSpPr>
            <p:nvPr/>
          </p:nvSpPr>
          <p:spPr bwMode="auto">
            <a:xfrm>
              <a:off x="3744" y="1264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00760" name="Oval 24"/>
            <p:cNvSpPr>
              <a:spLocks noChangeArrowheads="1"/>
            </p:cNvSpPr>
            <p:nvPr/>
          </p:nvSpPr>
          <p:spPr bwMode="auto">
            <a:xfrm>
              <a:off x="3168" y="1600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00761" name="Oval 25"/>
            <p:cNvSpPr>
              <a:spLocks noChangeArrowheads="1"/>
            </p:cNvSpPr>
            <p:nvPr/>
          </p:nvSpPr>
          <p:spPr bwMode="auto">
            <a:xfrm>
              <a:off x="3168" y="880"/>
              <a:ext cx="95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500762" name="Group 26"/>
          <p:cNvGrpSpPr>
            <a:grpSpLocks/>
          </p:cNvGrpSpPr>
          <p:nvPr/>
        </p:nvGrpSpPr>
        <p:grpSpPr bwMode="auto">
          <a:xfrm>
            <a:off x="1308100" y="4695827"/>
            <a:ext cx="6183313" cy="1844676"/>
            <a:chOff x="824" y="2958"/>
            <a:chExt cx="3895" cy="1162"/>
          </a:xfrm>
        </p:grpSpPr>
        <p:sp>
          <p:nvSpPr>
            <p:cNvPr id="500763" name="AutoShape 27" descr="25%"/>
            <p:cNvSpPr>
              <a:spLocks noChangeArrowheads="1"/>
            </p:cNvSpPr>
            <p:nvPr/>
          </p:nvSpPr>
          <p:spPr bwMode="auto">
            <a:xfrm>
              <a:off x="824" y="2958"/>
              <a:ext cx="3895" cy="798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50000"/>
                </a:lnSpc>
              </a:pPr>
              <a:r>
                <a:rPr lang="hu-HU" sz="2800" dirty="0" smtClean="0">
                  <a:solidFill>
                    <a:srgbClr val="9900CC"/>
                  </a:solidFill>
                </a:rPr>
                <a:t>Minden síkgráf egyenes élekkel is</a:t>
              </a:r>
            </a:p>
            <a:p>
              <a:pPr algn="ctr">
                <a:lnSpc>
                  <a:spcPct val="150000"/>
                </a:lnSpc>
              </a:pPr>
              <a:r>
                <a:rPr lang="hu-HU" sz="2800" dirty="0" smtClean="0">
                  <a:solidFill>
                    <a:srgbClr val="9900CC"/>
                  </a:solidFill>
                </a:rPr>
                <a:t>lerajzolható a síkban</a:t>
              </a:r>
              <a:endParaRPr lang="en-US" sz="2800" dirty="0">
                <a:solidFill>
                  <a:srgbClr val="9900CC"/>
                </a:solidFill>
              </a:endParaRPr>
            </a:p>
          </p:txBody>
        </p:sp>
        <p:sp>
          <p:nvSpPr>
            <p:cNvPr id="500764" name="Text Box 28"/>
            <p:cNvSpPr txBox="1">
              <a:spLocks noChangeArrowheads="1"/>
            </p:cNvSpPr>
            <p:nvPr/>
          </p:nvSpPr>
          <p:spPr bwMode="auto">
            <a:xfrm>
              <a:off x="3264" y="3790"/>
              <a:ext cx="1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dirty="0" err="1">
                  <a:solidFill>
                    <a:srgbClr val="009900"/>
                  </a:solidFill>
                </a:rPr>
                <a:t>Fáry</a:t>
              </a:r>
              <a:r>
                <a:rPr lang="en-US" sz="2800" dirty="0">
                  <a:solidFill>
                    <a:srgbClr val="009900"/>
                  </a:solidFill>
                </a:rPr>
                <a:t>-Wagner</a:t>
              </a:r>
            </a:p>
          </p:txBody>
        </p:sp>
      </p:grpSp>
      <p:sp>
        <p:nvSpPr>
          <p:cNvPr id="500765" name="Freeform 29"/>
          <p:cNvSpPr>
            <a:spLocks/>
          </p:cNvSpPr>
          <p:nvPr/>
        </p:nvSpPr>
        <p:spPr bwMode="auto">
          <a:xfrm>
            <a:off x="3200400" y="3225800"/>
            <a:ext cx="11430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192"/>
              </a:cxn>
              <a:cxn ang="0">
                <a:pos x="480" y="144"/>
              </a:cxn>
              <a:cxn ang="0">
                <a:pos x="720" y="240"/>
              </a:cxn>
            </a:cxnLst>
            <a:rect l="0" t="0" r="r" b="b"/>
            <a:pathLst>
              <a:path w="720" h="240">
                <a:moveTo>
                  <a:pt x="0" y="0"/>
                </a:moveTo>
                <a:cubicBezTo>
                  <a:pt x="56" y="84"/>
                  <a:pt x="112" y="168"/>
                  <a:pt x="192" y="192"/>
                </a:cubicBezTo>
                <a:cubicBezTo>
                  <a:pt x="272" y="216"/>
                  <a:pt x="392" y="136"/>
                  <a:pt x="480" y="144"/>
                </a:cubicBezTo>
                <a:cubicBezTo>
                  <a:pt x="568" y="152"/>
                  <a:pt x="644" y="196"/>
                  <a:pt x="720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66" name="Freeform 30"/>
          <p:cNvSpPr>
            <a:spLocks/>
          </p:cNvSpPr>
          <p:nvPr/>
        </p:nvSpPr>
        <p:spPr bwMode="auto">
          <a:xfrm>
            <a:off x="4038600" y="2997200"/>
            <a:ext cx="4318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144"/>
              </a:cxn>
              <a:cxn ang="0">
                <a:pos x="192" y="384"/>
              </a:cxn>
            </a:cxnLst>
            <a:rect l="0" t="0" r="r" b="b"/>
            <a:pathLst>
              <a:path w="272" h="384">
                <a:moveTo>
                  <a:pt x="0" y="0"/>
                </a:moveTo>
                <a:cubicBezTo>
                  <a:pt x="104" y="40"/>
                  <a:pt x="208" y="80"/>
                  <a:pt x="240" y="144"/>
                </a:cubicBezTo>
                <a:cubicBezTo>
                  <a:pt x="272" y="208"/>
                  <a:pt x="232" y="296"/>
                  <a:pt x="192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67" name="Freeform 31"/>
          <p:cNvSpPr>
            <a:spLocks/>
          </p:cNvSpPr>
          <p:nvPr/>
        </p:nvSpPr>
        <p:spPr bwMode="auto">
          <a:xfrm>
            <a:off x="3200400" y="2997200"/>
            <a:ext cx="838200" cy="4191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240" y="240"/>
              </a:cxn>
              <a:cxn ang="0">
                <a:pos x="0" y="144"/>
              </a:cxn>
            </a:cxnLst>
            <a:rect l="0" t="0" r="r" b="b"/>
            <a:pathLst>
              <a:path w="528" h="264">
                <a:moveTo>
                  <a:pt x="528" y="0"/>
                </a:moveTo>
                <a:cubicBezTo>
                  <a:pt x="428" y="108"/>
                  <a:pt x="328" y="216"/>
                  <a:pt x="240" y="240"/>
                </a:cubicBezTo>
                <a:cubicBezTo>
                  <a:pt x="152" y="264"/>
                  <a:pt x="76" y="204"/>
                  <a:pt x="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68" name="Freeform 32"/>
          <p:cNvSpPr>
            <a:spLocks/>
          </p:cNvSpPr>
          <p:nvPr/>
        </p:nvSpPr>
        <p:spPr bwMode="auto">
          <a:xfrm>
            <a:off x="1327150" y="1141413"/>
            <a:ext cx="227013" cy="1327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192"/>
              </a:cxn>
              <a:cxn ang="0">
                <a:pos x="0" y="384"/>
              </a:cxn>
              <a:cxn ang="0">
                <a:pos x="144" y="672"/>
              </a:cxn>
              <a:cxn ang="0">
                <a:pos x="0" y="960"/>
              </a:cxn>
            </a:cxnLst>
            <a:rect l="0" t="0" r="r" b="b"/>
            <a:pathLst>
              <a:path w="144" h="960">
                <a:moveTo>
                  <a:pt x="0" y="0"/>
                </a:moveTo>
                <a:cubicBezTo>
                  <a:pt x="72" y="64"/>
                  <a:pt x="144" y="128"/>
                  <a:pt x="144" y="192"/>
                </a:cubicBezTo>
                <a:cubicBezTo>
                  <a:pt x="144" y="256"/>
                  <a:pt x="0" y="304"/>
                  <a:pt x="0" y="384"/>
                </a:cubicBezTo>
                <a:cubicBezTo>
                  <a:pt x="0" y="464"/>
                  <a:pt x="144" y="576"/>
                  <a:pt x="144" y="672"/>
                </a:cubicBezTo>
                <a:cubicBezTo>
                  <a:pt x="144" y="768"/>
                  <a:pt x="24" y="912"/>
                  <a:pt x="0" y="9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69" name="Freeform 33"/>
          <p:cNvSpPr>
            <a:spLocks/>
          </p:cNvSpPr>
          <p:nvPr/>
        </p:nvSpPr>
        <p:spPr bwMode="auto">
          <a:xfrm>
            <a:off x="1327150" y="787400"/>
            <a:ext cx="2109788" cy="530225"/>
          </a:xfrm>
          <a:custGeom>
            <a:avLst/>
            <a:gdLst/>
            <a:ahLst/>
            <a:cxnLst>
              <a:cxn ang="0">
                <a:pos x="0" y="256"/>
              </a:cxn>
              <a:cxn ang="0">
                <a:pos x="144" y="16"/>
              </a:cxn>
              <a:cxn ang="0">
                <a:pos x="624" y="352"/>
              </a:cxn>
              <a:cxn ang="0">
                <a:pos x="1344" y="208"/>
              </a:cxn>
            </a:cxnLst>
            <a:rect l="0" t="0" r="r" b="b"/>
            <a:pathLst>
              <a:path w="1344" h="384">
                <a:moveTo>
                  <a:pt x="0" y="256"/>
                </a:moveTo>
                <a:cubicBezTo>
                  <a:pt x="20" y="128"/>
                  <a:pt x="40" y="0"/>
                  <a:pt x="144" y="16"/>
                </a:cubicBezTo>
                <a:cubicBezTo>
                  <a:pt x="248" y="32"/>
                  <a:pt x="424" y="320"/>
                  <a:pt x="624" y="352"/>
                </a:cubicBezTo>
                <a:cubicBezTo>
                  <a:pt x="824" y="384"/>
                  <a:pt x="1084" y="296"/>
                  <a:pt x="1344" y="2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0" name="Freeform 34"/>
          <p:cNvSpPr>
            <a:spLocks/>
          </p:cNvSpPr>
          <p:nvPr/>
        </p:nvSpPr>
        <p:spPr bwMode="auto">
          <a:xfrm>
            <a:off x="2909888" y="1074738"/>
            <a:ext cx="1128712" cy="2122487"/>
          </a:xfrm>
          <a:custGeom>
            <a:avLst/>
            <a:gdLst/>
            <a:ahLst/>
            <a:cxnLst>
              <a:cxn ang="0">
                <a:pos x="328" y="0"/>
              </a:cxn>
              <a:cxn ang="0">
                <a:pos x="616" y="576"/>
              </a:cxn>
              <a:cxn ang="0">
                <a:pos x="40" y="912"/>
              </a:cxn>
              <a:cxn ang="0">
                <a:pos x="376" y="1296"/>
              </a:cxn>
              <a:cxn ang="0">
                <a:pos x="136" y="1440"/>
              </a:cxn>
              <a:cxn ang="0">
                <a:pos x="184" y="1488"/>
              </a:cxn>
            </a:cxnLst>
            <a:rect l="0" t="0" r="r" b="b"/>
            <a:pathLst>
              <a:path w="664" h="1488">
                <a:moveTo>
                  <a:pt x="328" y="0"/>
                </a:moveTo>
                <a:cubicBezTo>
                  <a:pt x="496" y="212"/>
                  <a:pt x="664" y="424"/>
                  <a:pt x="616" y="576"/>
                </a:cubicBezTo>
                <a:cubicBezTo>
                  <a:pt x="568" y="728"/>
                  <a:pt x="80" y="792"/>
                  <a:pt x="40" y="912"/>
                </a:cubicBezTo>
                <a:cubicBezTo>
                  <a:pt x="0" y="1032"/>
                  <a:pt x="360" y="1208"/>
                  <a:pt x="376" y="1296"/>
                </a:cubicBezTo>
                <a:cubicBezTo>
                  <a:pt x="392" y="1384"/>
                  <a:pt x="168" y="1408"/>
                  <a:pt x="136" y="1440"/>
                </a:cubicBezTo>
                <a:cubicBezTo>
                  <a:pt x="104" y="1472"/>
                  <a:pt x="144" y="1480"/>
                  <a:pt x="184" y="14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1" name="Freeform 35"/>
          <p:cNvSpPr>
            <a:spLocks/>
          </p:cNvSpPr>
          <p:nvPr/>
        </p:nvSpPr>
        <p:spPr bwMode="auto">
          <a:xfrm>
            <a:off x="1327150" y="2468563"/>
            <a:ext cx="1882775" cy="139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576"/>
              </a:cxn>
              <a:cxn ang="0">
                <a:pos x="624" y="624"/>
              </a:cxn>
              <a:cxn ang="0">
                <a:pos x="912" y="912"/>
              </a:cxn>
              <a:cxn ang="0">
                <a:pos x="1200" y="480"/>
              </a:cxn>
            </a:cxnLst>
            <a:rect l="0" t="0" r="r" b="b"/>
            <a:pathLst>
              <a:path w="1200" h="936">
                <a:moveTo>
                  <a:pt x="0" y="0"/>
                </a:moveTo>
                <a:cubicBezTo>
                  <a:pt x="44" y="236"/>
                  <a:pt x="88" y="472"/>
                  <a:pt x="192" y="576"/>
                </a:cubicBezTo>
                <a:cubicBezTo>
                  <a:pt x="296" y="680"/>
                  <a:pt x="504" y="568"/>
                  <a:pt x="624" y="624"/>
                </a:cubicBezTo>
                <a:cubicBezTo>
                  <a:pt x="744" y="680"/>
                  <a:pt x="816" y="936"/>
                  <a:pt x="912" y="912"/>
                </a:cubicBezTo>
                <a:cubicBezTo>
                  <a:pt x="1008" y="888"/>
                  <a:pt x="1104" y="684"/>
                  <a:pt x="1200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2" name="Freeform 36"/>
          <p:cNvSpPr>
            <a:spLocks/>
          </p:cNvSpPr>
          <p:nvPr/>
        </p:nvSpPr>
        <p:spPr bwMode="auto">
          <a:xfrm>
            <a:off x="1327150" y="1030288"/>
            <a:ext cx="754063" cy="7747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44" y="32"/>
              </a:cxn>
              <a:cxn ang="0">
                <a:pos x="432" y="272"/>
              </a:cxn>
              <a:cxn ang="0">
                <a:pos x="432" y="560"/>
              </a:cxn>
            </a:cxnLst>
            <a:rect l="0" t="0" r="r" b="b"/>
            <a:pathLst>
              <a:path w="480" h="560">
                <a:moveTo>
                  <a:pt x="0" y="80"/>
                </a:moveTo>
                <a:cubicBezTo>
                  <a:pt x="36" y="40"/>
                  <a:pt x="72" y="0"/>
                  <a:pt x="144" y="32"/>
                </a:cubicBezTo>
                <a:cubicBezTo>
                  <a:pt x="216" y="64"/>
                  <a:pt x="384" y="184"/>
                  <a:pt x="432" y="272"/>
                </a:cubicBezTo>
                <a:cubicBezTo>
                  <a:pt x="480" y="360"/>
                  <a:pt x="456" y="460"/>
                  <a:pt x="432" y="5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3" name="Freeform 37"/>
          <p:cNvSpPr>
            <a:spLocks/>
          </p:cNvSpPr>
          <p:nvPr/>
        </p:nvSpPr>
        <p:spPr bwMode="auto">
          <a:xfrm>
            <a:off x="1327150" y="1804988"/>
            <a:ext cx="766763" cy="663575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432" y="384"/>
              </a:cxn>
              <a:cxn ang="0">
                <a:pos x="336" y="192"/>
              </a:cxn>
              <a:cxn ang="0">
                <a:pos x="432" y="0"/>
              </a:cxn>
            </a:cxnLst>
            <a:rect l="0" t="0" r="r" b="b"/>
            <a:pathLst>
              <a:path w="488" h="480">
                <a:moveTo>
                  <a:pt x="0" y="480"/>
                </a:moveTo>
                <a:cubicBezTo>
                  <a:pt x="188" y="456"/>
                  <a:pt x="376" y="432"/>
                  <a:pt x="432" y="384"/>
                </a:cubicBezTo>
                <a:cubicBezTo>
                  <a:pt x="488" y="336"/>
                  <a:pt x="336" y="256"/>
                  <a:pt x="336" y="192"/>
                </a:cubicBezTo>
                <a:cubicBezTo>
                  <a:pt x="336" y="128"/>
                  <a:pt x="384" y="64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4" name="Freeform 38"/>
          <p:cNvSpPr>
            <a:spLocks/>
          </p:cNvSpPr>
          <p:nvPr/>
        </p:nvSpPr>
        <p:spPr bwMode="auto">
          <a:xfrm>
            <a:off x="2005013" y="1506538"/>
            <a:ext cx="1054100" cy="231775"/>
          </a:xfrm>
          <a:custGeom>
            <a:avLst/>
            <a:gdLst/>
            <a:ahLst/>
            <a:cxnLst>
              <a:cxn ang="0">
                <a:pos x="0" y="168"/>
              </a:cxn>
              <a:cxn ang="0">
                <a:pos x="384" y="24"/>
              </a:cxn>
              <a:cxn ang="0">
                <a:pos x="672" y="24"/>
              </a:cxn>
            </a:cxnLst>
            <a:rect l="0" t="0" r="r" b="b"/>
            <a:pathLst>
              <a:path w="672" h="168">
                <a:moveTo>
                  <a:pt x="0" y="168"/>
                </a:moveTo>
                <a:cubicBezTo>
                  <a:pt x="136" y="108"/>
                  <a:pt x="272" y="48"/>
                  <a:pt x="384" y="24"/>
                </a:cubicBezTo>
                <a:cubicBezTo>
                  <a:pt x="496" y="0"/>
                  <a:pt x="584" y="12"/>
                  <a:pt x="672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5" name="Freeform 39"/>
          <p:cNvSpPr>
            <a:spLocks/>
          </p:cNvSpPr>
          <p:nvPr/>
        </p:nvSpPr>
        <p:spPr bwMode="auto">
          <a:xfrm>
            <a:off x="3059113" y="1074738"/>
            <a:ext cx="377825" cy="465137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192" y="240"/>
              </a:cxn>
              <a:cxn ang="0">
                <a:pos x="0" y="336"/>
              </a:cxn>
            </a:cxnLst>
            <a:rect l="0" t="0" r="r" b="b"/>
            <a:pathLst>
              <a:path w="240" h="336">
                <a:moveTo>
                  <a:pt x="240" y="0"/>
                </a:moveTo>
                <a:cubicBezTo>
                  <a:pt x="236" y="92"/>
                  <a:pt x="232" y="184"/>
                  <a:pt x="192" y="240"/>
                </a:cubicBezTo>
                <a:cubicBezTo>
                  <a:pt x="152" y="296"/>
                  <a:pt x="76" y="316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6" name="Freeform 40"/>
          <p:cNvSpPr>
            <a:spLocks/>
          </p:cNvSpPr>
          <p:nvPr/>
        </p:nvSpPr>
        <p:spPr bwMode="auto">
          <a:xfrm>
            <a:off x="2795588" y="1539875"/>
            <a:ext cx="263525" cy="1392238"/>
          </a:xfrm>
          <a:custGeom>
            <a:avLst/>
            <a:gdLst/>
            <a:ahLst/>
            <a:cxnLst>
              <a:cxn ang="0">
                <a:pos x="168" y="0"/>
              </a:cxn>
              <a:cxn ang="0">
                <a:pos x="24" y="336"/>
              </a:cxn>
              <a:cxn ang="0">
                <a:pos x="24" y="768"/>
              </a:cxn>
              <a:cxn ang="0">
                <a:pos x="120" y="960"/>
              </a:cxn>
            </a:cxnLst>
            <a:rect l="0" t="0" r="r" b="b"/>
            <a:pathLst>
              <a:path w="168" h="960">
                <a:moveTo>
                  <a:pt x="168" y="0"/>
                </a:moveTo>
                <a:cubicBezTo>
                  <a:pt x="108" y="104"/>
                  <a:pt x="48" y="208"/>
                  <a:pt x="24" y="336"/>
                </a:cubicBezTo>
                <a:cubicBezTo>
                  <a:pt x="0" y="464"/>
                  <a:pt x="8" y="664"/>
                  <a:pt x="24" y="768"/>
                </a:cubicBezTo>
                <a:cubicBezTo>
                  <a:pt x="40" y="872"/>
                  <a:pt x="80" y="916"/>
                  <a:pt x="120" y="9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7" name="Freeform 41"/>
          <p:cNvSpPr>
            <a:spLocks/>
          </p:cNvSpPr>
          <p:nvPr/>
        </p:nvSpPr>
        <p:spPr bwMode="auto">
          <a:xfrm>
            <a:off x="2833688" y="2998788"/>
            <a:ext cx="327025" cy="309562"/>
          </a:xfrm>
          <a:custGeom>
            <a:avLst/>
            <a:gdLst/>
            <a:ahLst/>
            <a:cxnLst>
              <a:cxn ang="0">
                <a:pos x="64" y="0"/>
              </a:cxn>
              <a:cxn ang="0">
                <a:pos x="16" y="240"/>
              </a:cxn>
              <a:cxn ang="0">
                <a:pos x="160" y="192"/>
              </a:cxn>
            </a:cxnLst>
            <a:rect l="0" t="0" r="r" b="b"/>
            <a:pathLst>
              <a:path w="160" h="272">
                <a:moveTo>
                  <a:pt x="64" y="0"/>
                </a:moveTo>
                <a:cubicBezTo>
                  <a:pt x="32" y="104"/>
                  <a:pt x="0" y="208"/>
                  <a:pt x="16" y="240"/>
                </a:cubicBezTo>
                <a:cubicBezTo>
                  <a:pt x="32" y="272"/>
                  <a:pt x="96" y="232"/>
                  <a:pt x="160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8" name="Freeform 42"/>
          <p:cNvSpPr>
            <a:spLocks/>
          </p:cNvSpPr>
          <p:nvPr/>
        </p:nvSpPr>
        <p:spPr bwMode="auto">
          <a:xfrm>
            <a:off x="2005013" y="1738313"/>
            <a:ext cx="979487" cy="1392237"/>
          </a:xfrm>
          <a:custGeom>
            <a:avLst/>
            <a:gdLst/>
            <a:ahLst/>
            <a:cxnLst>
              <a:cxn ang="0">
                <a:pos x="576" y="816"/>
              </a:cxn>
              <a:cxn ang="0">
                <a:pos x="144" y="864"/>
              </a:cxn>
              <a:cxn ang="0">
                <a:pos x="288" y="336"/>
              </a:cxn>
              <a:cxn ang="0">
                <a:pos x="0" y="0"/>
              </a:cxn>
            </a:cxnLst>
            <a:rect l="0" t="0" r="r" b="b"/>
            <a:pathLst>
              <a:path w="576" h="944">
                <a:moveTo>
                  <a:pt x="576" y="816"/>
                </a:moveTo>
                <a:cubicBezTo>
                  <a:pt x="384" y="880"/>
                  <a:pt x="192" y="944"/>
                  <a:pt x="144" y="864"/>
                </a:cubicBezTo>
                <a:cubicBezTo>
                  <a:pt x="96" y="784"/>
                  <a:pt x="312" y="480"/>
                  <a:pt x="288" y="336"/>
                </a:cubicBezTo>
                <a:cubicBezTo>
                  <a:pt x="264" y="192"/>
                  <a:pt x="132" y="96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0779" name="Oval 43"/>
          <p:cNvSpPr>
            <a:spLocks noChangeArrowheads="1"/>
          </p:cNvSpPr>
          <p:nvPr/>
        </p:nvSpPr>
        <p:spPr bwMode="auto">
          <a:xfrm>
            <a:off x="3962400" y="2921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0" name="Oval 44"/>
          <p:cNvSpPr>
            <a:spLocks noChangeArrowheads="1"/>
          </p:cNvSpPr>
          <p:nvPr/>
        </p:nvSpPr>
        <p:spPr bwMode="auto">
          <a:xfrm>
            <a:off x="2971800" y="14605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1" name="Oval 45"/>
          <p:cNvSpPr>
            <a:spLocks noChangeArrowheads="1"/>
          </p:cNvSpPr>
          <p:nvPr/>
        </p:nvSpPr>
        <p:spPr bwMode="auto">
          <a:xfrm>
            <a:off x="1257300" y="1016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2" name="Oval 46"/>
          <p:cNvSpPr>
            <a:spLocks noChangeArrowheads="1"/>
          </p:cNvSpPr>
          <p:nvPr/>
        </p:nvSpPr>
        <p:spPr bwMode="auto">
          <a:xfrm>
            <a:off x="1981200" y="16637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3" name="Oval 47"/>
          <p:cNvSpPr>
            <a:spLocks noChangeArrowheads="1"/>
          </p:cNvSpPr>
          <p:nvPr/>
        </p:nvSpPr>
        <p:spPr bwMode="auto">
          <a:xfrm>
            <a:off x="1257300" y="23749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4" name="Oval 48"/>
          <p:cNvSpPr>
            <a:spLocks noChangeArrowheads="1"/>
          </p:cNvSpPr>
          <p:nvPr/>
        </p:nvSpPr>
        <p:spPr bwMode="auto">
          <a:xfrm>
            <a:off x="2882900" y="28829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5" name="Oval 49"/>
          <p:cNvSpPr>
            <a:spLocks noChangeArrowheads="1"/>
          </p:cNvSpPr>
          <p:nvPr/>
        </p:nvSpPr>
        <p:spPr bwMode="auto">
          <a:xfrm>
            <a:off x="3124200" y="31369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6" name="Oval 50"/>
          <p:cNvSpPr>
            <a:spLocks noChangeArrowheads="1"/>
          </p:cNvSpPr>
          <p:nvPr/>
        </p:nvSpPr>
        <p:spPr bwMode="auto">
          <a:xfrm>
            <a:off x="4267200" y="35179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7" name="Oval 51"/>
          <p:cNvSpPr>
            <a:spLocks noChangeArrowheads="1"/>
          </p:cNvSpPr>
          <p:nvPr/>
        </p:nvSpPr>
        <p:spPr bwMode="auto">
          <a:xfrm>
            <a:off x="3352800" y="9906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00788" name="Text Box 52"/>
          <p:cNvSpPr txBox="1">
            <a:spLocks noChangeArrowheads="1"/>
          </p:cNvSpPr>
          <p:nvPr/>
        </p:nvSpPr>
        <p:spPr bwMode="auto">
          <a:xfrm>
            <a:off x="385855" y="3582620"/>
            <a:ext cx="12634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chemeClr val="accent2"/>
                </a:solidFill>
              </a:rPr>
              <a:t>síkgráf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5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és egyenes szakaszok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2"/>
          <p:cNvSpPr txBox="1">
            <a:spLocks noChangeArrowheads="1"/>
          </p:cNvSpPr>
          <p:nvPr/>
        </p:nvSpPr>
        <p:spPr bwMode="auto">
          <a:xfrm>
            <a:off x="309045" y="1143257"/>
            <a:ext cx="43669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0000FF"/>
                </a:solidFill>
              </a:rPr>
              <a:t>Poliéderekből körrendszer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16771" name="Line 3"/>
          <p:cNvSpPr>
            <a:spLocks noChangeShapeType="1"/>
          </p:cNvSpPr>
          <p:nvPr/>
        </p:nvSpPr>
        <p:spPr bwMode="auto">
          <a:xfrm>
            <a:off x="6477000" y="1676400"/>
            <a:ext cx="198120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72" name="Line 4"/>
          <p:cNvSpPr>
            <a:spLocks noChangeShapeType="1"/>
          </p:cNvSpPr>
          <p:nvPr/>
        </p:nvSpPr>
        <p:spPr bwMode="auto">
          <a:xfrm flipH="1">
            <a:off x="5410200" y="1676400"/>
            <a:ext cx="106680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73" name="Line 5"/>
          <p:cNvSpPr>
            <a:spLocks noChangeShapeType="1"/>
          </p:cNvSpPr>
          <p:nvPr/>
        </p:nvSpPr>
        <p:spPr bwMode="auto">
          <a:xfrm flipH="1">
            <a:off x="4724400" y="41148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74" name="Line 6"/>
          <p:cNvSpPr>
            <a:spLocks noChangeShapeType="1"/>
          </p:cNvSpPr>
          <p:nvPr/>
        </p:nvSpPr>
        <p:spPr bwMode="auto">
          <a:xfrm>
            <a:off x="5410200" y="4114800"/>
            <a:ext cx="3048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75" name="Oval 7"/>
          <p:cNvSpPr>
            <a:spLocks noChangeArrowheads="1"/>
          </p:cNvSpPr>
          <p:nvPr/>
        </p:nvSpPr>
        <p:spPr bwMode="auto">
          <a:xfrm>
            <a:off x="4953000" y="2667000"/>
            <a:ext cx="3352800" cy="3352800"/>
          </a:xfrm>
          <a:prstGeom prst="ellipse">
            <a:avLst/>
          </a:prstGeom>
          <a:gradFill rotWithShape="0">
            <a:gsLst>
              <a:gs pos="0">
                <a:srgbClr val="33CCFF"/>
              </a:gs>
              <a:gs pos="100000">
                <a:srgbClr val="33CCFF">
                  <a:gamma/>
                  <a:tint val="33725"/>
                  <a:invGamma/>
                </a:srgbClr>
              </a:gs>
            </a:gsLst>
            <a:lin ang="0" scaled="1"/>
          </a:gra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76" name="Oval 8"/>
          <p:cNvSpPr>
            <a:spLocks noChangeArrowheads="1"/>
          </p:cNvSpPr>
          <p:nvPr/>
        </p:nvSpPr>
        <p:spPr bwMode="auto">
          <a:xfrm>
            <a:off x="5410200" y="2971800"/>
            <a:ext cx="2438400" cy="5334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77" name="Line 9"/>
          <p:cNvSpPr>
            <a:spLocks noChangeShapeType="1"/>
          </p:cNvSpPr>
          <p:nvPr/>
        </p:nvSpPr>
        <p:spPr bwMode="auto">
          <a:xfrm flipH="1">
            <a:off x="4724400" y="1676400"/>
            <a:ext cx="175260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78" name="Line 10"/>
          <p:cNvSpPr>
            <a:spLocks noChangeShapeType="1"/>
          </p:cNvSpPr>
          <p:nvPr/>
        </p:nvSpPr>
        <p:spPr bwMode="auto">
          <a:xfrm>
            <a:off x="6477000" y="1676400"/>
            <a:ext cx="167640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79" name="Line 11"/>
          <p:cNvSpPr>
            <a:spLocks noChangeShapeType="1"/>
          </p:cNvSpPr>
          <p:nvPr/>
        </p:nvSpPr>
        <p:spPr bwMode="auto">
          <a:xfrm>
            <a:off x="4724400" y="48006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80" name="Line 12"/>
          <p:cNvSpPr>
            <a:spLocks noChangeShapeType="1"/>
          </p:cNvSpPr>
          <p:nvPr/>
        </p:nvSpPr>
        <p:spPr bwMode="auto">
          <a:xfrm flipH="1">
            <a:off x="8077200" y="42672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81" name="Line 13"/>
          <p:cNvSpPr>
            <a:spLocks noChangeShapeType="1"/>
          </p:cNvSpPr>
          <p:nvPr/>
        </p:nvSpPr>
        <p:spPr bwMode="auto">
          <a:xfrm>
            <a:off x="4724400" y="4800600"/>
            <a:ext cx="1219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82" name="Line 14"/>
          <p:cNvSpPr>
            <a:spLocks noChangeShapeType="1"/>
          </p:cNvSpPr>
          <p:nvPr/>
        </p:nvSpPr>
        <p:spPr bwMode="auto">
          <a:xfrm flipH="1">
            <a:off x="7315200" y="4876800"/>
            <a:ext cx="762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83" name="Line 15"/>
          <p:cNvSpPr>
            <a:spLocks noChangeShapeType="1"/>
          </p:cNvSpPr>
          <p:nvPr/>
        </p:nvSpPr>
        <p:spPr bwMode="auto">
          <a:xfrm>
            <a:off x="5943600" y="59436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84" name="Oval 16"/>
          <p:cNvSpPr>
            <a:spLocks noChangeArrowheads="1"/>
          </p:cNvSpPr>
          <p:nvPr/>
        </p:nvSpPr>
        <p:spPr bwMode="auto">
          <a:xfrm>
            <a:off x="8382000" y="4191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85" name="Oval 17"/>
          <p:cNvSpPr>
            <a:spLocks noChangeArrowheads="1"/>
          </p:cNvSpPr>
          <p:nvPr/>
        </p:nvSpPr>
        <p:spPr bwMode="auto">
          <a:xfrm>
            <a:off x="7239000" y="586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86" name="Oval 18"/>
          <p:cNvSpPr>
            <a:spLocks noChangeArrowheads="1"/>
          </p:cNvSpPr>
          <p:nvPr/>
        </p:nvSpPr>
        <p:spPr bwMode="auto">
          <a:xfrm>
            <a:off x="5867400" y="586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87" name="Oval 19"/>
          <p:cNvSpPr>
            <a:spLocks noChangeArrowheads="1"/>
          </p:cNvSpPr>
          <p:nvPr/>
        </p:nvSpPr>
        <p:spPr bwMode="auto">
          <a:xfrm>
            <a:off x="4648200" y="4724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88" name="Oval 20"/>
          <p:cNvSpPr>
            <a:spLocks noChangeArrowheads="1"/>
          </p:cNvSpPr>
          <p:nvPr/>
        </p:nvSpPr>
        <p:spPr bwMode="auto">
          <a:xfrm>
            <a:off x="6400800" y="16002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89" name="Oval 21"/>
          <p:cNvSpPr>
            <a:spLocks noChangeArrowheads="1"/>
          </p:cNvSpPr>
          <p:nvPr/>
        </p:nvSpPr>
        <p:spPr bwMode="auto">
          <a:xfrm rot="703703">
            <a:off x="6545263" y="3427413"/>
            <a:ext cx="1676400" cy="22098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90" name="Oval 22"/>
          <p:cNvSpPr>
            <a:spLocks noChangeArrowheads="1"/>
          </p:cNvSpPr>
          <p:nvPr/>
        </p:nvSpPr>
        <p:spPr bwMode="auto">
          <a:xfrm>
            <a:off x="8077200" y="4724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91" name="Text Box 23"/>
          <p:cNvSpPr txBox="1">
            <a:spLocks noChangeArrowheads="1"/>
          </p:cNvSpPr>
          <p:nvPr/>
        </p:nvSpPr>
        <p:spPr bwMode="auto">
          <a:xfrm>
            <a:off x="3505200" y="2514600"/>
            <a:ext cx="1281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3300"/>
                </a:solidFill>
              </a:rPr>
              <a:t>horizon</a:t>
            </a:r>
            <a:r>
              <a:rPr lang="hu-HU" dirty="0" smtClean="0">
                <a:solidFill>
                  <a:srgbClr val="FF3300"/>
                </a:solidFill>
              </a:rPr>
              <a:t>t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416792" name="Line 24"/>
          <p:cNvSpPr>
            <a:spLocks noChangeShapeType="1"/>
          </p:cNvSpPr>
          <p:nvPr/>
        </p:nvSpPr>
        <p:spPr bwMode="auto">
          <a:xfrm>
            <a:off x="4724400" y="2819400"/>
            <a:ext cx="6096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6793" name="Oval 25"/>
          <p:cNvSpPr>
            <a:spLocks noChangeArrowheads="1"/>
          </p:cNvSpPr>
          <p:nvPr/>
        </p:nvSpPr>
        <p:spPr bwMode="auto">
          <a:xfrm>
            <a:off x="6477000" y="4724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94" name="Oval 26"/>
          <p:cNvSpPr>
            <a:spLocks noChangeArrowheads="1"/>
          </p:cNvSpPr>
          <p:nvPr/>
        </p:nvSpPr>
        <p:spPr bwMode="auto">
          <a:xfrm>
            <a:off x="5524500" y="55245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95" name="Oval 27"/>
          <p:cNvSpPr>
            <a:spLocks noChangeArrowheads="1"/>
          </p:cNvSpPr>
          <p:nvPr/>
        </p:nvSpPr>
        <p:spPr bwMode="auto">
          <a:xfrm>
            <a:off x="6578600" y="58547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96" name="Oval 28"/>
          <p:cNvSpPr>
            <a:spLocks noChangeArrowheads="1"/>
          </p:cNvSpPr>
          <p:nvPr/>
        </p:nvSpPr>
        <p:spPr bwMode="auto">
          <a:xfrm>
            <a:off x="7518400" y="54610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97" name="Oval 29"/>
          <p:cNvSpPr>
            <a:spLocks noChangeArrowheads="1"/>
          </p:cNvSpPr>
          <p:nvPr/>
        </p:nvSpPr>
        <p:spPr bwMode="auto">
          <a:xfrm>
            <a:off x="7353300" y="33655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98" name="Oval 30"/>
          <p:cNvSpPr>
            <a:spLocks noChangeArrowheads="1"/>
          </p:cNvSpPr>
          <p:nvPr/>
        </p:nvSpPr>
        <p:spPr bwMode="auto">
          <a:xfrm>
            <a:off x="8178800" y="45339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6799" name="Oval 31"/>
          <p:cNvSpPr>
            <a:spLocks noChangeArrowheads="1"/>
          </p:cNvSpPr>
          <p:nvPr/>
        </p:nvSpPr>
        <p:spPr bwMode="auto">
          <a:xfrm>
            <a:off x="5473700" y="32766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2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és </a:t>
            </a:r>
            <a:r>
              <a:rPr lang="hu-HU" sz="2800" dirty="0" err="1" smtClean="0"/>
              <a:t>érintőpoliéderek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Line 1026"/>
          <p:cNvSpPr>
            <a:spLocks noChangeShapeType="1"/>
          </p:cNvSpPr>
          <p:nvPr/>
        </p:nvSpPr>
        <p:spPr bwMode="auto">
          <a:xfrm>
            <a:off x="6477000" y="1676400"/>
            <a:ext cx="198120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43" name="Line 1027"/>
          <p:cNvSpPr>
            <a:spLocks noChangeShapeType="1"/>
          </p:cNvSpPr>
          <p:nvPr/>
        </p:nvSpPr>
        <p:spPr bwMode="auto">
          <a:xfrm flipH="1">
            <a:off x="5410200" y="1676400"/>
            <a:ext cx="106680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44" name="Line 1028"/>
          <p:cNvSpPr>
            <a:spLocks noChangeShapeType="1"/>
          </p:cNvSpPr>
          <p:nvPr/>
        </p:nvSpPr>
        <p:spPr bwMode="auto">
          <a:xfrm flipH="1">
            <a:off x="4724400" y="41148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45" name="Line 1029"/>
          <p:cNvSpPr>
            <a:spLocks noChangeShapeType="1"/>
          </p:cNvSpPr>
          <p:nvPr/>
        </p:nvSpPr>
        <p:spPr bwMode="auto">
          <a:xfrm>
            <a:off x="5410200" y="4114800"/>
            <a:ext cx="3048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46" name="Oval 1030"/>
          <p:cNvSpPr>
            <a:spLocks noChangeArrowheads="1"/>
          </p:cNvSpPr>
          <p:nvPr/>
        </p:nvSpPr>
        <p:spPr bwMode="auto">
          <a:xfrm>
            <a:off x="4953000" y="2667000"/>
            <a:ext cx="3352800" cy="3352800"/>
          </a:xfrm>
          <a:prstGeom prst="ellipse">
            <a:avLst/>
          </a:prstGeom>
          <a:gradFill rotWithShape="0">
            <a:gsLst>
              <a:gs pos="0">
                <a:srgbClr val="33CCFF"/>
              </a:gs>
              <a:gs pos="100000">
                <a:srgbClr val="33CCFF">
                  <a:gamma/>
                  <a:tint val="33725"/>
                  <a:invGamma/>
                </a:srgbClr>
              </a:gs>
            </a:gsLst>
            <a:lin ang="0" scaled="1"/>
          </a:gra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47" name="Oval 1031"/>
          <p:cNvSpPr>
            <a:spLocks noChangeArrowheads="1"/>
          </p:cNvSpPr>
          <p:nvPr/>
        </p:nvSpPr>
        <p:spPr bwMode="auto">
          <a:xfrm>
            <a:off x="5410200" y="2895600"/>
            <a:ext cx="2133600" cy="19050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48" name="Line 1032"/>
          <p:cNvSpPr>
            <a:spLocks noChangeShapeType="1"/>
          </p:cNvSpPr>
          <p:nvPr/>
        </p:nvSpPr>
        <p:spPr bwMode="auto">
          <a:xfrm flipH="1">
            <a:off x="4724400" y="1676400"/>
            <a:ext cx="175260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49" name="Line 1033"/>
          <p:cNvSpPr>
            <a:spLocks noChangeShapeType="1"/>
          </p:cNvSpPr>
          <p:nvPr/>
        </p:nvSpPr>
        <p:spPr bwMode="auto">
          <a:xfrm>
            <a:off x="6477000" y="1676400"/>
            <a:ext cx="167640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50" name="Line 1034"/>
          <p:cNvSpPr>
            <a:spLocks noChangeShapeType="1"/>
          </p:cNvSpPr>
          <p:nvPr/>
        </p:nvSpPr>
        <p:spPr bwMode="auto">
          <a:xfrm>
            <a:off x="4724400" y="48006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51" name="Line 1035"/>
          <p:cNvSpPr>
            <a:spLocks noChangeShapeType="1"/>
          </p:cNvSpPr>
          <p:nvPr/>
        </p:nvSpPr>
        <p:spPr bwMode="auto">
          <a:xfrm flipH="1">
            <a:off x="8077200" y="42672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52" name="Line 1036"/>
          <p:cNvSpPr>
            <a:spLocks noChangeShapeType="1"/>
          </p:cNvSpPr>
          <p:nvPr/>
        </p:nvSpPr>
        <p:spPr bwMode="auto">
          <a:xfrm>
            <a:off x="4724400" y="4800600"/>
            <a:ext cx="1219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53" name="Line 1037"/>
          <p:cNvSpPr>
            <a:spLocks noChangeShapeType="1"/>
          </p:cNvSpPr>
          <p:nvPr/>
        </p:nvSpPr>
        <p:spPr bwMode="auto">
          <a:xfrm flipH="1">
            <a:off x="7315200" y="4876800"/>
            <a:ext cx="762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54" name="Line 1038"/>
          <p:cNvSpPr>
            <a:spLocks noChangeShapeType="1"/>
          </p:cNvSpPr>
          <p:nvPr/>
        </p:nvSpPr>
        <p:spPr bwMode="auto">
          <a:xfrm>
            <a:off x="5943600" y="59436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9855" name="Oval 1039"/>
          <p:cNvSpPr>
            <a:spLocks noChangeArrowheads="1"/>
          </p:cNvSpPr>
          <p:nvPr/>
        </p:nvSpPr>
        <p:spPr bwMode="auto">
          <a:xfrm>
            <a:off x="8382000" y="4191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56" name="Oval 1040"/>
          <p:cNvSpPr>
            <a:spLocks noChangeArrowheads="1"/>
          </p:cNvSpPr>
          <p:nvPr/>
        </p:nvSpPr>
        <p:spPr bwMode="auto">
          <a:xfrm>
            <a:off x="7239000" y="586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57" name="Oval 1041"/>
          <p:cNvSpPr>
            <a:spLocks noChangeArrowheads="1"/>
          </p:cNvSpPr>
          <p:nvPr/>
        </p:nvSpPr>
        <p:spPr bwMode="auto">
          <a:xfrm>
            <a:off x="8077200" y="4724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58" name="Oval 1042"/>
          <p:cNvSpPr>
            <a:spLocks noChangeArrowheads="1"/>
          </p:cNvSpPr>
          <p:nvPr/>
        </p:nvSpPr>
        <p:spPr bwMode="auto">
          <a:xfrm>
            <a:off x="5867400" y="586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59" name="Oval 1043"/>
          <p:cNvSpPr>
            <a:spLocks noChangeArrowheads="1"/>
          </p:cNvSpPr>
          <p:nvPr/>
        </p:nvSpPr>
        <p:spPr bwMode="auto">
          <a:xfrm>
            <a:off x="4648200" y="4724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0" name="Oval 1044"/>
          <p:cNvSpPr>
            <a:spLocks noChangeArrowheads="1"/>
          </p:cNvSpPr>
          <p:nvPr/>
        </p:nvSpPr>
        <p:spPr bwMode="auto">
          <a:xfrm>
            <a:off x="6400800" y="16002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1" name="Oval 1045"/>
          <p:cNvSpPr>
            <a:spLocks noChangeArrowheads="1"/>
          </p:cNvSpPr>
          <p:nvPr/>
        </p:nvSpPr>
        <p:spPr bwMode="auto">
          <a:xfrm>
            <a:off x="5486400" y="4800600"/>
            <a:ext cx="2133600" cy="11430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3" name="Oval 1047"/>
          <p:cNvSpPr>
            <a:spLocks noChangeArrowheads="1"/>
          </p:cNvSpPr>
          <p:nvPr/>
        </p:nvSpPr>
        <p:spPr bwMode="auto">
          <a:xfrm>
            <a:off x="6464300" y="4724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4" name="Oval 1048"/>
          <p:cNvSpPr>
            <a:spLocks noChangeArrowheads="1"/>
          </p:cNvSpPr>
          <p:nvPr/>
        </p:nvSpPr>
        <p:spPr bwMode="auto">
          <a:xfrm>
            <a:off x="6477000" y="5867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5" name="Oval 1049"/>
          <p:cNvSpPr>
            <a:spLocks noChangeArrowheads="1"/>
          </p:cNvSpPr>
          <p:nvPr/>
        </p:nvSpPr>
        <p:spPr bwMode="auto">
          <a:xfrm>
            <a:off x="5588000" y="56007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6" name="Oval 1050"/>
          <p:cNvSpPr>
            <a:spLocks noChangeArrowheads="1"/>
          </p:cNvSpPr>
          <p:nvPr/>
        </p:nvSpPr>
        <p:spPr bwMode="auto">
          <a:xfrm>
            <a:off x="8178800" y="45339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7" name="Oval 1051"/>
          <p:cNvSpPr>
            <a:spLocks noChangeArrowheads="1"/>
          </p:cNvSpPr>
          <p:nvPr/>
        </p:nvSpPr>
        <p:spPr bwMode="auto">
          <a:xfrm>
            <a:off x="7353300" y="33782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8" name="Oval 1052"/>
          <p:cNvSpPr>
            <a:spLocks noChangeArrowheads="1"/>
          </p:cNvSpPr>
          <p:nvPr/>
        </p:nvSpPr>
        <p:spPr bwMode="auto">
          <a:xfrm>
            <a:off x="7480300" y="55245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19869" name="Oval 1053"/>
          <p:cNvSpPr>
            <a:spLocks noChangeArrowheads="1"/>
          </p:cNvSpPr>
          <p:nvPr/>
        </p:nvSpPr>
        <p:spPr bwMode="auto">
          <a:xfrm>
            <a:off x="5435600" y="33655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0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és </a:t>
            </a:r>
            <a:r>
              <a:rPr lang="hu-HU" sz="2800" dirty="0" err="1" smtClean="0"/>
              <a:t>érintőpoliéderek</a:t>
            </a:r>
            <a:endParaRPr lang="en-US" sz="2800" dirty="0"/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309045" y="1143257"/>
            <a:ext cx="340670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0000FF"/>
                </a:solidFill>
              </a:rPr>
              <a:t>Poliéderekből duális</a:t>
            </a:r>
          </a:p>
          <a:p>
            <a:pPr>
              <a:lnSpc>
                <a:spcPct val="100000"/>
              </a:lnSpc>
            </a:pPr>
            <a:r>
              <a:rPr lang="hu-HU" sz="2800" dirty="0" smtClean="0">
                <a:solidFill>
                  <a:srgbClr val="0000FF"/>
                </a:solidFill>
              </a:rPr>
              <a:t>körrendszer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Csoportba foglalás 126"/>
          <p:cNvGrpSpPr/>
          <p:nvPr/>
        </p:nvGrpSpPr>
        <p:grpSpPr>
          <a:xfrm>
            <a:off x="915179" y="783670"/>
            <a:ext cx="7382106" cy="4911225"/>
            <a:chOff x="138113" y="53975"/>
            <a:chExt cx="8826500" cy="5872163"/>
          </a:xfrm>
        </p:grpSpPr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138113" y="53975"/>
              <a:ext cx="8826500" cy="5872163"/>
              <a:chOff x="87" y="34"/>
              <a:chExt cx="5560" cy="3699"/>
            </a:xfrm>
          </p:grpSpPr>
          <p:grpSp>
            <p:nvGrpSpPr>
              <p:cNvPr id="3" name="Group 5"/>
              <p:cNvGrpSpPr>
                <a:grpSpLocks/>
              </p:cNvGrpSpPr>
              <p:nvPr/>
            </p:nvGrpSpPr>
            <p:grpSpPr bwMode="auto">
              <a:xfrm>
                <a:off x="998" y="1663"/>
                <a:ext cx="630" cy="514"/>
                <a:chOff x="1588" y="1041"/>
                <a:chExt cx="1354" cy="1104"/>
              </a:xfrm>
            </p:grpSpPr>
            <p:sp>
              <p:nvSpPr>
                <p:cNvPr id="522246" name="Freeform 6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47" name="Freeform 7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588" y="1440"/>
                <a:ext cx="1354" cy="1104"/>
                <a:chOff x="1588" y="1041"/>
                <a:chExt cx="1354" cy="1104"/>
              </a:xfrm>
            </p:grpSpPr>
            <p:sp>
              <p:nvSpPr>
                <p:cNvPr id="522249" name="Freeform 9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50" name="Freeform 10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1981" y="2326"/>
                <a:ext cx="1635" cy="1333"/>
                <a:chOff x="1588" y="1041"/>
                <a:chExt cx="1354" cy="1104"/>
              </a:xfrm>
            </p:grpSpPr>
            <p:sp>
              <p:nvSpPr>
                <p:cNvPr id="522252" name="Freeform 12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53" name="Freeform 13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3193" y="2094"/>
                <a:ext cx="428" cy="349"/>
                <a:chOff x="1588" y="1041"/>
                <a:chExt cx="1354" cy="1104"/>
              </a:xfrm>
            </p:grpSpPr>
            <p:sp>
              <p:nvSpPr>
                <p:cNvPr id="522255" name="Freeform 15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56" name="Freeform 16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558" y="2566"/>
                <a:ext cx="940" cy="766"/>
                <a:chOff x="1588" y="1041"/>
                <a:chExt cx="1354" cy="1104"/>
              </a:xfrm>
            </p:grpSpPr>
            <p:sp>
              <p:nvSpPr>
                <p:cNvPr id="522258" name="Freeform 18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59" name="Freeform 19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119" y="2129"/>
                <a:ext cx="618" cy="504"/>
                <a:chOff x="1588" y="1041"/>
                <a:chExt cx="1354" cy="1104"/>
              </a:xfrm>
            </p:grpSpPr>
            <p:sp>
              <p:nvSpPr>
                <p:cNvPr id="522261" name="Freeform 21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62" name="Freeform 22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87" y="1881"/>
                <a:ext cx="1058" cy="863"/>
                <a:chOff x="1588" y="1041"/>
                <a:chExt cx="1354" cy="1104"/>
              </a:xfrm>
            </p:grpSpPr>
            <p:sp>
              <p:nvSpPr>
                <p:cNvPr id="522264" name="Freeform 24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65" name="Freeform 25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1424" y="2472"/>
                <a:ext cx="668" cy="545"/>
                <a:chOff x="1588" y="1041"/>
                <a:chExt cx="1354" cy="1104"/>
              </a:xfrm>
            </p:grpSpPr>
            <p:sp>
              <p:nvSpPr>
                <p:cNvPr id="522267" name="Freeform 27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68" name="Freeform 28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1" name="Group 29"/>
              <p:cNvGrpSpPr>
                <a:grpSpLocks/>
              </p:cNvGrpSpPr>
              <p:nvPr/>
            </p:nvGrpSpPr>
            <p:grpSpPr bwMode="auto">
              <a:xfrm>
                <a:off x="1187" y="2983"/>
                <a:ext cx="919" cy="750"/>
                <a:chOff x="1588" y="1041"/>
                <a:chExt cx="1354" cy="1104"/>
              </a:xfrm>
            </p:grpSpPr>
            <p:sp>
              <p:nvSpPr>
                <p:cNvPr id="522270" name="Freeform 30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71" name="Freeform 31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2748" y="783"/>
                <a:ext cx="1662" cy="1355"/>
                <a:chOff x="1588" y="1041"/>
                <a:chExt cx="1354" cy="1104"/>
              </a:xfrm>
            </p:grpSpPr>
            <p:sp>
              <p:nvSpPr>
                <p:cNvPr id="522273" name="Freeform 33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74" name="Freeform 34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3" name="Group 35"/>
              <p:cNvGrpSpPr>
                <a:grpSpLocks/>
              </p:cNvGrpSpPr>
              <p:nvPr/>
            </p:nvGrpSpPr>
            <p:grpSpPr bwMode="auto">
              <a:xfrm>
                <a:off x="2832" y="2055"/>
                <a:ext cx="385" cy="314"/>
                <a:chOff x="1588" y="1041"/>
                <a:chExt cx="1354" cy="1104"/>
              </a:xfrm>
            </p:grpSpPr>
            <p:sp>
              <p:nvSpPr>
                <p:cNvPr id="522276" name="Freeform 36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77" name="Freeform 37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4" name="Group 38"/>
              <p:cNvGrpSpPr>
                <a:grpSpLocks/>
              </p:cNvGrpSpPr>
              <p:nvPr/>
            </p:nvGrpSpPr>
            <p:grpSpPr bwMode="auto">
              <a:xfrm>
                <a:off x="3601" y="2048"/>
                <a:ext cx="428" cy="349"/>
                <a:chOff x="1588" y="1041"/>
                <a:chExt cx="1354" cy="1104"/>
              </a:xfrm>
            </p:grpSpPr>
            <p:sp>
              <p:nvSpPr>
                <p:cNvPr id="522279" name="Freeform 39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80" name="Freeform 40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5" name="Group 41"/>
              <p:cNvGrpSpPr>
                <a:grpSpLocks/>
              </p:cNvGrpSpPr>
              <p:nvPr/>
            </p:nvGrpSpPr>
            <p:grpSpPr bwMode="auto">
              <a:xfrm>
                <a:off x="3549" y="2598"/>
                <a:ext cx="428" cy="349"/>
                <a:chOff x="1588" y="1041"/>
                <a:chExt cx="1354" cy="1104"/>
              </a:xfrm>
            </p:grpSpPr>
            <p:sp>
              <p:nvSpPr>
                <p:cNvPr id="522282" name="Freeform 42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83" name="Freeform 43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6" name="Group 44"/>
              <p:cNvGrpSpPr>
                <a:grpSpLocks/>
              </p:cNvGrpSpPr>
              <p:nvPr/>
            </p:nvGrpSpPr>
            <p:grpSpPr bwMode="auto">
              <a:xfrm>
                <a:off x="3778" y="2333"/>
                <a:ext cx="374" cy="305"/>
                <a:chOff x="1588" y="1041"/>
                <a:chExt cx="1354" cy="1104"/>
              </a:xfrm>
            </p:grpSpPr>
            <p:sp>
              <p:nvSpPr>
                <p:cNvPr id="522285" name="Freeform 45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86" name="Freeform 46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7" name="Group 47"/>
              <p:cNvGrpSpPr>
                <a:grpSpLocks/>
              </p:cNvGrpSpPr>
              <p:nvPr/>
            </p:nvGrpSpPr>
            <p:grpSpPr bwMode="auto">
              <a:xfrm>
                <a:off x="3972" y="2607"/>
                <a:ext cx="428" cy="349"/>
                <a:chOff x="1588" y="1041"/>
                <a:chExt cx="1354" cy="1104"/>
              </a:xfrm>
            </p:grpSpPr>
            <p:sp>
              <p:nvSpPr>
                <p:cNvPr id="522288" name="Freeform 48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89" name="Freeform 49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8" name="Group 50"/>
              <p:cNvGrpSpPr>
                <a:grpSpLocks/>
              </p:cNvGrpSpPr>
              <p:nvPr/>
            </p:nvGrpSpPr>
            <p:grpSpPr bwMode="auto">
              <a:xfrm>
                <a:off x="3410" y="2355"/>
                <a:ext cx="376" cy="307"/>
                <a:chOff x="1588" y="1041"/>
                <a:chExt cx="1354" cy="1104"/>
              </a:xfrm>
            </p:grpSpPr>
            <p:sp>
              <p:nvSpPr>
                <p:cNvPr id="522291" name="Freeform 51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92" name="Freeform 52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9" name="Group 53"/>
              <p:cNvGrpSpPr>
                <a:grpSpLocks/>
              </p:cNvGrpSpPr>
              <p:nvPr/>
            </p:nvGrpSpPr>
            <p:grpSpPr bwMode="auto">
              <a:xfrm>
                <a:off x="1471" y="1413"/>
                <a:ext cx="428" cy="349"/>
                <a:chOff x="1588" y="1041"/>
                <a:chExt cx="1354" cy="1104"/>
              </a:xfrm>
            </p:grpSpPr>
            <p:sp>
              <p:nvSpPr>
                <p:cNvPr id="522294" name="Freeform 54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95" name="Freeform 55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20" name="Group 56"/>
              <p:cNvGrpSpPr>
                <a:grpSpLocks/>
              </p:cNvGrpSpPr>
              <p:nvPr/>
            </p:nvGrpSpPr>
            <p:grpSpPr bwMode="auto">
              <a:xfrm>
                <a:off x="3989" y="1389"/>
                <a:ext cx="1658" cy="1351"/>
                <a:chOff x="1588" y="1041"/>
                <a:chExt cx="1354" cy="1104"/>
              </a:xfrm>
            </p:grpSpPr>
            <p:sp>
              <p:nvSpPr>
                <p:cNvPr id="522297" name="Freeform 57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298" name="Freeform 58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21" name="Group 59"/>
              <p:cNvGrpSpPr>
                <a:grpSpLocks/>
              </p:cNvGrpSpPr>
              <p:nvPr/>
            </p:nvGrpSpPr>
            <p:grpSpPr bwMode="auto">
              <a:xfrm>
                <a:off x="3536" y="2899"/>
                <a:ext cx="674" cy="550"/>
                <a:chOff x="1588" y="1041"/>
                <a:chExt cx="1354" cy="1104"/>
              </a:xfrm>
            </p:grpSpPr>
            <p:sp>
              <p:nvSpPr>
                <p:cNvPr id="522300" name="Freeform 60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301" name="Freeform 61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22" name="Group 62"/>
              <p:cNvGrpSpPr>
                <a:grpSpLocks/>
              </p:cNvGrpSpPr>
              <p:nvPr/>
            </p:nvGrpSpPr>
            <p:grpSpPr bwMode="auto">
              <a:xfrm>
                <a:off x="1408" y="34"/>
                <a:ext cx="1831" cy="1493"/>
                <a:chOff x="1588" y="1041"/>
                <a:chExt cx="1354" cy="1104"/>
              </a:xfrm>
            </p:grpSpPr>
            <p:sp>
              <p:nvSpPr>
                <p:cNvPr id="522303" name="Freeform 63"/>
                <p:cNvSpPr>
                  <a:spLocks/>
                </p:cNvSpPr>
                <p:nvPr/>
              </p:nvSpPr>
              <p:spPr bwMode="auto">
                <a:xfrm>
                  <a:off x="2156" y="1041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  <p:sp>
              <p:nvSpPr>
                <p:cNvPr id="522304" name="Freeform 64"/>
                <p:cNvSpPr>
                  <a:spLocks/>
                </p:cNvSpPr>
                <p:nvPr/>
              </p:nvSpPr>
              <p:spPr bwMode="auto">
                <a:xfrm rot="10800000">
                  <a:off x="1588" y="1089"/>
                  <a:ext cx="786" cy="1056"/>
                </a:xfrm>
                <a:custGeom>
                  <a:avLst/>
                  <a:gdLst/>
                  <a:ahLst/>
                  <a:cxnLst>
                    <a:cxn ang="0">
                      <a:pos x="0" y="52"/>
                    </a:cxn>
                    <a:cxn ang="0">
                      <a:pos x="525" y="89"/>
                    </a:cxn>
                    <a:cxn ang="0">
                      <a:pos x="768" y="584"/>
                    </a:cxn>
                    <a:cxn ang="0">
                      <a:pos x="414" y="960"/>
                    </a:cxn>
                    <a:cxn ang="0">
                      <a:pos x="207" y="1056"/>
                    </a:cxn>
                  </a:cxnLst>
                  <a:rect l="0" t="0" r="r" b="b"/>
                  <a:pathLst>
                    <a:path w="786" h="1056">
                      <a:moveTo>
                        <a:pt x="0" y="52"/>
                      </a:moveTo>
                      <a:cubicBezTo>
                        <a:pt x="198" y="26"/>
                        <a:pt x="397" y="0"/>
                        <a:pt x="525" y="89"/>
                      </a:cubicBezTo>
                      <a:cubicBezTo>
                        <a:pt x="653" y="178"/>
                        <a:pt x="786" y="439"/>
                        <a:pt x="768" y="584"/>
                      </a:cubicBezTo>
                      <a:cubicBezTo>
                        <a:pt x="750" y="729"/>
                        <a:pt x="508" y="881"/>
                        <a:pt x="414" y="960"/>
                      </a:cubicBezTo>
                      <a:cubicBezTo>
                        <a:pt x="320" y="1039"/>
                        <a:pt x="263" y="1047"/>
                        <a:pt x="207" y="1056"/>
                      </a:cubicBezTo>
                    </a:path>
                  </a:pathLst>
                </a:custGeom>
                <a:solidFill>
                  <a:srgbClr val="E1FF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hu-HU"/>
                </a:p>
              </p:txBody>
            </p:sp>
          </p:grpSp>
        </p:grpSp>
        <p:grpSp>
          <p:nvGrpSpPr>
            <p:cNvPr id="23" name="Group 65"/>
            <p:cNvGrpSpPr>
              <a:grpSpLocks/>
            </p:cNvGrpSpPr>
            <p:nvPr/>
          </p:nvGrpSpPr>
          <p:grpSpPr bwMode="auto">
            <a:xfrm>
              <a:off x="912813" y="1104900"/>
              <a:ext cx="6837362" cy="4313238"/>
              <a:chOff x="575" y="696"/>
              <a:chExt cx="4307" cy="2717"/>
            </a:xfrm>
          </p:grpSpPr>
          <p:sp>
            <p:nvSpPr>
              <p:cNvPr id="522306" name="Line 66"/>
              <p:cNvSpPr>
                <a:spLocks noChangeShapeType="1"/>
              </p:cNvSpPr>
              <p:nvPr/>
            </p:nvSpPr>
            <p:spPr bwMode="auto">
              <a:xfrm flipV="1">
                <a:off x="2247" y="1432"/>
                <a:ext cx="1351" cy="5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07" name="Line 67"/>
              <p:cNvSpPr>
                <a:spLocks noChangeShapeType="1"/>
              </p:cNvSpPr>
              <p:nvPr/>
            </p:nvSpPr>
            <p:spPr bwMode="auto">
              <a:xfrm flipH="1" flipV="1">
                <a:off x="3577" y="1433"/>
                <a:ext cx="1240" cy="6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08" name="Line 68"/>
              <p:cNvSpPr>
                <a:spLocks noChangeShapeType="1"/>
              </p:cNvSpPr>
              <p:nvPr/>
            </p:nvSpPr>
            <p:spPr bwMode="auto">
              <a:xfrm flipH="1">
                <a:off x="3017" y="1433"/>
                <a:ext cx="576" cy="7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09" name="Line 69"/>
              <p:cNvSpPr>
                <a:spLocks noChangeShapeType="1"/>
              </p:cNvSpPr>
              <p:nvPr/>
            </p:nvSpPr>
            <p:spPr bwMode="auto">
              <a:xfrm>
                <a:off x="2238" y="1994"/>
                <a:ext cx="782" cy="2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0" name="Line 70"/>
              <p:cNvSpPr>
                <a:spLocks noChangeShapeType="1"/>
              </p:cNvSpPr>
              <p:nvPr/>
            </p:nvSpPr>
            <p:spPr bwMode="auto">
              <a:xfrm>
                <a:off x="3020" y="2208"/>
                <a:ext cx="392" cy="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1" name="Line 71"/>
              <p:cNvSpPr>
                <a:spLocks noChangeShapeType="1"/>
              </p:cNvSpPr>
              <p:nvPr/>
            </p:nvSpPr>
            <p:spPr bwMode="auto">
              <a:xfrm flipV="1">
                <a:off x="3412" y="2215"/>
                <a:ext cx="398" cy="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2" name="Line 72"/>
              <p:cNvSpPr>
                <a:spLocks noChangeShapeType="1"/>
              </p:cNvSpPr>
              <p:nvPr/>
            </p:nvSpPr>
            <p:spPr bwMode="auto">
              <a:xfrm flipV="1">
                <a:off x="3803" y="2082"/>
                <a:ext cx="1027" cy="1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3" name="Line 73"/>
              <p:cNvSpPr>
                <a:spLocks noChangeShapeType="1"/>
              </p:cNvSpPr>
              <p:nvPr/>
            </p:nvSpPr>
            <p:spPr bwMode="auto">
              <a:xfrm flipH="1">
                <a:off x="3936" y="2075"/>
                <a:ext cx="908" cy="4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4" name="Line 74"/>
              <p:cNvSpPr>
                <a:spLocks noChangeShapeType="1"/>
              </p:cNvSpPr>
              <p:nvPr/>
            </p:nvSpPr>
            <p:spPr bwMode="auto">
              <a:xfrm>
                <a:off x="3810" y="2215"/>
                <a:ext cx="133" cy="2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5" name="Line 75"/>
              <p:cNvSpPr>
                <a:spLocks noChangeShapeType="1"/>
              </p:cNvSpPr>
              <p:nvPr/>
            </p:nvSpPr>
            <p:spPr bwMode="auto">
              <a:xfrm>
                <a:off x="3419" y="2274"/>
                <a:ext cx="185" cy="2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6" name="Line 76"/>
              <p:cNvSpPr>
                <a:spLocks noChangeShapeType="1"/>
              </p:cNvSpPr>
              <p:nvPr/>
            </p:nvSpPr>
            <p:spPr bwMode="auto">
              <a:xfrm flipV="1">
                <a:off x="3596" y="2474"/>
                <a:ext cx="34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7" name="Line 77"/>
              <p:cNvSpPr>
                <a:spLocks noChangeShapeType="1"/>
              </p:cNvSpPr>
              <p:nvPr/>
            </p:nvSpPr>
            <p:spPr bwMode="auto">
              <a:xfrm flipH="1">
                <a:off x="3766" y="2474"/>
                <a:ext cx="177" cy="2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8" name="Line 78"/>
              <p:cNvSpPr>
                <a:spLocks noChangeShapeType="1"/>
              </p:cNvSpPr>
              <p:nvPr/>
            </p:nvSpPr>
            <p:spPr bwMode="auto">
              <a:xfrm>
                <a:off x="3604" y="2489"/>
                <a:ext cx="170" cy="2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19" name="Line 79"/>
              <p:cNvSpPr>
                <a:spLocks noChangeShapeType="1"/>
              </p:cNvSpPr>
              <p:nvPr/>
            </p:nvSpPr>
            <p:spPr bwMode="auto">
              <a:xfrm flipH="1">
                <a:off x="4180" y="2082"/>
                <a:ext cx="650" cy="6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0" name="Line 80"/>
              <p:cNvSpPr>
                <a:spLocks noChangeShapeType="1"/>
              </p:cNvSpPr>
              <p:nvPr/>
            </p:nvSpPr>
            <p:spPr bwMode="auto">
              <a:xfrm>
                <a:off x="3759" y="2769"/>
                <a:ext cx="443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1" name="Line 81"/>
              <p:cNvSpPr>
                <a:spLocks noChangeShapeType="1"/>
              </p:cNvSpPr>
              <p:nvPr/>
            </p:nvSpPr>
            <p:spPr bwMode="auto">
              <a:xfrm>
                <a:off x="3759" y="2769"/>
                <a:ext cx="96" cy="4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2" name="Line 82"/>
              <p:cNvSpPr>
                <a:spLocks noChangeShapeType="1"/>
              </p:cNvSpPr>
              <p:nvPr/>
            </p:nvSpPr>
            <p:spPr bwMode="auto">
              <a:xfrm flipH="1">
                <a:off x="3855" y="2777"/>
                <a:ext cx="332" cy="4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3" name="Line 83"/>
              <p:cNvSpPr>
                <a:spLocks noChangeShapeType="1"/>
              </p:cNvSpPr>
              <p:nvPr/>
            </p:nvSpPr>
            <p:spPr bwMode="auto">
              <a:xfrm flipH="1">
                <a:off x="2747" y="2208"/>
                <a:ext cx="281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4" name="Line 84"/>
              <p:cNvSpPr>
                <a:spLocks noChangeShapeType="1"/>
              </p:cNvSpPr>
              <p:nvPr/>
            </p:nvSpPr>
            <p:spPr bwMode="auto">
              <a:xfrm>
                <a:off x="2747" y="2983"/>
                <a:ext cx="1108" cy="18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5" name="Line 85"/>
              <p:cNvSpPr>
                <a:spLocks noChangeShapeType="1"/>
              </p:cNvSpPr>
              <p:nvPr/>
            </p:nvSpPr>
            <p:spPr bwMode="auto">
              <a:xfrm flipH="1">
                <a:off x="2754" y="2769"/>
                <a:ext cx="1012" cy="2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6" name="Line 86"/>
              <p:cNvSpPr>
                <a:spLocks noChangeShapeType="1"/>
              </p:cNvSpPr>
              <p:nvPr/>
            </p:nvSpPr>
            <p:spPr bwMode="auto">
              <a:xfrm flipH="1">
                <a:off x="2754" y="2496"/>
                <a:ext cx="850" cy="4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7" name="Line 87"/>
              <p:cNvSpPr>
                <a:spLocks noChangeShapeType="1"/>
              </p:cNvSpPr>
              <p:nvPr/>
            </p:nvSpPr>
            <p:spPr bwMode="auto">
              <a:xfrm flipH="1">
                <a:off x="2762" y="2274"/>
                <a:ext cx="650" cy="7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8" name="Line 88"/>
              <p:cNvSpPr>
                <a:spLocks noChangeShapeType="1"/>
              </p:cNvSpPr>
              <p:nvPr/>
            </p:nvSpPr>
            <p:spPr bwMode="auto">
              <a:xfrm>
                <a:off x="2252" y="1994"/>
                <a:ext cx="510" cy="10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29" name="Line 89"/>
              <p:cNvSpPr>
                <a:spLocks noChangeShapeType="1"/>
              </p:cNvSpPr>
              <p:nvPr/>
            </p:nvSpPr>
            <p:spPr bwMode="auto">
              <a:xfrm flipV="1">
                <a:off x="1617" y="2991"/>
                <a:ext cx="1115" cy="3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0" name="Line 90"/>
              <p:cNvSpPr>
                <a:spLocks noChangeShapeType="1"/>
              </p:cNvSpPr>
              <p:nvPr/>
            </p:nvSpPr>
            <p:spPr bwMode="auto">
              <a:xfrm flipH="1">
                <a:off x="1610" y="2732"/>
                <a:ext cx="155" cy="66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1" name="Line 91"/>
              <p:cNvSpPr>
                <a:spLocks noChangeShapeType="1"/>
              </p:cNvSpPr>
              <p:nvPr/>
            </p:nvSpPr>
            <p:spPr bwMode="auto">
              <a:xfrm flipH="1">
                <a:off x="1772" y="1994"/>
                <a:ext cx="488" cy="7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2" name="Line 92"/>
              <p:cNvSpPr>
                <a:spLocks noChangeShapeType="1"/>
              </p:cNvSpPr>
              <p:nvPr/>
            </p:nvSpPr>
            <p:spPr bwMode="auto">
              <a:xfrm>
                <a:off x="1034" y="2924"/>
                <a:ext cx="583" cy="4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3" name="Line 93"/>
              <p:cNvSpPr>
                <a:spLocks noChangeShapeType="1"/>
              </p:cNvSpPr>
              <p:nvPr/>
            </p:nvSpPr>
            <p:spPr bwMode="auto">
              <a:xfrm>
                <a:off x="613" y="2297"/>
                <a:ext cx="413" cy="6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4" name="Line 94"/>
              <p:cNvSpPr>
                <a:spLocks noChangeShapeType="1"/>
              </p:cNvSpPr>
              <p:nvPr/>
            </p:nvSpPr>
            <p:spPr bwMode="auto">
              <a:xfrm flipV="1">
                <a:off x="606" y="1905"/>
                <a:ext cx="701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5" name="Line 95"/>
              <p:cNvSpPr>
                <a:spLocks noChangeShapeType="1"/>
              </p:cNvSpPr>
              <p:nvPr/>
            </p:nvSpPr>
            <p:spPr bwMode="auto">
              <a:xfrm flipH="1">
                <a:off x="1314" y="1573"/>
                <a:ext cx="370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6" name="Line 96"/>
              <p:cNvSpPr>
                <a:spLocks noChangeShapeType="1"/>
              </p:cNvSpPr>
              <p:nvPr/>
            </p:nvSpPr>
            <p:spPr bwMode="auto">
              <a:xfrm flipH="1">
                <a:off x="1684" y="746"/>
                <a:ext cx="672" cy="8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7" name="Line 97"/>
              <p:cNvSpPr>
                <a:spLocks noChangeShapeType="1"/>
              </p:cNvSpPr>
              <p:nvPr/>
            </p:nvSpPr>
            <p:spPr bwMode="auto">
              <a:xfrm>
                <a:off x="2348" y="738"/>
                <a:ext cx="1241" cy="7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8" name="Line 98"/>
              <p:cNvSpPr>
                <a:spLocks noChangeShapeType="1"/>
              </p:cNvSpPr>
              <p:nvPr/>
            </p:nvSpPr>
            <p:spPr bwMode="auto">
              <a:xfrm flipH="1">
                <a:off x="2260" y="746"/>
                <a:ext cx="88" cy="12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39" name="Line 99"/>
              <p:cNvSpPr>
                <a:spLocks noChangeShapeType="1"/>
              </p:cNvSpPr>
              <p:nvPr/>
            </p:nvSpPr>
            <p:spPr bwMode="auto">
              <a:xfrm>
                <a:off x="1684" y="1573"/>
                <a:ext cx="576" cy="4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0" name="Line 100"/>
              <p:cNvSpPr>
                <a:spLocks noChangeShapeType="1"/>
              </p:cNvSpPr>
              <p:nvPr/>
            </p:nvSpPr>
            <p:spPr bwMode="auto">
              <a:xfrm>
                <a:off x="1314" y="1905"/>
                <a:ext cx="931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1" name="Line 101"/>
              <p:cNvSpPr>
                <a:spLocks noChangeShapeType="1"/>
              </p:cNvSpPr>
              <p:nvPr/>
            </p:nvSpPr>
            <p:spPr bwMode="auto">
              <a:xfrm>
                <a:off x="1314" y="1905"/>
                <a:ext cx="111" cy="4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2" name="Line 102"/>
              <p:cNvSpPr>
                <a:spLocks noChangeShapeType="1"/>
              </p:cNvSpPr>
              <p:nvPr/>
            </p:nvSpPr>
            <p:spPr bwMode="auto">
              <a:xfrm>
                <a:off x="1425" y="2385"/>
                <a:ext cx="333" cy="3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3" name="Line 103"/>
              <p:cNvSpPr>
                <a:spLocks noChangeShapeType="1"/>
              </p:cNvSpPr>
              <p:nvPr/>
            </p:nvSpPr>
            <p:spPr bwMode="auto">
              <a:xfrm flipH="1">
                <a:off x="1425" y="1993"/>
                <a:ext cx="835" cy="38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4" name="Line 104"/>
              <p:cNvSpPr>
                <a:spLocks noChangeShapeType="1"/>
              </p:cNvSpPr>
              <p:nvPr/>
            </p:nvSpPr>
            <p:spPr bwMode="auto">
              <a:xfrm>
                <a:off x="613" y="2289"/>
                <a:ext cx="820" cy="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5" name="Line 105"/>
              <p:cNvSpPr>
                <a:spLocks noChangeShapeType="1"/>
              </p:cNvSpPr>
              <p:nvPr/>
            </p:nvSpPr>
            <p:spPr bwMode="auto">
              <a:xfrm flipH="1">
                <a:off x="1034" y="2393"/>
                <a:ext cx="399" cy="5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6" name="Line 106"/>
              <p:cNvSpPr>
                <a:spLocks noChangeShapeType="1"/>
              </p:cNvSpPr>
              <p:nvPr/>
            </p:nvSpPr>
            <p:spPr bwMode="auto">
              <a:xfrm flipV="1">
                <a:off x="1019" y="2732"/>
                <a:ext cx="739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7" name="Line 107"/>
              <p:cNvSpPr>
                <a:spLocks noChangeShapeType="1"/>
              </p:cNvSpPr>
              <p:nvPr/>
            </p:nvSpPr>
            <p:spPr bwMode="auto">
              <a:xfrm>
                <a:off x="1758" y="2747"/>
                <a:ext cx="996" cy="2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8" name="Line 108"/>
              <p:cNvSpPr>
                <a:spLocks noChangeShapeType="1"/>
              </p:cNvSpPr>
              <p:nvPr/>
            </p:nvSpPr>
            <p:spPr bwMode="auto">
              <a:xfrm flipH="1">
                <a:off x="3618" y="2208"/>
                <a:ext cx="200" cy="2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49" name="Oval 109"/>
              <p:cNvSpPr>
                <a:spLocks noChangeArrowheads="1"/>
              </p:cNvSpPr>
              <p:nvPr/>
            </p:nvSpPr>
            <p:spPr bwMode="auto">
              <a:xfrm>
                <a:off x="3555" y="1398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0" name="Oval 110"/>
              <p:cNvSpPr>
                <a:spLocks noChangeArrowheads="1"/>
              </p:cNvSpPr>
              <p:nvPr/>
            </p:nvSpPr>
            <p:spPr bwMode="auto">
              <a:xfrm>
                <a:off x="2306" y="696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1" name="Oval 111"/>
              <p:cNvSpPr>
                <a:spLocks noChangeArrowheads="1"/>
              </p:cNvSpPr>
              <p:nvPr/>
            </p:nvSpPr>
            <p:spPr bwMode="auto">
              <a:xfrm>
                <a:off x="1589" y="3320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2" name="Oval 112"/>
              <p:cNvSpPr>
                <a:spLocks noChangeArrowheads="1"/>
              </p:cNvSpPr>
              <p:nvPr/>
            </p:nvSpPr>
            <p:spPr bwMode="auto">
              <a:xfrm>
                <a:off x="1710" y="2692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3" name="Oval 113"/>
              <p:cNvSpPr>
                <a:spLocks noChangeArrowheads="1"/>
              </p:cNvSpPr>
              <p:nvPr/>
            </p:nvSpPr>
            <p:spPr bwMode="auto">
              <a:xfrm>
                <a:off x="987" y="2877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4" name="Oval 114"/>
              <p:cNvSpPr>
                <a:spLocks noChangeArrowheads="1"/>
              </p:cNvSpPr>
              <p:nvPr/>
            </p:nvSpPr>
            <p:spPr bwMode="auto">
              <a:xfrm>
                <a:off x="1380" y="2339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5" name="Oval 115"/>
              <p:cNvSpPr>
                <a:spLocks noChangeArrowheads="1"/>
              </p:cNvSpPr>
              <p:nvPr/>
            </p:nvSpPr>
            <p:spPr bwMode="auto">
              <a:xfrm>
                <a:off x="575" y="2244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6" name="Oval 116"/>
              <p:cNvSpPr>
                <a:spLocks noChangeArrowheads="1"/>
              </p:cNvSpPr>
              <p:nvPr/>
            </p:nvSpPr>
            <p:spPr bwMode="auto">
              <a:xfrm>
                <a:off x="1270" y="1862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7" name="Oval 117"/>
              <p:cNvSpPr>
                <a:spLocks noChangeArrowheads="1"/>
              </p:cNvSpPr>
              <p:nvPr/>
            </p:nvSpPr>
            <p:spPr bwMode="auto">
              <a:xfrm>
                <a:off x="2712" y="2932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8" name="Oval 118"/>
              <p:cNvSpPr>
                <a:spLocks noChangeArrowheads="1"/>
              </p:cNvSpPr>
              <p:nvPr/>
            </p:nvSpPr>
            <p:spPr bwMode="auto">
              <a:xfrm>
                <a:off x="1635" y="1531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59" name="Oval 119"/>
              <p:cNvSpPr>
                <a:spLocks noChangeArrowheads="1"/>
              </p:cNvSpPr>
              <p:nvPr/>
            </p:nvSpPr>
            <p:spPr bwMode="auto">
              <a:xfrm>
                <a:off x="2211" y="1968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0" name="Oval 120"/>
              <p:cNvSpPr>
                <a:spLocks noChangeArrowheads="1"/>
              </p:cNvSpPr>
              <p:nvPr/>
            </p:nvSpPr>
            <p:spPr bwMode="auto">
              <a:xfrm>
                <a:off x="2988" y="2161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1" name="Oval 121"/>
              <p:cNvSpPr>
                <a:spLocks noChangeArrowheads="1"/>
              </p:cNvSpPr>
              <p:nvPr/>
            </p:nvSpPr>
            <p:spPr bwMode="auto">
              <a:xfrm>
                <a:off x="3367" y="2222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2" name="Oval 122"/>
              <p:cNvSpPr>
                <a:spLocks noChangeArrowheads="1"/>
              </p:cNvSpPr>
              <p:nvPr/>
            </p:nvSpPr>
            <p:spPr bwMode="auto">
              <a:xfrm>
                <a:off x="3728" y="2724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3" name="Oval 123"/>
              <p:cNvSpPr>
                <a:spLocks noChangeArrowheads="1"/>
              </p:cNvSpPr>
              <p:nvPr/>
            </p:nvSpPr>
            <p:spPr bwMode="auto">
              <a:xfrm>
                <a:off x="3817" y="3124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4" name="Oval 124"/>
              <p:cNvSpPr>
                <a:spLocks noChangeArrowheads="1"/>
              </p:cNvSpPr>
              <p:nvPr/>
            </p:nvSpPr>
            <p:spPr bwMode="auto">
              <a:xfrm>
                <a:off x="4137" y="2734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5" name="Oval 125"/>
              <p:cNvSpPr>
                <a:spLocks noChangeArrowheads="1"/>
              </p:cNvSpPr>
              <p:nvPr/>
            </p:nvSpPr>
            <p:spPr bwMode="auto">
              <a:xfrm>
                <a:off x="3761" y="2173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6" name="Oval 126"/>
              <p:cNvSpPr>
                <a:spLocks noChangeArrowheads="1"/>
              </p:cNvSpPr>
              <p:nvPr/>
            </p:nvSpPr>
            <p:spPr bwMode="auto">
              <a:xfrm>
                <a:off x="3910" y="2439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7" name="Oval 127"/>
              <p:cNvSpPr>
                <a:spLocks noChangeArrowheads="1"/>
              </p:cNvSpPr>
              <p:nvPr/>
            </p:nvSpPr>
            <p:spPr bwMode="auto">
              <a:xfrm>
                <a:off x="4789" y="2042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22368" name="Oval 128"/>
              <p:cNvSpPr>
                <a:spLocks noChangeArrowheads="1"/>
              </p:cNvSpPr>
              <p:nvPr/>
            </p:nvSpPr>
            <p:spPr bwMode="auto">
              <a:xfrm>
                <a:off x="3556" y="2462"/>
                <a:ext cx="93" cy="93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</p:grpSp>
      </p:grpSp>
      <p:sp>
        <p:nvSpPr>
          <p:cNvPr id="128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Konvex lemez reprezentáció</a:t>
            </a:r>
            <a:endParaRPr lang="en-US" sz="2800" dirty="0" smtClean="0">
              <a:solidFill>
                <a:srgbClr val="009900"/>
              </a:solidFill>
            </a:endParaRPr>
          </a:p>
        </p:txBody>
      </p:sp>
      <p:sp>
        <p:nvSpPr>
          <p:cNvPr id="129" name="AutoShape 25" descr="25%"/>
          <p:cNvSpPr>
            <a:spLocks noChangeArrowheads="1"/>
          </p:cNvSpPr>
          <p:nvPr/>
        </p:nvSpPr>
        <p:spPr bwMode="auto">
          <a:xfrm>
            <a:off x="232235" y="3006545"/>
            <a:ext cx="8569170" cy="209397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Ha </a:t>
            </a:r>
            <a:r>
              <a:rPr lang="hu-HU" sz="2800" i="1" dirty="0" smtClean="0">
                <a:solidFill>
                  <a:srgbClr val="9900CC"/>
                </a:solidFill>
              </a:rPr>
              <a:t>K </a:t>
            </a:r>
            <a:r>
              <a:rPr lang="hu-HU" sz="2800" dirty="0" smtClean="0">
                <a:solidFill>
                  <a:srgbClr val="9900CC"/>
                </a:solidFill>
              </a:rPr>
              <a:t>sima határú </a:t>
            </a:r>
            <a:r>
              <a:rPr lang="hu-HU" sz="2800" dirty="0" err="1" smtClean="0">
                <a:solidFill>
                  <a:srgbClr val="9900CC"/>
                </a:solidFill>
              </a:rPr>
              <a:t>centrálszimmetrikus</a:t>
            </a:r>
            <a:r>
              <a:rPr lang="hu-HU" sz="2800" dirty="0" smtClean="0">
                <a:solidFill>
                  <a:srgbClr val="9900CC"/>
                </a:solidFill>
              </a:rPr>
              <a:t> konvex </a:t>
            </a:r>
            <a:r>
              <a:rPr lang="hu-HU" sz="2800" dirty="0" smtClean="0">
                <a:solidFill>
                  <a:srgbClr val="9900CC"/>
                </a:solidFill>
              </a:rPr>
              <a:t>lemez, </a:t>
            </a:r>
            <a:endParaRPr lang="hu-HU" sz="2800" dirty="0" smtClean="0">
              <a:solidFill>
                <a:srgbClr val="9900CC"/>
              </a:solidFill>
            </a:endParaRP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akkor minden síkgráf </a:t>
            </a:r>
            <a:r>
              <a:rPr lang="hu-HU" sz="2800" dirty="0" smtClean="0">
                <a:solidFill>
                  <a:srgbClr val="9900CC"/>
                </a:solidFill>
              </a:rPr>
              <a:t>reprezentálható </a:t>
            </a:r>
            <a:r>
              <a:rPr lang="hu-HU" sz="2800" i="1" dirty="0" smtClean="0">
                <a:solidFill>
                  <a:srgbClr val="9900CC"/>
                </a:solidFill>
              </a:rPr>
              <a:t>K</a:t>
            </a:r>
            <a:r>
              <a:rPr lang="hu-HU" sz="2800" dirty="0" smtClean="0">
                <a:solidFill>
                  <a:srgbClr val="9900CC"/>
                </a:solidFill>
              </a:rPr>
              <a:t> </a:t>
            </a:r>
            <a:r>
              <a:rPr lang="hu-HU" sz="2800" dirty="0" err="1" smtClean="0">
                <a:solidFill>
                  <a:srgbClr val="9900CC"/>
                </a:solidFill>
              </a:rPr>
              <a:t>homotetikus</a:t>
            </a:r>
            <a:r>
              <a:rPr lang="hu-HU" sz="2800" dirty="0" smtClean="0">
                <a:solidFill>
                  <a:srgbClr val="9900CC"/>
                </a:solidFill>
              </a:rPr>
              <a:t> </a:t>
            </a:r>
            <a:endParaRPr lang="hu-HU" sz="2800" dirty="0" smtClean="0">
              <a:solidFill>
                <a:srgbClr val="9900CC"/>
              </a:solidFill>
            </a:endParaRP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példányaival</a:t>
            </a:r>
            <a:r>
              <a:rPr lang="hu-HU" sz="2800" dirty="0" smtClean="0">
                <a:solidFill>
                  <a:srgbClr val="9900CC"/>
                </a:solidFill>
              </a:rPr>
              <a:t>.</a:t>
            </a:r>
            <a:endParaRPr lang="en-US" sz="2800" dirty="0">
              <a:solidFill>
                <a:srgbClr val="9900CC"/>
              </a:solidFill>
            </a:endParaRPr>
          </a:p>
        </p:txBody>
      </p:sp>
      <p:sp>
        <p:nvSpPr>
          <p:cNvPr id="130" name="Szövegdoboz 129"/>
          <p:cNvSpPr txBox="1"/>
          <p:nvPr/>
        </p:nvSpPr>
        <p:spPr>
          <a:xfrm>
            <a:off x="6991515" y="5157225"/>
            <a:ext cx="182293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/>
              <a:t> </a:t>
            </a:r>
            <a:r>
              <a:rPr lang="hu-HU" sz="2800" dirty="0" err="1" smtClean="0">
                <a:solidFill>
                  <a:srgbClr val="009900"/>
                </a:solidFill>
              </a:rPr>
              <a:t>Schramm</a:t>
            </a:r>
            <a:endParaRPr lang="hu-H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24" name="Line 12"/>
          <p:cNvSpPr>
            <a:spLocks noChangeShapeType="1"/>
          </p:cNvSpPr>
          <p:nvPr/>
        </p:nvSpPr>
        <p:spPr bwMode="auto">
          <a:xfrm flipH="1">
            <a:off x="5048250" y="2260162"/>
            <a:ext cx="160338" cy="8064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25" name="Line 13"/>
          <p:cNvSpPr>
            <a:spLocks noChangeShapeType="1"/>
          </p:cNvSpPr>
          <p:nvPr/>
        </p:nvSpPr>
        <p:spPr bwMode="auto">
          <a:xfrm>
            <a:off x="5048250" y="3093600"/>
            <a:ext cx="833438" cy="1619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26" name="Line 14"/>
          <p:cNvSpPr>
            <a:spLocks noChangeShapeType="1"/>
          </p:cNvSpPr>
          <p:nvPr/>
        </p:nvSpPr>
        <p:spPr bwMode="auto">
          <a:xfrm>
            <a:off x="5048250" y="3093600"/>
            <a:ext cx="0" cy="6731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27" name="Line 15"/>
          <p:cNvSpPr>
            <a:spLocks noChangeShapeType="1"/>
          </p:cNvSpPr>
          <p:nvPr/>
        </p:nvSpPr>
        <p:spPr bwMode="auto">
          <a:xfrm flipV="1">
            <a:off x="5048250" y="3255525"/>
            <a:ext cx="833438" cy="5111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9728" name="Line 16"/>
          <p:cNvSpPr>
            <a:spLocks noChangeShapeType="1"/>
          </p:cNvSpPr>
          <p:nvPr/>
        </p:nvSpPr>
        <p:spPr bwMode="auto">
          <a:xfrm>
            <a:off x="5048250" y="3766700"/>
            <a:ext cx="806450" cy="482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9729" name="Line 17"/>
          <p:cNvSpPr>
            <a:spLocks noChangeShapeType="1"/>
          </p:cNvSpPr>
          <p:nvPr/>
        </p:nvSpPr>
        <p:spPr bwMode="auto">
          <a:xfrm>
            <a:off x="5048250" y="3766700"/>
            <a:ext cx="0" cy="6699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30" name="Line 18"/>
          <p:cNvSpPr>
            <a:spLocks noChangeShapeType="1"/>
          </p:cNvSpPr>
          <p:nvPr/>
        </p:nvSpPr>
        <p:spPr bwMode="auto">
          <a:xfrm flipV="1">
            <a:off x="5048250" y="4249300"/>
            <a:ext cx="806450" cy="187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31" name="Line 19"/>
          <p:cNvSpPr>
            <a:spLocks noChangeShapeType="1"/>
          </p:cNvSpPr>
          <p:nvPr/>
        </p:nvSpPr>
        <p:spPr bwMode="auto">
          <a:xfrm>
            <a:off x="5870575" y="3247587"/>
            <a:ext cx="0" cy="9937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32" name="Line 20"/>
          <p:cNvSpPr>
            <a:spLocks noChangeShapeType="1"/>
          </p:cNvSpPr>
          <p:nvPr/>
        </p:nvSpPr>
        <p:spPr bwMode="auto">
          <a:xfrm>
            <a:off x="5208588" y="2233175"/>
            <a:ext cx="673100" cy="10223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33" name="Line 21"/>
          <p:cNvSpPr>
            <a:spLocks noChangeShapeType="1"/>
          </p:cNvSpPr>
          <p:nvPr/>
        </p:nvSpPr>
        <p:spPr bwMode="auto">
          <a:xfrm>
            <a:off x="5192713" y="2249050"/>
            <a:ext cx="102235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34" name="Line 22"/>
          <p:cNvSpPr>
            <a:spLocks noChangeShapeType="1"/>
          </p:cNvSpPr>
          <p:nvPr/>
        </p:nvSpPr>
        <p:spPr bwMode="auto">
          <a:xfrm flipH="1">
            <a:off x="5881688" y="2260162"/>
            <a:ext cx="322262" cy="968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9735" name="Line 23"/>
          <p:cNvSpPr>
            <a:spLocks noChangeShapeType="1"/>
          </p:cNvSpPr>
          <p:nvPr/>
        </p:nvSpPr>
        <p:spPr bwMode="auto">
          <a:xfrm>
            <a:off x="6203950" y="2260162"/>
            <a:ext cx="349250" cy="6731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9736" name="Line 24"/>
          <p:cNvSpPr>
            <a:spLocks noChangeShapeType="1"/>
          </p:cNvSpPr>
          <p:nvPr/>
        </p:nvSpPr>
        <p:spPr bwMode="auto">
          <a:xfrm flipV="1">
            <a:off x="5881688" y="2933262"/>
            <a:ext cx="671512" cy="3222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9737" name="Line 25"/>
          <p:cNvSpPr>
            <a:spLocks noChangeShapeType="1"/>
          </p:cNvSpPr>
          <p:nvPr/>
        </p:nvSpPr>
        <p:spPr bwMode="auto">
          <a:xfrm flipV="1">
            <a:off x="6553200" y="2395100"/>
            <a:ext cx="806450" cy="5381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9738" name="Line 26"/>
          <p:cNvSpPr>
            <a:spLocks noChangeShapeType="1"/>
          </p:cNvSpPr>
          <p:nvPr/>
        </p:nvSpPr>
        <p:spPr bwMode="auto">
          <a:xfrm>
            <a:off x="6176963" y="2260162"/>
            <a:ext cx="1209675" cy="13493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39" name="Line 27"/>
          <p:cNvSpPr>
            <a:spLocks noChangeShapeType="1"/>
          </p:cNvSpPr>
          <p:nvPr/>
        </p:nvSpPr>
        <p:spPr bwMode="auto">
          <a:xfrm flipH="1">
            <a:off x="7224713" y="2395100"/>
            <a:ext cx="161925" cy="15589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40" name="Line 28"/>
          <p:cNvSpPr>
            <a:spLocks noChangeShapeType="1"/>
          </p:cNvSpPr>
          <p:nvPr/>
        </p:nvSpPr>
        <p:spPr bwMode="auto">
          <a:xfrm>
            <a:off x="6553200" y="2933262"/>
            <a:ext cx="671513" cy="10477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41" name="Line 29"/>
          <p:cNvSpPr>
            <a:spLocks noChangeShapeType="1"/>
          </p:cNvSpPr>
          <p:nvPr/>
        </p:nvSpPr>
        <p:spPr bwMode="auto">
          <a:xfrm>
            <a:off x="5881688" y="3255525"/>
            <a:ext cx="1343025" cy="7254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9742" name="Line 30"/>
          <p:cNvSpPr>
            <a:spLocks noChangeShapeType="1"/>
          </p:cNvSpPr>
          <p:nvPr/>
        </p:nvSpPr>
        <p:spPr bwMode="auto">
          <a:xfrm flipV="1">
            <a:off x="5881688" y="3981012"/>
            <a:ext cx="1343025" cy="2682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9743" name="Oval 31"/>
          <p:cNvSpPr>
            <a:spLocks noChangeArrowheads="1"/>
          </p:cNvSpPr>
          <p:nvPr/>
        </p:nvSpPr>
        <p:spPr bwMode="auto">
          <a:xfrm>
            <a:off x="5156200" y="2195075"/>
            <a:ext cx="106363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44" name="Oval 32"/>
          <p:cNvSpPr>
            <a:spLocks noChangeArrowheads="1"/>
          </p:cNvSpPr>
          <p:nvPr/>
        </p:nvSpPr>
        <p:spPr bwMode="auto">
          <a:xfrm>
            <a:off x="7159625" y="3923862"/>
            <a:ext cx="107950" cy="106363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45" name="Oval 33"/>
          <p:cNvSpPr>
            <a:spLocks noChangeArrowheads="1"/>
          </p:cNvSpPr>
          <p:nvPr/>
        </p:nvSpPr>
        <p:spPr bwMode="auto">
          <a:xfrm>
            <a:off x="5800725" y="4196912"/>
            <a:ext cx="106363" cy="106363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46" name="Oval 34"/>
          <p:cNvSpPr>
            <a:spLocks noChangeArrowheads="1"/>
          </p:cNvSpPr>
          <p:nvPr/>
        </p:nvSpPr>
        <p:spPr bwMode="auto">
          <a:xfrm>
            <a:off x="4994275" y="4384237"/>
            <a:ext cx="106363" cy="106363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47" name="Oval 35"/>
          <p:cNvSpPr>
            <a:spLocks noChangeArrowheads="1"/>
          </p:cNvSpPr>
          <p:nvPr/>
        </p:nvSpPr>
        <p:spPr bwMode="auto">
          <a:xfrm>
            <a:off x="4997450" y="3711137"/>
            <a:ext cx="106363" cy="107950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48" name="Oval 36"/>
          <p:cNvSpPr>
            <a:spLocks noChangeArrowheads="1"/>
          </p:cNvSpPr>
          <p:nvPr/>
        </p:nvSpPr>
        <p:spPr bwMode="auto">
          <a:xfrm>
            <a:off x="5826125" y="3199962"/>
            <a:ext cx="107950" cy="107950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49" name="Oval 37"/>
          <p:cNvSpPr>
            <a:spLocks noChangeArrowheads="1"/>
          </p:cNvSpPr>
          <p:nvPr/>
        </p:nvSpPr>
        <p:spPr bwMode="auto">
          <a:xfrm>
            <a:off x="4997450" y="3039625"/>
            <a:ext cx="106363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50" name="Oval 38"/>
          <p:cNvSpPr>
            <a:spLocks noChangeArrowheads="1"/>
          </p:cNvSpPr>
          <p:nvPr/>
        </p:nvSpPr>
        <p:spPr bwMode="auto">
          <a:xfrm>
            <a:off x="6149975" y="2206187"/>
            <a:ext cx="106363" cy="106363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51" name="Oval 39"/>
          <p:cNvSpPr>
            <a:spLocks noChangeArrowheads="1"/>
          </p:cNvSpPr>
          <p:nvPr/>
        </p:nvSpPr>
        <p:spPr bwMode="auto">
          <a:xfrm>
            <a:off x="6515100" y="2877700"/>
            <a:ext cx="106363" cy="107950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9752" name="Oval 40"/>
          <p:cNvSpPr>
            <a:spLocks noChangeArrowheads="1"/>
          </p:cNvSpPr>
          <p:nvPr/>
        </p:nvSpPr>
        <p:spPr bwMode="auto">
          <a:xfrm>
            <a:off x="7307263" y="2341125"/>
            <a:ext cx="106362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725988" y="1748987"/>
            <a:ext cx="3359150" cy="3024188"/>
            <a:chOff x="558" y="418"/>
            <a:chExt cx="1935" cy="1742"/>
          </a:xfrm>
        </p:grpSpPr>
        <p:sp>
          <p:nvSpPr>
            <p:cNvPr id="499754" name="Rectangle 42"/>
            <p:cNvSpPr>
              <a:spLocks noChangeArrowheads="1"/>
            </p:cNvSpPr>
            <p:nvPr/>
          </p:nvSpPr>
          <p:spPr bwMode="auto">
            <a:xfrm>
              <a:off x="558" y="418"/>
              <a:ext cx="580" cy="58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  <p:sp>
          <p:nvSpPr>
            <p:cNvPr id="499755" name="Rectangle 43"/>
            <p:cNvSpPr>
              <a:spLocks noChangeArrowheads="1"/>
            </p:cNvSpPr>
            <p:nvPr/>
          </p:nvSpPr>
          <p:spPr bwMode="auto">
            <a:xfrm>
              <a:off x="1138" y="418"/>
              <a:ext cx="580" cy="58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  <p:sp>
          <p:nvSpPr>
            <p:cNvPr id="499756" name="Rectangle 44"/>
            <p:cNvSpPr>
              <a:spLocks noChangeArrowheads="1"/>
            </p:cNvSpPr>
            <p:nvPr/>
          </p:nvSpPr>
          <p:spPr bwMode="auto">
            <a:xfrm>
              <a:off x="1719" y="418"/>
              <a:ext cx="774" cy="77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57" name="Rectangle 45"/>
            <p:cNvSpPr>
              <a:spLocks noChangeArrowheads="1"/>
            </p:cNvSpPr>
            <p:nvPr/>
          </p:nvSpPr>
          <p:spPr bwMode="auto">
            <a:xfrm>
              <a:off x="1525" y="1192"/>
              <a:ext cx="968" cy="96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58" name="Rectangle 46"/>
            <p:cNvSpPr>
              <a:spLocks noChangeArrowheads="1"/>
            </p:cNvSpPr>
            <p:nvPr/>
          </p:nvSpPr>
          <p:spPr bwMode="auto">
            <a:xfrm>
              <a:off x="1525" y="998"/>
              <a:ext cx="194" cy="19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  <p:sp>
          <p:nvSpPr>
            <p:cNvPr id="499759" name="Rectangle 47"/>
            <p:cNvSpPr>
              <a:spLocks noChangeArrowheads="1"/>
            </p:cNvSpPr>
            <p:nvPr/>
          </p:nvSpPr>
          <p:spPr bwMode="auto">
            <a:xfrm>
              <a:off x="945" y="999"/>
              <a:ext cx="580" cy="58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  <p:sp>
          <p:nvSpPr>
            <p:cNvPr id="499760" name="Rectangle 48"/>
            <p:cNvSpPr>
              <a:spLocks noChangeArrowheads="1"/>
            </p:cNvSpPr>
            <p:nvPr/>
          </p:nvSpPr>
          <p:spPr bwMode="auto">
            <a:xfrm>
              <a:off x="558" y="999"/>
              <a:ext cx="386" cy="38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61" name="Rectangle 49"/>
            <p:cNvSpPr>
              <a:spLocks noChangeArrowheads="1"/>
            </p:cNvSpPr>
            <p:nvPr/>
          </p:nvSpPr>
          <p:spPr bwMode="auto">
            <a:xfrm>
              <a:off x="558" y="1386"/>
              <a:ext cx="386" cy="38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62" name="Rectangle 50"/>
            <p:cNvSpPr>
              <a:spLocks noChangeArrowheads="1"/>
            </p:cNvSpPr>
            <p:nvPr/>
          </p:nvSpPr>
          <p:spPr bwMode="auto">
            <a:xfrm>
              <a:off x="558" y="1773"/>
              <a:ext cx="386" cy="38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63" name="Rectangle 51"/>
            <p:cNvSpPr>
              <a:spLocks noChangeArrowheads="1"/>
            </p:cNvSpPr>
            <p:nvPr/>
          </p:nvSpPr>
          <p:spPr bwMode="auto">
            <a:xfrm>
              <a:off x="945" y="1580"/>
              <a:ext cx="580" cy="58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</p:grpSp>
      <p:grpSp>
        <p:nvGrpSpPr>
          <p:cNvPr id="54" name="Csoportba foglalás 53"/>
          <p:cNvGrpSpPr/>
          <p:nvPr/>
        </p:nvGrpSpPr>
        <p:grpSpPr>
          <a:xfrm>
            <a:off x="693095" y="1804926"/>
            <a:ext cx="3264544" cy="2938931"/>
            <a:chOff x="885825" y="1930940"/>
            <a:chExt cx="3071813" cy="2765425"/>
          </a:xfrm>
        </p:grpSpPr>
        <p:sp>
          <p:nvSpPr>
            <p:cNvPr id="499714" name="Rectangle 2"/>
            <p:cNvSpPr>
              <a:spLocks noChangeArrowheads="1"/>
            </p:cNvSpPr>
            <p:nvPr/>
          </p:nvSpPr>
          <p:spPr bwMode="auto">
            <a:xfrm>
              <a:off x="885825" y="1930940"/>
              <a:ext cx="920750" cy="92075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  <p:sp>
          <p:nvSpPr>
            <p:cNvPr id="499715" name="Rectangle 3"/>
            <p:cNvSpPr>
              <a:spLocks noChangeArrowheads="1"/>
            </p:cNvSpPr>
            <p:nvPr/>
          </p:nvSpPr>
          <p:spPr bwMode="auto">
            <a:xfrm>
              <a:off x="1806575" y="1930940"/>
              <a:ext cx="920750" cy="92075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  <p:sp>
          <p:nvSpPr>
            <p:cNvPr id="499716" name="Rectangle 4"/>
            <p:cNvSpPr>
              <a:spLocks noChangeArrowheads="1"/>
            </p:cNvSpPr>
            <p:nvPr/>
          </p:nvSpPr>
          <p:spPr bwMode="auto">
            <a:xfrm>
              <a:off x="2728913" y="1930940"/>
              <a:ext cx="1228725" cy="1228725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17" name="Rectangle 5"/>
            <p:cNvSpPr>
              <a:spLocks noChangeArrowheads="1"/>
            </p:cNvSpPr>
            <p:nvPr/>
          </p:nvSpPr>
          <p:spPr bwMode="auto">
            <a:xfrm>
              <a:off x="2420938" y="3159665"/>
              <a:ext cx="1536700" cy="153670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18" name="Rectangle 6"/>
            <p:cNvSpPr>
              <a:spLocks noChangeArrowheads="1"/>
            </p:cNvSpPr>
            <p:nvPr/>
          </p:nvSpPr>
          <p:spPr bwMode="auto">
            <a:xfrm>
              <a:off x="2420938" y="2851690"/>
              <a:ext cx="307975" cy="307975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  <p:sp>
          <p:nvSpPr>
            <p:cNvPr id="499719" name="Rectangle 7"/>
            <p:cNvSpPr>
              <a:spLocks noChangeArrowheads="1"/>
            </p:cNvSpPr>
            <p:nvPr/>
          </p:nvSpPr>
          <p:spPr bwMode="auto">
            <a:xfrm>
              <a:off x="1500188" y="2853895"/>
              <a:ext cx="920750" cy="92075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  <p:sp>
          <p:nvSpPr>
            <p:cNvPr id="499720" name="Rectangle 8"/>
            <p:cNvSpPr>
              <a:spLocks noChangeArrowheads="1"/>
            </p:cNvSpPr>
            <p:nvPr/>
          </p:nvSpPr>
          <p:spPr bwMode="auto">
            <a:xfrm>
              <a:off x="885825" y="2853278"/>
              <a:ext cx="612775" cy="61436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21" name="Rectangle 9"/>
            <p:cNvSpPr>
              <a:spLocks noChangeArrowheads="1"/>
            </p:cNvSpPr>
            <p:nvPr/>
          </p:nvSpPr>
          <p:spPr bwMode="auto">
            <a:xfrm>
              <a:off x="885825" y="3467640"/>
              <a:ext cx="612775" cy="61436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499722" name="Rectangle 10"/>
            <p:cNvSpPr>
              <a:spLocks noChangeArrowheads="1"/>
            </p:cNvSpPr>
            <p:nvPr/>
          </p:nvSpPr>
          <p:spPr bwMode="auto">
            <a:xfrm>
              <a:off x="885825" y="4082003"/>
              <a:ext cx="612775" cy="61436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hu-HU"/>
            </a:p>
          </p:txBody>
        </p:sp>
        <p:sp>
          <p:nvSpPr>
            <p:cNvPr id="52" name="Rectangle 11"/>
            <p:cNvSpPr>
              <a:spLocks noChangeArrowheads="1"/>
            </p:cNvSpPr>
            <p:nvPr/>
          </p:nvSpPr>
          <p:spPr bwMode="auto">
            <a:xfrm>
              <a:off x="1500188" y="3775615"/>
              <a:ext cx="920750" cy="92075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hu-HU"/>
            </a:p>
          </p:txBody>
        </p:sp>
      </p:grpSp>
      <p:sp>
        <p:nvSpPr>
          <p:cNvPr id="53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Négyzet reprezentáció</a:t>
            </a:r>
            <a:endParaRPr lang="en-US" sz="2800" dirty="0" smtClean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Line 2"/>
          <p:cNvSpPr>
            <a:spLocks noChangeShapeType="1"/>
          </p:cNvSpPr>
          <p:nvPr/>
        </p:nvSpPr>
        <p:spPr bwMode="auto">
          <a:xfrm flipH="1">
            <a:off x="1189038" y="241300"/>
            <a:ext cx="3190875" cy="31892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3" name="Line 3"/>
          <p:cNvSpPr>
            <a:spLocks noChangeShapeType="1"/>
          </p:cNvSpPr>
          <p:nvPr/>
        </p:nvSpPr>
        <p:spPr bwMode="auto">
          <a:xfrm flipH="1">
            <a:off x="4379913" y="3429000"/>
            <a:ext cx="3189287" cy="31892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4" name="Line 4"/>
          <p:cNvSpPr>
            <a:spLocks noChangeShapeType="1"/>
          </p:cNvSpPr>
          <p:nvPr/>
        </p:nvSpPr>
        <p:spPr bwMode="auto">
          <a:xfrm flipH="1" flipV="1">
            <a:off x="4368800" y="241300"/>
            <a:ext cx="3189288" cy="31892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5" name="Line 5"/>
          <p:cNvSpPr>
            <a:spLocks noChangeShapeType="1"/>
          </p:cNvSpPr>
          <p:nvPr/>
        </p:nvSpPr>
        <p:spPr bwMode="auto">
          <a:xfrm flipH="1" flipV="1">
            <a:off x="1195388" y="3427413"/>
            <a:ext cx="3190875" cy="31892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6" name="Line 6"/>
          <p:cNvSpPr>
            <a:spLocks noChangeShapeType="1"/>
          </p:cNvSpPr>
          <p:nvPr/>
        </p:nvSpPr>
        <p:spPr bwMode="auto">
          <a:xfrm flipH="1">
            <a:off x="4379913" y="4119563"/>
            <a:ext cx="806450" cy="249713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7" name="Freeform 7"/>
          <p:cNvSpPr>
            <a:spLocks/>
          </p:cNvSpPr>
          <p:nvPr/>
        </p:nvSpPr>
        <p:spPr bwMode="auto">
          <a:xfrm>
            <a:off x="3810000" y="4395788"/>
            <a:ext cx="569913" cy="2182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9" y="1375"/>
              </a:cxn>
            </a:cxnLst>
            <a:rect l="0" t="0" r="r" b="b"/>
            <a:pathLst>
              <a:path w="359" h="1375">
                <a:moveTo>
                  <a:pt x="0" y="0"/>
                </a:moveTo>
                <a:lnTo>
                  <a:pt x="359" y="1375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648" name="Line 8"/>
          <p:cNvSpPr>
            <a:spLocks noChangeShapeType="1"/>
          </p:cNvSpPr>
          <p:nvPr/>
        </p:nvSpPr>
        <p:spPr bwMode="auto">
          <a:xfrm>
            <a:off x="2997200" y="4581525"/>
            <a:ext cx="1382713" cy="20351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9" name="Line 9"/>
          <p:cNvSpPr>
            <a:spLocks noChangeShapeType="1"/>
          </p:cNvSpPr>
          <p:nvPr/>
        </p:nvSpPr>
        <p:spPr bwMode="auto">
          <a:xfrm flipH="1" flipV="1">
            <a:off x="1192213" y="3390900"/>
            <a:ext cx="1804987" cy="11906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0" name="Line 10"/>
          <p:cNvSpPr>
            <a:spLocks noChangeShapeType="1"/>
          </p:cNvSpPr>
          <p:nvPr/>
        </p:nvSpPr>
        <p:spPr bwMode="auto">
          <a:xfrm flipH="1" flipV="1">
            <a:off x="1192213" y="3390900"/>
            <a:ext cx="1804987" cy="5381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1" name="Line 11"/>
          <p:cNvSpPr>
            <a:spLocks noChangeShapeType="1"/>
          </p:cNvSpPr>
          <p:nvPr/>
        </p:nvSpPr>
        <p:spPr bwMode="auto">
          <a:xfrm flipH="1">
            <a:off x="1192213" y="3236913"/>
            <a:ext cx="1843087" cy="1539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2" name="Line 12"/>
          <p:cNvSpPr>
            <a:spLocks noChangeShapeType="1"/>
          </p:cNvSpPr>
          <p:nvPr/>
        </p:nvSpPr>
        <p:spPr bwMode="auto">
          <a:xfrm flipH="1">
            <a:off x="1192213" y="2392363"/>
            <a:ext cx="1997075" cy="99853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653" name="Line 13"/>
          <p:cNvSpPr>
            <a:spLocks noChangeShapeType="1"/>
          </p:cNvSpPr>
          <p:nvPr/>
        </p:nvSpPr>
        <p:spPr bwMode="auto">
          <a:xfrm flipH="1">
            <a:off x="3189288" y="241300"/>
            <a:ext cx="1190625" cy="21510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4" name="Line 14"/>
          <p:cNvSpPr>
            <a:spLocks noChangeShapeType="1"/>
          </p:cNvSpPr>
          <p:nvPr/>
        </p:nvSpPr>
        <p:spPr bwMode="auto">
          <a:xfrm flipH="1">
            <a:off x="4149725" y="241300"/>
            <a:ext cx="230188" cy="21891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5" name="Line 15"/>
          <p:cNvSpPr>
            <a:spLocks noChangeShapeType="1"/>
          </p:cNvSpPr>
          <p:nvPr/>
        </p:nvSpPr>
        <p:spPr bwMode="auto">
          <a:xfrm>
            <a:off x="4379913" y="241300"/>
            <a:ext cx="960437" cy="23050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6" name="Line 16"/>
          <p:cNvSpPr>
            <a:spLocks noChangeShapeType="1"/>
          </p:cNvSpPr>
          <p:nvPr/>
        </p:nvSpPr>
        <p:spPr bwMode="auto">
          <a:xfrm>
            <a:off x="5340350" y="2546350"/>
            <a:ext cx="2227263" cy="8826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7" name="Line 17"/>
          <p:cNvSpPr>
            <a:spLocks noChangeShapeType="1"/>
          </p:cNvSpPr>
          <p:nvPr/>
        </p:nvSpPr>
        <p:spPr bwMode="auto">
          <a:xfrm flipV="1">
            <a:off x="5148263" y="3429000"/>
            <a:ext cx="2457450" cy="7302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grpSp>
        <p:nvGrpSpPr>
          <p:cNvPr id="496658" name="Group 18"/>
          <p:cNvGrpSpPr>
            <a:grpSpLocks/>
          </p:cNvGrpSpPr>
          <p:nvPr/>
        </p:nvGrpSpPr>
        <p:grpSpPr bwMode="auto">
          <a:xfrm>
            <a:off x="2690813" y="1911350"/>
            <a:ext cx="3359150" cy="3024188"/>
            <a:chOff x="1187" y="660"/>
            <a:chExt cx="3024" cy="2722"/>
          </a:xfrm>
        </p:grpSpPr>
        <p:grpSp>
          <p:nvGrpSpPr>
            <p:cNvPr id="496659" name="Group 19"/>
            <p:cNvGrpSpPr>
              <a:grpSpLocks/>
            </p:cNvGrpSpPr>
            <p:nvPr/>
          </p:nvGrpSpPr>
          <p:grpSpPr bwMode="auto">
            <a:xfrm>
              <a:off x="1429" y="1061"/>
              <a:ext cx="2177" cy="2066"/>
              <a:chOff x="1429" y="1061"/>
              <a:chExt cx="2177" cy="2066"/>
            </a:xfrm>
          </p:grpSpPr>
          <p:sp>
            <p:nvSpPr>
              <p:cNvPr id="496660" name="Line 20"/>
              <p:cNvSpPr>
                <a:spLocks noChangeShapeType="1"/>
              </p:cNvSpPr>
              <p:nvPr/>
            </p:nvSpPr>
            <p:spPr bwMode="auto">
              <a:xfrm flipH="1">
                <a:off x="1477" y="1120"/>
                <a:ext cx="145" cy="72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1" name="Line 21"/>
              <p:cNvSpPr>
                <a:spLocks noChangeShapeType="1"/>
              </p:cNvSpPr>
              <p:nvPr/>
            </p:nvSpPr>
            <p:spPr bwMode="auto">
              <a:xfrm>
                <a:off x="1477" y="1870"/>
                <a:ext cx="750" cy="14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2" name="Line 22"/>
              <p:cNvSpPr>
                <a:spLocks noChangeShapeType="1"/>
              </p:cNvSpPr>
              <p:nvPr/>
            </p:nvSpPr>
            <p:spPr bwMode="auto">
              <a:xfrm>
                <a:off x="1477" y="1870"/>
                <a:ext cx="0" cy="60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3" name="Line 23"/>
              <p:cNvSpPr>
                <a:spLocks noChangeShapeType="1"/>
              </p:cNvSpPr>
              <p:nvPr/>
            </p:nvSpPr>
            <p:spPr bwMode="auto">
              <a:xfrm flipV="1">
                <a:off x="1477" y="2015"/>
                <a:ext cx="750" cy="46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4" name="Line 24"/>
              <p:cNvSpPr>
                <a:spLocks noChangeShapeType="1"/>
              </p:cNvSpPr>
              <p:nvPr/>
            </p:nvSpPr>
            <p:spPr bwMode="auto">
              <a:xfrm>
                <a:off x="1477" y="2475"/>
                <a:ext cx="726" cy="43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5" name="Line 25"/>
              <p:cNvSpPr>
                <a:spLocks noChangeShapeType="1"/>
              </p:cNvSpPr>
              <p:nvPr/>
            </p:nvSpPr>
            <p:spPr bwMode="auto">
              <a:xfrm>
                <a:off x="1477" y="2475"/>
                <a:ext cx="0" cy="60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6" name="Line 26"/>
              <p:cNvSpPr>
                <a:spLocks noChangeShapeType="1"/>
              </p:cNvSpPr>
              <p:nvPr/>
            </p:nvSpPr>
            <p:spPr bwMode="auto">
              <a:xfrm flipV="1">
                <a:off x="1477" y="2910"/>
                <a:ext cx="726" cy="169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7" name="Line 27"/>
              <p:cNvSpPr>
                <a:spLocks noChangeShapeType="1"/>
              </p:cNvSpPr>
              <p:nvPr/>
            </p:nvSpPr>
            <p:spPr bwMode="auto">
              <a:xfrm>
                <a:off x="2217" y="2008"/>
                <a:ext cx="0" cy="89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8" name="Line 28"/>
              <p:cNvSpPr>
                <a:spLocks noChangeShapeType="1"/>
              </p:cNvSpPr>
              <p:nvPr/>
            </p:nvSpPr>
            <p:spPr bwMode="auto">
              <a:xfrm>
                <a:off x="1622" y="1096"/>
                <a:ext cx="605" cy="919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9" name="Line 29"/>
              <p:cNvSpPr>
                <a:spLocks noChangeShapeType="1"/>
              </p:cNvSpPr>
              <p:nvPr/>
            </p:nvSpPr>
            <p:spPr bwMode="auto">
              <a:xfrm>
                <a:off x="1608" y="1110"/>
                <a:ext cx="919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0" name="Line 30"/>
              <p:cNvSpPr>
                <a:spLocks noChangeShapeType="1"/>
              </p:cNvSpPr>
              <p:nvPr/>
            </p:nvSpPr>
            <p:spPr bwMode="auto">
              <a:xfrm flipH="1">
                <a:off x="2227" y="1120"/>
                <a:ext cx="290" cy="871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1" name="Line 31"/>
              <p:cNvSpPr>
                <a:spLocks noChangeShapeType="1"/>
              </p:cNvSpPr>
              <p:nvPr/>
            </p:nvSpPr>
            <p:spPr bwMode="auto">
              <a:xfrm>
                <a:off x="2517" y="1120"/>
                <a:ext cx="315" cy="60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2" name="Line 32"/>
              <p:cNvSpPr>
                <a:spLocks noChangeShapeType="1"/>
              </p:cNvSpPr>
              <p:nvPr/>
            </p:nvSpPr>
            <p:spPr bwMode="auto">
              <a:xfrm flipV="1">
                <a:off x="2227" y="1725"/>
                <a:ext cx="605" cy="29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3" name="Line 33"/>
              <p:cNvSpPr>
                <a:spLocks noChangeShapeType="1"/>
              </p:cNvSpPr>
              <p:nvPr/>
            </p:nvSpPr>
            <p:spPr bwMode="auto">
              <a:xfrm flipV="1">
                <a:off x="2832" y="1241"/>
                <a:ext cx="725" cy="48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4" name="Line 34"/>
              <p:cNvSpPr>
                <a:spLocks noChangeShapeType="1"/>
              </p:cNvSpPr>
              <p:nvPr/>
            </p:nvSpPr>
            <p:spPr bwMode="auto">
              <a:xfrm>
                <a:off x="2493" y="1120"/>
                <a:ext cx="1089" cy="121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5" name="Line 35"/>
              <p:cNvSpPr>
                <a:spLocks noChangeShapeType="1"/>
              </p:cNvSpPr>
              <p:nvPr/>
            </p:nvSpPr>
            <p:spPr bwMode="auto">
              <a:xfrm flipH="1">
                <a:off x="3436" y="1241"/>
                <a:ext cx="146" cy="140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6" name="Line 36"/>
              <p:cNvSpPr>
                <a:spLocks noChangeShapeType="1"/>
              </p:cNvSpPr>
              <p:nvPr/>
            </p:nvSpPr>
            <p:spPr bwMode="auto">
              <a:xfrm>
                <a:off x="2832" y="1725"/>
                <a:ext cx="604" cy="94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7" name="Line 37"/>
              <p:cNvSpPr>
                <a:spLocks noChangeShapeType="1"/>
              </p:cNvSpPr>
              <p:nvPr/>
            </p:nvSpPr>
            <p:spPr bwMode="auto">
              <a:xfrm>
                <a:off x="2227" y="2015"/>
                <a:ext cx="1209" cy="65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8" name="Line 38"/>
              <p:cNvSpPr>
                <a:spLocks noChangeShapeType="1"/>
              </p:cNvSpPr>
              <p:nvPr/>
            </p:nvSpPr>
            <p:spPr bwMode="auto">
              <a:xfrm flipV="1">
                <a:off x="2227" y="2668"/>
                <a:ext cx="1209" cy="242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9" name="Oval 39"/>
              <p:cNvSpPr>
                <a:spLocks noChangeArrowheads="1"/>
              </p:cNvSpPr>
              <p:nvPr/>
            </p:nvSpPr>
            <p:spPr bwMode="auto">
              <a:xfrm>
                <a:off x="1574" y="106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0" name="Oval 40"/>
              <p:cNvSpPr>
                <a:spLocks noChangeArrowheads="1"/>
              </p:cNvSpPr>
              <p:nvPr/>
            </p:nvSpPr>
            <p:spPr bwMode="auto">
              <a:xfrm>
                <a:off x="3378" y="261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1" name="Oval 41"/>
              <p:cNvSpPr>
                <a:spLocks noChangeArrowheads="1"/>
              </p:cNvSpPr>
              <p:nvPr/>
            </p:nvSpPr>
            <p:spPr bwMode="auto">
              <a:xfrm>
                <a:off x="2155" y="286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2" name="Oval 42"/>
              <p:cNvSpPr>
                <a:spLocks noChangeArrowheads="1"/>
              </p:cNvSpPr>
              <p:nvPr/>
            </p:nvSpPr>
            <p:spPr bwMode="auto">
              <a:xfrm>
                <a:off x="1429" y="303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3" name="Oval 43"/>
              <p:cNvSpPr>
                <a:spLocks noChangeArrowheads="1"/>
              </p:cNvSpPr>
              <p:nvPr/>
            </p:nvSpPr>
            <p:spPr bwMode="auto">
              <a:xfrm>
                <a:off x="1432" y="242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4" name="Oval 44"/>
              <p:cNvSpPr>
                <a:spLocks noChangeArrowheads="1"/>
              </p:cNvSpPr>
              <p:nvPr/>
            </p:nvSpPr>
            <p:spPr bwMode="auto">
              <a:xfrm>
                <a:off x="2178" y="196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5" name="Oval 45"/>
              <p:cNvSpPr>
                <a:spLocks noChangeArrowheads="1"/>
              </p:cNvSpPr>
              <p:nvPr/>
            </p:nvSpPr>
            <p:spPr bwMode="auto">
              <a:xfrm>
                <a:off x="1432" y="182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6" name="Oval 46"/>
              <p:cNvSpPr>
                <a:spLocks noChangeArrowheads="1"/>
              </p:cNvSpPr>
              <p:nvPr/>
            </p:nvSpPr>
            <p:spPr bwMode="auto">
              <a:xfrm>
                <a:off x="2469" y="107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7" name="Oval 47"/>
              <p:cNvSpPr>
                <a:spLocks noChangeArrowheads="1"/>
              </p:cNvSpPr>
              <p:nvPr/>
            </p:nvSpPr>
            <p:spPr bwMode="auto">
              <a:xfrm>
                <a:off x="2797" y="167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8" name="Oval 48"/>
              <p:cNvSpPr>
                <a:spLocks noChangeArrowheads="1"/>
              </p:cNvSpPr>
              <p:nvPr/>
            </p:nvSpPr>
            <p:spPr bwMode="auto">
              <a:xfrm>
                <a:off x="3510" y="119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</p:grpSp>
        <p:grpSp>
          <p:nvGrpSpPr>
            <p:cNvPr id="496689" name="Group 49"/>
            <p:cNvGrpSpPr>
              <a:grpSpLocks/>
            </p:cNvGrpSpPr>
            <p:nvPr/>
          </p:nvGrpSpPr>
          <p:grpSpPr bwMode="auto">
            <a:xfrm>
              <a:off x="1187" y="660"/>
              <a:ext cx="3024" cy="2722"/>
              <a:chOff x="558" y="418"/>
              <a:chExt cx="1935" cy="1742"/>
            </a:xfrm>
          </p:grpSpPr>
          <p:sp>
            <p:nvSpPr>
              <p:cNvPr id="496690" name="Rectangle 50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580" cy="58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1" name="Rectangle 51"/>
              <p:cNvSpPr>
                <a:spLocks noChangeArrowheads="1"/>
              </p:cNvSpPr>
              <p:nvPr/>
            </p:nvSpPr>
            <p:spPr bwMode="auto">
              <a:xfrm>
                <a:off x="1138" y="418"/>
                <a:ext cx="580" cy="58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2" name="Rectangle 52"/>
              <p:cNvSpPr>
                <a:spLocks noChangeArrowheads="1"/>
              </p:cNvSpPr>
              <p:nvPr/>
            </p:nvSpPr>
            <p:spPr bwMode="auto">
              <a:xfrm>
                <a:off x="1719" y="418"/>
                <a:ext cx="774" cy="77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3" name="Rectangle 53"/>
              <p:cNvSpPr>
                <a:spLocks noChangeArrowheads="1"/>
              </p:cNvSpPr>
              <p:nvPr/>
            </p:nvSpPr>
            <p:spPr bwMode="auto">
              <a:xfrm>
                <a:off x="1525" y="1192"/>
                <a:ext cx="968" cy="968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4" name="Rectangle 54"/>
              <p:cNvSpPr>
                <a:spLocks noChangeArrowheads="1"/>
              </p:cNvSpPr>
              <p:nvPr/>
            </p:nvSpPr>
            <p:spPr bwMode="auto">
              <a:xfrm>
                <a:off x="1525" y="998"/>
                <a:ext cx="194" cy="19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5" name="Rectangle 55"/>
              <p:cNvSpPr>
                <a:spLocks noChangeArrowheads="1"/>
              </p:cNvSpPr>
              <p:nvPr/>
            </p:nvSpPr>
            <p:spPr bwMode="auto">
              <a:xfrm>
                <a:off x="945" y="999"/>
                <a:ext cx="580" cy="58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6" name="Rectangle 56"/>
              <p:cNvSpPr>
                <a:spLocks noChangeArrowheads="1"/>
              </p:cNvSpPr>
              <p:nvPr/>
            </p:nvSpPr>
            <p:spPr bwMode="auto">
              <a:xfrm>
                <a:off x="558" y="999"/>
                <a:ext cx="386" cy="38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7" name="Rectangle 57"/>
              <p:cNvSpPr>
                <a:spLocks noChangeArrowheads="1"/>
              </p:cNvSpPr>
              <p:nvPr/>
            </p:nvSpPr>
            <p:spPr bwMode="auto">
              <a:xfrm>
                <a:off x="558" y="1386"/>
                <a:ext cx="386" cy="38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8" name="Rectangle 58"/>
              <p:cNvSpPr>
                <a:spLocks noChangeArrowheads="1"/>
              </p:cNvSpPr>
              <p:nvPr/>
            </p:nvSpPr>
            <p:spPr bwMode="auto">
              <a:xfrm>
                <a:off x="558" y="1773"/>
                <a:ext cx="386" cy="38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9" name="Rectangle 59"/>
              <p:cNvSpPr>
                <a:spLocks noChangeArrowheads="1"/>
              </p:cNvSpPr>
              <p:nvPr/>
            </p:nvSpPr>
            <p:spPr bwMode="auto">
              <a:xfrm>
                <a:off x="945" y="1580"/>
                <a:ext cx="580" cy="58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</p:grpSp>
      </p:grpSp>
      <p:sp>
        <p:nvSpPr>
          <p:cNvPr id="496700" name="Line 60"/>
          <p:cNvSpPr>
            <a:spLocks noChangeShapeType="1"/>
          </p:cNvSpPr>
          <p:nvPr/>
        </p:nvSpPr>
        <p:spPr bwMode="auto">
          <a:xfrm>
            <a:off x="6049963" y="1906588"/>
            <a:ext cx="2400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1" name="Line 61"/>
          <p:cNvSpPr>
            <a:spLocks noChangeShapeType="1"/>
          </p:cNvSpPr>
          <p:nvPr/>
        </p:nvSpPr>
        <p:spPr bwMode="auto">
          <a:xfrm>
            <a:off x="6049963" y="4921250"/>
            <a:ext cx="2400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2" name="Line 62"/>
          <p:cNvSpPr>
            <a:spLocks noChangeShapeType="1"/>
          </p:cNvSpPr>
          <p:nvPr/>
        </p:nvSpPr>
        <p:spPr bwMode="auto">
          <a:xfrm>
            <a:off x="768350" y="4935538"/>
            <a:ext cx="1885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703" name="Line 63"/>
          <p:cNvSpPr>
            <a:spLocks noChangeShapeType="1"/>
          </p:cNvSpPr>
          <p:nvPr/>
        </p:nvSpPr>
        <p:spPr bwMode="auto">
          <a:xfrm>
            <a:off x="803275" y="1906588"/>
            <a:ext cx="1885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704" name="Line 64"/>
          <p:cNvSpPr>
            <a:spLocks noChangeShapeType="1"/>
          </p:cNvSpPr>
          <p:nvPr/>
        </p:nvSpPr>
        <p:spPr bwMode="auto">
          <a:xfrm flipV="1">
            <a:off x="2689225" y="612775"/>
            <a:ext cx="0" cy="1270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5" name="Line 65"/>
          <p:cNvSpPr>
            <a:spLocks noChangeShapeType="1"/>
          </p:cNvSpPr>
          <p:nvPr/>
        </p:nvSpPr>
        <p:spPr bwMode="auto">
          <a:xfrm flipV="1">
            <a:off x="6049963" y="647700"/>
            <a:ext cx="0" cy="1270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6" name="Line 66"/>
          <p:cNvSpPr>
            <a:spLocks noChangeShapeType="1"/>
          </p:cNvSpPr>
          <p:nvPr/>
        </p:nvSpPr>
        <p:spPr bwMode="auto">
          <a:xfrm flipV="1">
            <a:off x="2689225" y="4938713"/>
            <a:ext cx="0" cy="1270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7" name="Line 67"/>
          <p:cNvSpPr>
            <a:spLocks noChangeShapeType="1"/>
          </p:cNvSpPr>
          <p:nvPr/>
        </p:nvSpPr>
        <p:spPr bwMode="auto">
          <a:xfrm flipV="1">
            <a:off x="6049963" y="4935538"/>
            <a:ext cx="0" cy="1270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8" name="Oval 68"/>
          <p:cNvSpPr>
            <a:spLocks noChangeArrowheads="1"/>
          </p:cNvSpPr>
          <p:nvPr/>
        </p:nvSpPr>
        <p:spPr bwMode="auto">
          <a:xfrm>
            <a:off x="7513638" y="3379788"/>
            <a:ext cx="106362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6709" name="Oval 69"/>
          <p:cNvSpPr>
            <a:spLocks noChangeArrowheads="1"/>
          </p:cNvSpPr>
          <p:nvPr/>
        </p:nvSpPr>
        <p:spPr bwMode="auto">
          <a:xfrm>
            <a:off x="4330700" y="6551613"/>
            <a:ext cx="106363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6710" name="Oval 70"/>
          <p:cNvSpPr>
            <a:spLocks noChangeArrowheads="1"/>
          </p:cNvSpPr>
          <p:nvPr/>
        </p:nvSpPr>
        <p:spPr bwMode="auto">
          <a:xfrm>
            <a:off x="1154113" y="3352800"/>
            <a:ext cx="106362" cy="106363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6711" name="Oval 71"/>
          <p:cNvSpPr>
            <a:spLocks noChangeArrowheads="1"/>
          </p:cNvSpPr>
          <p:nvPr/>
        </p:nvSpPr>
        <p:spPr bwMode="auto">
          <a:xfrm>
            <a:off x="4314825" y="176213"/>
            <a:ext cx="106363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87" name="AutoShape 25" descr="25%"/>
          <p:cNvSpPr>
            <a:spLocks noChangeArrowheads="1"/>
          </p:cNvSpPr>
          <p:nvPr/>
        </p:nvSpPr>
        <p:spPr bwMode="auto">
          <a:xfrm>
            <a:off x="232235" y="3621025"/>
            <a:ext cx="8569170" cy="192025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Minden síkgráf, melyben a külső lap négyszög, </a:t>
            </a: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a többi lap háromszög, reprezentálható </a:t>
            </a: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9900CC"/>
                </a:solidFill>
              </a:rPr>
              <a:t>téglalapot kitöltő négyzetekkel.</a:t>
            </a:r>
            <a:r>
              <a:rPr lang="hu-HU" sz="2800" i="1" dirty="0" smtClean="0">
                <a:solidFill>
                  <a:srgbClr val="9900CC"/>
                </a:solidFill>
              </a:rPr>
              <a:t> </a:t>
            </a:r>
            <a:endParaRPr lang="en-US" sz="2800" dirty="0">
              <a:solidFill>
                <a:srgbClr val="9900CC"/>
              </a:solidFill>
            </a:endParaRPr>
          </a:p>
        </p:txBody>
      </p:sp>
      <p:sp>
        <p:nvSpPr>
          <p:cNvPr id="88" name="Szövegdoboz 87"/>
          <p:cNvSpPr txBox="1"/>
          <p:nvPr/>
        </p:nvSpPr>
        <p:spPr>
          <a:xfrm>
            <a:off x="6991515" y="6078945"/>
            <a:ext cx="182293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dirty="0" smtClean="0"/>
              <a:t> </a:t>
            </a:r>
            <a:r>
              <a:rPr lang="hu-HU" sz="2800" dirty="0" err="1" smtClean="0">
                <a:solidFill>
                  <a:srgbClr val="009900"/>
                </a:solidFill>
              </a:rPr>
              <a:t>Schramm</a:t>
            </a:r>
            <a:endParaRPr lang="hu-H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Line 2"/>
          <p:cNvSpPr>
            <a:spLocks noChangeShapeType="1"/>
          </p:cNvSpPr>
          <p:nvPr/>
        </p:nvSpPr>
        <p:spPr bwMode="auto">
          <a:xfrm flipH="1">
            <a:off x="1189038" y="241300"/>
            <a:ext cx="3190875" cy="31892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3" name="Line 3"/>
          <p:cNvSpPr>
            <a:spLocks noChangeShapeType="1"/>
          </p:cNvSpPr>
          <p:nvPr/>
        </p:nvSpPr>
        <p:spPr bwMode="auto">
          <a:xfrm flipH="1">
            <a:off x="4379913" y="3429000"/>
            <a:ext cx="3189287" cy="31892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4" name="Line 4"/>
          <p:cNvSpPr>
            <a:spLocks noChangeShapeType="1"/>
          </p:cNvSpPr>
          <p:nvPr/>
        </p:nvSpPr>
        <p:spPr bwMode="auto">
          <a:xfrm flipH="1" flipV="1">
            <a:off x="4368800" y="241300"/>
            <a:ext cx="3189288" cy="31892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5" name="Line 5"/>
          <p:cNvSpPr>
            <a:spLocks noChangeShapeType="1"/>
          </p:cNvSpPr>
          <p:nvPr/>
        </p:nvSpPr>
        <p:spPr bwMode="auto">
          <a:xfrm flipH="1" flipV="1">
            <a:off x="1195388" y="3427413"/>
            <a:ext cx="3190875" cy="31892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6" name="Line 6"/>
          <p:cNvSpPr>
            <a:spLocks noChangeShapeType="1"/>
          </p:cNvSpPr>
          <p:nvPr/>
        </p:nvSpPr>
        <p:spPr bwMode="auto">
          <a:xfrm flipH="1">
            <a:off x="4379913" y="4119563"/>
            <a:ext cx="806450" cy="249713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7" name="Freeform 7"/>
          <p:cNvSpPr>
            <a:spLocks/>
          </p:cNvSpPr>
          <p:nvPr/>
        </p:nvSpPr>
        <p:spPr bwMode="auto">
          <a:xfrm>
            <a:off x="3810000" y="4395788"/>
            <a:ext cx="569913" cy="2182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9" y="1375"/>
              </a:cxn>
            </a:cxnLst>
            <a:rect l="0" t="0" r="r" b="b"/>
            <a:pathLst>
              <a:path w="359" h="1375">
                <a:moveTo>
                  <a:pt x="0" y="0"/>
                </a:moveTo>
                <a:lnTo>
                  <a:pt x="359" y="1375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648" name="Line 8"/>
          <p:cNvSpPr>
            <a:spLocks noChangeShapeType="1"/>
          </p:cNvSpPr>
          <p:nvPr/>
        </p:nvSpPr>
        <p:spPr bwMode="auto">
          <a:xfrm>
            <a:off x="2997200" y="4581525"/>
            <a:ext cx="1382713" cy="20351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49" name="Line 9"/>
          <p:cNvSpPr>
            <a:spLocks noChangeShapeType="1"/>
          </p:cNvSpPr>
          <p:nvPr/>
        </p:nvSpPr>
        <p:spPr bwMode="auto">
          <a:xfrm flipH="1" flipV="1">
            <a:off x="1192213" y="3390900"/>
            <a:ext cx="1804987" cy="11906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0" name="Line 10"/>
          <p:cNvSpPr>
            <a:spLocks noChangeShapeType="1"/>
          </p:cNvSpPr>
          <p:nvPr/>
        </p:nvSpPr>
        <p:spPr bwMode="auto">
          <a:xfrm flipH="1" flipV="1">
            <a:off x="1192213" y="3390900"/>
            <a:ext cx="1804987" cy="5381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1" name="Line 11"/>
          <p:cNvSpPr>
            <a:spLocks noChangeShapeType="1"/>
          </p:cNvSpPr>
          <p:nvPr/>
        </p:nvSpPr>
        <p:spPr bwMode="auto">
          <a:xfrm flipH="1">
            <a:off x="1192213" y="3236913"/>
            <a:ext cx="1843087" cy="1539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2" name="Line 12"/>
          <p:cNvSpPr>
            <a:spLocks noChangeShapeType="1"/>
          </p:cNvSpPr>
          <p:nvPr/>
        </p:nvSpPr>
        <p:spPr bwMode="auto">
          <a:xfrm flipH="1">
            <a:off x="1192213" y="2392363"/>
            <a:ext cx="1997075" cy="99853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653" name="Line 13"/>
          <p:cNvSpPr>
            <a:spLocks noChangeShapeType="1"/>
          </p:cNvSpPr>
          <p:nvPr/>
        </p:nvSpPr>
        <p:spPr bwMode="auto">
          <a:xfrm flipH="1">
            <a:off x="3189288" y="241300"/>
            <a:ext cx="1190625" cy="21510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4" name="Line 14"/>
          <p:cNvSpPr>
            <a:spLocks noChangeShapeType="1"/>
          </p:cNvSpPr>
          <p:nvPr/>
        </p:nvSpPr>
        <p:spPr bwMode="auto">
          <a:xfrm flipH="1">
            <a:off x="4149725" y="241300"/>
            <a:ext cx="230188" cy="21891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5" name="Line 15"/>
          <p:cNvSpPr>
            <a:spLocks noChangeShapeType="1"/>
          </p:cNvSpPr>
          <p:nvPr/>
        </p:nvSpPr>
        <p:spPr bwMode="auto">
          <a:xfrm>
            <a:off x="4379913" y="241300"/>
            <a:ext cx="960437" cy="23050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6" name="Line 16"/>
          <p:cNvSpPr>
            <a:spLocks noChangeShapeType="1"/>
          </p:cNvSpPr>
          <p:nvPr/>
        </p:nvSpPr>
        <p:spPr bwMode="auto">
          <a:xfrm>
            <a:off x="5340350" y="2546350"/>
            <a:ext cx="2227263" cy="8826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657" name="Line 17"/>
          <p:cNvSpPr>
            <a:spLocks noChangeShapeType="1"/>
          </p:cNvSpPr>
          <p:nvPr/>
        </p:nvSpPr>
        <p:spPr bwMode="auto">
          <a:xfrm flipV="1">
            <a:off x="5148263" y="3429000"/>
            <a:ext cx="2457450" cy="7302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690813" y="1911350"/>
            <a:ext cx="3359150" cy="3024188"/>
            <a:chOff x="1187" y="660"/>
            <a:chExt cx="3024" cy="2722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1429" y="1061"/>
              <a:ext cx="2177" cy="2066"/>
              <a:chOff x="1429" y="1061"/>
              <a:chExt cx="2177" cy="2066"/>
            </a:xfrm>
          </p:grpSpPr>
          <p:sp>
            <p:nvSpPr>
              <p:cNvPr id="496660" name="Line 20"/>
              <p:cNvSpPr>
                <a:spLocks noChangeShapeType="1"/>
              </p:cNvSpPr>
              <p:nvPr/>
            </p:nvSpPr>
            <p:spPr bwMode="auto">
              <a:xfrm flipH="1">
                <a:off x="1477" y="1120"/>
                <a:ext cx="145" cy="72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1" name="Line 21"/>
              <p:cNvSpPr>
                <a:spLocks noChangeShapeType="1"/>
              </p:cNvSpPr>
              <p:nvPr/>
            </p:nvSpPr>
            <p:spPr bwMode="auto">
              <a:xfrm>
                <a:off x="1477" y="1870"/>
                <a:ext cx="750" cy="14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2" name="Line 22"/>
              <p:cNvSpPr>
                <a:spLocks noChangeShapeType="1"/>
              </p:cNvSpPr>
              <p:nvPr/>
            </p:nvSpPr>
            <p:spPr bwMode="auto">
              <a:xfrm>
                <a:off x="1477" y="1870"/>
                <a:ext cx="0" cy="60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3" name="Line 23"/>
              <p:cNvSpPr>
                <a:spLocks noChangeShapeType="1"/>
              </p:cNvSpPr>
              <p:nvPr/>
            </p:nvSpPr>
            <p:spPr bwMode="auto">
              <a:xfrm flipV="1">
                <a:off x="1477" y="2015"/>
                <a:ext cx="750" cy="46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4" name="Line 24"/>
              <p:cNvSpPr>
                <a:spLocks noChangeShapeType="1"/>
              </p:cNvSpPr>
              <p:nvPr/>
            </p:nvSpPr>
            <p:spPr bwMode="auto">
              <a:xfrm>
                <a:off x="1477" y="2475"/>
                <a:ext cx="726" cy="43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5" name="Line 25"/>
              <p:cNvSpPr>
                <a:spLocks noChangeShapeType="1"/>
              </p:cNvSpPr>
              <p:nvPr/>
            </p:nvSpPr>
            <p:spPr bwMode="auto">
              <a:xfrm>
                <a:off x="1477" y="2475"/>
                <a:ext cx="0" cy="60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6" name="Line 26"/>
              <p:cNvSpPr>
                <a:spLocks noChangeShapeType="1"/>
              </p:cNvSpPr>
              <p:nvPr/>
            </p:nvSpPr>
            <p:spPr bwMode="auto">
              <a:xfrm flipV="1">
                <a:off x="1477" y="2910"/>
                <a:ext cx="726" cy="169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7" name="Line 27"/>
              <p:cNvSpPr>
                <a:spLocks noChangeShapeType="1"/>
              </p:cNvSpPr>
              <p:nvPr/>
            </p:nvSpPr>
            <p:spPr bwMode="auto">
              <a:xfrm>
                <a:off x="2217" y="2008"/>
                <a:ext cx="0" cy="89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8" name="Line 28"/>
              <p:cNvSpPr>
                <a:spLocks noChangeShapeType="1"/>
              </p:cNvSpPr>
              <p:nvPr/>
            </p:nvSpPr>
            <p:spPr bwMode="auto">
              <a:xfrm>
                <a:off x="1622" y="1096"/>
                <a:ext cx="605" cy="919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69" name="Line 29"/>
              <p:cNvSpPr>
                <a:spLocks noChangeShapeType="1"/>
              </p:cNvSpPr>
              <p:nvPr/>
            </p:nvSpPr>
            <p:spPr bwMode="auto">
              <a:xfrm>
                <a:off x="1608" y="1110"/>
                <a:ext cx="919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0" name="Line 30"/>
              <p:cNvSpPr>
                <a:spLocks noChangeShapeType="1"/>
              </p:cNvSpPr>
              <p:nvPr/>
            </p:nvSpPr>
            <p:spPr bwMode="auto">
              <a:xfrm flipH="1">
                <a:off x="2227" y="1120"/>
                <a:ext cx="290" cy="871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1" name="Line 31"/>
              <p:cNvSpPr>
                <a:spLocks noChangeShapeType="1"/>
              </p:cNvSpPr>
              <p:nvPr/>
            </p:nvSpPr>
            <p:spPr bwMode="auto">
              <a:xfrm>
                <a:off x="2517" y="1120"/>
                <a:ext cx="315" cy="60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2" name="Line 32"/>
              <p:cNvSpPr>
                <a:spLocks noChangeShapeType="1"/>
              </p:cNvSpPr>
              <p:nvPr/>
            </p:nvSpPr>
            <p:spPr bwMode="auto">
              <a:xfrm flipV="1">
                <a:off x="2227" y="1725"/>
                <a:ext cx="605" cy="29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3" name="Line 33"/>
              <p:cNvSpPr>
                <a:spLocks noChangeShapeType="1"/>
              </p:cNvSpPr>
              <p:nvPr/>
            </p:nvSpPr>
            <p:spPr bwMode="auto">
              <a:xfrm flipV="1">
                <a:off x="2832" y="1241"/>
                <a:ext cx="725" cy="48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4" name="Line 34"/>
              <p:cNvSpPr>
                <a:spLocks noChangeShapeType="1"/>
              </p:cNvSpPr>
              <p:nvPr/>
            </p:nvSpPr>
            <p:spPr bwMode="auto">
              <a:xfrm>
                <a:off x="2493" y="1120"/>
                <a:ext cx="1089" cy="121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5" name="Line 35"/>
              <p:cNvSpPr>
                <a:spLocks noChangeShapeType="1"/>
              </p:cNvSpPr>
              <p:nvPr/>
            </p:nvSpPr>
            <p:spPr bwMode="auto">
              <a:xfrm flipH="1">
                <a:off x="3436" y="1241"/>
                <a:ext cx="146" cy="140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6" name="Line 36"/>
              <p:cNvSpPr>
                <a:spLocks noChangeShapeType="1"/>
              </p:cNvSpPr>
              <p:nvPr/>
            </p:nvSpPr>
            <p:spPr bwMode="auto">
              <a:xfrm>
                <a:off x="2832" y="1725"/>
                <a:ext cx="604" cy="94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7" name="Line 37"/>
              <p:cNvSpPr>
                <a:spLocks noChangeShapeType="1"/>
              </p:cNvSpPr>
              <p:nvPr/>
            </p:nvSpPr>
            <p:spPr bwMode="auto">
              <a:xfrm>
                <a:off x="2227" y="2015"/>
                <a:ext cx="1209" cy="65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8" name="Line 38"/>
              <p:cNvSpPr>
                <a:spLocks noChangeShapeType="1"/>
              </p:cNvSpPr>
              <p:nvPr/>
            </p:nvSpPr>
            <p:spPr bwMode="auto">
              <a:xfrm flipV="1">
                <a:off x="2227" y="2668"/>
                <a:ext cx="1209" cy="242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79" name="Oval 39"/>
              <p:cNvSpPr>
                <a:spLocks noChangeArrowheads="1"/>
              </p:cNvSpPr>
              <p:nvPr/>
            </p:nvSpPr>
            <p:spPr bwMode="auto">
              <a:xfrm>
                <a:off x="1574" y="106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0" name="Oval 40"/>
              <p:cNvSpPr>
                <a:spLocks noChangeArrowheads="1"/>
              </p:cNvSpPr>
              <p:nvPr/>
            </p:nvSpPr>
            <p:spPr bwMode="auto">
              <a:xfrm>
                <a:off x="3378" y="261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1" name="Oval 41"/>
              <p:cNvSpPr>
                <a:spLocks noChangeArrowheads="1"/>
              </p:cNvSpPr>
              <p:nvPr/>
            </p:nvSpPr>
            <p:spPr bwMode="auto">
              <a:xfrm>
                <a:off x="2155" y="286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2" name="Oval 42"/>
              <p:cNvSpPr>
                <a:spLocks noChangeArrowheads="1"/>
              </p:cNvSpPr>
              <p:nvPr/>
            </p:nvSpPr>
            <p:spPr bwMode="auto">
              <a:xfrm>
                <a:off x="1429" y="303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3" name="Oval 43"/>
              <p:cNvSpPr>
                <a:spLocks noChangeArrowheads="1"/>
              </p:cNvSpPr>
              <p:nvPr/>
            </p:nvSpPr>
            <p:spPr bwMode="auto">
              <a:xfrm>
                <a:off x="1432" y="242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4" name="Oval 44"/>
              <p:cNvSpPr>
                <a:spLocks noChangeArrowheads="1"/>
              </p:cNvSpPr>
              <p:nvPr/>
            </p:nvSpPr>
            <p:spPr bwMode="auto">
              <a:xfrm>
                <a:off x="2178" y="196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5" name="Oval 45"/>
              <p:cNvSpPr>
                <a:spLocks noChangeArrowheads="1"/>
              </p:cNvSpPr>
              <p:nvPr/>
            </p:nvSpPr>
            <p:spPr bwMode="auto">
              <a:xfrm>
                <a:off x="1432" y="182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6" name="Oval 46"/>
              <p:cNvSpPr>
                <a:spLocks noChangeArrowheads="1"/>
              </p:cNvSpPr>
              <p:nvPr/>
            </p:nvSpPr>
            <p:spPr bwMode="auto">
              <a:xfrm>
                <a:off x="2469" y="107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7" name="Oval 47"/>
              <p:cNvSpPr>
                <a:spLocks noChangeArrowheads="1"/>
              </p:cNvSpPr>
              <p:nvPr/>
            </p:nvSpPr>
            <p:spPr bwMode="auto">
              <a:xfrm>
                <a:off x="2797" y="167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88" name="Oval 48"/>
              <p:cNvSpPr>
                <a:spLocks noChangeArrowheads="1"/>
              </p:cNvSpPr>
              <p:nvPr/>
            </p:nvSpPr>
            <p:spPr bwMode="auto">
              <a:xfrm>
                <a:off x="3510" y="119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19050" algn="ctr">
                <a:solidFill>
                  <a:srgbClr val="0000FF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</p:grpSp>
        <p:grpSp>
          <p:nvGrpSpPr>
            <p:cNvPr id="4" name="Group 49"/>
            <p:cNvGrpSpPr>
              <a:grpSpLocks/>
            </p:cNvGrpSpPr>
            <p:nvPr/>
          </p:nvGrpSpPr>
          <p:grpSpPr bwMode="auto">
            <a:xfrm>
              <a:off x="1187" y="660"/>
              <a:ext cx="3024" cy="2722"/>
              <a:chOff x="558" y="418"/>
              <a:chExt cx="1935" cy="1742"/>
            </a:xfrm>
          </p:grpSpPr>
          <p:sp>
            <p:nvSpPr>
              <p:cNvPr id="496690" name="Rectangle 50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580" cy="58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1" name="Rectangle 51"/>
              <p:cNvSpPr>
                <a:spLocks noChangeArrowheads="1"/>
              </p:cNvSpPr>
              <p:nvPr/>
            </p:nvSpPr>
            <p:spPr bwMode="auto">
              <a:xfrm>
                <a:off x="1138" y="418"/>
                <a:ext cx="580" cy="58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2" name="Rectangle 52"/>
              <p:cNvSpPr>
                <a:spLocks noChangeArrowheads="1"/>
              </p:cNvSpPr>
              <p:nvPr/>
            </p:nvSpPr>
            <p:spPr bwMode="auto">
              <a:xfrm>
                <a:off x="1719" y="418"/>
                <a:ext cx="774" cy="77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3" name="Rectangle 53"/>
              <p:cNvSpPr>
                <a:spLocks noChangeArrowheads="1"/>
              </p:cNvSpPr>
              <p:nvPr/>
            </p:nvSpPr>
            <p:spPr bwMode="auto">
              <a:xfrm>
                <a:off x="1525" y="1192"/>
                <a:ext cx="968" cy="968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4" name="Rectangle 54"/>
              <p:cNvSpPr>
                <a:spLocks noChangeArrowheads="1"/>
              </p:cNvSpPr>
              <p:nvPr/>
            </p:nvSpPr>
            <p:spPr bwMode="auto">
              <a:xfrm>
                <a:off x="1525" y="998"/>
                <a:ext cx="194" cy="19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5" name="Rectangle 55"/>
              <p:cNvSpPr>
                <a:spLocks noChangeArrowheads="1"/>
              </p:cNvSpPr>
              <p:nvPr/>
            </p:nvSpPr>
            <p:spPr bwMode="auto">
              <a:xfrm>
                <a:off x="945" y="999"/>
                <a:ext cx="580" cy="58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6" name="Rectangle 56"/>
              <p:cNvSpPr>
                <a:spLocks noChangeArrowheads="1"/>
              </p:cNvSpPr>
              <p:nvPr/>
            </p:nvSpPr>
            <p:spPr bwMode="auto">
              <a:xfrm>
                <a:off x="558" y="999"/>
                <a:ext cx="386" cy="38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7" name="Rectangle 57"/>
              <p:cNvSpPr>
                <a:spLocks noChangeArrowheads="1"/>
              </p:cNvSpPr>
              <p:nvPr/>
            </p:nvSpPr>
            <p:spPr bwMode="auto">
              <a:xfrm>
                <a:off x="558" y="1386"/>
                <a:ext cx="386" cy="38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8" name="Rectangle 58"/>
              <p:cNvSpPr>
                <a:spLocks noChangeArrowheads="1"/>
              </p:cNvSpPr>
              <p:nvPr/>
            </p:nvSpPr>
            <p:spPr bwMode="auto">
              <a:xfrm>
                <a:off x="558" y="1773"/>
                <a:ext cx="386" cy="38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496699" name="Rectangle 59"/>
              <p:cNvSpPr>
                <a:spLocks noChangeArrowheads="1"/>
              </p:cNvSpPr>
              <p:nvPr/>
            </p:nvSpPr>
            <p:spPr bwMode="auto">
              <a:xfrm>
                <a:off x="945" y="1580"/>
                <a:ext cx="580" cy="58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</p:grpSp>
      </p:grpSp>
      <p:sp>
        <p:nvSpPr>
          <p:cNvPr id="496700" name="Line 60"/>
          <p:cNvSpPr>
            <a:spLocks noChangeShapeType="1"/>
          </p:cNvSpPr>
          <p:nvPr/>
        </p:nvSpPr>
        <p:spPr bwMode="auto">
          <a:xfrm>
            <a:off x="6049963" y="1906588"/>
            <a:ext cx="2400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1" name="Line 61"/>
          <p:cNvSpPr>
            <a:spLocks noChangeShapeType="1"/>
          </p:cNvSpPr>
          <p:nvPr/>
        </p:nvSpPr>
        <p:spPr bwMode="auto">
          <a:xfrm>
            <a:off x="6049963" y="4921250"/>
            <a:ext cx="2400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2" name="Line 62"/>
          <p:cNvSpPr>
            <a:spLocks noChangeShapeType="1"/>
          </p:cNvSpPr>
          <p:nvPr/>
        </p:nvSpPr>
        <p:spPr bwMode="auto">
          <a:xfrm>
            <a:off x="768350" y="4935538"/>
            <a:ext cx="1885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703" name="Line 63"/>
          <p:cNvSpPr>
            <a:spLocks noChangeShapeType="1"/>
          </p:cNvSpPr>
          <p:nvPr/>
        </p:nvSpPr>
        <p:spPr bwMode="auto">
          <a:xfrm>
            <a:off x="803275" y="1906588"/>
            <a:ext cx="1885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704" name="Line 64"/>
          <p:cNvSpPr>
            <a:spLocks noChangeShapeType="1"/>
          </p:cNvSpPr>
          <p:nvPr/>
        </p:nvSpPr>
        <p:spPr bwMode="auto">
          <a:xfrm flipV="1">
            <a:off x="2689225" y="612775"/>
            <a:ext cx="0" cy="1270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5" name="Line 65"/>
          <p:cNvSpPr>
            <a:spLocks noChangeShapeType="1"/>
          </p:cNvSpPr>
          <p:nvPr/>
        </p:nvSpPr>
        <p:spPr bwMode="auto">
          <a:xfrm flipV="1">
            <a:off x="6049963" y="647700"/>
            <a:ext cx="0" cy="1270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6" name="Line 66"/>
          <p:cNvSpPr>
            <a:spLocks noChangeShapeType="1"/>
          </p:cNvSpPr>
          <p:nvPr/>
        </p:nvSpPr>
        <p:spPr bwMode="auto">
          <a:xfrm flipV="1">
            <a:off x="2689225" y="4938713"/>
            <a:ext cx="0" cy="1270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7" name="Line 67"/>
          <p:cNvSpPr>
            <a:spLocks noChangeShapeType="1"/>
          </p:cNvSpPr>
          <p:nvPr/>
        </p:nvSpPr>
        <p:spPr bwMode="auto">
          <a:xfrm flipV="1">
            <a:off x="6049963" y="4935538"/>
            <a:ext cx="0" cy="1270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96708" name="Oval 68"/>
          <p:cNvSpPr>
            <a:spLocks noChangeArrowheads="1"/>
          </p:cNvSpPr>
          <p:nvPr/>
        </p:nvSpPr>
        <p:spPr bwMode="auto">
          <a:xfrm>
            <a:off x="7513638" y="3379788"/>
            <a:ext cx="106362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6709" name="Oval 69"/>
          <p:cNvSpPr>
            <a:spLocks noChangeArrowheads="1"/>
          </p:cNvSpPr>
          <p:nvPr/>
        </p:nvSpPr>
        <p:spPr bwMode="auto">
          <a:xfrm>
            <a:off x="4330700" y="6551613"/>
            <a:ext cx="106363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6710" name="Oval 70"/>
          <p:cNvSpPr>
            <a:spLocks noChangeArrowheads="1"/>
          </p:cNvSpPr>
          <p:nvPr/>
        </p:nvSpPr>
        <p:spPr bwMode="auto">
          <a:xfrm>
            <a:off x="1154113" y="3352800"/>
            <a:ext cx="106362" cy="106363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6711" name="Oval 71"/>
          <p:cNvSpPr>
            <a:spLocks noChangeArrowheads="1"/>
          </p:cNvSpPr>
          <p:nvPr/>
        </p:nvSpPr>
        <p:spPr bwMode="auto">
          <a:xfrm>
            <a:off x="4314825" y="176213"/>
            <a:ext cx="106363" cy="106362"/>
          </a:xfrm>
          <a:prstGeom prst="ellipse">
            <a:avLst/>
          </a:prstGeom>
          <a:solidFill>
            <a:srgbClr val="FF3300"/>
          </a:solidFill>
          <a:ln w="19050" algn="ctr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96712" name="Text Box 72"/>
          <p:cNvSpPr txBox="1">
            <a:spLocks noChangeArrowheads="1"/>
          </p:cNvSpPr>
          <p:nvPr/>
        </p:nvSpPr>
        <p:spPr bwMode="auto">
          <a:xfrm>
            <a:off x="2905125" y="1736725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96713" name="Text Box 73"/>
          <p:cNvSpPr txBox="1">
            <a:spLocks noChangeArrowheads="1"/>
          </p:cNvSpPr>
          <p:nvPr/>
        </p:nvSpPr>
        <p:spPr bwMode="auto">
          <a:xfrm>
            <a:off x="4725988" y="2622550"/>
            <a:ext cx="354012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96714" name="Text Box 74"/>
          <p:cNvSpPr txBox="1">
            <a:spLocks noChangeArrowheads="1"/>
          </p:cNvSpPr>
          <p:nvPr/>
        </p:nvSpPr>
        <p:spPr bwMode="auto">
          <a:xfrm>
            <a:off x="2690813" y="4273550"/>
            <a:ext cx="354012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96715" name="Text Box 75"/>
          <p:cNvSpPr txBox="1">
            <a:spLocks noChangeArrowheads="1"/>
          </p:cNvSpPr>
          <p:nvPr/>
        </p:nvSpPr>
        <p:spPr bwMode="auto">
          <a:xfrm>
            <a:off x="2651125" y="3582988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96716" name="Text Box 76"/>
          <p:cNvSpPr txBox="1">
            <a:spLocks noChangeArrowheads="1"/>
          </p:cNvSpPr>
          <p:nvPr/>
        </p:nvSpPr>
        <p:spPr bwMode="auto">
          <a:xfrm>
            <a:off x="2997200" y="2660650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96717" name="Text Box 77"/>
          <p:cNvSpPr txBox="1">
            <a:spLocks noChangeArrowheads="1"/>
          </p:cNvSpPr>
          <p:nvPr/>
        </p:nvSpPr>
        <p:spPr bwMode="auto">
          <a:xfrm>
            <a:off x="5302250" y="1970088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496718" name="Text Box 78"/>
          <p:cNvSpPr txBox="1">
            <a:spLocks noChangeArrowheads="1"/>
          </p:cNvSpPr>
          <p:nvPr/>
        </p:nvSpPr>
        <p:spPr bwMode="auto">
          <a:xfrm>
            <a:off x="5148263" y="3889375"/>
            <a:ext cx="354012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96719" name="Text Box 79"/>
          <p:cNvSpPr txBox="1">
            <a:spLocks noChangeArrowheads="1"/>
          </p:cNvSpPr>
          <p:nvPr/>
        </p:nvSpPr>
        <p:spPr bwMode="auto">
          <a:xfrm>
            <a:off x="3765550" y="3198813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96720" name="Text Box 80"/>
          <p:cNvSpPr txBox="1">
            <a:spLocks noChangeArrowheads="1"/>
          </p:cNvSpPr>
          <p:nvPr/>
        </p:nvSpPr>
        <p:spPr bwMode="auto">
          <a:xfrm>
            <a:off x="3841750" y="4119563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96721" name="Text Box 81"/>
          <p:cNvSpPr txBox="1">
            <a:spLocks noChangeArrowheads="1"/>
          </p:cNvSpPr>
          <p:nvPr/>
        </p:nvSpPr>
        <p:spPr bwMode="auto">
          <a:xfrm>
            <a:off x="4149725" y="1816100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96722" name="Line 82"/>
          <p:cNvSpPr>
            <a:spLocks noChangeShapeType="1"/>
          </p:cNvSpPr>
          <p:nvPr/>
        </p:nvSpPr>
        <p:spPr bwMode="auto">
          <a:xfrm flipH="1" flipV="1">
            <a:off x="4610100" y="3082925"/>
            <a:ext cx="2301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496723" name="Text Box 83"/>
          <p:cNvSpPr txBox="1">
            <a:spLocks noChangeArrowheads="1"/>
          </p:cNvSpPr>
          <p:nvPr/>
        </p:nvSpPr>
        <p:spPr bwMode="auto">
          <a:xfrm>
            <a:off x="4418013" y="11113"/>
            <a:ext cx="523875" cy="420687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/>
              <a:t>10</a:t>
            </a:r>
          </a:p>
        </p:txBody>
      </p:sp>
      <p:sp>
        <p:nvSpPr>
          <p:cNvPr id="496724" name="Text Box 84"/>
          <p:cNvSpPr txBox="1">
            <a:spLocks noChangeArrowheads="1"/>
          </p:cNvSpPr>
          <p:nvPr/>
        </p:nvSpPr>
        <p:spPr bwMode="auto">
          <a:xfrm>
            <a:off x="4456113" y="6351588"/>
            <a:ext cx="523875" cy="4572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10</a:t>
            </a:r>
          </a:p>
        </p:txBody>
      </p:sp>
      <p:sp>
        <p:nvSpPr>
          <p:cNvPr id="496725" name="Text Box 85"/>
          <p:cNvSpPr txBox="1">
            <a:spLocks noChangeArrowheads="1"/>
          </p:cNvSpPr>
          <p:nvPr/>
        </p:nvSpPr>
        <p:spPr bwMode="auto">
          <a:xfrm>
            <a:off x="908050" y="2620963"/>
            <a:ext cx="356188" cy="66095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hu-HU" dirty="0" smtClean="0"/>
              <a:t>9</a:t>
            </a:r>
            <a:endParaRPr lang="en-US" dirty="0"/>
          </a:p>
        </p:txBody>
      </p:sp>
      <p:sp>
        <p:nvSpPr>
          <p:cNvPr id="496726" name="Text Box 86"/>
          <p:cNvSpPr txBox="1">
            <a:spLocks noChangeArrowheads="1"/>
          </p:cNvSpPr>
          <p:nvPr/>
        </p:nvSpPr>
        <p:spPr bwMode="auto">
          <a:xfrm>
            <a:off x="7389813" y="2717800"/>
            <a:ext cx="356188" cy="66095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hu-HU" dirty="0" smtClean="0"/>
              <a:t>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Line 2"/>
          <p:cNvSpPr>
            <a:spLocks noChangeShapeType="1"/>
          </p:cNvSpPr>
          <p:nvPr/>
        </p:nvSpPr>
        <p:spPr bwMode="auto">
          <a:xfrm flipH="1">
            <a:off x="7299325" y="3044825"/>
            <a:ext cx="768350" cy="2112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51" name="Line 3"/>
          <p:cNvSpPr>
            <a:spLocks noChangeShapeType="1"/>
          </p:cNvSpPr>
          <p:nvPr/>
        </p:nvSpPr>
        <p:spPr bwMode="auto">
          <a:xfrm>
            <a:off x="6492875" y="4311650"/>
            <a:ext cx="652463" cy="84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52" name="Line 4"/>
          <p:cNvSpPr>
            <a:spLocks noChangeShapeType="1"/>
          </p:cNvSpPr>
          <p:nvPr/>
        </p:nvSpPr>
        <p:spPr bwMode="auto">
          <a:xfrm>
            <a:off x="7145338" y="3967163"/>
            <a:ext cx="76200" cy="119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53" name="Line 5"/>
          <p:cNvSpPr>
            <a:spLocks noChangeShapeType="1"/>
          </p:cNvSpPr>
          <p:nvPr/>
        </p:nvSpPr>
        <p:spPr bwMode="auto">
          <a:xfrm>
            <a:off x="6530975" y="2546350"/>
            <a:ext cx="576263" cy="134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54" name="Line 6"/>
          <p:cNvSpPr>
            <a:spLocks noChangeShapeType="1"/>
          </p:cNvSpPr>
          <p:nvPr/>
        </p:nvSpPr>
        <p:spPr bwMode="auto">
          <a:xfrm flipH="1">
            <a:off x="6453188" y="2546350"/>
            <a:ext cx="115887" cy="882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55" name="Line 7"/>
          <p:cNvSpPr>
            <a:spLocks noChangeShapeType="1"/>
          </p:cNvSpPr>
          <p:nvPr/>
        </p:nvSpPr>
        <p:spPr bwMode="auto">
          <a:xfrm>
            <a:off x="6453188" y="3544888"/>
            <a:ext cx="39687" cy="690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56" name="Line 8"/>
          <p:cNvSpPr>
            <a:spLocks noChangeShapeType="1"/>
          </p:cNvSpPr>
          <p:nvPr/>
        </p:nvSpPr>
        <p:spPr bwMode="auto">
          <a:xfrm>
            <a:off x="6569075" y="2546350"/>
            <a:ext cx="1420813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57" name="Line 9"/>
          <p:cNvSpPr>
            <a:spLocks noChangeShapeType="1"/>
          </p:cNvSpPr>
          <p:nvPr/>
        </p:nvSpPr>
        <p:spPr bwMode="auto">
          <a:xfrm>
            <a:off x="7259638" y="1163638"/>
            <a:ext cx="768350" cy="176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58" name="AutoShape 10"/>
          <p:cNvSpPr>
            <a:spLocks noChangeArrowheads="1"/>
          </p:cNvSpPr>
          <p:nvPr/>
        </p:nvSpPr>
        <p:spPr bwMode="auto">
          <a:xfrm>
            <a:off x="823913" y="3429000"/>
            <a:ext cx="1076325" cy="153988"/>
          </a:xfrm>
          <a:prstGeom prst="roundRect">
            <a:avLst>
              <a:gd name="adj" fmla="val 50000"/>
            </a:avLst>
          </a:prstGeom>
          <a:solidFill>
            <a:srgbClr val="FFCDCD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59" name="AutoShape 11"/>
          <p:cNvSpPr>
            <a:spLocks noChangeArrowheads="1"/>
          </p:cNvSpPr>
          <p:nvPr/>
        </p:nvSpPr>
        <p:spPr bwMode="auto">
          <a:xfrm>
            <a:off x="1692275" y="3889375"/>
            <a:ext cx="1612900" cy="153988"/>
          </a:xfrm>
          <a:prstGeom prst="roundRect">
            <a:avLst>
              <a:gd name="adj" fmla="val 50000"/>
            </a:avLst>
          </a:prstGeom>
          <a:solidFill>
            <a:srgbClr val="FFCDCD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60" name="AutoShape 12"/>
          <p:cNvSpPr>
            <a:spLocks noChangeArrowheads="1"/>
          </p:cNvSpPr>
          <p:nvPr/>
        </p:nvSpPr>
        <p:spPr bwMode="auto">
          <a:xfrm>
            <a:off x="808038" y="4349750"/>
            <a:ext cx="1076325" cy="153988"/>
          </a:xfrm>
          <a:prstGeom prst="roundRect">
            <a:avLst>
              <a:gd name="adj" fmla="val 50000"/>
            </a:avLst>
          </a:prstGeom>
          <a:solidFill>
            <a:srgbClr val="FFCDCD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61" name="AutoShape 13"/>
          <p:cNvSpPr>
            <a:spLocks noChangeArrowheads="1"/>
          </p:cNvSpPr>
          <p:nvPr/>
        </p:nvSpPr>
        <p:spPr bwMode="auto">
          <a:xfrm>
            <a:off x="769938" y="5272088"/>
            <a:ext cx="4838700" cy="153987"/>
          </a:xfrm>
          <a:prstGeom prst="roundRect">
            <a:avLst>
              <a:gd name="adj" fmla="val 50000"/>
            </a:avLst>
          </a:prstGeom>
          <a:solidFill>
            <a:srgbClr val="FFCDCD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62" name="AutoShape 14"/>
          <p:cNvSpPr>
            <a:spLocks noChangeArrowheads="1"/>
          </p:cNvSpPr>
          <p:nvPr/>
        </p:nvSpPr>
        <p:spPr bwMode="auto">
          <a:xfrm>
            <a:off x="3113088" y="2967038"/>
            <a:ext cx="2495550" cy="153987"/>
          </a:xfrm>
          <a:prstGeom prst="roundRect">
            <a:avLst>
              <a:gd name="adj" fmla="val 50000"/>
            </a:avLst>
          </a:prstGeom>
          <a:solidFill>
            <a:srgbClr val="FFCDCD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63" name="AutoShape 15"/>
          <p:cNvSpPr>
            <a:spLocks noChangeArrowheads="1"/>
          </p:cNvSpPr>
          <p:nvPr/>
        </p:nvSpPr>
        <p:spPr bwMode="auto">
          <a:xfrm>
            <a:off x="846138" y="2506663"/>
            <a:ext cx="2919412" cy="153987"/>
          </a:xfrm>
          <a:prstGeom prst="roundRect">
            <a:avLst>
              <a:gd name="adj" fmla="val 50000"/>
            </a:avLst>
          </a:prstGeom>
          <a:solidFill>
            <a:srgbClr val="FFCDCD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64" name="AutoShape 16"/>
          <p:cNvSpPr>
            <a:spLocks noChangeArrowheads="1"/>
          </p:cNvSpPr>
          <p:nvPr/>
        </p:nvSpPr>
        <p:spPr bwMode="auto">
          <a:xfrm>
            <a:off x="808038" y="1123950"/>
            <a:ext cx="4838700" cy="153988"/>
          </a:xfrm>
          <a:prstGeom prst="roundRect">
            <a:avLst>
              <a:gd name="adj" fmla="val 50000"/>
            </a:avLst>
          </a:prstGeom>
          <a:solidFill>
            <a:srgbClr val="FFCDCD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65" name="Rectangle 17"/>
          <p:cNvSpPr>
            <a:spLocks noChangeArrowheads="1"/>
          </p:cNvSpPr>
          <p:nvPr/>
        </p:nvSpPr>
        <p:spPr bwMode="auto">
          <a:xfrm>
            <a:off x="885825" y="1201738"/>
            <a:ext cx="1381125" cy="1381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66" name="Rectangle 18"/>
          <p:cNvSpPr>
            <a:spLocks noChangeArrowheads="1"/>
          </p:cNvSpPr>
          <p:nvPr/>
        </p:nvSpPr>
        <p:spPr bwMode="auto">
          <a:xfrm>
            <a:off x="2266950" y="1201738"/>
            <a:ext cx="1381125" cy="1381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67" name="Rectangle 19"/>
          <p:cNvSpPr>
            <a:spLocks noChangeArrowheads="1"/>
          </p:cNvSpPr>
          <p:nvPr/>
        </p:nvSpPr>
        <p:spPr bwMode="auto">
          <a:xfrm>
            <a:off x="3651250" y="1201738"/>
            <a:ext cx="1843088" cy="18430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68" name="Rectangle 20"/>
          <p:cNvSpPr>
            <a:spLocks noChangeArrowheads="1"/>
          </p:cNvSpPr>
          <p:nvPr/>
        </p:nvSpPr>
        <p:spPr bwMode="auto">
          <a:xfrm>
            <a:off x="3189288" y="3044825"/>
            <a:ext cx="2305050" cy="23050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69" name="Rectangle 21"/>
          <p:cNvSpPr>
            <a:spLocks noChangeArrowheads="1"/>
          </p:cNvSpPr>
          <p:nvPr/>
        </p:nvSpPr>
        <p:spPr bwMode="auto">
          <a:xfrm>
            <a:off x="3189288" y="2582863"/>
            <a:ext cx="461962" cy="4619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70" name="Rectangle 22"/>
          <p:cNvSpPr>
            <a:spLocks noChangeArrowheads="1"/>
          </p:cNvSpPr>
          <p:nvPr/>
        </p:nvSpPr>
        <p:spPr bwMode="auto">
          <a:xfrm>
            <a:off x="887413" y="2586038"/>
            <a:ext cx="919162" cy="9207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71" name="Rectangle 23"/>
          <p:cNvSpPr>
            <a:spLocks noChangeArrowheads="1"/>
          </p:cNvSpPr>
          <p:nvPr/>
        </p:nvSpPr>
        <p:spPr bwMode="auto">
          <a:xfrm>
            <a:off x="885825" y="4429125"/>
            <a:ext cx="919163" cy="9207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72" name="Rectangle 24"/>
          <p:cNvSpPr>
            <a:spLocks noChangeArrowheads="1"/>
          </p:cNvSpPr>
          <p:nvPr/>
        </p:nvSpPr>
        <p:spPr bwMode="auto">
          <a:xfrm>
            <a:off x="1795463" y="3956050"/>
            <a:ext cx="1393825" cy="13938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73" name="Rectangle 25"/>
          <p:cNvSpPr>
            <a:spLocks noChangeArrowheads="1"/>
          </p:cNvSpPr>
          <p:nvPr/>
        </p:nvSpPr>
        <p:spPr bwMode="auto">
          <a:xfrm>
            <a:off x="885825" y="3506788"/>
            <a:ext cx="919163" cy="9207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514074" name="Oval 26"/>
          <p:cNvSpPr>
            <a:spLocks noChangeArrowheads="1"/>
          </p:cNvSpPr>
          <p:nvPr/>
        </p:nvSpPr>
        <p:spPr bwMode="auto">
          <a:xfrm>
            <a:off x="6492875" y="2468563"/>
            <a:ext cx="153988" cy="153987"/>
          </a:xfrm>
          <a:prstGeom prst="ellips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75" name="Oval 27"/>
          <p:cNvSpPr>
            <a:spLocks noChangeArrowheads="1"/>
          </p:cNvSpPr>
          <p:nvPr/>
        </p:nvSpPr>
        <p:spPr bwMode="auto">
          <a:xfrm>
            <a:off x="7989888" y="2967038"/>
            <a:ext cx="153987" cy="153987"/>
          </a:xfrm>
          <a:prstGeom prst="ellips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76" name="Oval 28"/>
          <p:cNvSpPr>
            <a:spLocks noChangeArrowheads="1"/>
          </p:cNvSpPr>
          <p:nvPr/>
        </p:nvSpPr>
        <p:spPr bwMode="auto">
          <a:xfrm>
            <a:off x="6376988" y="3467100"/>
            <a:ext cx="153987" cy="153988"/>
          </a:xfrm>
          <a:prstGeom prst="ellips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77" name="Oval 29"/>
          <p:cNvSpPr>
            <a:spLocks noChangeArrowheads="1"/>
          </p:cNvSpPr>
          <p:nvPr/>
        </p:nvSpPr>
        <p:spPr bwMode="auto">
          <a:xfrm>
            <a:off x="7067550" y="3889375"/>
            <a:ext cx="153988" cy="153988"/>
          </a:xfrm>
          <a:prstGeom prst="ellips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78" name="Oval 30"/>
          <p:cNvSpPr>
            <a:spLocks noChangeArrowheads="1"/>
          </p:cNvSpPr>
          <p:nvPr/>
        </p:nvSpPr>
        <p:spPr bwMode="auto">
          <a:xfrm>
            <a:off x="6415088" y="4235450"/>
            <a:ext cx="153987" cy="153988"/>
          </a:xfrm>
          <a:prstGeom prst="ellips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79" name="Oval 31"/>
          <p:cNvSpPr>
            <a:spLocks noChangeArrowheads="1"/>
          </p:cNvSpPr>
          <p:nvPr/>
        </p:nvSpPr>
        <p:spPr bwMode="auto">
          <a:xfrm>
            <a:off x="7145338" y="5195888"/>
            <a:ext cx="153987" cy="153987"/>
          </a:xfrm>
          <a:prstGeom prst="ellips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80" name="Freeform 32"/>
          <p:cNvSpPr>
            <a:spLocks/>
          </p:cNvSpPr>
          <p:nvPr/>
        </p:nvSpPr>
        <p:spPr bwMode="auto">
          <a:xfrm>
            <a:off x="6499225" y="1201738"/>
            <a:ext cx="760413" cy="1228725"/>
          </a:xfrm>
          <a:custGeom>
            <a:avLst/>
            <a:gdLst/>
            <a:ahLst/>
            <a:cxnLst>
              <a:cxn ang="0">
                <a:pos x="479" y="0"/>
              </a:cxn>
              <a:cxn ang="0">
                <a:pos x="68" y="314"/>
              </a:cxn>
              <a:cxn ang="0">
                <a:pos x="68" y="774"/>
              </a:cxn>
            </a:cxnLst>
            <a:rect l="0" t="0" r="r" b="b"/>
            <a:pathLst>
              <a:path w="479" h="774">
                <a:moveTo>
                  <a:pt x="479" y="0"/>
                </a:moveTo>
                <a:cubicBezTo>
                  <a:pt x="307" y="92"/>
                  <a:pt x="136" y="185"/>
                  <a:pt x="68" y="314"/>
                </a:cubicBezTo>
                <a:cubicBezTo>
                  <a:pt x="0" y="443"/>
                  <a:pt x="34" y="608"/>
                  <a:pt x="68" y="77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81" name="Freeform 33"/>
          <p:cNvSpPr>
            <a:spLocks/>
          </p:cNvSpPr>
          <p:nvPr/>
        </p:nvSpPr>
        <p:spPr bwMode="auto">
          <a:xfrm>
            <a:off x="6600825" y="1201738"/>
            <a:ext cx="693738" cy="1228725"/>
          </a:xfrm>
          <a:custGeom>
            <a:avLst/>
            <a:gdLst/>
            <a:ahLst/>
            <a:cxnLst>
              <a:cxn ang="0">
                <a:pos x="411" y="0"/>
              </a:cxn>
              <a:cxn ang="0">
                <a:pos x="369" y="535"/>
              </a:cxn>
              <a:cxn ang="0">
                <a:pos x="0" y="774"/>
              </a:cxn>
            </a:cxnLst>
            <a:rect l="0" t="0" r="r" b="b"/>
            <a:pathLst>
              <a:path w="437" h="774">
                <a:moveTo>
                  <a:pt x="411" y="0"/>
                </a:moveTo>
                <a:cubicBezTo>
                  <a:pt x="404" y="89"/>
                  <a:pt x="437" y="406"/>
                  <a:pt x="369" y="535"/>
                </a:cubicBezTo>
                <a:cubicBezTo>
                  <a:pt x="301" y="664"/>
                  <a:pt x="77" y="724"/>
                  <a:pt x="0" y="77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4082" name="Oval 34"/>
          <p:cNvSpPr>
            <a:spLocks noChangeArrowheads="1"/>
          </p:cNvSpPr>
          <p:nvPr/>
        </p:nvSpPr>
        <p:spPr bwMode="auto">
          <a:xfrm>
            <a:off x="7183438" y="1112838"/>
            <a:ext cx="153987" cy="153987"/>
          </a:xfrm>
          <a:prstGeom prst="ellips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514083" name="Text Box 35"/>
          <p:cNvSpPr txBox="1">
            <a:spLocks noChangeArrowheads="1"/>
          </p:cNvSpPr>
          <p:nvPr/>
        </p:nvSpPr>
        <p:spPr bwMode="auto">
          <a:xfrm>
            <a:off x="6284913" y="1046163"/>
            <a:ext cx="354012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14084" name="Text Box 36"/>
          <p:cNvSpPr txBox="1">
            <a:spLocks noChangeArrowheads="1"/>
          </p:cNvSpPr>
          <p:nvPr/>
        </p:nvSpPr>
        <p:spPr bwMode="auto">
          <a:xfrm>
            <a:off x="6915150" y="1431925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14085" name="Text Box 37"/>
          <p:cNvSpPr txBox="1">
            <a:spLocks noChangeArrowheads="1"/>
          </p:cNvSpPr>
          <p:nvPr/>
        </p:nvSpPr>
        <p:spPr bwMode="auto">
          <a:xfrm>
            <a:off x="6761163" y="2698750"/>
            <a:ext cx="354012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14086" name="Text Box 38"/>
          <p:cNvSpPr txBox="1">
            <a:spLocks noChangeArrowheads="1"/>
          </p:cNvSpPr>
          <p:nvPr/>
        </p:nvSpPr>
        <p:spPr bwMode="auto">
          <a:xfrm>
            <a:off x="6877050" y="4005263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14087" name="Text Box 39"/>
          <p:cNvSpPr txBox="1">
            <a:spLocks noChangeArrowheads="1"/>
          </p:cNvSpPr>
          <p:nvPr/>
        </p:nvSpPr>
        <p:spPr bwMode="auto">
          <a:xfrm>
            <a:off x="6146800" y="2546350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14088" name="Text Box 40"/>
          <p:cNvSpPr txBox="1">
            <a:spLocks noChangeArrowheads="1"/>
          </p:cNvSpPr>
          <p:nvPr/>
        </p:nvSpPr>
        <p:spPr bwMode="auto">
          <a:xfrm>
            <a:off x="6146800" y="3427413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14089" name="Text Box 41"/>
          <p:cNvSpPr txBox="1">
            <a:spLocks noChangeArrowheads="1"/>
          </p:cNvSpPr>
          <p:nvPr/>
        </p:nvSpPr>
        <p:spPr bwMode="auto">
          <a:xfrm>
            <a:off x="6445250" y="4311650"/>
            <a:ext cx="354013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14090" name="Text Box 42"/>
          <p:cNvSpPr txBox="1">
            <a:spLocks noChangeArrowheads="1"/>
          </p:cNvSpPr>
          <p:nvPr/>
        </p:nvSpPr>
        <p:spPr bwMode="auto">
          <a:xfrm>
            <a:off x="7643813" y="3775075"/>
            <a:ext cx="354012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14091" name="Text Box 43"/>
          <p:cNvSpPr txBox="1">
            <a:spLocks noChangeArrowheads="1"/>
          </p:cNvSpPr>
          <p:nvPr/>
        </p:nvSpPr>
        <p:spPr bwMode="auto">
          <a:xfrm>
            <a:off x="7605713" y="1547813"/>
            <a:ext cx="354012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14092" name="Text Box 44"/>
          <p:cNvSpPr txBox="1">
            <a:spLocks noChangeArrowheads="1"/>
          </p:cNvSpPr>
          <p:nvPr/>
        </p:nvSpPr>
        <p:spPr bwMode="auto">
          <a:xfrm>
            <a:off x="7107238" y="2084388"/>
            <a:ext cx="354012" cy="7493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5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Gráfok és téglalapok kitöltése négyzetekkel</a:t>
            </a:r>
            <a:endParaRPr lang="en-US" sz="2800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462665" y="5810110"/>
            <a:ext cx="1244251" cy="755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i="1" dirty="0" err="1" smtClean="0">
                <a:solidFill>
                  <a:srgbClr val="0000FF"/>
                </a:solidFill>
              </a:rPr>
              <a:t>Demo</a:t>
            </a:r>
            <a:r>
              <a:rPr lang="hu-HU" sz="2800" i="1" dirty="0" smtClean="0">
                <a:solidFill>
                  <a:srgbClr val="0000FF"/>
                </a:solidFill>
              </a:rPr>
              <a:t>!</a:t>
            </a:r>
          </a:p>
        </p:txBody>
      </p:sp>
      <p:sp>
        <p:nvSpPr>
          <p:cNvPr id="47" name="Szövegdoboz 46"/>
          <p:cNvSpPr txBox="1"/>
          <p:nvPr/>
        </p:nvSpPr>
        <p:spPr>
          <a:xfrm>
            <a:off x="4111140" y="5978180"/>
            <a:ext cx="4327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hu-HU" sz="2800" dirty="0" err="1" smtClean="0">
                <a:solidFill>
                  <a:srgbClr val="009900"/>
                </a:solidFill>
              </a:rPr>
              <a:t>Brooks-Smith-Stone-Tutte</a:t>
            </a:r>
            <a:endParaRPr lang="hu-HU" sz="2800" dirty="0" smtClean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54726" y="4581525"/>
            <a:ext cx="6781187" cy="1895475"/>
            <a:chOff x="898" y="2886"/>
            <a:chExt cx="3521" cy="1194"/>
          </a:xfrm>
        </p:grpSpPr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3408" y="3792"/>
              <a:ext cx="10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rgbClr val="009900"/>
                  </a:solidFill>
                </a:rPr>
                <a:t>Steinitz 1922</a:t>
              </a:r>
            </a:p>
          </p:txBody>
        </p:sp>
        <p:sp>
          <p:nvSpPr>
            <p:cNvPr id="23558" name="AutoShape 6" descr="25%"/>
            <p:cNvSpPr>
              <a:spLocks noChangeArrowheads="1"/>
            </p:cNvSpPr>
            <p:nvPr/>
          </p:nvSpPr>
          <p:spPr bwMode="auto">
            <a:xfrm>
              <a:off x="898" y="2886"/>
              <a:ext cx="3370" cy="99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hu-HU" sz="2400" dirty="0" smtClean="0">
                  <a:solidFill>
                    <a:srgbClr val="9900CC"/>
                  </a:solidFill>
                </a:rPr>
                <a:t>Minden</a:t>
              </a:r>
              <a:r>
                <a:rPr lang="en-US" sz="2400" dirty="0" smtClean="0">
                  <a:solidFill>
                    <a:srgbClr val="9900CC"/>
                  </a:solidFill>
                </a:rPr>
                <a:t> 3-</a:t>
              </a:r>
              <a:r>
                <a:rPr lang="hu-HU" sz="2400" dirty="0" smtClean="0">
                  <a:solidFill>
                    <a:srgbClr val="9900CC"/>
                  </a:solidFill>
                </a:rPr>
                <a:t>szorosan összefüggő síkgráf</a:t>
              </a:r>
              <a:endParaRPr lang="en-US" sz="2400" dirty="0">
                <a:solidFill>
                  <a:srgbClr val="9900CC"/>
                </a:solidFill>
              </a:endParaRPr>
            </a:p>
            <a:p>
              <a:pPr algn="ctr"/>
              <a:r>
                <a:rPr lang="hu-HU" sz="2400" dirty="0" smtClean="0">
                  <a:solidFill>
                    <a:srgbClr val="9900CC"/>
                  </a:solidFill>
                </a:rPr>
                <a:t>ábrázolható, mint egy konvex poliéder </a:t>
              </a:r>
              <a:r>
                <a:rPr lang="hu-HU" sz="2400" dirty="0" err="1" smtClean="0">
                  <a:solidFill>
                    <a:srgbClr val="9900CC"/>
                  </a:solidFill>
                </a:rPr>
                <a:t>élhálója</a:t>
              </a:r>
              <a:r>
                <a:rPr lang="hu-HU" sz="2400" dirty="0" smtClean="0">
                  <a:solidFill>
                    <a:srgbClr val="9900CC"/>
                  </a:solidFill>
                </a:rPr>
                <a:t>.</a:t>
              </a:r>
              <a:endParaRPr lang="en-US" sz="2400" dirty="0">
                <a:solidFill>
                  <a:srgbClr val="9900CC"/>
                </a:solidFill>
              </a:endParaRPr>
            </a:p>
          </p:txBody>
        </p:sp>
      </p:grp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746125" y="3774645"/>
            <a:ext cx="4378122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hu-HU" sz="2400" dirty="0" smtClean="0">
                <a:solidFill>
                  <a:schemeClr val="accent2"/>
                </a:solidFill>
              </a:rPr>
              <a:t>3-szorosan összefüggő síkgráf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51" name="Csoportba foglalás 50"/>
          <p:cNvGrpSpPr/>
          <p:nvPr/>
        </p:nvGrpSpPr>
        <p:grpSpPr>
          <a:xfrm>
            <a:off x="1153955" y="932674"/>
            <a:ext cx="3250200" cy="2928125"/>
            <a:chOff x="774700" y="381000"/>
            <a:chExt cx="3975100" cy="3479800"/>
          </a:xfrm>
        </p:grpSpPr>
        <p:sp>
          <p:nvSpPr>
            <p:cNvPr id="23554" name="Freeform 2"/>
            <p:cNvSpPr>
              <a:spLocks/>
            </p:cNvSpPr>
            <p:nvPr/>
          </p:nvSpPr>
          <p:spPr bwMode="auto">
            <a:xfrm>
              <a:off x="774700" y="381000"/>
              <a:ext cx="3975100" cy="3263900"/>
            </a:xfrm>
            <a:custGeom>
              <a:avLst/>
              <a:gdLst/>
              <a:ahLst/>
              <a:cxnLst>
                <a:cxn ang="0">
                  <a:pos x="2248" y="2016"/>
                </a:cxn>
                <a:cxn ang="0">
                  <a:pos x="2440" y="1968"/>
                </a:cxn>
                <a:cxn ang="0">
                  <a:pos x="2296" y="1488"/>
                </a:cxn>
                <a:cxn ang="0">
                  <a:pos x="2440" y="1104"/>
                </a:cxn>
                <a:cxn ang="0">
                  <a:pos x="2488" y="768"/>
                </a:cxn>
                <a:cxn ang="0">
                  <a:pos x="2344" y="384"/>
                </a:cxn>
                <a:cxn ang="0">
                  <a:pos x="2008" y="144"/>
                </a:cxn>
                <a:cxn ang="0">
                  <a:pos x="1432" y="192"/>
                </a:cxn>
                <a:cxn ang="0">
                  <a:pos x="1192" y="432"/>
                </a:cxn>
                <a:cxn ang="0">
                  <a:pos x="904" y="192"/>
                </a:cxn>
                <a:cxn ang="0">
                  <a:pos x="616" y="48"/>
                </a:cxn>
                <a:cxn ang="0">
                  <a:pos x="88" y="48"/>
                </a:cxn>
                <a:cxn ang="0">
                  <a:pos x="88" y="336"/>
                </a:cxn>
                <a:cxn ang="0">
                  <a:pos x="328" y="432"/>
                </a:cxn>
              </a:cxnLst>
              <a:rect l="0" t="0" r="r" b="b"/>
              <a:pathLst>
                <a:path w="2504" h="2056">
                  <a:moveTo>
                    <a:pt x="2248" y="2016"/>
                  </a:moveTo>
                  <a:cubicBezTo>
                    <a:pt x="2340" y="2036"/>
                    <a:pt x="2432" y="2056"/>
                    <a:pt x="2440" y="1968"/>
                  </a:cubicBezTo>
                  <a:cubicBezTo>
                    <a:pt x="2448" y="1880"/>
                    <a:pt x="2296" y="1632"/>
                    <a:pt x="2296" y="1488"/>
                  </a:cubicBezTo>
                  <a:cubicBezTo>
                    <a:pt x="2296" y="1344"/>
                    <a:pt x="2408" y="1224"/>
                    <a:pt x="2440" y="1104"/>
                  </a:cubicBezTo>
                  <a:cubicBezTo>
                    <a:pt x="2472" y="984"/>
                    <a:pt x="2504" y="888"/>
                    <a:pt x="2488" y="768"/>
                  </a:cubicBezTo>
                  <a:cubicBezTo>
                    <a:pt x="2472" y="648"/>
                    <a:pt x="2424" y="488"/>
                    <a:pt x="2344" y="384"/>
                  </a:cubicBezTo>
                  <a:cubicBezTo>
                    <a:pt x="2264" y="280"/>
                    <a:pt x="2160" y="176"/>
                    <a:pt x="2008" y="144"/>
                  </a:cubicBezTo>
                  <a:cubicBezTo>
                    <a:pt x="1856" y="112"/>
                    <a:pt x="1568" y="144"/>
                    <a:pt x="1432" y="192"/>
                  </a:cubicBezTo>
                  <a:cubicBezTo>
                    <a:pt x="1296" y="240"/>
                    <a:pt x="1280" y="432"/>
                    <a:pt x="1192" y="432"/>
                  </a:cubicBezTo>
                  <a:cubicBezTo>
                    <a:pt x="1104" y="432"/>
                    <a:pt x="1000" y="256"/>
                    <a:pt x="904" y="192"/>
                  </a:cubicBezTo>
                  <a:cubicBezTo>
                    <a:pt x="808" y="128"/>
                    <a:pt x="752" y="72"/>
                    <a:pt x="616" y="48"/>
                  </a:cubicBezTo>
                  <a:cubicBezTo>
                    <a:pt x="480" y="24"/>
                    <a:pt x="176" y="0"/>
                    <a:pt x="88" y="48"/>
                  </a:cubicBezTo>
                  <a:cubicBezTo>
                    <a:pt x="0" y="96"/>
                    <a:pt x="48" y="272"/>
                    <a:pt x="88" y="336"/>
                  </a:cubicBezTo>
                  <a:cubicBezTo>
                    <a:pt x="128" y="400"/>
                    <a:pt x="228" y="416"/>
                    <a:pt x="328" y="4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55" name="Freeform 3"/>
            <p:cNvSpPr>
              <a:spLocks/>
            </p:cNvSpPr>
            <p:nvPr/>
          </p:nvSpPr>
          <p:spPr bwMode="auto">
            <a:xfrm>
              <a:off x="3429000" y="1066800"/>
              <a:ext cx="863600" cy="1905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0" y="144"/>
                </a:cxn>
                <a:cxn ang="0">
                  <a:pos x="384" y="720"/>
                </a:cxn>
                <a:cxn ang="0">
                  <a:pos x="192" y="912"/>
                </a:cxn>
                <a:cxn ang="0">
                  <a:pos x="384" y="1200"/>
                </a:cxn>
              </a:cxnLst>
              <a:rect l="0" t="0" r="r" b="b"/>
              <a:pathLst>
                <a:path w="544" h="1200">
                  <a:moveTo>
                    <a:pt x="0" y="0"/>
                  </a:moveTo>
                  <a:cubicBezTo>
                    <a:pt x="208" y="12"/>
                    <a:pt x="416" y="24"/>
                    <a:pt x="480" y="144"/>
                  </a:cubicBezTo>
                  <a:cubicBezTo>
                    <a:pt x="544" y="264"/>
                    <a:pt x="432" y="592"/>
                    <a:pt x="384" y="720"/>
                  </a:cubicBezTo>
                  <a:cubicBezTo>
                    <a:pt x="336" y="848"/>
                    <a:pt x="192" y="832"/>
                    <a:pt x="192" y="912"/>
                  </a:cubicBezTo>
                  <a:cubicBezTo>
                    <a:pt x="192" y="992"/>
                    <a:pt x="352" y="1152"/>
                    <a:pt x="384" y="12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auto">
            <a:xfrm>
              <a:off x="3200400" y="3225800"/>
              <a:ext cx="1143000" cy="381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192"/>
                </a:cxn>
                <a:cxn ang="0">
                  <a:pos x="480" y="144"/>
                </a:cxn>
                <a:cxn ang="0">
                  <a:pos x="720" y="240"/>
                </a:cxn>
              </a:cxnLst>
              <a:rect l="0" t="0" r="r" b="b"/>
              <a:pathLst>
                <a:path w="720" h="240">
                  <a:moveTo>
                    <a:pt x="0" y="0"/>
                  </a:moveTo>
                  <a:cubicBezTo>
                    <a:pt x="56" y="84"/>
                    <a:pt x="112" y="168"/>
                    <a:pt x="192" y="192"/>
                  </a:cubicBezTo>
                  <a:cubicBezTo>
                    <a:pt x="272" y="216"/>
                    <a:pt x="392" y="136"/>
                    <a:pt x="480" y="144"/>
                  </a:cubicBezTo>
                  <a:cubicBezTo>
                    <a:pt x="568" y="152"/>
                    <a:pt x="644" y="196"/>
                    <a:pt x="720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auto">
            <a:xfrm>
              <a:off x="4038600" y="2997200"/>
              <a:ext cx="431800" cy="609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192" y="384"/>
                </a:cxn>
              </a:cxnLst>
              <a:rect l="0" t="0" r="r" b="b"/>
              <a:pathLst>
                <a:path w="272" h="384">
                  <a:moveTo>
                    <a:pt x="0" y="0"/>
                  </a:moveTo>
                  <a:cubicBezTo>
                    <a:pt x="104" y="40"/>
                    <a:pt x="208" y="80"/>
                    <a:pt x="240" y="144"/>
                  </a:cubicBezTo>
                  <a:cubicBezTo>
                    <a:pt x="272" y="208"/>
                    <a:pt x="232" y="296"/>
                    <a:pt x="192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auto">
            <a:xfrm>
              <a:off x="3200400" y="2997200"/>
              <a:ext cx="838200" cy="419100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240" y="240"/>
                </a:cxn>
                <a:cxn ang="0">
                  <a:pos x="0" y="144"/>
                </a:cxn>
              </a:cxnLst>
              <a:rect l="0" t="0" r="r" b="b"/>
              <a:pathLst>
                <a:path w="528" h="264">
                  <a:moveTo>
                    <a:pt x="528" y="0"/>
                  </a:moveTo>
                  <a:cubicBezTo>
                    <a:pt x="428" y="108"/>
                    <a:pt x="328" y="216"/>
                    <a:pt x="240" y="240"/>
                  </a:cubicBezTo>
                  <a:cubicBezTo>
                    <a:pt x="152" y="264"/>
                    <a:pt x="76" y="204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auto">
            <a:xfrm>
              <a:off x="1327150" y="1141413"/>
              <a:ext cx="227013" cy="1327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92"/>
                </a:cxn>
                <a:cxn ang="0">
                  <a:pos x="0" y="384"/>
                </a:cxn>
                <a:cxn ang="0">
                  <a:pos x="144" y="672"/>
                </a:cxn>
                <a:cxn ang="0">
                  <a:pos x="0" y="960"/>
                </a:cxn>
              </a:cxnLst>
              <a:rect l="0" t="0" r="r" b="b"/>
              <a:pathLst>
                <a:path w="144" h="960">
                  <a:moveTo>
                    <a:pt x="0" y="0"/>
                  </a:moveTo>
                  <a:cubicBezTo>
                    <a:pt x="72" y="64"/>
                    <a:pt x="144" y="128"/>
                    <a:pt x="144" y="192"/>
                  </a:cubicBezTo>
                  <a:cubicBezTo>
                    <a:pt x="144" y="256"/>
                    <a:pt x="0" y="304"/>
                    <a:pt x="0" y="384"/>
                  </a:cubicBezTo>
                  <a:cubicBezTo>
                    <a:pt x="0" y="464"/>
                    <a:pt x="144" y="576"/>
                    <a:pt x="144" y="672"/>
                  </a:cubicBezTo>
                  <a:cubicBezTo>
                    <a:pt x="144" y="768"/>
                    <a:pt x="24" y="912"/>
                    <a:pt x="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4" name="Freeform 12"/>
            <p:cNvSpPr>
              <a:spLocks/>
            </p:cNvSpPr>
            <p:nvPr/>
          </p:nvSpPr>
          <p:spPr bwMode="auto">
            <a:xfrm>
              <a:off x="1327150" y="787400"/>
              <a:ext cx="2109788" cy="530225"/>
            </a:xfrm>
            <a:custGeom>
              <a:avLst/>
              <a:gdLst/>
              <a:ahLst/>
              <a:cxnLst>
                <a:cxn ang="0">
                  <a:pos x="0" y="256"/>
                </a:cxn>
                <a:cxn ang="0">
                  <a:pos x="144" y="16"/>
                </a:cxn>
                <a:cxn ang="0">
                  <a:pos x="624" y="352"/>
                </a:cxn>
                <a:cxn ang="0">
                  <a:pos x="1344" y="208"/>
                </a:cxn>
              </a:cxnLst>
              <a:rect l="0" t="0" r="r" b="b"/>
              <a:pathLst>
                <a:path w="1344" h="384">
                  <a:moveTo>
                    <a:pt x="0" y="256"/>
                  </a:moveTo>
                  <a:cubicBezTo>
                    <a:pt x="20" y="128"/>
                    <a:pt x="40" y="0"/>
                    <a:pt x="144" y="16"/>
                  </a:cubicBezTo>
                  <a:cubicBezTo>
                    <a:pt x="248" y="32"/>
                    <a:pt x="424" y="320"/>
                    <a:pt x="624" y="352"/>
                  </a:cubicBezTo>
                  <a:cubicBezTo>
                    <a:pt x="824" y="384"/>
                    <a:pt x="1084" y="296"/>
                    <a:pt x="1344" y="2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auto">
            <a:xfrm>
              <a:off x="2909888" y="1074738"/>
              <a:ext cx="1128712" cy="2122487"/>
            </a:xfrm>
            <a:custGeom>
              <a:avLst/>
              <a:gdLst/>
              <a:ahLst/>
              <a:cxnLst>
                <a:cxn ang="0">
                  <a:pos x="328" y="0"/>
                </a:cxn>
                <a:cxn ang="0">
                  <a:pos x="616" y="576"/>
                </a:cxn>
                <a:cxn ang="0">
                  <a:pos x="40" y="912"/>
                </a:cxn>
                <a:cxn ang="0">
                  <a:pos x="376" y="1296"/>
                </a:cxn>
                <a:cxn ang="0">
                  <a:pos x="136" y="1440"/>
                </a:cxn>
                <a:cxn ang="0">
                  <a:pos x="184" y="1488"/>
                </a:cxn>
              </a:cxnLst>
              <a:rect l="0" t="0" r="r" b="b"/>
              <a:pathLst>
                <a:path w="664" h="1488">
                  <a:moveTo>
                    <a:pt x="328" y="0"/>
                  </a:moveTo>
                  <a:cubicBezTo>
                    <a:pt x="496" y="212"/>
                    <a:pt x="664" y="424"/>
                    <a:pt x="616" y="576"/>
                  </a:cubicBezTo>
                  <a:cubicBezTo>
                    <a:pt x="568" y="728"/>
                    <a:pt x="80" y="792"/>
                    <a:pt x="40" y="912"/>
                  </a:cubicBezTo>
                  <a:cubicBezTo>
                    <a:pt x="0" y="1032"/>
                    <a:pt x="360" y="1208"/>
                    <a:pt x="376" y="1296"/>
                  </a:cubicBezTo>
                  <a:cubicBezTo>
                    <a:pt x="392" y="1384"/>
                    <a:pt x="168" y="1408"/>
                    <a:pt x="136" y="1440"/>
                  </a:cubicBezTo>
                  <a:cubicBezTo>
                    <a:pt x="104" y="1472"/>
                    <a:pt x="144" y="1480"/>
                    <a:pt x="184" y="14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auto">
            <a:xfrm>
              <a:off x="1327150" y="2468563"/>
              <a:ext cx="1882775" cy="1392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576"/>
                </a:cxn>
                <a:cxn ang="0">
                  <a:pos x="624" y="624"/>
                </a:cxn>
                <a:cxn ang="0">
                  <a:pos x="912" y="912"/>
                </a:cxn>
                <a:cxn ang="0">
                  <a:pos x="1200" y="480"/>
                </a:cxn>
              </a:cxnLst>
              <a:rect l="0" t="0" r="r" b="b"/>
              <a:pathLst>
                <a:path w="1200" h="936">
                  <a:moveTo>
                    <a:pt x="0" y="0"/>
                  </a:moveTo>
                  <a:cubicBezTo>
                    <a:pt x="44" y="236"/>
                    <a:pt x="88" y="472"/>
                    <a:pt x="192" y="576"/>
                  </a:cubicBezTo>
                  <a:cubicBezTo>
                    <a:pt x="296" y="680"/>
                    <a:pt x="504" y="568"/>
                    <a:pt x="624" y="624"/>
                  </a:cubicBezTo>
                  <a:cubicBezTo>
                    <a:pt x="744" y="680"/>
                    <a:pt x="816" y="936"/>
                    <a:pt x="912" y="912"/>
                  </a:cubicBezTo>
                  <a:cubicBezTo>
                    <a:pt x="1008" y="888"/>
                    <a:pt x="1104" y="684"/>
                    <a:pt x="1200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auto">
            <a:xfrm>
              <a:off x="1327150" y="1030288"/>
              <a:ext cx="754063" cy="774700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144" y="32"/>
                </a:cxn>
                <a:cxn ang="0">
                  <a:pos x="432" y="272"/>
                </a:cxn>
                <a:cxn ang="0">
                  <a:pos x="432" y="560"/>
                </a:cxn>
              </a:cxnLst>
              <a:rect l="0" t="0" r="r" b="b"/>
              <a:pathLst>
                <a:path w="480" h="560">
                  <a:moveTo>
                    <a:pt x="0" y="80"/>
                  </a:moveTo>
                  <a:cubicBezTo>
                    <a:pt x="36" y="40"/>
                    <a:pt x="72" y="0"/>
                    <a:pt x="144" y="32"/>
                  </a:cubicBezTo>
                  <a:cubicBezTo>
                    <a:pt x="216" y="64"/>
                    <a:pt x="384" y="184"/>
                    <a:pt x="432" y="272"/>
                  </a:cubicBezTo>
                  <a:cubicBezTo>
                    <a:pt x="480" y="360"/>
                    <a:pt x="456" y="460"/>
                    <a:pt x="432" y="5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auto">
            <a:xfrm>
              <a:off x="1327150" y="1804988"/>
              <a:ext cx="766763" cy="663575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432" y="384"/>
                </a:cxn>
                <a:cxn ang="0">
                  <a:pos x="336" y="192"/>
                </a:cxn>
                <a:cxn ang="0">
                  <a:pos x="432" y="0"/>
                </a:cxn>
              </a:cxnLst>
              <a:rect l="0" t="0" r="r" b="b"/>
              <a:pathLst>
                <a:path w="488" h="480">
                  <a:moveTo>
                    <a:pt x="0" y="480"/>
                  </a:moveTo>
                  <a:cubicBezTo>
                    <a:pt x="188" y="456"/>
                    <a:pt x="376" y="432"/>
                    <a:pt x="432" y="384"/>
                  </a:cubicBezTo>
                  <a:cubicBezTo>
                    <a:pt x="488" y="336"/>
                    <a:pt x="336" y="256"/>
                    <a:pt x="336" y="192"/>
                  </a:cubicBezTo>
                  <a:cubicBezTo>
                    <a:pt x="336" y="128"/>
                    <a:pt x="384" y="64"/>
                    <a:pt x="43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auto">
            <a:xfrm>
              <a:off x="2005013" y="1506538"/>
              <a:ext cx="1054100" cy="231775"/>
            </a:xfrm>
            <a:custGeom>
              <a:avLst/>
              <a:gdLst/>
              <a:ahLst/>
              <a:cxnLst>
                <a:cxn ang="0">
                  <a:pos x="0" y="168"/>
                </a:cxn>
                <a:cxn ang="0">
                  <a:pos x="384" y="24"/>
                </a:cxn>
                <a:cxn ang="0">
                  <a:pos x="672" y="24"/>
                </a:cxn>
              </a:cxnLst>
              <a:rect l="0" t="0" r="r" b="b"/>
              <a:pathLst>
                <a:path w="672" h="168">
                  <a:moveTo>
                    <a:pt x="0" y="168"/>
                  </a:moveTo>
                  <a:cubicBezTo>
                    <a:pt x="136" y="108"/>
                    <a:pt x="272" y="48"/>
                    <a:pt x="384" y="24"/>
                  </a:cubicBezTo>
                  <a:cubicBezTo>
                    <a:pt x="496" y="0"/>
                    <a:pt x="584" y="12"/>
                    <a:pt x="672" y="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auto">
            <a:xfrm>
              <a:off x="3059113" y="1074738"/>
              <a:ext cx="377825" cy="465137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192" y="240"/>
                </a:cxn>
                <a:cxn ang="0">
                  <a:pos x="0" y="336"/>
                </a:cxn>
              </a:cxnLst>
              <a:rect l="0" t="0" r="r" b="b"/>
              <a:pathLst>
                <a:path w="240" h="336">
                  <a:moveTo>
                    <a:pt x="240" y="0"/>
                  </a:moveTo>
                  <a:cubicBezTo>
                    <a:pt x="236" y="92"/>
                    <a:pt x="232" y="184"/>
                    <a:pt x="192" y="240"/>
                  </a:cubicBezTo>
                  <a:cubicBezTo>
                    <a:pt x="152" y="296"/>
                    <a:pt x="76" y="316"/>
                    <a:pt x="0" y="33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auto">
            <a:xfrm>
              <a:off x="2795588" y="1539875"/>
              <a:ext cx="263525" cy="1392238"/>
            </a:xfrm>
            <a:custGeom>
              <a:avLst/>
              <a:gdLst/>
              <a:ahLst/>
              <a:cxnLst>
                <a:cxn ang="0">
                  <a:pos x="168" y="0"/>
                </a:cxn>
                <a:cxn ang="0">
                  <a:pos x="24" y="336"/>
                </a:cxn>
                <a:cxn ang="0">
                  <a:pos x="24" y="768"/>
                </a:cxn>
                <a:cxn ang="0">
                  <a:pos x="120" y="960"/>
                </a:cxn>
              </a:cxnLst>
              <a:rect l="0" t="0" r="r" b="b"/>
              <a:pathLst>
                <a:path w="168" h="960">
                  <a:moveTo>
                    <a:pt x="168" y="0"/>
                  </a:moveTo>
                  <a:cubicBezTo>
                    <a:pt x="108" y="104"/>
                    <a:pt x="48" y="208"/>
                    <a:pt x="24" y="336"/>
                  </a:cubicBezTo>
                  <a:cubicBezTo>
                    <a:pt x="0" y="464"/>
                    <a:pt x="8" y="664"/>
                    <a:pt x="24" y="768"/>
                  </a:cubicBezTo>
                  <a:cubicBezTo>
                    <a:pt x="40" y="872"/>
                    <a:pt x="80" y="916"/>
                    <a:pt x="12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auto">
            <a:xfrm>
              <a:off x="2833688" y="2998788"/>
              <a:ext cx="327025" cy="309562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16" y="240"/>
                </a:cxn>
                <a:cxn ang="0">
                  <a:pos x="160" y="192"/>
                </a:cxn>
              </a:cxnLst>
              <a:rect l="0" t="0" r="r" b="b"/>
              <a:pathLst>
                <a:path w="160" h="272">
                  <a:moveTo>
                    <a:pt x="64" y="0"/>
                  </a:moveTo>
                  <a:cubicBezTo>
                    <a:pt x="32" y="104"/>
                    <a:pt x="0" y="208"/>
                    <a:pt x="16" y="240"/>
                  </a:cubicBezTo>
                  <a:cubicBezTo>
                    <a:pt x="32" y="272"/>
                    <a:pt x="96" y="232"/>
                    <a:pt x="160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3" name="Freeform 21"/>
            <p:cNvSpPr>
              <a:spLocks/>
            </p:cNvSpPr>
            <p:nvPr/>
          </p:nvSpPr>
          <p:spPr bwMode="auto">
            <a:xfrm>
              <a:off x="2005013" y="1738313"/>
              <a:ext cx="979487" cy="1392237"/>
            </a:xfrm>
            <a:custGeom>
              <a:avLst/>
              <a:gdLst/>
              <a:ahLst/>
              <a:cxnLst>
                <a:cxn ang="0">
                  <a:pos x="576" y="816"/>
                </a:cxn>
                <a:cxn ang="0">
                  <a:pos x="144" y="864"/>
                </a:cxn>
                <a:cxn ang="0">
                  <a:pos x="288" y="336"/>
                </a:cxn>
                <a:cxn ang="0">
                  <a:pos x="0" y="0"/>
                </a:cxn>
              </a:cxnLst>
              <a:rect l="0" t="0" r="r" b="b"/>
              <a:pathLst>
                <a:path w="576" h="944">
                  <a:moveTo>
                    <a:pt x="576" y="816"/>
                  </a:moveTo>
                  <a:cubicBezTo>
                    <a:pt x="384" y="880"/>
                    <a:pt x="192" y="944"/>
                    <a:pt x="144" y="864"/>
                  </a:cubicBezTo>
                  <a:cubicBezTo>
                    <a:pt x="96" y="784"/>
                    <a:pt x="312" y="480"/>
                    <a:pt x="288" y="336"/>
                  </a:cubicBezTo>
                  <a:cubicBezTo>
                    <a:pt x="264" y="192"/>
                    <a:pt x="132" y="9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4" name="Oval 22"/>
            <p:cNvSpPr>
              <a:spLocks noChangeArrowheads="1"/>
            </p:cNvSpPr>
            <p:nvPr/>
          </p:nvSpPr>
          <p:spPr bwMode="auto">
            <a:xfrm>
              <a:off x="3962400" y="29210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5" name="Oval 23"/>
            <p:cNvSpPr>
              <a:spLocks noChangeArrowheads="1"/>
            </p:cNvSpPr>
            <p:nvPr/>
          </p:nvSpPr>
          <p:spPr bwMode="auto">
            <a:xfrm>
              <a:off x="2971800" y="14605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6" name="Oval 24"/>
            <p:cNvSpPr>
              <a:spLocks noChangeArrowheads="1"/>
            </p:cNvSpPr>
            <p:nvPr/>
          </p:nvSpPr>
          <p:spPr bwMode="auto">
            <a:xfrm>
              <a:off x="1257300" y="10160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7" name="Oval 25"/>
            <p:cNvSpPr>
              <a:spLocks noChangeArrowheads="1"/>
            </p:cNvSpPr>
            <p:nvPr/>
          </p:nvSpPr>
          <p:spPr bwMode="auto">
            <a:xfrm>
              <a:off x="1981200" y="16637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8" name="Oval 26"/>
            <p:cNvSpPr>
              <a:spLocks noChangeArrowheads="1"/>
            </p:cNvSpPr>
            <p:nvPr/>
          </p:nvSpPr>
          <p:spPr bwMode="auto">
            <a:xfrm>
              <a:off x="1257300" y="23749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9" name="Oval 27"/>
            <p:cNvSpPr>
              <a:spLocks noChangeArrowheads="1"/>
            </p:cNvSpPr>
            <p:nvPr/>
          </p:nvSpPr>
          <p:spPr bwMode="auto">
            <a:xfrm>
              <a:off x="2882900" y="28829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80" name="Oval 28"/>
            <p:cNvSpPr>
              <a:spLocks noChangeArrowheads="1"/>
            </p:cNvSpPr>
            <p:nvPr/>
          </p:nvSpPr>
          <p:spPr bwMode="auto">
            <a:xfrm>
              <a:off x="3124200" y="31369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81" name="Oval 29"/>
            <p:cNvSpPr>
              <a:spLocks noChangeArrowheads="1"/>
            </p:cNvSpPr>
            <p:nvPr/>
          </p:nvSpPr>
          <p:spPr bwMode="auto">
            <a:xfrm>
              <a:off x="4267200" y="35179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82" name="Oval 30"/>
            <p:cNvSpPr>
              <a:spLocks noChangeArrowheads="1"/>
            </p:cNvSpPr>
            <p:nvPr/>
          </p:nvSpPr>
          <p:spPr bwMode="auto">
            <a:xfrm>
              <a:off x="3352800" y="990600"/>
              <a:ext cx="152400" cy="152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562600" y="762000"/>
            <a:ext cx="3276600" cy="2971800"/>
            <a:chOff x="3504" y="480"/>
            <a:chExt cx="2064" cy="1872"/>
          </a:xfrm>
        </p:grpSpPr>
        <p:sp>
          <p:nvSpPr>
            <p:cNvPr id="23584" name="Line 32"/>
            <p:cNvSpPr>
              <a:spLocks noChangeShapeType="1"/>
            </p:cNvSpPr>
            <p:nvPr/>
          </p:nvSpPr>
          <p:spPr bwMode="auto">
            <a:xfrm>
              <a:off x="3739" y="1373"/>
              <a:ext cx="170" cy="9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5" name="Line 33"/>
            <p:cNvSpPr>
              <a:spLocks noChangeShapeType="1"/>
            </p:cNvSpPr>
            <p:nvPr/>
          </p:nvSpPr>
          <p:spPr bwMode="auto">
            <a:xfrm>
              <a:off x="3909" y="2352"/>
              <a:ext cx="1659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>
              <a:off x="3739" y="1373"/>
              <a:ext cx="15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>
              <a:off x="5313" y="1373"/>
              <a:ext cx="255" cy="97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8" name="Line 36"/>
            <p:cNvSpPr>
              <a:spLocks noChangeShapeType="1"/>
            </p:cNvSpPr>
            <p:nvPr/>
          </p:nvSpPr>
          <p:spPr bwMode="auto">
            <a:xfrm flipH="1">
              <a:off x="3739" y="650"/>
              <a:ext cx="298" cy="7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9" name="Rectangle 37"/>
            <p:cNvSpPr>
              <a:spLocks noChangeArrowheads="1"/>
            </p:cNvSpPr>
            <p:nvPr/>
          </p:nvSpPr>
          <p:spPr bwMode="auto">
            <a:xfrm>
              <a:off x="4187" y="1304"/>
              <a:ext cx="85" cy="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auto">
            <a:xfrm flipH="1">
              <a:off x="3909" y="912"/>
              <a:ext cx="459" cy="14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1" name="Line 39"/>
            <p:cNvSpPr>
              <a:spLocks noChangeShapeType="1"/>
            </p:cNvSpPr>
            <p:nvPr/>
          </p:nvSpPr>
          <p:spPr bwMode="auto">
            <a:xfrm>
              <a:off x="4032" y="640"/>
              <a:ext cx="336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2" name="Line 40"/>
            <p:cNvSpPr>
              <a:spLocks noChangeShapeType="1"/>
            </p:cNvSpPr>
            <p:nvPr/>
          </p:nvSpPr>
          <p:spPr bwMode="auto">
            <a:xfrm flipV="1">
              <a:off x="4037" y="480"/>
              <a:ext cx="808" cy="17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3" name="Line 41"/>
            <p:cNvSpPr>
              <a:spLocks noChangeShapeType="1"/>
            </p:cNvSpPr>
            <p:nvPr/>
          </p:nvSpPr>
          <p:spPr bwMode="auto">
            <a:xfrm flipV="1">
              <a:off x="4368" y="480"/>
              <a:ext cx="477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4" name="Line 42"/>
            <p:cNvSpPr>
              <a:spLocks noChangeShapeType="1"/>
            </p:cNvSpPr>
            <p:nvPr/>
          </p:nvSpPr>
          <p:spPr bwMode="auto">
            <a:xfrm>
              <a:off x="4845" y="480"/>
              <a:ext cx="468" cy="89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5" name="Rectangle 43"/>
            <p:cNvSpPr>
              <a:spLocks noChangeArrowheads="1"/>
            </p:cNvSpPr>
            <p:nvPr/>
          </p:nvSpPr>
          <p:spPr bwMode="auto">
            <a:xfrm>
              <a:off x="5143" y="1331"/>
              <a:ext cx="85" cy="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96" name="Line 44"/>
            <p:cNvSpPr>
              <a:spLocks noChangeShapeType="1"/>
            </p:cNvSpPr>
            <p:nvPr/>
          </p:nvSpPr>
          <p:spPr bwMode="auto">
            <a:xfrm flipH="1" flipV="1">
              <a:off x="4845" y="480"/>
              <a:ext cx="723" cy="18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7" name="Line 45"/>
            <p:cNvSpPr>
              <a:spLocks noChangeShapeType="1"/>
            </p:cNvSpPr>
            <p:nvPr/>
          </p:nvSpPr>
          <p:spPr bwMode="auto">
            <a:xfrm flipH="1" flipV="1">
              <a:off x="3504" y="1344"/>
              <a:ext cx="232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8" name="Line 46"/>
            <p:cNvSpPr>
              <a:spLocks noChangeShapeType="1"/>
            </p:cNvSpPr>
            <p:nvPr/>
          </p:nvSpPr>
          <p:spPr bwMode="auto">
            <a:xfrm>
              <a:off x="3504" y="1344"/>
              <a:ext cx="400" cy="100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9" name="Line 47"/>
            <p:cNvSpPr>
              <a:spLocks noChangeShapeType="1"/>
            </p:cNvSpPr>
            <p:nvPr/>
          </p:nvSpPr>
          <p:spPr bwMode="auto">
            <a:xfrm flipV="1">
              <a:off x="3504" y="960"/>
              <a:ext cx="96" cy="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00" name="Line 48"/>
            <p:cNvSpPr>
              <a:spLocks noChangeShapeType="1"/>
            </p:cNvSpPr>
            <p:nvPr/>
          </p:nvSpPr>
          <p:spPr bwMode="auto">
            <a:xfrm flipH="1">
              <a:off x="3600" y="648"/>
              <a:ext cx="432" cy="3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01" name="Rectangle 49"/>
            <p:cNvSpPr>
              <a:spLocks noChangeArrowheads="1"/>
            </p:cNvSpPr>
            <p:nvPr/>
          </p:nvSpPr>
          <p:spPr bwMode="auto">
            <a:xfrm>
              <a:off x="3643" y="1312"/>
              <a:ext cx="85" cy="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602" name="Line 50"/>
            <p:cNvSpPr>
              <a:spLocks noChangeShapeType="1"/>
            </p:cNvSpPr>
            <p:nvPr/>
          </p:nvSpPr>
          <p:spPr bwMode="auto">
            <a:xfrm flipH="1" flipV="1">
              <a:off x="3600" y="960"/>
              <a:ext cx="304" cy="1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2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és poliéderek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2728560" y="992429"/>
            <a:ext cx="5338295" cy="4841709"/>
            <a:chOff x="3504" y="480"/>
            <a:chExt cx="2064" cy="1872"/>
          </a:xfrm>
        </p:grpSpPr>
        <p:sp>
          <p:nvSpPr>
            <p:cNvPr id="23584" name="Line 32"/>
            <p:cNvSpPr>
              <a:spLocks noChangeShapeType="1"/>
            </p:cNvSpPr>
            <p:nvPr/>
          </p:nvSpPr>
          <p:spPr bwMode="auto">
            <a:xfrm>
              <a:off x="3739" y="1373"/>
              <a:ext cx="170" cy="9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5" name="Line 33"/>
            <p:cNvSpPr>
              <a:spLocks noChangeShapeType="1"/>
            </p:cNvSpPr>
            <p:nvPr/>
          </p:nvSpPr>
          <p:spPr bwMode="auto">
            <a:xfrm>
              <a:off x="3909" y="2352"/>
              <a:ext cx="1659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>
              <a:off x="3739" y="1373"/>
              <a:ext cx="15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>
              <a:off x="5313" y="1373"/>
              <a:ext cx="255" cy="97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8" name="Line 36"/>
            <p:cNvSpPr>
              <a:spLocks noChangeShapeType="1"/>
            </p:cNvSpPr>
            <p:nvPr/>
          </p:nvSpPr>
          <p:spPr bwMode="auto">
            <a:xfrm flipH="1">
              <a:off x="3739" y="650"/>
              <a:ext cx="298" cy="7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89" name="Rectangle 37"/>
            <p:cNvSpPr>
              <a:spLocks noChangeArrowheads="1"/>
            </p:cNvSpPr>
            <p:nvPr/>
          </p:nvSpPr>
          <p:spPr bwMode="auto">
            <a:xfrm>
              <a:off x="4187" y="1304"/>
              <a:ext cx="85" cy="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auto">
            <a:xfrm flipH="1">
              <a:off x="3909" y="912"/>
              <a:ext cx="459" cy="14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1" name="Line 39"/>
            <p:cNvSpPr>
              <a:spLocks noChangeShapeType="1"/>
            </p:cNvSpPr>
            <p:nvPr/>
          </p:nvSpPr>
          <p:spPr bwMode="auto">
            <a:xfrm>
              <a:off x="4032" y="640"/>
              <a:ext cx="336" cy="2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2" name="Line 40"/>
            <p:cNvSpPr>
              <a:spLocks noChangeShapeType="1"/>
            </p:cNvSpPr>
            <p:nvPr/>
          </p:nvSpPr>
          <p:spPr bwMode="auto">
            <a:xfrm flipV="1">
              <a:off x="4037" y="480"/>
              <a:ext cx="808" cy="17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3" name="Line 41"/>
            <p:cNvSpPr>
              <a:spLocks noChangeShapeType="1"/>
            </p:cNvSpPr>
            <p:nvPr/>
          </p:nvSpPr>
          <p:spPr bwMode="auto">
            <a:xfrm flipV="1">
              <a:off x="4368" y="480"/>
              <a:ext cx="477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4" name="Line 42"/>
            <p:cNvSpPr>
              <a:spLocks noChangeShapeType="1"/>
            </p:cNvSpPr>
            <p:nvPr/>
          </p:nvSpPr>
          <p:spPr bwMode="auto">
            <a:xfrm>
              <a:off x="4845" y="480"/>
              <a:ext cx="468" cy="89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5" name="Rectangle 43"/>
            <p:cNvSpPr>
              <a:spLocks noChangeArrowheads="1"/>
            </p:cNvSpPr>
            <p:nvPr/>
          </p:nvSpPr>
          <p:spPr bwMode="auto">
            <a:xfrm>
              <a:off x="5143" y="1331"/>
              <a:ext cx="85" cy="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96" name="Line 44"/>
            <p:cNvSpPr>
              <a:spLocks noChangeShapeType="1"/>
            </p:cNvSpPr>
            <p:nvPr/>
          </p:nvSpPr>
          <p:spPr bwMode="auto">
            <a:xfrm flipH="1" flipV="1">
              <a:off x="4845" y="480"/>
              <a:ext cx="723" cy="18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7" name="Line 45"/>
            <p:cNvSpPr>
              <a:spLocks noChangeShapeType="1"/>
            </p:cNvSpPr>
            <p:nvPr/>
          </p:nvSpPr>
          <p:spPr bwMode="auto">
            <a:xfrm flipH="1" flipV="1">
              <a:off x="3504" y="1344"/>
              <a:ext cx="232" cy="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8" name="Line 46"/>
            <p:cNvSpPr>
              <a:spLocks noChangeShapeType="1"/>
            </p:cNvSpPr>
            <p:nvPr/>
          </p:nvSpPr>
          <p:spPr bwMode="auto">
            <a:xfrm>
              <a:off x="3504" y="1344"/>
              <a:ext cx="400" cy="100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99" name="Line 47"/>
            <p:cNvSpPr>
              <a:spLocks noChangeShapeType="1"/>
            </p:cNvSpPr>
            <p:nvPr/>
          </p:nvSpPr>
          <p:spPr bwMode="auto">
            <a:xfrm flipV="1">
              <a:off x="3504" y="960"/>
              <a:ext cx="96" cy="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00" name="Line 48"/>
            <p:cNvSpPr>
              <a:spLocks noChangeShapeType="1"/>
            </p:cNvSpPr>
            <p:nvPr/>
          </p:nvSpPr>
          <p:spPr bwMode="auto">
            <a:xfrm flipH="1">
              <a:off x="3600" y="648"/>
              <a:ext cx="432" cy="3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01" name="Rectangle 49"/>
            <p:cNvSpPr>
              <a:spLocks noChangeArrowheads="1"/>
            </p:cNvSpPr>
            <p:nvPr/>
          </p:nvSpPr>
          <p:spPr bwMode="auto">
            <a:xfrm>
              <a:off x="3643" y="1312"/>
              <a:ext cx="85" cy="1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602" name="Line 50"/>
            <p:cNvSpPr>
              <a:spLocks noChangeShapeType="1"/>
            </p:cNvSpPr>
            <p:nvPr/>
          </p:nvSpPr>
          <p:spPr bwMode="auto">
            <a:xfrm flipH="1" flipV="1">
              <a:off x="3600" y="960"/>
              <a:ext cx="304" cy="1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cxnSp>
        <p:nvCxnSpPr>
          <p:cNvPr id="53" name="Egyenes összekötő 52"/>
          <p:cNvCxnSpPr/>
          <p:nvPr/>
        </p:nvCxnSpPr>
        <p:spPr bwMode="auto">
          <a:xfrm>
            <a:off x="4107102" y="1419588"/>
            <a:ext cx="1386619" cy="464683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cxnSp>
        <p:nvCxnSpPr>
          <p:cNvPr id="55" name="Egyenes összekötő 54"/>
          <p:cNvCxnSpPr/>
          <p:nvPr/>
        </p:nvCxnSpPr>
        <p:spPr bwMode="auto">
          <a:xfrm flipH="1">
            <a:off x="5535508" y="1008337"/>
            <a:ext cx="648866" cy="495539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cxnSp>
        <p:nvCxnSpPr>
          <p:cNvPr id="57" name="Egyenes összekötő 56"/>
          <p:cNvCxnSpPr>
            <a:endCxn id="58" idx="0"/>
          </p:cNvCxnSpPr>
          <p:nvPr/>
        </p:nvCxnSpPr>
        <p:spPr bwMode="auto">
          <a:xfrm>
            <a:off x="4972339" y="2109746"/>
            <a:ext cx="521382" cy="381557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sp>
        <p:nvSpPr>
          <p:cNvPr id="58" name="Ellipszis 57"/>
          <p:cNvSpPr/>
          <p:nvPr/>
        </p:nvSpPr>
        <p:spPr bwMode="auto">
          <a:xfrm>
            <a:off x="5416911" y="5925325"/>
            <a:ext cx="153620" cy="15362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Ellipszis 64"/>
          <p:cNvSpPr/>
          <p:nvPr/>
        </p:nvSpPr>
        <p:spPr bwMode="auto">
          <a:xfrm>
            <a:off x="4814130" y="3915739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" name="Ellipszis 65"/>
          <p:cNvSpPr/>
          <p:nvPr/>
        </p:nvSpPr>
        <p:spPr bwMode="auto">
          <a:xfrm>
            <a:off x="5738331" y="3992549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Ellipszis 77"/>
          <p:cNvSpPr/>
          <p:nvPr/>
        </p:nvSpPr>
        <p:spPr bwMode="auto">
          <a:xfrm>
            <a:off x="5250765" y="4325668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96" name="Egyenes összekötő 95"/>
          <p:cNvCxnSpPr>
            <a:endCxn id="23602" idx="0"/>
          </p:cNvCxnSpPr>
          <p:nvPr/>
        </p:nvCxnSpPr>
        <p:spPr bwMode="auto">
          <a:xfrm flipH="1">
            <a:off x="3763114" y="4197100"/>
            <a:ext cx="616862" cy="1616347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07" name="Ellipszis 106"/>
          <p:cNvSpPr/>
          <p:nvPr/>
        </p:nvSpPr>
        <p:spPr bwMode="auto">
          <a:xfrm>
            <a:off x="3842306" y="3941618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67" name="Egyenes összekötő 66"/>
          <p:cNvCxnSpPr/>
          <p:nvPr/>
        </p:nvCxnSpPr>
        <p:spPr bwMode="auto">
          <a:xfrm>
            <a:off x="3880711" y="3992549"/>
            <a:ext cx="508271" cy="290367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2" name="Egyenes összekötő 71"/>
          <p:cNvCxnSpPr/>
          <p:nvPr/>
        </p:nvCxnSpPr>
        <p:spPr bwMode="auto">
          <a:xfrm flipH="1">
            <a:off x="4405855" y="3966670"/>
            <a:ext cx="450201" cy="288038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74" name="Ellipszis 73"/>
          <p:cNvSpPr/>
          <p:nvPr/>
        </p:nvSpPr>
        <p:spPr bwMode="auto">
          <a:xfrm>
            <a:off x="4315692" y="4197100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5" name="Egyenes összekötő 74"/>
          <p:cNvCxnSpPr/>
          <p:nvPr/>
        </p:nvCxnSpPr>
        <p:spPr bwMode="auto">
          <a:xfrm>
            <a:off x="4802431" y="3966670"/>
            <a:ext cx="1036935" cy="7681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6" name="Egyenes összekötő 75"/>
          <p:cNvCxnSpPr/>
          <p:nvPr/>
        </p:nvCxnSpPr>
        <p:spPr bwMode="auto">
          <a:xfrm flipH="1">
            <a:off x="5305217" y="4078365"/>
            <a:ext cx="487565" cy="301754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7" name="Egyenes összekötő 76"/>
          <p:cNvCxnSpPr/>
          <p:nvPr/>
        </p:nvCxnSpPr>
        <p:spPr bwMode="auto">
          <a:xfrm>
            <a:off x="4881107" y="4005075"/>
            <a:ext cx="420589" cy="363345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9" name="Egyenes összekötő 78"/>
          <p:cNvCxnSpPr/>
          <p:nvPr/>
        </p:nvCxnSpPr>
        <p:spPr bwMode="auto">
          <a:xfrm flipH="1">
            <a:off x="5836673" y="3302069"/>
            <a:ext cx="1570654" cy="707353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80" name="Egyenes összekötő 79"/>
          <p:cNvCxnSpPr>
            <a:endCxn id="45" idx="1"/>
          </p:cNvCxnSpPr>
          <p:nvPr/>
        </p:nvCxnSpPr>
        <p:spPr bwMode="auto">
          <a:xfrm>
            <a:off x="5828494" y="4062683"/>
            <a:ext cx="2190950" cy="173842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81" name="Egyenes összekötő 80"/>
          <p:cNvCxnSpPr/>
          <p:nvPr/>
        </p:nvCxnSpPr>
        <p:spPr bwMode="auto">
          <a:xfrm flipH="1">
            <a:off x="3775641" y="4392645"/>
            <a:ext cx="1491997" cy="1408276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82" name="Egyenes összekötő 81"/>
          <p:cNvCxnSpPr/>
          <p:nvPr/>
        </p:nvCxnSpPr>
        <p:spPr bwMode="auto">
          <a:xfrm>
            <a:off x="3373938" y="3302069"/>
            <a:ext cx="1477770" cy="671278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83" name="Egyenes összekötő 82"/>
          <p:cNvCxnSpPr/>
          <p:nvPr/>
        </p:nvCxnSpPr>
        <p:spPr bwMode="auto">
          <a:xfrm flipH="1">
            <a:off x="3763114" y="4005075"/>
            <a:ext cx="117597" cy="1808372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84" name="Egyenes összekötő 83"/>
          <p:cNvCxnSpPr/>
          <p:nvPr/>
        </p:nvCxnSpPr>
        <p:spPr bwMode="auto">
          <a:xfrm>
            <a:off x="3336360" y="3302069"/>
            <a:ext cx="544351" cy="703006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85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és poliéderek</a:t>
            </a:r>
            <a:endParaRPr lang="en-US" sz="2800" dirty="0"/>
          </a:p>
        </p:txBody>
      </p:sp>
      <p:sp>
        <p:nvSpPr>
          <p:cNvPr id="44" name="Szövegdoboz 43"/>
          <p:cNvSpPr txBox="1"/>
          <p:nvPr/>
        </p:nvSpPr>
        <p:spPr>
          <a:xfrm>
            <a:off x="270640" y="1278320"/>
            <a:ext cx="2164375" cy="755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 smtClean="0"/>
              <a:t>Megforditás</a:t>
            </a:r>
            <a:r>
              <a:rPr lang="hu-HU" sz="2800" dirty="0" smtClean="0"/>
              <a:t>:</a:t>
            </a:r>
            <a:endParaRPr lang="hu-HU" sz="2800" dirty="0" smtClean="0"/>
          </a:p>
        </p:txBody>
      </p:sp>
      <p:sp>
        <p:nvSpPr>
          <p:cNvPr id="45" name="Ellipszis 44"/>
          <p:cNvSpPr/>
          <p:nvPr/>
        </p:nvSpPr>
        <p:spPr bwMode="auto">
          <a:xfrm>
            <a:off x="8002571" y="5784231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Ellipszis 50"/>
          <p:cNvSpPr/>
          <p:nvPr/>
        </p:nvSpPr>
        <p:spPr bwMode="auto">
          <a:xfrm>
            <a:off x="7337160" y="3249501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Ellipszis 51"/>
          <p:cNvSpPr/>
          <p:nvPr/>
        </p:nvSpPr>
        <p:spPr bwMode="auto">
          <a:xfrm>
            <a:off x="3304635" y="3262854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" name="Ellipszis 53"/>
          <p:cNvSpPr/>
          <p:nvPr/>
        </p:nvSpPr>
        <p:spPr bwMode="auto">
          <a:xfrm>
            <a:off x="3707555" y="5797584"/>
            <a:ext cx="115215" cy="1152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Csoportba foglalás 43"/>
          <p:cNvGrpSpPr/>
          <p:nvPr/>
        </p:nvGrpSpPr>
        <p:grpSpPr>
          <a:xfrm>
            <a:off x="231775" y="2200761"/>
            <a:ext cx="8910638" cy="2495604"/>
            <a:chOff x="231775" y="2200761"/>
            <a:chExt cx="8910638" cy="2495604"/>
          </a:xfrm>
        </p:grpSpPr>
        <p:sp>
          <p:nvSpPr>
            <p:cNvPr id="509976" name="AutoShape 24"/>
            <p:cNvSpPr>
              <a:spLocks noChangeArrowheads="1"/>
            </p:cNvSpPr>
            <p:nvPr/>
          </p:nvSpPr>
          <p:spPr bwMode="auto">
            <a:xfrm>
              <a:off x="231775" y="2353661"/>
              <a:ext cx="8680450" cy="234270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square" anchor="ctr">
              <a:noAutofit/>
            </a:bodyPr>
            <a:lstStyle/>
            <a:p>
              <a:endParaRPr lang="hu-HU" sz="2800"/>
            </a:p>
          </p:txBody>
        </p:sp>
        <p:sp>
          <p:nvSpPr>
            <p:cNvPr id="509975" name="Text Box 23"/>
            <p:cNvSpPr txBox="1">
              <a:spLocks noChangeArrowheads="1"/>
            </p:cNvSpPr>
            <p:nvPr/>
          </p:nvSpPr>
          <p:spPr bwMode="auto">
            <a:xfrm>
              <a:off x="307975" y="2200761"/>
              <a:ext cx="8834438" cy="2306978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hu-HU" sz="2800" dirty="0" smtClean="0"/>
                <a:t>Minden sarkot hozzá lehet rendelni vagy a lapjához, vagy a csúcsához úgy, hogy minden lap</a:t>
              </a:r>
              <a:r>
                <a:rPr lang="en-US" sz="2800" dirty="0" smtClean="0"/>
                <a:t> </a:t>
              </a:r>
              <a:r>
                <a:rPr lang="en-US" sz="2800" dirty="0"/>
                <a:t>2 </a:t>
              </a:r>
              <a:r>
                <a:rPr lang="hu-HU" sz="2800" dirty="0" smtClean="0"/>
                <a:t>sarkot kap és minden csúcs legfeljebb 2 sarkot kap</a:t>
              </a:r>
              <a:r>
                <a:rPr lang="en-US" sz="2800" dirty="0" smtClean="0"/>
                <a:t>.</a:t>
              </a:r>
              <a:endParaRPr lang="en-US" sz="2800" dirty="0"/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348457" y="702245"/>
            <a:ext cx="7027108" cy="1536200"/>
            <a:chOff x="348457" y="702245"/>
            <a:chExt cx="7027108" cy="1536200"/>
          </a:xfrm>
        </p:grpSpPr>
        <p:sp>
          <p:nvSpPr>
            <p:cNvPr id="509956" name="Text Box 4"/>
            <p:cNvSpPr txBox="1">
              <a:spLocks noChangeArrowheads="1"/>
            </p:cNvSpPr>
            <p:nvPr/>
          </p:nvSpPr>
          <p:spPr bwMode="auto">
            <a:xfrm>
              <a:off x="348457" y="931370"/>
              <a:ext cx="1208985" cy="755784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 dirty="0" smtClean="0">
                  <a:solidFill>
                    <a:srgbClr val="0000FF"/>
                  </a:solidFill>
                </a:rPr>
                <a:t>Sarok</a:t>
              </a:r>
              <a:r>
                <a:rPr lang="en-US" dirty="0" smtClean="0">
                  <a:solidFill>
                    <a:srgbClr val="0000FF"/>
                  </a:solidFill>
                </a:rPr>
                <a:t>: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grpSp>
          <p:nvGrpSpPr>
            <p:cNvPr id="41" name="Csoportba foglalás 40"/>
            <p:cNvGrpSpPr/>
            <p:nvPr/>
          </p:nvGrpSpPr>
          <p:grpSpPr>
            <a:xfrm>
              <a:off x="5864417" y="958554"/>
              <a:ext cx="1511148" cy="1279891"/>
              <a:chOff x="5864417" y="958554"/>
              <a:chExt cx="1511148" cy="1279891"/>
            </a:xfrm>
          </p:grpSpPr>
          <p:sp>
            <p:nvSpPr>
              <p:cNvPr id="69" name="Kör 68"/>
              <p:cNvSpPr/>
              <p:nvPr/>
            </p:nvSpPr>
            <p:spPr bwMode="auto">
              <a:xfrm rot="4972508">
                <a:off x="5864417" y="958554"/>
                <a:ext cx="499265" cy="499265"/>
              </a:xfrm>
              <a:prstGeom prst="pie">
                <a:avLst>
                  <a:gd name="adj1" fmla="val 0"/>
                  <a:gd name="adj2" fmla="val 14207617"/>
                </a:avLst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09957" name="Line 5"/>
              <p:cNvSpPr>
                <a:spLocks noChangeShapeType="1"/>
              </p:cNvSpPr>
              <p:nvPr/>
            </p:nvSpPr>
            <p:spPr bwMode="auto">
              <a:xfrm flipH="1" flipV="1">
                <a:off x="6356350" y="1005983"/>
                <a:ext cx="1019215" cy="1955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squar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58" name="Line 6"/>
              <p:cNvSpPr>
                <a:spLocks noChangeShapeType="1"/>
              </p:cNvSpPr>
              <p:nvPr/>
            </p:nvSpPr>
            <p:spPr bwMode="auto">
              <a:xfrm>
                <a:off x="6356350" y="1005983"/>
                <a:ext cx="608012" cy="3254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59" name="Line 7"/>
              <p:cNvSpPr>
                <a:spLocks noChangeShapeType="1"/>
              </p:cNvSpPr>
              <p:nvPr/>
            </p:nvSpPr>
            <p:spPr bwMode="auto">
              <a:xfrm flipH="1">
                <a:off x="6118225" y="1028208"/>
                <a:ext cx="217487" cy="1730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0" name="Line 8"/>
              <p:cNvSpPr>
                <a:spLocks noChangeShapeType="1"/>
              </p:cNvSpPr>
              <p:nvPr/>
            </p:nvSpPr>
            <p:spPr bwMode="auto">
              <a:xfrm>
                <a:off x="6118225" y="1201245"/>
                <a:ext cx="65087" cy="606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1" name="Line 9"/>
              <p:cNvSpPr>
                <a:spLocks noChangeShapeType="1"/>
              </p:cNvSpPr>
              <p:nvPr/>
            </p:nvSpPr>
            <p:spPr bwMode="auto">
              <a:xfrm>
                <a:off x="6183313" y="1807670"/>
                <a:ext cx="563562" cy="1095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2" name="Line 10"/>
              <p:cNvSpPr>
                <a:spLocks noChangeShapeType="1"/>
              </p:cNvSpPr>
              <p:nvPr/>
            </p:nvSpPr>
            <p:spPr bwMode="auto">
              <a:xfrm flipV="1">
                <a:off x="6746875" y="1310783"/>
                <a:ext cx="217487" cy="606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3" name="Line 11"/>
              <p:cNvSpPr>
                <a:spLocks noChangeShapeType="1"/>
              </p:cNvSpPr>
              <p:nvPr/>
            </p:nvSpPr>
            <p:spPr bwMode="auto">
              <a:xfrm flipV="1">
                <a:off x="6964363" y="1223470"/>
                <a:ext cx="411162" cy="873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4" name="Line 12"/>
              <p:cNvSpPr>
                <a:spLocks noChangeShapeType="1"/>
              </p:cNvSpPr>
              <p:nvPr/>
            </p:nvSpPr>
            <p:spPr bwMode="auto">
              <a:xfrm>
                <a:off x="6118224" y="1201244"/>
                <a:ext cx="642860" cy="729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squar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5" name="Line 13"/>
              <p:cNvSpPr>
                <a:spLocks noChangeShapeType="1"/>
              </p:cNvSpPr>
              <p:nvPr/>
            </p:nvSpPr>
            <p:spPr bwMode="auto">
              <a:xfrm>
                <a:off x="6183311" y="1807670"/>
                <a:ext cx="808203" cy="4307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squar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6" name="Line 14"/>
              <p:cNvSpPr>
                <a:spLocks noChangeShapeType="1"/>
              </p:cNvSpPr>
              <p:nvPr/>
            </p:nvSpPr>
            <p:spPr bwMode="auto">
              <a:xfrm>
                <a:off x="6746875" y="1917208"/>
                <a:ext cx="195262" cy="2809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8" name="Oval 16"/>
              <p:cNvSpPr>
                <a:spLocks noChangeArrowheads="1"/>
              </p:cNvSpPr>
              <p:nvPr/>
            </p:nvSpPr>
            <p:spPr bwMode="auto">
              <a:xfrm>
                <a:off x="6913563" y="1285383"/>
                <a:ext cx="87312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71" name="Oval 19"/>
              <p:cNvSpPr>
                <a:spLocks noChangeArrowheads="1"/>
              </p:cNvSpPr>
              <p:nvPr/>
            </p:nvSpPr>
            <p:spPr bwMode="auto">
              <a:xfrm>
                <a:off x="6313488" y="963120"/>
                <a:ext cx="85725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72" name="Oval 20"/>
              <p:cNvSpPr>
                <a:spLocks noChangeArrowheads="1"/>
              </p:cNvSpPr>
              <p:nvPr/>
            </p:nvSpPr>
            <p:spPr bwMode="auto">
              <a:xfrm>
                <a:off x="6075363" y="1158383"/>
                <a:ext cx="85725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73" name="Oval 21"/>
              <p:cNvSpPr>
                <a:spLocks noChangeArrowheads="1"/>
              </p:cNvSpPr>
              <p:nvPr/>
            </p:nvSpPr>
            <p:spPr bwMode="auto">
              <a:xfrm>
                <a:off x="6146800" y="1763220"/>
                <a:ext cx="85725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74" name="Oval 22"/>
              <p:cNvSpPr>
                <a:spLocks noChangeArrowheads="1"/>
              </p:cNvSpPr>
              <p:nvPr/>
            </p:nvSpPr>
            <p:spPr bwMode="auto">
              <a:xfrm>
                <a:off x="6704013" y="1874345"/>
                <a:ext cx="85725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</p:grpSp>
        <p:grpSp>
          <p:nvGrpSpPr>
            <p:cNvPr id="52" name="Group 54"/>
            <p:cNvGrpSpPr>
              <a:grpSpLocks/>
            </p:cNvGrpSpPr>
            <p:nvPr/>
          </p:nvGrpSpPr>
          <p:grpSpPr bwMode="auto">
            <a:xfrm>
              <a:off x="3035800" y="702245"/>
              <a:ext cx="1690687" cy="1495425"/>
              <a:chOff x="3581" y="104"/>
              <a:chExt cx="1065" cy="942"/>
            </a:xfrm>
          </p:grpSpPr>
          <p:sp>
            <p:nvSpPr>
              <p:cNvPr id="53" name="PubPieSlice"/>
              <p:cNvSpPr>
                <a:spLocks noEditPoints="1" noChangeArrowheads="1"/>
              </p:cNvSpPr>
              <p:nvPr/>
            </p:nvSpPr>
            <p:spPr bwMode="auto">
              <a:xfrm rot="-3704842">
                <a:off x="4154" y="268"/>
                <a:ext cx="464" cy="464"/>
              </a:xfrm>
              <a:custGeom>
                <a:avLst/>
                <a:gdLst>
                  <a:gd name="G0" fmla="+- 0 0 0"/>
                  <a:gd name="G1" fmla="sin 10800 17694720"/>
                  <a:gd name="G2" fmla="cos 10800 17694720"/>
                  <a:gd name="G3" fmla="sin 10800 11222241"/>
                  <a:gd name="G4" fmla="cos 10800 11222241"/>
                  <a:gd name="G5" fmla="+- G1 10800 0"/>
                  <a:gd name="G6" fmla="+- G2 10800 0"/>
                  <a:gd name="G7" fmla="+- G3 10800 0"/>
                  <a:gd name="G8" fmla="+- G4 10800 0"/>
                  <a:gd name="G9" fmla="+- 10800 0 0"/>
                  <a:gd name="T0" fmla="*/ 10799 w 21600"/>
                  <a:gd name="T1" fmla="*/ 0 h 21600"/>
                  <a:gd name="T2" fmla="*/ 10800 w 21600"/>
                  <a:gd name="T3" fmla="*/ 10800 h 21600"/>
                  <a:gd name="T4" fmla="*/ 126 w 21600"/>
                  <a:gd name="T5" fmla="*/ 12445 h 21600"/>
                  <a:gd name="T6" fmla="*/ 3163 w 21600"/>
                  <a:gd name="T7" fmla="*/ 3163 h 21600"/>
                  <a:gd name="T8" fmla="*/ 18437 w 21600"/>
                  <a:gd name="T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T6" t="T7" r="T8" b="T9"/>
                <a:pathLst>
                  <a:path w="21600" h="21600">
                    <a:moveTo>
                      <a:pt x="10799" y="0"/>
                    </a:moveTo>
                    <a:cubicBezTo>
                      <a:pt x="4834" y="0"/>
                      <a:pt x="0" y="4835"/>
                      <a:pt x="0" y="10799"/>
                    </a:cubicBezTo>
                    <a:cubicBezTo>
                      <a:pt x="-1" y="11350"/>
                      <a:pt x="42" y="11900"/>
                      <a:pt x="126" y="12444"/>
                    </a:cubicBezTo>
                    <a:lnTo>
                      <a:pt x="10800" y="108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4" name="Line 5"/>
              <p:cNvSpPr>
                <a:spLocks noChangeShapeType="1"/>
              </p:cNvSpPr>
              <p:nvPr/>
            </p:nvSpPr>
            <p:spPr bwMode="auto">
              <a:xfrm>
                <a:off x="3991" y="104"/>
                <a:ext cx="13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5" name="Line 6"/>
              <p:cNvSpPr>
                <a:spLocks noChangeShapeType="1"/>
              </p:cNvSpPr>
              <p:nvPr/>
            </p:nvSpPr>
            <p:spPr bwMode="auto">
              <a:xfrm>
                <a:off x="4004" y="295"/>
                <a:ext cx="383" cy="2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6" name="Line 7"/>
              <p:cNvSpPr>
                <a:spLocks noChangeShapeType="1"/>
              </p:cNvSpPr>
              <p:nvPr/>
            </p:nvSpPr>
            <p:spPr bwMode="auto">
              <a:xfrm flipH="1">
                <a:off x="3854" y="309"/>
                <a:ext cx="137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7" name="Line 8"/>
              <p:cNvSpPr>
                <a:spLocks noChangeShapeType="1"/>
              </p:cNvSpPr>
              <p:nvPr/>
            </p:nvSpPr>
            <p:spPr bwMode="auto">
              <a:xfrm>
                <a:off x="3854" y="418"/>
                <a:ext cx="41" cy="3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8" name="Line 9"/>
              <p:cNvSpPr>
                <a:spLocks noChangeShapeType="1"/>
              </p:cNvSpPr>
              <p:nvPr/>
            </p:nvSpPr>
            <p:spPr bwMode="auto">
              <a:xfrm>
                <a:off x="3895" y="800"/>
                <a:ext cx="355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9" name="Line 10"/>
              <p:cNvSpPr>
                <a:spLocks noChangeShapeType="1"/>
              </p:cNvSpPr>
              <p:nvPr/>
            </p:nvSpPr>
            <p:spPr bwMode="auto">
              <a:xfrm flipV="1">
                <a:off x="4250" y="487"/>
                <a:ext cx="137" cy="3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0" name="Line 11"/>
              <p:cNvSpPr>
                <a:spLocks noChangeShapeType="1"/>
              </p:cNvSpPr>
              <p:nvPr/>
            </p:nvSpPr>
            <p:spPr bwMode="auto">
              <a:xfrm flipV="1">
                <a:off x="4387" y="432"/>
                <a:ext cx="259" cy="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1" name="Line 12"/>
              <p:cNvSpPr>
                <a:spLocks noChangeShapeType="1"/>
              </p:cNvSpPr>
              <p:nvPr/>
            </p:nvSpPr>
            <p:spPr bwMode="auto">
              <a:xfrm flipH="1" flipV="1">
                <a:off x="3581" y="336"/>
                <a:ext cx="273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2" name="Line 13"/>
              <p:cNvSpPr>
                <a:spLocks noChangeShapeType="1"/>
              </p:cNvSpPr>
              <p:nvPr/>
            </p:nvSpPr>
            <p:spPr bwMode="auto">
              <a:xfrm flipH="1">
                <a:off x="3772" y="800"/>
                <a:ext cx="123" cy="1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3" name="Line 14"/>
              <p:cNvSpPr>
                <a:spLocks noChangeShapeType="1"/>
              </p:cNvSpPr>
              <p:nvPr/>
            </p:nvSpPr>
            <p:spPr bwMode="auto">
              <a:xfrm>
                <a:off x="4250" y="869"/>
                <a:ext cx="123" cy="17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4" name="Oval 16"/>
              <p:cNvSpPr>
                <a:spLocks noChangeArrowheads="1"/>
              </p:cNvSpPr>
              <p:nvPr/>
            </p:nvSpPr>
            <p:spPr bwMode="auto">
              <a:xfrm>
                <a:off x="4355" y="471"/>
                <a:ext cx="55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5" name="Oval 19"/>
              <p:cNvSpPr>
                <a:spLocks noChangeArrowheads="1"/>
              </p:cNvSpPr>
              <p:nvPr/>
            </p:nvSpPr>
            <p:spPr bwMode="auto">
              <a:xfrm>
                <a:off x="3977" y="268"/>
                <a:ext cx="54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6" name="Oval 20"/>
              <p:cNvSpPr>
                <a:spLocks noChangeArrowheads="1"/>
              </p:cNvSpPr>
              <p:nvPr/>
            </p:nvSpPr>
            <p:spPr bwMode="auto">
              <a:xfrm>
                <a:off x="3827" y="391"/>
                <a:ext cx="54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7" name="Oval 21"/>
              <p:cNvSpPr>
                <a:spLocks noChangeArrowheads="1"/>
              </p:cNvSpPr>
              <p:nvPr/>
            </p:nvSpPr>
            <p:spPr bwMode="auto">
              <a:xfrm>
                <a:off x="3872" y="772"/>
                <a:ext cx="54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8" name="Oval 22"/>
              <p:cNvSpPr>
                <a:spLocks noChangeArrowheads="1"/>
              </p:cNvSpPr>
              <p:nvPr/>
            </p:nvSpPr>
            <p:spPr bwMode="auto">
              <a:xfrm>
                <a:off x="4223" y="842"/>
                <a:ext cx="54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</p:grpSp>
      </p:grpSp>
      <p:sp>
        <p:nvSpPr>
          <p:cNvPr id="40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</a:t>
            </a:r>
            <a:r>
              <a:rPr lang="hu-HU" sz="2800" dirty="0" err="1" smtClean="0"/>
              <a:t>szinezése</a:t>
            </a:r>
            <a:r>
              <a:rPr lang="hu-HU" sz="2800" dirty="0" smtClean="0"/>
              <a:t> 2 színnel I.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ubPieSlice"/>
          <p:cNvSpPr>
            <a:spLocks noEditPoints="1" noChangeArrowheads="1"/>
          </p:cNvSpPr>
          <p:nvPr/>
        </p:nvSpPr>
        <p:spPr bwMode="auto">
          <a:xfrm rot="6838412" flipH="1">
            <a:off x="2260096" y="1971488"/>
            <a:ext cx="850900" cy="755552"/>
          </a:xfrm>
          <a:custGeom>
            <a:avLst/>
            <a:gdLst>
              <a:gd name="G0" fmla="+- 0 0 0"/>
              <a:gd name="G1" fmla="sin 10800 -5735208"/>
              <a:gd name="G2" fmla="cos 10800 -5735208"/>
              <a:gd name="G3" fmla="sin 10800 -9169170"/>
              <a:gd name="G4" fmla="cos 10800 -916917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1268 w 21600"/>
              <a:gd name="T1" fmla="*/ 10 h 21600"/>
              <a:gd name="T2" fmla="*/ 10800 w 21600"/>
              <a:gd name="T3" fmla="*/ 10800 h 21600"/>
              <a:gd name="T4" fmla="*/ 2537 w 21600"/>
              <a:gd name="T5" fmla="*/ 3844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1267" y="10"/>
                </a:moveTo>
                <a:cubicBezTo>
                  <a:pt x="11112" y="3"/>
                  <a:pt x="10956" y="0"/>
                  <a:pt x="10800" y="0"/>
                </a:cubicBezTo>
                <a:cubicBezTo>
                  <a:pt x="7613" y="-1"/>
                  <a:pt x="4589" y="1407"/>
                  <a:pt x="2537" y="3844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endParaRPr lang="hu-HU" dirty="0"/>
          </a:p>
        </p:txBody>
      </p:sp>
      <p:sp>
        <p:nvSpPr>
          <p:cNvPr id="52" name="PubPieSlice"/>
          <p:cNvSpPr>
            <a:spLocks noEditPoints="1" noChangeArrowheads="1"/>
          </p:cNvSpPr>
          <p:nvPr/>
        </p:nvSpPr>
        <p:spPr bwMode="auto">
          <a:xfrm rot="12155817" flipH="1">
            <a:off x="4130904" y="921125"/>
            <a:ext cx="850900" cy="746480"/>
          </a:xfrm>
          <a:custGeom>
            <a:avLst/>
            <a:gdLst>
              <a:gd name="G0" fmla="+- 0 0 0"/>
              <a:gd name="G1" fmla="sin 10800 -4994155"/>
              <a:gd name="G2" fmla="cos 10800 -4994155"/>
              <a:gd name="G3" fmla="sin 10800 -8212907"/>
              <a:gd name="G4" fmla="cos 10800 -8212907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3375 w 21600"/>
              <a:gd name="T1" fmla="*/ 311 h 21600"/>
              <a:gd name="T2" fmla="*/ 10800 w 21600"/>
              <a:gd name="T3" fmla="*/ 10800 h 21600"/>
              <a:gd name="T4" fmla="*/ 4556 w 21600"/>
              <a:gd name="T5" fmla="*/ 1987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3374" y="311"/>
                </a:moveTo>
                <a:cubicBezTo>
                  <a:pt x="12532" y="104"/>
                  <a:pt x="11667" y="0"/>
                  <a:pt x="10800" y="0"/>
                </a:cubicBezTo>
                <a:cubicBezTo>
                  <a:pt x="8563" y="-1"/>
                  <a:pt x="6381" y="694"/>
                  <a:pt x="4556" y="1987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" name="PubPieSlice"/>
          <p:cNvSpPr>
            <a:spLocks noEditPoints="1" noChangeArrowheads="1"/>
          </p:cNvSpPr>
          <p:nvPr/>
        </p:nvSpPr>
        <p:spPr bwMode="auto">
          <a:xfrm rot="8647334" flipH="1">
            <a:off x="4183438" y="763138"/>
            <a:ext cx="850900" cy="1176781"/>
          </a:xfrm>
          <a:custGeom>
            <a:avLst/>
            <a:gdLst>
              <a:gd name="G0" fmla="+- 0 0 0"/>
              <a:gd name="G1" fmla="sin 10800 -4934522"/>
              <a:gd name="G2" fmla="cos 10800 -4934522"/>
              <a:gd name="G3" fmla="sin 10800 -7270871"/>
              <a:gd name="G4" fmla="cos 10800 -7270871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3541 w 21600"/>
              <a:gd name="T1" fmla="*/ 353 h 21600"/>
              <a:gd name="T2" fmla="*/ 10800 w 21600"/>
              <a:gd name="T3" fmla="*/ 10800 h 21600"/>
              <a:gd name="T4" fmla="*/ 6939 w 21600"/>
              <a:gd name="T5" fmla="*/ 713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3540" y="353"/>
                </a:moveTo>
                <a:cubicBezTo>
                  <a:pt x="12646" y="118"/>
                  <a:pt x="11724" y="0"/>
                  <a:pt x="10800" y="0"/>
                </a:cubicBezTo>
                <a:cubicBezTo>
                  <a:pt x="9480" y="-1"/>
                  <a:pt x="8171" y="241"/>
                  <a:pt x="6939" y="713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" name="PubPieSlice"/>
          <p:cNvSpPr>
            <a:spLocks noEditPoints="1" noChangeArrowheads="1"/>
          </p:cNvSpPr>
          <p:nvPr/>
        </p:nvSpPr>
        <p:spPr bwMode="auto">
          <a:xfrm rot="3704842" flipH="1">
            <a:off x="4271125" y="1793866"/>
            <a:ext cx="422275" cy="422275"/>
          </a:xfrm>
          <a:custGeom>
            <a:avLst/>
            <a:gdLst>
              <a:gd name="G0" fmla="+- 0 0 0"/>
              <a:gd name="G1" fmla="sin 10800 -2015871"/>
              <a:gd name="G2" fmla="cos 10800 -2015871"/>
              <a:gd name="G3" fmla="sin 10800 11079364"/>
              <a:gd name="G4" fmla="cos 10800 11079364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20080 w 21600"/>
              <a:gd name="T1" fmla="*/ 5276 h 21600"/>
              <a:gd name="T2" fmla="*/ 10800 w 21600"/>
              <a:gd name="T3" fmla="*/ 10800 h 21600"/>
              <a:gd name="T4" fmla="*/ 196 w 21600"/>
              <a:gd name="T5" fmla="*/ 1285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20080" y="5275"/>
                </a:moveTo>
                <a:cubicBezTo>
                  <a:pt x="18132" y="2004"/>
                  <a:pt x="14607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488"/>
                  <a:pt x="65" y="12174"/>
                  <a:pt x="196" y="12849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endParaRPr lang="hu-HU"/>
          </a:p>
        </p:txBody>
      </p:sp>
      <p:sp>
        <p:nvSpPr>
          <p:cNvPr id="4" name="PubPieSlice"/>
          <p:cNvSpPr>
            <a:spLocks noEditPoints="1" noChangeArrowheads="1"/>
          </p:cNvSpPr>
          <p:nvPr/>
        </p:nvSpPr>
        <p:spPr bwMode="auto">
          <a:xfrm rot="3704842" flipH="1">
            <a:off x="2267700" y="1909753"/>
            <a:ext cx="850900" cy="850900"/>
          </a:xfrm>
          <a:custGeom>
            <a:avLst/>
            <a:gdLst>
              <a:gd name="G0" fmla="+- 0 0 0"/>
              <a:gd name="G1" fmla="sin 10800 -5735208"/>
              <a:gd name="G2" fmla="cos 10800 -5735208"/>
              <a:gd name="G3" fmla="sin 10800 -9169170"/>
              <a:gd name="G4" fmla="cos 10800 -916917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1268 w 21600"/>
              <a:gd name="T1" fmla="*/ 10 h 21600"/>
              <a:gd name="T2" fmla="*/ 10800 w 21600"/>
              <a:gd name="T3" fmla="*/ 10800 h 21600"/>
              <a:gd name="T4" fmla="*/ 2537 w 21600"/>
              <a:gd name="T5" fmla="*/ 3844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1267" y="10"/>
                </a:moveTo>
                <a:cubicBezTo>
                  <a:pt x="11112" y="3"/>
                  <a:pt x="10956" y="0"/>
                  <a:pt x="10800" y="0"/>
                </a:cubicBezTo>
                <a:cubicBezTo>
                  <a:pt x="7613" y="-1"/>
                  <a:pt x="4589" y="1407"/>
                  <a:pt x="2537" y="3844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endParaRPr lang="hu-HU" dirty="0"/>
          </a:p>
        </p:txBody>
      </p:sp>
      <p:sp>
        <p:nvSpPr>
          <p:cNvPr id="5" name="PubPieSlice"/>
          <p:cNvSpPr>
            <a:spLocks noEditPoints="1" noChangeArrowheads="1"/>
          </p:cNvSpPr>
          <p:nvPr/>
        </p:nvSpPr>
        <p:spPr bwMode="auto">
          <a:xfrm rot="3704842" flipH="1">
            <a:off x="2504237" y="3022591"/>
            <a:ext cx="850900" cy="850900"/>
          </a:xfrm>
          <a:custGeom>
            <a:avLst/>
            <a:gdLst>
              <a:gd name="G0" fmla="+- 0 0 0"/>
              <a:gd name="G1" fmla="sin 10800 -4934522"/>
              <a:gd name="G2" fmla="cos 10800 -4934522"/>
              <a:gd name="G3" fmla="sin 10800 -7270871"/>
              <a:gd name="G4" fmla="cos 10800 -7270871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3541 w 21600"/>
              <a:gd name="T1" fmla="*/ 353 h 21600"/>
              <a:gd name="T2" fmla="*/ 10800 w 21600"/>
              <a:gd name="T3" fmla="*/ 10800 h 21600"/>
              <a:gd name="T4" fmla="*/ 6939 w 21600"/>
              <a:gd name="T5" fmla="*/ 713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3540" y="353"/>
                </a:moveTo>
                <a:cubicBezTo>
                  <a:pt x="12646" y="118"/>
                  <a:pt x="11724" y="0"/>
                  <a:pt x="10800" y="0"/>
                </a:cubicBezTo>
                <a:cubicBezTo>
                  <a:pt x="9480" y="-1"/>
                  <a:pt x="8171" y="241"/>
                  <a:pt x="6939" y="713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" name="PubPieSlice"/>
          <p:cNvSpPr>
            <a:spLocks noEditPoints="1" noChangeArrowheads="1"/>
          </p:cNvSpPr>
          <p:nvPr/>
        </p:nvSpPr>
        <p:spPr bwMode="auto">
          <a:xfrm rot="3704842" flipH="1">
            <a:off x="2389937" y="2935278"/>
            <a:ext cx="1036638" cy="1036638"/>
          </a:xfrm>
          <a:custGeom>
            <a:avLst/>
            <a:gdLst>
              <a:gd name="G0" fmla="+- 0 0 0"/>
              <a:gd name="G1" fmla="sin 10800 -7199423"/>
              <a:gd name="G2" fmla="cos 10800 -7199423"/>
              <a:gd name="G3" fmla="sin 10800 -7797480"/>
              <a:gd name="G4" fmla="cos 10800 -779748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7131 w 21600"/>
              <a:gd name="T1" fmla="*/ 641 h 21600"/>
              <a:gd name="T2" fmla="*/ 10800 w 21600"/>
              <a:gd name="T3" fmla="*/ 10800 h 21600"/>
              <a:gd name="T4" fmla="*/ 5567 w 21600"/>
              <a:gd name="T5" fmla="*/ 1352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7131" y="642"/>
                </a:moveTo>
                <a:cubicBezTo>
                  <a:pt x="6591" y="836"/>
                  <a:pt x="6068" y="1074"/>
                  <a:pt x="5567" y="1352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" name="PubPieSlice"/>
          <p:cNvSpPr>
            <a:spLocks noEditPoints="1" noChangeArrowheads="1"/>
          </p:cNvSpPr>
          <p:nvPr/>
        </p:nvSpPr>
        <p:spPr bwMode="auto">
          <a:xfrm rot="3704842" flipH="1">
            <a:off x="3272587" y="2293928"/>
            <a:ext cx="850900" cy="850900"/>
          </a:xfrm>
          <a:custGeom>
            <a:avLst/>
            <a:gdLst>
              <a:gd name="G0" fmla="+- 0 0 0"/>
              <a:gd name="G1" fmla="sin 10800 -4994155"/>
              <a:gd name="G2" fmla="cos 10800 -4994155"/>
              <a:gd name="G3" fmla="sin 10800 -8212907"/>
              <a:gd name="G4" fmla="cos 10800 -8212907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3375 w 21600"/>
              <a:gd name="T1" fmla="*/ 311 h 21600"/>
              <a:gd name="T2" fmla="*/ 10800 w 21600"/>
              <a:gd name="T3" fmla="*/ 10800 h 21600"/>
              <a:gd name="T4" fmla="*/ 4556 w 21600"/>
              <a:gd name="T5" fmla="*/ 1987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3374" y="311"/>
                </a:moveTo>
                <a:cubicBezTo>
                  <a:pt x="12532" y="104"/>
                  <a:pt x="11667" y="0"/>
                  <a:pt x="10800" y="0"/>
                </a:cubicBezTo>
                <a:cubicBezTo>
                  <a:pt x="8563" y="-1"/>
                  <a:pt x="6381" y="694"/>
                  <a:pt x="4556" y="1987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" name="PubPieSlice"/>
          <p:cNvSpPr>
            <a:spLocks noEditPoints="1" noChangeArrowheads="1"/>
          </p:cNvSpPr>
          <p:nvPr/>
        </p:nvSpPr>
        <p:spPr bwMode="auto">
          <a:xfrm rot="17895158">
            <a:off x="3267825" y="2293928"/>
            <a:ext cx="850900" cy="850900"/>
          </a:xfrm>
          <a:custGeom>
            <a:avLst/>
            <a:gdLst>
              <a:gd name="G0" fmla="+- 0 0 0"/>
              <a:gd name="G1" fmla="sin 10800 -6345493"/>
              <a:gd name="G2" fmla="cos 10800 -6345493"/>
              <a:gd name="G3" fmla="sin 10800 -10723848"/>
              <a:gd name="G4" fmla="cos 10800 -10723848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9516 w 21600"/>
              <a:gd name="T1" fmla="*/ 76 h 21600"/>
              <a:gd name="T2" fmla="*/ 10800 w 21600"/>
              <a:gd name="T3" fmla="*/ 10800 h 21600"/>
              <a:gd name="T4" fmla="*/ 437 w 21600"/>
              <a:gd name="T5" fmla="*/ 7756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9516" y="76"/>
                </a:moveTo>
                <a:cubicBezTo>
                  <a:pt x="5226" y="590"/>
                  <a:pt x="1655" y="3610"/>
                  <a:pt x="437" y="7756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/>
          <a:lstStyle/>
          <a:p>
            <a:endParaRPr lang="hu-HU"/>
          </a:p>
        </p:txBody>
      </p:sp>
      <p:sp>
        <p:nvSpPr>
          <p:cNvPr id="9" name="PubPieSlice"/>
          <p:cNvSpPr>
            <a:spLocks noEditPoints="1" noChangeArrowheads="1"/>
          </p:cNvSpPr>
          <p:nvPr/>
        </p:nvSpPr>
        <p:spPr bwMode="auto">
          <a:xfrm rot="19969151">
            <a:off x="4907712" y="2754303"/>
            <a:ext cx="850900" cy="850900"/>
          </a:xfrm>
          <a:custGeom>
            <a:avLst/>
            <a:gdLst>
              <a:gd name="G0" fmla="+- 0 0 0"/>
              <a:gd name="G1" fmla="sin 10800 -5455739"/>
              <a:gd name="G2" fmla="cos 10800 -5455739"/>
              <a:gd name="G3" fmla="sin 10800 -8212907"/>
              <a:gd name="G4" fmla="cos 10800 -8212907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2069 w 21600"/>
              <a:gd name="T1" fmla="*/ 74 h 21600"/>
              <a:gd name="T2" fmla="*/ 10800 w 21600"/>
              <a:gd name="T3" fmla="*/ 10800 h 21600"/>
              <a:gd name="T4" fmla="*/ 4556 w 21600"/>
              <a:gd name="T5" fmla="*/ 1987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2068" y="74"/>
                </a:moveTo>
                <a:cubicBezTo>
                  <a:pt x="11647" y="24"/>
                  <a:pt x="11224" y="0"/>
                  <a:pt x="10800" y="0"/>
                </a:cubicBezTo>
                <a:cubicBezTo>
                  <a:pt x="8563" y="-1"/>
                  <a:pt x="6381" y="694"/>
                  <a:pt x="4556" y="1987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" name="PubPieSlice"/>
          <p:cNvSpPr>
            <a:spLocks noEditPoints="1" noChangeArrowheads="1"/>
          </p:cNvSpPr>
          <p:nvPr/>
        </p:nvSpPr>
        <p:spPr bwMode="auto">
          <a:xfrm rot="4576880">
            <a:off x="5072813" y="2924165"/>
            <a:ext cx="576262" cy="576263"/>
          </a:xfrm>
          <a:custGeom>
            <a:avLst/>
            <a:gdLst>
              <a:gd name="G0" fmla="+- 0 0 0"/>
              <a:gd name="G1" fmla="sin 10800 -3638004"/>
              <a:gd name="G2" fmla="cos 10800 -3638004"/>
              <a:gd name="G3" fmla="sin 10800 -8212907"/>
              <a:gd name="G4" fmla="cos 10800 -8212907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6915 w 21600"/>
              <a:gd name="T1" fmla="*/ 1898 h 21600"/>
              <a:gd name="T2" fmla="*/ 10800 w 21600"/>
              <a:gd name="T3" fmla="*/ 10800 h 21600"/>
              <a:gd name="T4" fmla="*/ 4556 w 21600"/>
              <a:gd name="T5" fmla="*/ 1987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6915" y="1897"/>
                </a:moveTo>
                <a:cubicBezTo>
                  <a:pt x="15115" y="661"/>
                  <a:pt x="12983" y="0"/>
                  <a:pt x="10800" y="0"/>
                </a:cubicBezTo>
                <a:cubicBezTo>
                  <a:pt x="8563" y="-1"/>
                  <a:pt x="6381" y="694"/>
                  <a:pt x="4556" y="1987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" name="PubPieSlice"/>
          <p:cNvSpPr>
            <a:spLocks noEditPoints="1" noChangeArrowheads="1"/>
          </p:cNvSpPr>
          <p:nvPr/>
        </p:nvSpPr>
        <p:spPr bwMode="auto">
          <a:xfrm rot="17895158">
            <a:off x="4923587" y="2792403"/>
            <a:ext cx="850900" cy="850900"/>
          </a:xfrm>
          <a:custGeom>
            <a:avLst/>
            <a:gdLst>
              <a:gd name="G0" fmla="+- 0 0 0"/>
              <a:gd name="G1" fmla="sin 10800 -5455739"/>
              <a:gd name="G2" fmla="cos 10800 -5455739"/>
              <a:gd name="G3" fmla="sin 10800 -8212907"/>
              <a:gd name="G4" fmla="cos 10800 -8212907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2069 w 21600"/>
              <a:gd name="T1" fmla="*/ 74 h 21600"/>
              <a:gd name="T2" fmla="*/ 10800 w 21600"/>
              <a:gd name="T3" fmla="*/ 10800 h 21600"/>
              <a:gd name="T4" fmla="*/ 4556 w 21600"/>
              <a:gd name="T5" fmla="*/ 1987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2068" y="74"/>
                </a:moveTo>
                <a:cubicBezTo>
                  <a:pt x="11647" y="24"/>
                  <a:pt x="11224" y="0"/>
                  <a:pt x="10800" y="0"/>
                </a:cubicBezTo>
                <a:cubicBezTo>
                  <a:pt x="8563" y="-1"/>
                  <a:pt x="6381" y="694"/>
                  <a:pt x="4556" y="1987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" name="PubPieSlice"/>
          <p:cNvSpPr>
            <a:spLocks noEditPoints="1" noChangeArrowheads="1"/>
          </p:cNvSpPr>
          <p:nvPr/>
        </p:nvSpPr>
        <p:spPr bwMode="auto">
          <a:xfrm rot="17895158">
            <a:off x="5622087" y="3119428"/>
            <a:ext cx="850900" cy="850900"/>
          </a:xfrm>
          <a:custGeom>
            <a:avLst/>
            <a:gdLst>
              <a:gd name="G0" fmla="+- 0 0 0"/>
              <a:gd name="G1" fmla="sin 10800 -2694457"/>
              <a:gd name="G2" fmla="cos 10800 -2694457"/>
              <a:gd name="G3" fmla="sin 10800 -6026676"/>
              <a:gd name="G4" fmla="cos 10800 -6026676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8936 w 21600"/>
              <a:gd name="T1" fmla="*/ 3698 h 21600"/>
              <a:gd name="T2" fmla="*/ 10800 w 21600"/>
              <a:gd name="T3" fmla="*/ 10800 h 21600"/>
              <a:gd name="T4" fmla="*/ 10430 w 21600"/>
              <a:gd name="T5" fmla="*/ 6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8936" y="3697"/>
                </a:moveTo>
                <a:cubicBezTo>
                  <a:pt x="16885" y="1348"/>
                  <a:pt x="13918" y="0"/>
                  <a:pt x="10800" y="0"/>
                </a:cubicBezTo>
                <a:cubicBezTo>
                  <a:pt x="10676" y="-1"/>
                  <a:pt x="10553" y="2"/>
                  <a:pt x="10430" y="6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3" name="PubPieSlice"/>
          <p:cNvSpPr>
            <a:spLocks noEditPoints="1" noChangeArrowheads="1"/>
          </p:cNvSpPr>
          <p:nvPr/>
        </p:nvSpPr>
        <p:spPr bwMode="auto">
          <a:xfrm rot="17895158">
            <a:off x="5691937" y="3176578"/>
            <a:ext cx="736600" cy="736600"/>
          </a:xfrm>
          <a:custGeom>
            <a:avLst/>
            <a:gdLst>
              <a:gd name="G0" fmla="+- 0 0 0"/>
              <a:gd name="G1" fmla="sin 10800 17694720"/>
              <a:gd name="G2" fmla="cos 10800 17694720"/>
              <a:gd name="G3" fmla="sin 10800 -7293263"/>
              <a:gd name="G4" fmla="cos 10800 -7293263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0799 w 21600"/>
              <a:gd name="T1" fmla="*/ 0 h 21600"/>
              <a:gd name="T2" fmla="*/ 10800 w 21600"/>
              <a:gd name="T3" fmla="*/ 10800 h 21600"/>
              <a:gd name="T4" fmla="*/ 6879 w 21600"/>
              <a:gd name="T5" fmla="*/ 736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0799" y="0"/>
                </a:moveTo>
                <a:cubicBezTo>
                  <a:pt x="9458" y="0"/>
                  <a:pt x="8128" y="249"/>
                  <a:pt x="6879" y="736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4" name="PubPieSlice"/>
          <p:cNvSpPr>
            <a:spLocks noEditPoints="1" noChangeArrowheads="1"/>
          </p:cNvSpPr>
          <p:nvPr/>
        </p:nvSpPr>
        <p:spPr bwMode="auto">
          <a:xfrm rot="17895158">
            <a:off x="4387012" y="2446328"/>
            <a:ext cx="736600" cy="736600"/>
          </a:xfrm>
          <a:custGeom>
            <a:avLst/>
            <a:gdLst>
              <a:gd name="G0" fmla="+- 0 0 0"/>
              <a:gd name="G1" fmla="sin 10800 -3155979"/>
              <a:gd name="G2" fmla="cos 10800 -3155979"/>
              <a:gd name="G3" fmla="sin 10800 -7319644"/>
              <a:gd name="G4" fmla="cos 10800 -7319644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8004 w 21600"/>
              <a:gd name="T1" fmla="*/ 2754 h 21600"/>
              <a:gd name="T2" fmla="*/ 10800 w 21600"/>
              <a:gd name="T3" fmla="*/ 10800 h 21600"/>
              <a:gd name="T4" fmla="*/ 6808 w 21600"/>
              <a:gd name="T5" fmla="*/ 764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8004" y="2753"/>
                </a:moveTo>
                <a:cubicBezTo>
                  <a:pt x="16023" y="980"/>
                  <a:pt x="13458" y="0"/>
                  <a:pt x="10800" y="0"/>
                </a:cubicBezTo>
                <a:cubicBezTo>
                  <a:pt x="9433" y="-1"/>
                  <a:pt x="8078" y="259"/>
                  <a:pt x="6808" y="764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5" name="PubPieSlice"/>
          <p:cNvSpPr>
            <a:spLocks noEditPoints="1" noChangeArrowheads="1"/>
          </p:cNvSpPr>
          <p:nvPr/>
        </p:nvSpPr>
        <p:spPr bwMode="auto">
          <a:xfrm rot="17895158">
            <a:off x="5482387" y="2276466"/>
            <a:ext cx="736600" cy="736600"/>
          </a:xfrm>
          <a:custGeom>
            <a:avLst/>
            <a:gdLst>
              <a:gd name="G0" fmla="+- 0 0 0"/>
              <a:gd name="G1" fmla="sin 10800 -4611617"/>
              <a:gd name="G2" fmla="cos 10800 -4611617"/>
              <a:gd name="G3" fmla="sin 10800 -10892798"/>
              <a:gd name="G4" fmla="cos 10800 -10892798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4428 w 21600"/>
              <a:gd name="T1" fmla="*/ 627 h 21600"/>
              <a:gd name="T2" fmla="*/ 10800 w 21600"/>
              <a:gd name="T3" fmla="*/ 10800 h 21600"/>
              <a:gd name="T4" fmla="*/ 311 w 21600"/>
              <a:gd name="T5" fmla="*/ 8225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4427" y="627"/>
                </a:moveTo>
                <a:cubicBezTo>
                  <a:pt x="13263" y="212"/>
                  <a:pt x="12036" y="0"/>
                  <a:pt x="10800" y="0"/>
                </a:cubicBezTo>
                <a:cubicBezTo>
                  <a:pt x="5827" y="-1"/>
                  <a:pt x="1497" y="3395"/>
                  <a:pt x="311" y="8225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4579100" y="1295391"/>
            <a:ext cx="1266825" cy="134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2888412" y="3444866"/>
            <a:ext cx="3187700" cy="7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18" name="Line 39"/>
          <p:cNvSpPr>
            <a:spLocks noChangeShapeType="1"/>
          </p:cNvSpPr>
          <p:nvPr/>
        </p:nvSpPr>
        <p:spPr bwMode="auto">
          <a:xfrm rot="20847866">
            <a:off x="2789987" y="231932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" name="Line 40"/>
          <p:cNvSpPr>
            <a:spLocks noChangeShapeType="1"/>
          </p:cNvSpPr>
          <p:nvPr/>
        </p:nvSpPr>
        <p:spPr bwMode="auto">
          <a:xfrm rot="20847866">
            <a:off x="2721725" y="2225666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 rot="20847866" flipV="1">
            <a:off x="2845550" y="2822566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" name="Line 42"/>
          <p:cNvSpPr>
            <a:spLocks noChangeShapeType="1"/>
          </p:cNvSpPr>
          <p:nvPr/>
        </p:nvSpPr>
        <p:spPr bwMode="auto">
          <a:xfrm rot="20847866" flipV="1">
            <a:off x="3621837" y="2103428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2" name="Line 43"/>
          <p:cNvSpPr>
            <a:spLocks noChangeShapeType="1"/>
          </p:cNvSpPr>
          <p:nvPr/>
        </p:nvSpPr>
        <p:spPr bwMode="auto">
          <a:xfrm rot="20847866">
            <a:off x="3712325" y="2611428"/>
            <a:ext cx="104140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" name="Line 44"/>
          <p:cNvSpPr>
            <a:spLocks noChangeShapeType="1"/>
          </p:cNvSpPr>
          <p:nvPr/>
        </p:nvSpPr>
        <p:spPr bwMode="auto">
          <a:xfrm rot="20847866">
            <a:off x="4560050" y="1985953"/>
            <a:ext cx="117475" cy="86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4" name="Line 45"/>
          <p:cNvSpPr>
            <a:spLocks noChangeShapeType="1"/>
          </p:cNvSpPr>
          <p:nvPr/>
        </p:nvSpPr>
        <p:spPr bwMode="auto">
          <a:xfrm rot="20847866" flipV="1">
            <a:off x="4390187" y="1296978"/>
            <a:ext cx="265113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5" name="Line 46"/>
          <p:cNvSpPr>
            <a:spLocks noChangeShapeType="1"/>
          </p:cNvSpPr>
          <p:nvPr/>
        </p:nvSpPr>
        <p:spPr bwMode="auto">
          <a:xfrm rot="20847866">
            <a:off x="4790237" y="2744778"/>
            <a:ext cx="51752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6" name="Line 47"/>
          <p:cNvSpPr>
            <a:spLocks noChangeShapeType="1"/>
          </p:cNvSpPr>
          <p:nvPr/>
        </p:nvSpPr>
        <p:spPr bwMode="auto">
          <a:xfrm rot="20847866">
            <a:off x="4809287" y="1219191"/>
            <a:ext cx="331788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7" name="Line 48"/>
          <p:cNvSpPr>
            <a:spLocks noChangeShapeType="1"/>
          </p:cNvSpPr>
          <p:nvPr/>
        </p:nvSpPr>
        <p:spPr bwMode="auto">
          <a:xfrm rot="20847866" flipV="1">
            <a:off x="2572500" y="1490653"/>
            <a:ext cx="2081212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" name="Line 49"/>
          <p:cNvSpPr>
            <a:spLocks noChangeShapeType="1"/>
          </p:cNvSpPr>
          <p:nvPr/>
        </p:nvSpPr>
        <p:spPr bwMode="auto">
          <a:xfrm rot="20847866">
            <a:off x="2918575" y="3179753"/>
            <a:ext cx="2438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" name="Line 50"/>
          <p:cNvSpPr>
            <a:spLocks noChangeShapeType="1"/>
          </p:cNvSpPr>
          <p:nvPr/>
        </p:nvSpPr>
        <p:spPr bwMode="auto">
          <a:xfrm rot="20847866" flipV="1">
            <a:off x="5304587" y="2698741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" name="Line 51"/>
          <p:cNvSpPr>
            <a:spLocks noChangeShapeType="1"/>
          </p:cNvSpPr>
          <p:nvPr/>
        </p:nvSpPr>
        <p:spPr bwMode="auto">
          <a:xfrm rot="20847866">
            <a:off x="5403012" y="314482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" name="Line 52"/>
          <p:cNvSpPr>
            <a:spLocks noChangeShapeType="1"/>
          </p:cNvSpPr>
          <p:nvPr/>
        </p:nvSpPr>
        <p:spPr bwMode="auto">
          <a:xfrm rot="20847866">
            <a:off x="5955462" y="2627303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2" name="Oval 53"/>
          <p:cNvSpPr>
            <a:spLocks noChangeArrowheads="1"/>
          </p:cNvSpPr>
          <p:nvPr/>
        </p:nvSpPr>
        <p:spPr bwMode="auto">
          <a:xfrm rot="20847866">
            <a:off x="5976100" y="3454391"/>
            <a:ext cx="150812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3" name="Oval 54"/>
          <p:cNvSpPr>
            <a:spLocks noChangeArrowheads="1"/>
          </p:cNvSpPr>
          <p:nvPr/>
        </p:nvSpPr>
        <p:spPr bwMode="auto">
          <a:xfrm rot="20847866">
            <a:off x="5777662" y="2562216"/>
            <a:ext cx="150813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4" name="Oval 55"/>
          <p:cNvSpPr>
            <a:spLocks noChangeArrowheads="1"/>
          </p:cNvSpPr>
          <p:nvPr/>
        </p:nvSpPr>
        <p:spPr bwMode="auto">
          <a:xfrm rot="20847866">
            <a:off x="5282362" y="3140066"/>
            <a:ext cx="150813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5" name="Oval 56"/>
          <p:cNvSpPr>
            <a:spLocks noChangeArrowheads="1"/>
          </p:cNvSpPr>
          <p:nvPr/>
        </p:nvSpPr>
        <p:spPr bwMode="auto">
          <a:xfrm rot="20847866">
            <a:off x="4693400" y="2754303"/>
            <a:ext cx="150812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6" name="Oval 57"/>
          <p:cNvSpPr>
            <a:spLocks noChangeArrowheads="1"/>
          </p:cNvSpPr>
          <p:nvPr/>
        </p:nvSpPr>
        <p:spPr bwMode="auto">
          <a:xfrm rot="20847866">
            <a:off x="4390187" y="1933566"/>
            <a:ext cx="150813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7" name="Oval 58"/>
          <p:cNvSpPr>
            <a:spLocks noChangeArrowheads="1"/>
          </p:cNvSpPr>
          <p:nvPr/>
        </p:nvSpPr>
        <p:spPr bwMode="auto">
          <a:xfrm rot="20847866">
            <a:off x="4501312" y="1217603"/>
            <a:ext cx="150813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8" name="Oval 59"/>
          <p:cNvSpPr>
            <a:spLocks noChangeArrowheads="1"/>
          </p:cNvSpPr>
          <p:nvPr/>
        </p:nvSpPr>
        <p:spPr bwMode="auto">
          <a:xfrm rot="20847866">
            <a:off x="3612312" y="2652703"/>
            <a:ext cx="150813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9" name="Oval 60"/>
          <p:cNvSpPr>
            <a:spLocks noChangeArrowheads="1"/>
          </p:cNvSpPr>
          <p:nvPr/>
        </p:nvSpPr>
        <p:spPr bwMode="auto">
          <a:xfrm rot="20847866">
            <a:off x="2836025" y="3371841"/>
            <a:ext cx="150812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0" name="Oval 61"/>
          <p:cNvSpPr>
            <a:spLocks noChangeArrowheads="1"/>
          </p:cNvSpPr>
          <p:nvPr/>
        </p:nvSpPr>
        <p:spPr bwMode="auto">
          <a:xfrm rot="20847866">
            <a:off x="2588375" y="2255828"/>
            <a:ext cx="150812" cy="133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1" name="Group 62"/>
          <p:cNvGrpSpPr>
            <a:grpSpLocks/>
          </p:cNvGrpSpPr>
          <p:nvPr/>
        </p:nvGrpSpPr>
        <p:grpSpPr bwMode="auto">
          <a:xfrm>
            <a:off x="2664575" y="944553"/>
            <a:ext cx="3411537" cy="2965450"/>
            <a:chOff x="1747" y="2254"/>
            <a:chExt cx="2149" cy="1868"/>
          </a:xfrm>
        </p:grpSpPr>
        <p:sp>
          <p:nvSpPr>
            <p:cNvPr id="42" name="Line 63"/>
            <p:cNvSpPr>
              <a:spLocks noChangeShapeType="1"/>
            </p:cNvSpPr>
            <p:nvPr/>
          </p:nvSpPr>
          <p:spPr bwMode="auto">
            <a:xfrm>
              <a:off x="1902" y="3405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43" name="Line 64"/>
            <p:cNvSpPr>
              <a:spLocks noChangeShapeType="1"/>
            </p:cNvSpPr>
            <p:nvPr/>
          </p:nvSpPr>
          <p:spPr bwMode="auto">
            <a:xfrm>
              <a:off x="1747" y="2830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44" name="Line 65"/>
            <p:cNvSpPr>
              <a:spLocks noChangeShapeType="1"/>
            </p:cNvSpPr>
            <p:nvPr/>
          </p:nvSpPr>
          <p:spPr bwMode="auto">
            <a:xfrm>
              <a:off x="2391" y="2956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45" name="Line 66"/>
            <p:cNvSpPr>
              <a:spLocks noChangeShapeType="1"/>
            </p:cNvSpPr>
            <p:nvPr/>
          </p:nvSpPr>
          <p:spPr bwMode="auto">
            <a:xfrm flipH="1">
              <a:off x="2863" y="2775"/>
              <a:ext cx="7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46" name="Line 67"/>
            <p:cNvSpPr>
              <a:spLocks noChangeShapeType="1"/>
            </p:cNvSpPr>
            <p:nvPr/>
          </p:nvSpPr>
          <p:spPr bwMode="auto">
            <a:xfrm flipH="1">
              <a:off x="3079" y="3180"/>
              <a:ext cx="7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47" name="Line 68"/>
            <p:cNvSpPr>
              <a:spLocks noChangeShapeType="1"/>
            </p:cNvSpPr>
            <p:nvPr/>
          </p:nvSpPr>
          <p:spPr bwMode="auto">
            <a:xfrm flipH="1">
              <a:off x="3449" y="3368"/>
              <a:ext cx="7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48" name="Line 69"/>
            <p:cNvSpPr>
              <a:spLocks noChangeShapeType="1"/>
            </p:cNvSpPr>
            <p:nvPr/>
          </p:nvSpPr>
          <p:spPr bwMode="auto">
            <a:xfrm flipH="1">
              <a:off x="3889" y="3626"/>
              <a:ext cx="7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49" name="Line 70"/>
            <p:cNvSpPr>
              <a:spLocks noChangeShapeType="1"/>
            </p:cNvSpPr>
            <p:nvPr/>
          </p:nvSpPr>
          <p:spPr bwMode="auto">
            <a:xfrm flipH="1">
              <a:off x="3750" y="3066"/>
              <a:ext cx="7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50" name="Line 71"/>
            <p:cNvSpPr>
              <a:spLocks noChangeShapeType="1"/>
            </p:cNvSpPr>
            <p:nvPr/>
          </p:nvSpPr>
          <p:spPr bwMode="auto">
            <a:xfrm flipH="1">
              <a:off x="2953" y="2254"/>
              <a:ext cx="7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u-HU"/>
            </a:p>
          </p:txBody>
        </p:sp>
      </p:grpSp>
      <p:sp>
        <p:nvSpPr>
          <p:cNvPr id="57" name="Szövegdoboz 56"/>
          <p:cNvSpPr txBox="1"/>
          <p:nvPr/>
        </p:nvSpPr>
        <p:spPr>
          <a:xfrm>
            <a:off x="2690155" y="4016953"/>
            <a:ext cx="3555782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kék sarok </a:t>
            </a:r>
            <a:r>
              <a:rPr lang="hu-HU" sz="2800" dirty="0" smtClean="0">
                <a:sym typeface="Symbol"/>
              </a:rPr>
              <a:t> lap</a:t>
            </a:r>
          </a:p>
          <a:p>
            <a:r>
              <a:rPr lang="hu-HU" sz="2800" dirty="0" smtClean="0"/>
              <a:t>fehér sarok </a:t>
            </a:r>
            <a:r>
              <a:rPr lang="hu-HU" sz="2800" dirty="0" smtClean="0">
                <a:sym typeface="Symbol"/>
              </a:rPr>
              <a:t> csúcs</a:t>
            </a:r>
            <a:r>
              <a:rPr lang="hu-HU" sz="2800" dirty="0" smtClean="0"/>
              <a:t> </a:t>
            </a:r>
            <a:endParaRPr lang="hu-HU" sz="2800" dirty="0"/>
          </a:p>
        </p:txBody>
      </p:sp>
      <p:sp>
        <p:nvSpPr>
          <p:cNvPr id="54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</a:t>
            </a:r>
            <a:r>
              <a:rPr lang="hu-HU" sz="2800" dirty="0" err="1" smtClean="0"/>
              <a:t>szinezése</a:t>
            </a:r>
            <a:r>
              <a:rPr lang="hu-HU" sz="2800" dirty="0" smtClean="0"/>
              <a:t> 2 színnel I.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43"/>
          <p:cNvGrpSpPr/>
          <p:nvPr/>
        </p:nvGrpSpPr>
        <p:grpSpPr>
          <a:xfrm>
            <a:off x="231775" y="2200761"/>
            <a:ext cx="8910638" cy="2495604"/>
            <a:chOff x="231775" y="2200761"/>
            <a:chExt cx="8910638" cy="2495604"/>
          </a:xfrm>
        </p:grpSpPr>
        <p:sp>
          <p:nvSpPr>
            <p:cNvPr id="509976" name="AutoShape 24"/>
            <p:cNvSpPr>
              <a:spLocks noChangeArrowheads="1"/>
            </p:cNvSpPr>
            <p:nvPr/>
          </p:nvSpPr>
          <p:spPr bwMode="auto">
            <a:xfrm>
              <a:off x="231775" y="2353661"/>
              <a:ext cx="8680450" cy="234270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square" anchor="ctr">
              <a:noAutofit/>
            </a:bodyPr>
            <a:lstStyle/>
            <a:p>
              <a:endParaRPr lang="hu-HU" sz="2800"/>
            </a:p>
          </p:txBody>
        </p:sp>
        <p:sp>
          <p:nvSpPr>
            <p:cNvPr id="509975" name="Text Box 23"/>
            <p:cNvSpPr txBox="1">
              <a:spLocks noChangeArrowheads="1"/>
            </p:cNvSpPr>
            <p:nvPr/>
          </p:nvSpPr>
          <p:spPr bwMode="auto">
            <a:xfrm>
              <a:off x="307975" y="2200761"/>
              <a:ext cx="8834438" cy="2306978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hu-HU" sz="2800" dirty="0" smtClean="0"/>
                <a:t>Minden sarkot hozzá lehet rendelni vagy a lapjához, vagy a csúcsához úgy, hogy minden lap</a:t>
              </a:r>
              <a:r>
                <a:rPr lang="en-US" sz="2800" dirty="0" smtClean="0"/>
                <a:t> </a:t>
              </a:r>
              <a:r>
                <a:rPr lang="en-US" sz="2800" dirty="0"/>
                <a:t>2 </a:t>
              </a:r>
              <a:r>
                <a:rPr lang="hu-HU" sz="2800" dirty="0" smtClean="0"/>
                <a:t>sarkot kap és minden csúcs legfeljebb 2 sarkot kap</a:t>
              </a:r>
              <a:r>
                <a:rPr lang="en-US" sz="2800" dirty="0" smtClean="0"/>
                <a:t>.</a:t>
              </a:r>
              <a:endParaRPr lang="en-US" sz="2800" dirty="0"/>
            </a:p>
          </p:txBody>
        </p:sp>
      </p:grpSp>
      <p:grpSp>
        <p:nvGrpSpPr>
          <p:cNvPr id="3" name="Csoportba foglalás 41"/>
          <p:cNvGrpSpPr/>
          <p:nvPr/>
        </p:nvGrpSpPr>
        <p:grpSpPr>
          <a:xfrm>
            <a:off x="348457" y="702245"/>
            <a:ext cx="7027108" cy="1536200"/>
            <a:chOff x="348457" y="702245"/>
            <a:chExt cx="7027108" cy="1536200"/>
          </a:xfrm>
        </p:grpSpPr>
        <p:sp>
          <p:nvSpPr>
            <p:cNvPr id="509956" name="Text Box 4"/>
            <p:cNvSpPr txBox="1">
              <a:spLocks noChangeArrowheads="1"/>
            </p:cNvSpPr>
            <p:nvPr/>
          </p:nvSpPr>
          <p:spPr bwMode="auto">
            <a:xfrm>
              <a:off x="348457" y="931370"/>
              <a:ext cx="1208985" cy="755784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 dirty="0" smtClean="0">
                  <a:solidFill>
                    <a:srgbClr val="0000FF"/>
                  </a:solidFill>
                </a:rPr>
                <a:t>Sarok</a:t>
              </a:r>
              <a:r>
                <a:rPr lang="en-US" dirty="0" smtClean="0">
                  <a:solidFill>
                    <a:srgbClr val="0000FF"/>
                  </a:solidFill>
                </a:rPr>
                <a:t>: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grpSp>
          <p:nvGrpSpPr>
            <p:cNvPr id="4" name="Csoportba foglalás 40"/>
            <p:cNvGrpSpPr/>
            <p:nvPr/>
          </p:nvGrpSpPr>
          <p:grpSpPr>
            <a:xfrm>
              <a:off x="5864417" y="958554"/>
              <a:ext cx="1511148" cy="1279891"/>
              <a:chOff x="5864417" y="958554"/>
              <a:chExt cx="1511148" cy="1279891"/>
            </a:xfrm>
          </p:grpSpPr>
          <p:sp>
            <p:nvSpPr>
              <p:cNvPr id="69" name="Kör 68"/>
              <p:cNvSpPr/>
              <p:nvPr/>
            </p:nvSpPr>
            <p:spPr bwMode="auto">
              <a:xfrm rot="4972508">
                <a:off x="5864417" y="958554"/>
                <a:ext cx="499265" cy="499265"/>
              </a:xfrm>
              <a:prstGeom prst="pie">
                <a:avLst>
                  <a:gd name="adj1" fmla="val 0"/>
                  <a:gd name="adj2" fmla="val 14207617"/>
                </a:avLst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09957" name="Line 5"/>
              <p:cNvSpPr>
                <a:spLocks noChangeShapeType="1"/>
              </p:cNvSpPr>
              <p:nvPr/>
            </p:nvSpPr>
            <p:spPr bwMode="auto">
              <a:xfrm flipH="1" flipV="1">
                <a:off x="6356350" y="1005983"/>
                <a:ext cx="1019215" cy="1955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squar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58" name="Line 6"/>
              <p:cNvSpPr>
                <a:spLocks noChangeShapeType="1"/>
              </p:cNvSpPr>
              <p:nvPr/>
            </p:nvSpPr>
            <p:spPr bwMode="auto">
              <a:xfrm>
                <a:off x="6356350" y="1005983"/>
                <a:ext cx="608012" cy="3254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59" name="Line 7"/>
              <p:cNvSpPr>
                <a:spLocks noChangeShapeType="1"/>
              </p:cNvSpPr>
              <p:nvPr/>
            </p:nvSpPr>
            <p:spPr bwMode="auto">
              <a:xfrm flipH="1">
                <a:off x="6118225" y="1028208"/>
                <a:ext cx="217487" cy="1730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0" name="Line 8"/>
              <p:cNvSpPr>
                <a:spLocks noChangeShapeType="1"/>
              </p:cNvSpPr>
              <p:nvPr/>
            </p:nvSpPr>
            <p:spPr bwMode="auto">
              <a:xfrm>
                <a:off x="6118225" y="1201245"/>
                <a:ext cx="65087" cy="606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1" name="Line 9"/>
              <p:cNvSpPr>
                <a:spLocks noChangeShapeType="1"/>
              </p:cNvSpPr>
              <p:nvPr/>
            </p:nvSpPr>
            <p:spPr bwMode="auto">
              <a:xfrm>
                <a:off x="6183313" y="1807670"/>
                <a:ext cx="563562" cy="1095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2" name="Line 10"/>
              <p:cNvSpPr>
                <a:spLocks noChangeShapeType="1"/>
              </p:cNvSpPr>
              <p:nvPr/>
            </p:nvSpPr>
            <p:spPr bwMode="auto">
              <a:xfrm flipV="1">
                <a:off x="6746875" y="1310783"/>
                <a:ext cx="217487" cy="606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3" name="Line 11"/>
              <p:cNvSpPr>
                <a:spLocks noChangeShapeType="1"/>
              </p:cNvSpPr>
              <p:nvPr/>
            </p:nvSpPr>
            <p:spPr bwMode="auto">
              <a:xfrm flipV="1">
                <a:off x="6964363" y="1223470"/>
                <a:ext cx="411162" cy="873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4" name="Line 12"/>
              <p:cNvSpPr>
                <a:spLocks noChangeShapeType="1"/>
              </p:cNvSpPr>
              <p:nvPr/>
            </p:nvSpPr>
            <p:spPr bwMode="auto">
              <a:xfrm>
                <a:off x="6118224" y="1201244"/>
                <a:ext cx="642860" cy="729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squar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5" name="Line 13"/>
              <p:cNvSpPr>
                <a:spLocks noChangeShapeType="1"/>
              </p:cNvSpPr>
              <p:nvPr/>
            </p:nvSpPr>
            <p:spPr bwMode="auto">
              <a:xfrm>
                <a:off x="6183311" y="1807670"/>
                <a:ext cx="808203" cy="4307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squar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6" name="Line 14"/>
              <p:cNvSpPr>
                <a:spLocks noChangeShapeType="1"/>
              </p:cNvSpPr>
              <p:nvPr/>
            </p:nvSpPr>
            <p:spPr bwMode="auto">
              <a:xfrm>
                <a:off x="6746875" y="1917208"/>
                <a:ext cx="195262" cy="2809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68" name="Oval 16"/>
              <p:cNvSpPr>
                <a:spLocks noChangeArrowheads="1"/>
              </p:cNvSpPr>
              <p:nvPr/>
            </p:nvSpPr>
            <p:spPr bwMode="auto">
              <a:xfrm>
                <a:off x="6913563" y="1285383"/>
                <a:ext cx="87312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71" name="Oval 19"/>
              <p:cNvSpPr>
                <a:spLocks noChangeArrowheads="1"/>
              </p:cNvSpPr>
              <p:nvPr/>
            </p:nvSpPr>
            <p:spPr bwMode="auto">
              <a:xfrm>
                <a:off x="6313488" y="963120"/>
                <a:ext cx="85725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72" name="Oval 20"/>
              <p:cNvSpPr>
                <a:spLocks noChangeArrowheads="1"/>
              </p:cNvSpPr>
              <p:nvPr/>
            </p:nvSpPr>
            <p:spPr bwMode="auto">
              <a:xfrm>
                <a:off x="6075363" y="1158383"/>
                <a:ext cx="85725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73" name="Oval 21"/>
              <p:cNvSpPr>
                <a:spLocks noChangeArrowheads="1"/>
              </p:cNvSpPr>
              <p:nvPr/>
            </p:nvSpPr>
            <p:spPr bwMode="auto">
              <a:xfrm>
                <a:off x="6146800" y="1763220"/>
                <a:ext cx="85725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09974" name="Oval 22"/>
              <p:cNvSpPr>
                <a:spLocks noChangeArrowheads="1"/>
              </p:cNvSpPr>
              <p:nvPr/>
            </p:nvSpPr>
            <p:spPr bwMode="auto">
              <a:xfrm>
                <a:off x="6704013" y="1874345"/>
                <a:ext cx="85725" cy="8572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</p:grpSp>
        <p:grpSp>
          <p:nvGrpSpPr>
            <p:cNvPr id="5" name="Group 54"/>
            <p:cNvGrpSpPr>
              <a:grpSpLocks/>
            </p:cNvGrpSpPr>
            <p:nvPr/>
          </p:nvGrpSpPr>
          <p:grpSpPr bwMode="auto">
            <a:xfrm>
              <a:off x="3035800" y="702245"/>
              <a:ext cx="1690687" cy="1495425"/>
              <a:chOff x="3581" y="104"/>
              <a:chExt cx="1065" cy="942"/>
            </a:xfrm>
          </p:grpSpPr>
          <p:sp>
            <p:nvSpPr>
              <p:cNvPr id="53" name="PubPieSlice"/>
              <p:cNvSpPr>
                <a:spLocks noEditPoints="1" noChangeArrowheads="1"/>
              </p:cNvSpPr>
              <p:nvPr/>
            </p:nvSpPr>
            <p:spPr bwMode="auto">
              <a:xfrm rot="-3704842">
                <a:off x="4154" y="268"/>
                <a:ext cx="464" cy="464"/>
              </a:xfrm>
              <a:custGeom>
                <a:avLst/>
                <a:gdLst>
                  <a:gd name="G0" fmla="+- 0 0 0"/>
                  <a:gd name="G1" fmla="sin 10800 17694720"/>
                  <a:gd name="G2" fmla="cos 10800 17694720"/>
                  <a:gd name="G3" fmla="sin 10800 11222241"/>
                  <a:gd name="G4" fmla="cos 10800 11222241"/>
                  <a:gd name="G5" fmla="+- G1 10800 0"/>
                  <a:gd name="G6" fmla="+- G2 10800 0"/>
                  <a:gd name="G7" fmla="+- G3 10800 0"/>
                  <a:gd name="G8" fmla="+- G4 10800 0"/>
                  <a:gd name="G9" fmla="+- 10800 0 0"/>
                  <a:gd name="T0" fmla="*/ 10799 w 21600"/>
                  <a:gd name="T1" fmla="*/ 0 h 21600"/>
                  <a:gd name="T2" fmla="*/ 10800 w 21600"/>
                  <a:gd name="T3" fmla="*/ 10800 h 21600"/>
                  <a:gd name="T4" fmla="*/ 126 w 21600"/>
                  <a:gd name="T5" fmla="*/ 12445 h 21600"/>
                  <a:gd name="T6" fmla="*/ 3163 w 21600"/>
                  <a:gd name="T7" fmla="*/ 3163 h 21600"/>
                  <a:gd name="T8" fmla="*/ 18437 w 21600"/>
                  <a:gd name="T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T6" t="T7" r="T8" b="T9"/>
                <a:pathLst>
                  <a:path w="21600" h="21600">
                    <a:moveTo>
                      <a:pt x="10799" y="0"/>
                    </a:moveTo>
                    <a:cubicBezTo>
                      <a:pt x="4834" y="0"/>
                      <a:pt x="0" y="4835"/>
                      <a:pt x="0" y="10799"/>
                    </a:cubicBezTo>
                    <a:cubicBezTo>
                      <a:pt x="-1" y="11350"/>
                      <a:pt x="42" y="11900"/>
                      <a:pt x="126" y="12444"/>
                    </a:cubicBezTo>
                    <a:lnTo>
                      <a:pt x="10800" y="1080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4" name="Line 5"/>
              <p:cNvSpPr>
                <a:spLocks noChangeShapeType="1"/>
              </p:cNvSpPr>
              <p:nvPr/>
            </p:nvSpPr>
            <p:spPr bwMode="auto">
              <a:xfrm>
                <a:off x="3991" y="104"/>
                <a:ext cx="13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5" name="Line 6"/>
              <p:cNvSpPr>
                <a:spLocks noChangeShapeType="1"/>
              </p:cNvSpPr>
              <p:nvPr/>
            </p:nvSpPr>
            <p:spPr bwMode="auto">
              <a:xfrm>
                <a:off x="4004" y="295"/>
                <a:ext cx="383" cy="2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6" name="Line 7"/>
              <p:cNvSpPr>
                <a:spLocks noChangeShapeType="1"/>
              </p:cNvSpPr>
              <p:nvPr/>
            </p:nvSpPr>
            <p:spPr bwMode="auto">
              <a:xfrm flipH="1">
                <a:off x="3854" y="309"/>
                <a:ext cx="137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7" name="Line 8"/>
              <p:cNvSpPr>
                <a:spLocks noChangeShapeType="1"/>
              </p:cNvSpPr>
              <p:nvPr/>
            </p:nvSpPr>
            <p:spPr bwMode="auto">
              <a:xfrm>
                <a:off x="3854" y="418"/>
                <a:ext cx="41" cy="3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8" name="Line 9"/>
              <p:cNvSpPr>
                <a:spLocks noChangeShapeType="1"/>
              </p:cNvSpPr>
              <p:nvPr/>
            </p:nvSpPr>
            <p:spPr bwMode="auto">
              <a:xfrm>
                <a:off x="3895" y="800"/>
                <a:ext cx="355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59" name="Line 10"/>
              <p:cNvSpPr>
                <a:spLocks noChangeShapeType="1"/>
              </p:cNvSpPr>
              <p:nvPr/>
            </p:nvSpPr>
            <p:spPr bwMode="auto">
              <a:xfrm flipV="1">
                <a:off x="4250" y="487"/>
                <a:ext cx="137" cy="3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0" name="Line 11"/>
              <p:cNvSpPr>
                <a:spLocks noChangeShapeType="1"/>
              </p:cNvSpPr>
              <p:nvPr/>
            </p:nvSpPr>
            <p:spPr bwMode="auto">
              <a:xfrm flipV="1">
                <a:off x="4387" y="432"/>
                <a:ext cx="259" cy="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1" name="Line 12"/>
              <p:cNvSpPr>
                <a:spLocks noChangeShapeType="1"/>
              </p:cNvSpPr>
              <p:nvPr/>
            </p:nvSpPr>
            <p:spPr bwMode="auto">
              <a:xfrm flipH="1" flipV="1">
                <a:off x="3581" y="336"/>
                <a:ext cx="273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2" name="Line 13"/>
              <p:cNvSpPr>
                <a:spLocks noChangeShapeType="1"/>
              </p:cNvSpPr>
              <p:nvPr/>
            </p:nvSpPr>
            <p:spPr bwMode="auto">
              <a:xfrm flipH="1">
                <a:off x="3772" y="800"/>
                <a:ext cx="123" cy="1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3" name="Line 14"/>
              <p:cNvSpPr>
                <a:spLocks noChangeShapeType="1"/>
              </p:cNvSpPr>
              <p:nvPr/>
            </p:nvSpPr>
            <p:spPr bwMode="auto">
              <a:xfrm>
                <a:off x="4250" y="869"/>
                <a:ext cx="123" cy="17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4" name="Oval 16"/>
              <p:cNvSpPr>
                <a:spLocks noChangeArrowheads="1"/>
              </p:cNvSpPr>
              <p:nvPr/>
            </p:nvSpPr>
            <p:spPr bwMode="auto">
              <a:xfrm>
                <a:off x="4355" y="471"/>
                <a:ext cx="55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5" name="Oval 19"/>
              <p:cNvSpPr>
                <a:spLocks noChangeArrowheads="1"/>
              </p:cNvSpPr>
              <p:nvPr/>
            </p:nvSpPr>
            <p:spPr bwMode="auto">
              <a:xfrm>
                <a:off x="3977" y="268"/>
                <a:ext cx="54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6" name="Oval 20"/>
              <p:cNvSpPr>
                <a:spLocks noChangeArrowheads="1"/>
              </p:cNvSpPr>
              <p:nvPr/>
            </p:nvSpPr>
            <p:spPr bwMode="auto">
              <a:xfrm>
                <a:off x="3827" y="391"/>
                <a:ext cx="54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7" name="Oval 21"/>
              <p:cNvSpPr>
                <a:spLocks noChangeArrowheads="1"/>
              </p:cNvSpPr>
              <p:nvPr/>
            </p:nvSpPr>
            <p:spPr bwMode="auto">
              <a:xfrm>
                <a:off x="3872" y="772"/>
                <a:ext cx="54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  <p:sp>
            <p:nvSpPr>
              <p:cNvPr id="68" name="Oval 22"/>
              <p:cNvSpPr>
                <a:spLocks noChangeArrowheads="1"/>
              </p:cNvSpPr>
              <p:nvPr/>
            </p:nvSpPr>
            <p:spPr bwMode="auto">
              <a:xfrm>
                <a:off x="4223" y="842"/>
                <a:ext cx="54" cy="54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hu-HU"/>
              </a:p>
            </p:txBody>
          </p:sp>
        </p:grpSp>
      </p:grpSp>
      <p:grpSp>
        <p:nvGrpSpPr>
          <p:cNvPr id="6" name="Csoportba foglalás 42"/>
          <p:cNvGrpSpPr/>
          <p:nvPr/>
        </p:nvGrpSpPr>
        <p:grpSpPr>
          <a:xfrm>
            <a:off x="1429672" y="5157225"/>
            <a:ext cx="5139388" cy="754950"/>
            <a:chOff x="1429672" y="5157225"/>
            <a:chExt cx="5139388" cy="754950"/>
          </a:xfrm>
        </p:grpSpPr>
        <p:sp>
          <p:nvSpPr>
            <p:cNvPr id="70" name="Szövegdoboz 69"/>
            <p:cNvSpPr txBox="1"/>
            <p:nvPr/>
          </p:nvSpPr>
          <p:spPr>
            <a:xfrm>
              <a:off x="1429672" y="5157225"/>
              <a:ext cx="2898550" cy="754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 smtClean="0">
                  <a:solidFill>
                    <a:srgbClr val="0000FF"/>
                  </a:solidFill>
                  <a:sym typeface="Symbol"/>
                </a:rPr>
                <a:t> </a:t>
              </a:r>
              <a:r>
                <a:rPr lang="hu-HU" sz="2800" dirty="0" smtClean="0">
                  <a:solidFill>
                    <a:srgbClr val="0000FF"/>
                  </a:solidFill>
                </a:rPr>
                <a:t>Euler-formula:</a:t>
              </a:r>
              <a:endParaRPr lang="hu-HU" sz="28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510010" name="Object 58"/>
            <p:cNvGraphicFramePr>
              <a:graphicFrameLocks noChangeAspect="1"/>
            </p:cNvGraphicFramePr>
            <p:nvPr/>
          </p:nvGraphicFramePr>
          <p:xfrm>
            <a:off x="4310047" y="5385623"/>
            <a:ext cx="2259013" cy="514350"/>
          </p:xfrm>
          <a:graphic>
            <a:graphicData uri="http://schemas.openxmlformats.org/presentationml/2006/ole">
              <p:oleObj spid="_x0000_s560130" name="Equation" r:id="rId3" imgW="1002960" imgH="228600" progId="Equation.DSMT4">
                <p:embed/>
              </p:oleObj>
            </a:graphicData>
          </a:graphic>
        </p:graphicFrame>
      </p:grpSp>
      <p:sp>
        <p:nvSpPr>
          <p:cNvPr id="40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</a:t>
            </a:r>
            <a:r>
              <a:rPr lang="hu-HU" sz="2800" dirty="0" err="1" smtClean="0"/>
              <a:t>szinezése</a:t>
            </a:r>
            <a:r>
              <a:rPr lang="hu-HU" sz="2800" dirty="0" smtClean="0"/>
              <a:t> 2 színnel I.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3" name="AutoShape 13"/>
          <p:cNvSpPr>
            <a:spLocks noChangeArrowheads="1"/>
          </p:cNvSpPr>
          <p:nvPr/>
        </p:nvSpPr>
        <p:spPr bwMode="auto">
          <a:xfrm>
            <a:off x="269235" y="817460"/>
            <a:ext cx="8450505" cy="241951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hu-HU" sz="2800" dirty="0" smtClean="0"/>
              <a:t>Ha egy síkgráf éleit pirossal és kékkel </a:t>
            </a:r>
            <a:r>
              <a:rPr lang="hu-HU" sz="2800" dirty="0" err="1" smtClean="0"/>
              <a:t>szinezzük</a:t>
            </a:r>
            <a:r>
              <a:rPr lang="hu-HU" sz="2800" dirty="0" smtClean="0"/>
              <a:t>, </a:t>
            </a:r>
          </a:p>
          <a:p>
            <a:pPr algn="ctr">
              <a:lnSpc>
                <a:spcPct val="150000"/>
              </a:lnSpc>
            </a:pPr>
            <a:r>
              <a:rPr lang="hu-HU" sz="2800" dirty="0" smtClean="0"/>
              <a:t>akkor mindig van olyan csúcs, melyben a piros élek</a:t>
            </a:r>
          </a:p>
          <a:p>
            <a:pPr algn="ctr">
              <a:lnSpc>
                <a:spcPct val="150000"/>
              </a:lnSpc>
            </a:pPr>
            <a:r>
              <a:rPr lang="hu-HU" sz="2800" dirty="0" smtClean="0"/>
              <a:t>ill. a kék élek egymás után következnek. </a:t>
            </a:r>
            <a:endParaRPr lang="en-US" sz="2800" dirty="0"/>
          </a:p>
        </p:txBody>
      </p:sp>
      <p:sp>
        <p:nvSpPr>
          <p:cNvPr id="17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</a:t>
            </a:r>
            <a:r>
              <a:rPr lang="hu-HU" sz="2800" dirty="0" err="1" smtClean="0"/>
              <a:t>szinezése</a:t>
            </a:r>
            <a:r>
              <a:rPr lang="hu-HU" sz="2800" dirty="0" smtClean="0"/>
              <a:t> 2 színnel II.</a:t>
            </a:r>
            <a:endParaRPr lang="en-US" sz="2800" dirty="0"/>
          </a:p>
        </p:txBody>
      </p:sp>
      <p:grpSp>
        <p:nvGrpSpPr>
          <p:cNvPr id="4" name="Csoportba foglalás 23"/>
          <p:cNvGrpSpPr/>
          <p:nvPr/>
        </p:nvGrpSpPr>
        <p:grpSpPr>
          <a:xfrm>
            <a:off x="385855" y="3313785"/>
            <a:ext cx="2458747" cy="1486096"/>
            <a:chOff x="424260" y="4338194"/>
            <a:chExt cx="2458747" cy="1486096"/>
          </a:xfrm>
        </p:grpSpPr>
        <p:cxnSp>
          <p:nvCxnSpPr>
            <p:cNvPr id="5" name="Egyenes összekötő 4"/>
            <p:cNvCxnSpPr/>
            <p:nvPr/>
          </p:nvCxnSpPr>
          <p:spPr bwMode="auto">
            <a:xfrm flipH="1" flipV="1">
              <a:off x="948577" y="4452582"/>
              <a:ext cx="521762" cy="59857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" name="Egyenes összekötő 5"/>
            <p:cNvCxnSpPr/>
            <p:nvPr/>
          </p:nvCxnSpPr>
          <p:spPr bwMode="auto">
            <a:xfrm flipH="1">
              <a:off x="424260" y="5093768"/>
              <a:ext cx="1057385" cy="3048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7" name="Egyenes összekötő 6"/>
            <p:cNvCxnSpPr/>
            <p:nvPr/>
          </p:nvCxnSpPr>
          <p:spPr bwMode="auto">
            <a:xfrm flipH="1">
              <a:off x="872594" y="5106294"/>
              <a:ext cx="614481" cy="703816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8" name="Egyenes összekötő 7"/>
            <p:cNvCxnSpPr/>
            <p:nvPr/>
          </p:nvCxnSpPr>
          <p:spPr bwMode="auto">
            <a:xfrm flipH="1" flipV="1">
              <a:off x="1499600" y="5094595"/>
              <a:ext cx="921720" cy="72969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9" name="Egyenes összekötő 8"/>
            <p:cNvCxnSpPr/>
            <p:nvPr/>
          </p:nvCxnSpPr>
          <p:spPr bwMode="auto">
            <a:xfrm flipH="1" flipV="1">
              <a:off x="1500427" y="5080415"/>
              <a:ext cx="1382580" cy="7681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0" name="Egyenes összekötő 9"/>
            <p:cNvCxnSpPr/>
            <p:nvPr/>
          </p:nvCxnSpPr>
          <p:spPr bwMode="auto">
            <a:xfrm flipH="1">
              <a:off x="1498773" y="4504340"/>
              <a:ext cx="1344175" cy="576076"/>
            </a:xfrm>
            <a:prstGeom prst="lin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1" name="Egyenes összekötő 10"/>
            <p:cNvCxnSpPr/>
            <p:nvPr/>
          </p:nvCxnSpPr>
          <p:spPr bwMode="auto">
            <a:xfrm flipH="1">
              <a:off x="1526306" y="4338194"/>
              <a:ext cx="192026" cy="729695"/>
            </a:xfrm>
            <a:prstGeom prst="lin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12" name="Ellipszis 11"/>
            <p:cNvSpPr/>
            <p:nvPr/>
          </p:nvSpPr>
          <p:spPr bwMode="auto">
            <a:xfrm>
              <a:off x="1410264" y="5003605"/>
              <a:ext cx="153620" cy="15362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94" name="Freeform 70"/>
          <p:cNvSpPr>
            <a:spLocks/>
          </p:cNvSpPr>
          <p:nvPr/>
        </p:nvSpPr>
        <p:spPr bwMode="auto">
          <a:xfrm>
            <a:off x="3343275" y="1969797"/>
            <a:ext cx="5351463" cy="4097338"/>
          </a:xfrm>
          <a:custGeom>
            <a:avLst/>
            <a:gdLst/>
            <a:ahLst/>
            <a:cxnLst>
              <a:cxn ang="0">
                <a:pos x="0" y="2225"/>
              </a:cxn>
              <a:cxn ang="0">
                <a:pos x="1718" y="2492"/>
              </a:cxn>
              <a:cxn ang="0">
                <a:pos x="2951" y="1693"/>
              </a:cxn>
              <a:cxn ang="0">
                <a:pos x="3145" y="314"/>
              </a:cxn>
              <a:cxn ang="0">
                <a:pos x="1597" y="0"/>
              </a:cxn>
            </a:cxnLst>
            <a:rect l="0" t="0" r="r" b="b"/>
            <a:pathLst>
              <a:path w="3371" h="2581">
                <a:moveTo>
                  <a:pt x="0" y="2225"/>
                </a:moveTo>
                <a:cubicBezTo>
                  <a:pt x="613" y="2403"/>
                  <a:pt x="1226" y="2581"/>
                  <a:pt x="1718" y="2492"/>
                </a:cubicBezTo>
                <a:cubicBezTo>
                  <a:pt x="2210" y="2403"/>
                  <a:pt x="2713" y="2056"/>
                  <a:pt x="2951" y="1693"/>
                </a:cubicBezTo>
                <a:cubicBezTo>
                  <a:pt x="3189" y="1330"/>
                  <a:pt x="3371" y="596"/>
                  <a:pt x="3145" y="314"/>
                </a:cubicBezTo>
                <a:cubicBezTo>
                  <a:pt x="2919" y="32"/>
                  <a:pt x="2258" y="16"/>
                  <a:pt x="1597" y="0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93" name="Freeform 69"/>
          <p:cNvSpPr>
            <a:spLocks/>
          </p:cNvSpPr>
          <p:nvPr/>
        </p:nvSpPr>
        <p:spPr bwMode="auto">
          <a:xfrm>
            <a:off x="782638" y="2199985"/>
            <a:ext cx="2560637" cy="3411537"/>
          </a:xfrm>
          <a:custGeom>
            <a:avLst/>
            <a:gdLst/>
            <a:ahLst/>
            <a:cxnLst>
              <a:cxn ang="0">
                <a:pos x="1226" y="0"/>
              </a:cxn>
              <a:cxn ang="0">
                <a:pos x="210" y="363"/>
              </a:cxn>
              <a:cxn ang="0">
                <a:pos x="234" y="1863"/>
              </a:cxn>
              <a:cxn ang="0">
                <a:pos x="1613" y="2080"/>
              </a:cxn>
            </a:cxnLst>
            <a:rect l="0" t="0" r="r" b="b"/>
            <a:pathLst>
              <a:path w="1613" h="2149">
                <a:moveTo>
                  <a:pt x="1226" y="0"/>
                </a:moveTo>
                <a:cubicBezTo>
                  <a:pt x="800" y="26"/>
                  <a:pt x="375" y="53"/>
                  <a:pt x="210" y="363"/>
                </a:cubicBezTo>
                <a:cubicBezTo>
                  <a:pt x="45" y="673"/>
                  <a:pt x="0" y="1577"/>
                  <a:pt x="234" y="1863"/>
                </a:cubicBezTo>
                <a:cubicBezTo>
                  <a:pt x="468" y="2149"/>
                  <a:pt x="1040" y="2114"/>
                  <a:pt x="1613" y="2080"/>
                </a:cubicBezTo>
              </a:path>
            </a:pathLst>
          </a:custGeom>
          <a:noFill/>
          <a:ln w="19050" cap="flat" cmpd="sng">
            <a:solidFill>
              <a:srgbClr val="FF3300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92" name="Line 68"/>
          <p:cNvSpPr>
            <a:spLocks noChangeShapeType="1"/>
          </p:cNvSpPr>
          <p:nvPr/>
        </p:nvSpPr>
        <p:spPr bwMode="auto">
          <a:xfrm flipV="1">
            <a:off x="3343275" y="3658897"/>
            <a:ext cx="1843088" cy="1539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513091" name="Line 67"/>
          <p:cNvSpPr>
            <a:spLocks noChangeShapeType="1"/>
          </p:cNvSpPr>
          <p:nvPr/>
        </p:nvSpPr>
        <p:spPr bwMode="auto">
          <a:xfrm>
            <a:off x="4533900" y="2276185"/>
            <a:ext cx="614363" cy="1382712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89" name="Freeform 65"/>
          <p:cNvSpPr>
            <a:spLocks/>
          </p:cNvSpPr>
          <p:nvPr/>
        </p:nvSpPr>
        <p:spPr bwMode="auto">
          <a:xfrm>
            <a:off x="1730375" y="2199985"/>
            <a:ext cx="998538" cy="2073275"/>
          </a:xfrm>
          <a:custGeom>
            <a:avLst/>
            <a:gdLst/>
            <a:ahLst/>
            <a:cxnLst>
              <a:cxn ang="0">
                <a:pos x="629" y="1306"/>
              </a:cxn>
              <a:cxn ang="0">
                <a:pos x="0" y="629"/>
              </a:cxn>
              <a:cxn ang="0">
                <a:pos x="629" y="0"/>
              </a:cxn>
            </a:cxnLst>
            <a:rect l="0" t="0" r="r" b="b"/>
            <a:pathLst>
              <a:path w="629" h="1306">
                <a:moveTo>
                  <a:pt x="629" y="1306"/>
                </a:moveTo>
                <a:cubicBezTo>
                  <a:pt x="314" y="1076"/>
                  <a:pt x="0" y="847"/>
                  <a:pt x="0" y="629"/>
                </a:cubicBezTo>
                <a:cubicBezTo>
                  <a:pt x="0" y="411"/>
                  <a:pt x="314" y="205"/>
                  <a:pt x="629" y="0"/>
                </a:cubicBezTo>
              </a:path>
            </a:pathLst>
          </a:custGeom>
          <a:noFill/>
          <a:ln w="19050" cap="flat" cmpd="sng">
            <a:solidFill>
              <a:srgbClr val="FF3300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88" name="Freeform 64"/>
          <p:cNvSpPr>
            <a:spLocks/>
          </p:cNvSpPr>
          <p:nvPr/>
        </p:nvSpPr>
        <p:spPr bwMode="auto">
          <a:xfrm>
            <a:off x="5780088" y="1936460"/>
            <a:ext cx="1995487" cy="3363912"/>
          </a:xfrm>
          <a:custGeom>
            <a:avLst/>
            <a:gdLst/>
            <a:ahLst/>
            <a:cxnLst>
              <a:cxn ang="0">
                <a:pos x="59" y="0"/>
              </a:cxn>
              <a:cxn ang="0">
                <a:pos x="1115" y="576"/>
              </a:cxn>
              <a:cxn ang="0">
                <a:pos x="908" y="1528"/>
              </a:cxn>
              <a:cxn ang="0">
                <a:pos x="0" y="2119"/>
              </a:cxn>
            </a:cxnLst>
            <a:rect l="0" t="0" r="r" b="b"/>
            <a:pathLst>
              <a:path w="1257" h="2119">
                <a:moveTo>
                  <a:pt x="59" y="0"/>
                </a:moveTo>
                <a:cubicBezTo>
                  <a:pt x="236" y="96"/>
                  <a:pt x="973" y="321"/>
                  <a:pt x="1115" y="576"/>
                </a:cubicBezTo>
                <a:cubicBezTo>
                  <a:pt x="1257" y="831"/>
                  <a:pt x="1094" y="1271"/>
                  <a:pt x="908" y="1528"/>
                </a:cubicBezTo>
                <a:cubicBezTo>
                  <a:pt x="722" y="1785"/>
                  <a:pt x="189" y="1996"/>
                  <a:pt x="0" y="2119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513087" name="Freeform 63"/>
          <p:cNvSpPr>
            <a:spLocks/>
          </p:cNvSpPr>
          <p:nvPr/>
        </p:nvSpPr>
        <p:spPr bwMode="auto">
          <a:xfrm>
            <a:off x="5767388" y="3214397"/>
            <a:ext cx="728662" cy="2062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8" y="465"/>
              </a:cxn>
              <a:cxn ang="0">
                <a:pos x="8" y="1299"/>
              </a:cxn>
            </a:cxnLst>
            <a:rect l="0" t="0" r="r" b="b"/>
            <a:pathLst>
              <a:path w="459" h="1299">
                <a:moveTo>
                  <a:pt x="0" y="0"/>
                </a:moveTo>
                <a:cubicBezTo>
                  <a:pt x="76" y="77"/>
                  <a:pt x="457" y="249"/>
                  <a:pt x="458" y="465"/>
                </a:cubicBezTo>
                <a:cubicBezTo>
                  <a:pt x="459" y="681"/>
                  <a:pt x="102" y="1125"/>
                  <a:pt x="8" y="1299"/>
                </a:cubicBezTo>
              </a:path>
            </a:pathLst>
          </a:custGeom>
          <a:noFill/>
          <a:ln w="19050" cap="flat" cmpd="sng">
            <a:solidFill>
              <a:srgbClr val="FF3300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85" name="Line 61"/>
          <p:cNvSpPr>
            <a:spLocks noChangeShapeType="1"/>
          </p:cNvSpPr>
          <p:nvPr/>
        </p:nvSpPr>
        <p:spPr bwMode="auto">
          <a:xfrm flipH="1">
            <a:off x="5186363" y="1969797"/>
            <a:ext cx="692150" cy="1676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86" name="Freeform 62"/>
          <p:cNvSpPr>
            <a:spLocks/>
          </p:cNvSpPr>
          <p:nvPr/>
        </p:nvSpPr>
        <p:spPr bwMode="auto">
          <a:xfrm>
            <a:off x="2728913" y="1393535"/>
            <a:ext cx="3149600" cy="806450"/>
          </a:xfrm>
          <a:custGeom>
            <a:avLst/>
            <a:gdLst/>
            <a:ahLst/>
            <a:cxnLst>
              <a:cxn ang="0">
                <a:pos x="0" y="508"/>
              </a:cxn>
              <a:cxn ang="0">
                <a:pos x="967" y="24"/>
              </a:cxn>
              <a:cxn ang="0">
                <a:pos x="1984" y="363"/>
              </a:cxn>
            </a:cxnLst>
            <a:rect l="0" t="0" r="r" b="b"/>
            <a:pathLst>
              <a:path w="1984" h="508">
                <a:moveTo>
                  <a:pt x="0" y="508"/>
                </a:moveTo>
                <a:cubicBezTo>
                  <a:pt x="318" y="278"/>
                  <a:pt x="636" y="48"/>
                  <a:pt x="967" y="24"/>
                </a:cubicBezTo>
                <a:cubicBezTo>
                  <a:pt x="1298" y="0"/>
                  <a:pt x="1641" y="181"/>
                  <a:pt x="1984" y="363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84" name="Freeform 60"/>
          <p:cNvSpPr>
            <a:spLocks/>
          </p:cNvSpPr>
          <p:nvPr/>
        </p:nvSpPr>
        <p:spPr bwMode="auto">
          <a:xfrm>
            <a:off x="3611563" y="2007897"/>
            <a:ext cx="1574800" cy="806450"/>
          </a:xfrm>
          <a:custGeom>
            <a:avLst/>
            <a:gdLst/>
            <a:ahLst/>
            <a:cxnLst>
              <a:cxn ang="0">
                <a:pos x="0" y="508"/>
              </a:cxn>
              <a:cxn ang="0">
                <a:pos x="290" y="145"/>
              </a:cxn>
              <a:cxn ang="0">
                <a:pos x="992" y="0"/>
              </a:cxn>
            </a:cxnLst>
            <a:rect l="0" t="0" r="r" b="b"/>
            <a:pathLst>
              <a:path w="992" h="508">
                <a:moveTo>
                  <a:pt x="0" y="508"/>
                </a:moveTo>
                <a:cubicBezTo>
                  <a:pt x="62" y="369"/>
                  <a:pt x="125" y="230"/>
                  <a:pt x="290" y="145"/>
                </a:cubicBezTo>
                <a:cubicBezTo>
                  <a:pt x="455" y="60"/>
                  <a:pt x="875" y="24"/>
                  <a:pt x="992" y="0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83" name="Line 59"/>
          <p:cNvSpPr>
            <a:spLocks noChangeShapeType="1"/>
          </p:cNvSpPr>
          <p:nvPr/>
        </p:nvSpPr>
        <p:spPr bwMode="auto">
          <a:xfrm flipV="1">
            <a:off x="2690813" y="3274722"/>
            <a:ext cx="1881187" cy="777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513081" name="Line 57"/>
          <p:cNvSpPr>
            <a:spLocks noChangeShapeType="1"/>
          </p:cNvSpPr>
          <p:nvPr/>
        </p:nvSpPr>
        <p:spPr bwMode="auto">
          <a:xfrm flipV="1">
            <a:off x="3343275" y="4158960"/>
            <a:ext cx="614363" cy="13747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80" name="Line 56"/>
          <p:cNvSpPr>
            <a:spLocks noChangeShapeType="1"/>
          </p:cNvSpPr>
          <p:nvPr/>
        </p:nvSpPr>
        <p:spPr bwMode="auto">
          <a:xfrm flipH="1" flipV="1">
            <a:off x="3957638" y="5195597"/>
            <a:ext cx="1804987" cy="381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82" name="Line 58"/>
          <p:cNvSpPr>
            <a:spLocks noChangeShapeType="1"/>
          </p:cNvSpPr>
          <p:nvPr/>
        </p:nvSpPr>
        <p:spPr bwMode="auto">
          <a:xfrm flipV="1">
            <a:off x="3957638" y="4119272"/>
            <a:ext cx="1804987" cy="1079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77" name="Line 53"/>
          <p:cNvSpPr>
            <a:spLocks noChangeShapeType="1"/>
          </p:cNvSpPr>
          <p:nvPr/>
        </p:nvSpPr>
        <p:spPr bwMode="auto">
          <a:xfrm>
            <a:off x="5186363" y="1969797"/>
            <a:ext cx="69215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78" name="Line 54"/>
          <p:cNvSpPr>
            <a:spLocks noChangeShapeType="1"/>
          </p:cNvSpPr>
          <p:nvPr/>
        </p:nvSpPr>
        <p:spPr bwMode="auto">
          <a:xfrm flipH="1">
            <a:off x="5762625" y="1969797"/>
            <a:ext cx="115888" cy="1228725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76" name="Line 52"/>
          <p:cNvSpPr>
            <a:spLocks noChangeShapeType="1"/>
          </p:cNvSpPr>
          <p:nvPr/>
        </p:nvSpPr>
        <p:spPr bwMode="auto">
          <a:xfrm>
            <a:off x="2690813" y="4273260"/>
            <a:ext cx="652462" cy="126841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513029" name="Line 5"/>
          <p:cNvSpPr>
            <a:spLocks noChangeShapeType="1"/>
          </p:cNvSpPr>
          <p:nvPr/>
        </p:nvSpPr>
        <p:spPr bwMode="auto">
          <a:xfrm>
            <a:off x="2727325" y="2212685"/>
            <a:ext cx="0" cy="1143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0" name="Line 6"/>
          <p:cNvSpPr>
            <a:spLocks noChangeShapeType="1"/>
          </p:cNvSpPr>
          <p:nvPr/>
        </p:nvSpPr>
        <p:spPr bwMode="auto">
          <a:xfrm>
            <a:off x="2727325" y="2212685"/>
            <a:ext cx="914400" cy="609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1" name="Line 7"/>
          <p:cNvSpPr>
            <a:spLocks noChangeShapeType="1"/>
          </p:cNvSpPr>
          <p:nvPr/>
        </p:nvSpPr>
        <p:spPr bwMode="auto">
          <a:xfrm flipV="1">
            <a:off x="2727325" y="2822285"/>
            <a:ext cx="9144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2" name="Line 8"/>
          <p:cNvSpPr>
            <a:spLocks noChangeShapeType="1"/>
          </p:cNvSpPr>
          <p:nvPr/>
        </p:nvSpPr>
        <p:spPr bwMode="auto">
          <a:xfrm flipV="1">
            <a:off x="3641725" y="2288885"/>
            <a:ext cx="914400" cy="533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3" name="Line 9"/>
          <p:cNvSpPr>
            <a:spLocks noChangeShapeType="1"/>
          </p:cNvSpPr>
          <p:nvPr/>
        </p:nvSpPr>
        <p:spPr bwMode="auto">
          <a:xfrm>
            <a:off x="3641725" y="2822285"/>
            <a:ext cx="914400" cy="4572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4" name="Line 10"/>
          <p:cNvSpPr>
            <a:spLocks noChangeShapeType="1"/>
          </p:cNvSpPr>
          <p:nvPr/>
        </p:nvSpPr>
        <p:spPr bwMode="auto">
          <a:xfrm>
            <a:off x="4556125" y="2288885"/>
            <a:ext cx="0" cy="990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5" name="Line 11"/>
          <p:cNvSpPr>
            <a:spLocks noChangeShapeType="1"/>
          </p:cNvSpPr>
          <p:nvPr/>
        </p:nvSpPr>
        <p:spPr bwMode="auto">
          <a:xfrm flipV="1">
            <a:off x="4556125" y="1984085"/>
            <a:ext cx="609600" cy="304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6" name="Line 12"/>
          <p:cNvSpPr>
            <a:spLocks noChangeShapeType="1"/>
          </p:cNvSpPr>
          <p:nvPr/>
        </p:nvSpPr>
        <p:spPr bwMode="auto">
          <a:xfrm>
            <a:off x="4556125" y="3279485"/>
            <a:ext cx="6096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7" name="Line 13"/>
          <p:cNvSpPr>
            <a:spLocks noChangeShapeType="1"/>
          </p:cNvSpPr>
          <p:nvPr/>
        </p:nvSpPr>
        <p:spPr bwMode="auto">
          <a:xfrm>
            <a:off x="5165725" y="1984085"/>
            <a:ext cx="0" cy="1676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8" name="Line 14"/>
          <p:cNvSpPr>
            <a:spLocks noChangeShapeType="1"/>
          </p:cNvSpPr>
          <p:nvPr/>
        </p:nvSpPr>
        <p:spPr bwMode="auto">
          <a:xfrm flipV="1">
            <a:off x="2727325" y="1984085"/>
            <a:ext cx="2438400" cy="228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39" name="Line 15"/>
          <p:cNvSpPr>
            <a:spLocks noChangeShapeType="1"/>
          </p:cNvSpPr>
          <p:nvPr/>
        </p:nvSpPr>
        <p:spPr bwMode="auto">
          <a:xfrm>
            <a:off x="2727325" y="3355685"/>
            <a:ext cx="2438400" cy="304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40" name="Line 16"/>
          <p:cNvSpPr>
            <a:spLocks noChangeShapeType="1"/>
          </p:cNvSpPr>
          <p:nvPr/>
        </p:nvSpPr>
        <p:spPr bwMode="auto">
          <a:xfrm flipV="1">
            <a:off x="5165725" y="3203285"/>
            <a:ext cx="609600" cy="4572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41" name="Line 17"/>
          <p:cNvSpPr>
            <a:spLocks noChangeShapeType="1"/>
          </p:cNvSpPr>
          <p:nvPr/>
        </p:nvSpPr>
        <p:spPr bwMode="auto">
          <a:xfrm>
            <a:off x="5165725" y="3660485"/>
            <a:ext cx="609600" cy="457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42" name="Line 18"/>
          <p:cNvSpPr>
            <a:spLocks noChangeShapeType="1"/>
          </p:cNvSpPr>
          <p:nvPr/>
        </p:nvSpPr>
        <p:spPr bwMode="auto">
          <a:xfrm>
            <a:off x="5775325" y="3203285"/>
            <a:ext cx="0" cy="914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44" name="Oval 20"/>
          <p:cNvSpPr>
            <a:spLocks noChangeArrowheads="1"/>
          </p:cNvSpPr>
          <p:nvPr/>
        </p:nvSpPr>
        <p:spPr bwMode="auto">
          <a:xfrm>
            <a:off x="5699125" y="3127085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45" name="Oval 21"/>
          <p:cNvSpPr>
            <a:spLocks noChangeArrowheads="1"/>
          </p:cNvSpPr>
          <p:nvPr/>
        </p:nvSpPr>
        <p:spPr bwMode="auto">
          <a:xfrm>
            <a:off x="5089525" y="3584285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46" name="Oval 22"/>
          <p:cNvSpPr>
            <a:spLocks noChangeArrowheads="1"/>
          </p:cNvSpPr>
          <p:nvPr/>
        </p:nvSpPr>
        <p:spPr bwMode="auto">
          <a:xfrm>
            <a:off x="4479925" y="3203285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47" name="Oval 23"/>
          <p:cNvSpPr>
            <a:spLocks noChangeArrowheads="1"/>
          </p:cNvSpPr>
          <p:nvPr/>
        </p:nvSpPr>
        <p:spPr bwMode="auto">
          <a:xfrm>
            <a:off x="4479925" y="2212685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48" name="Oval 24"/>
          <p:cNvSpPr>
            <a:spLocks noChangeArrowheads="1"/>
          </p:cNvSpPr>
          <p:nvPr/>
        </p:nvSpPr>
        <p:spPr bwMode="auto">
          <a:xfrm>
            <a:off x="5089525" y="1907885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49" name="Oval 25"/>
          <p:cNvSpPr>
            <a:spLocks noChangeArrowheads="1"/>
          </p:cNvSpPr>
          <p:nvPr/>
        </p:nvSpPr>
        <p:spPr bwMode="auto">
          <a:xfrm>
            <a:off x="3565525" y="2746085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51" name="Oval 27"/>
          <p:cNvSpPr>
            <a:spLocks noChangeArrowheads="1"/>
          </p:cNvSpPr>
          <p:nvPr/>
        </p:nvSpPr>
        <p:spPr bwMode="auto">
          <a:xfrm>
            <a:off x="2651125" y="2136485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53" name="Line 29"/>
          <p:cNvSpPr>
            <a:spLocks noChangeShapeType="1"/>
          </p:cNvSpPr>
          <p:nvPr/>
        </p:nvSpPr>
        <p:spPr bwMode="auto">
          <a:xfrm flipH="1" flipV="1">
            <a:off x="5773738" y="4131972"/>
            <a:ext cx="0" cy="1143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54" name="Line 30"/>
          <p:cNvSpPr>
            <a:spLocks noChangeShapeType="1"/>
          </p:cNvSpPr>
          <p:nvPr/>
        </p:nvSpPr>
        <p:spPr bwMode="auto">
          <a:xfrm flipH="1" flipV="1">
            <a:off x="4859338" y="4665372"/>
            <a:ext cx="914400" cy="609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55" name="Line 31"/>
          <p:cNvSpPr>
            <a:spLocks noChangeShapeType="1"/>
          </p:cNvSpPr>
          <p:nvPr/>
        </p:nvSpPr>
        <p:spPr bwMode="auto">
          <a:xfrm flipH="1">
            <a:off x="4859338" y="4131972"/>
            <a:ext cx="914400" cy="533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56" name="Line 32"/>
          <p:cNvSpPr>
            <a:spLocks noChangeShapeType="1"/>
          </p:cNvSpPr>
          <p:nvPr/>
        </p:nvSpPr>
        <p:spPr bwMode="auto">
          <a:xfrm flipH="1">
            <a:off x="3944938" y="4665372"/>
            <a:ext cx="914400" cy="533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57" name="Line 33"/>
          <p:cNvSpPr>
            <a:spLocks noChangeShapeType="1"/>
          </p:cNvSpPr>
          <p:nvPr/>
        </p:nvSpPr>
        <p:spPr bwMode="auto">
          <a:xfrm flipH="1" flipV="1">
            <a:off x="3944938" y="4208172"/>
            <a:ext cx="914400" cy="457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58" name="Line 34"/>
          <p:cNvSpPr>
            <a:spLocks noChangeShapeType="1"/>
          </p:cNvSpPr>
          <p:nvPr/>
        </p:nvSpPr>
        <p:spPr bwMode="auto">
          <a:xfrm flipH="1" flipV="1">
            <a:off x="3944938" y="4208172"/>
            <a:ext cx="0" cy="990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59" name="Line 35"/>
          <p:cNvSpPr>
            <a:spLocks noChangeShapeType="1"/>
          </p:cNvSpPr>
          <p:nvPr/>
        </p:nvSpPr>
        <p:spPr bwMode="auto">
          <a:xfrm flipH="1">
            <a:off x="3335338" y="5198772"/>
            <a:ext cx="609600" cy="304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60" name="Line 36"/>
          <p:cNvSpPr>
            <a:spLocks noChangeShapeType="1"/>
          </p:cNvSpPr>
          <p:nvPr/>
        </p:nvSpPr>
        <p:spPr bwMode="auto">
          <a:xfrm flipH="1" flipV="1">
            <a:off x="3335338" y="3827172"/>
            <a:ext cx="6096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61" name="Line 37"/>
          <p:cNvSpPr>
            <a:spLocks noChangeShapeType="1"/>
          </p:cNvSpPr>
          <p:nvPr/>
        </p:nvSpPr>
        <p:spPr bwMode="auto">
          <a:xfrm flipH="1" flipV="1">
            <a:off x="3335338" y="3827172"/>
            <a:ext cx="0" cy="1676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62" name="Line 38"/>
          <p:cNvSpPr>
            <a:spLocks noChangeShapeType="1"/>
          </p:cNvSpPr>
          <p:nvPr/>
        </p:nvSpPr>
        <p:spPr bwMode="auto">
          <a:xfrm flipH="1">
            <a:off x="3335338" y="5274972"/>
            <a:ext cx="2438400" cy="2286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63" name="Line 39"/>
          <p:cNvSpPr>
            <a:spLocks noChangeShapeType="1"/>
          </p:cNvSpPr>
          <p:nvPr/>
        </p:nvSpPr>
        <p:spPr bwMode="auto">
          <a:xfrm flipH="1" flipV="1">
            <a:off x="3335338" y="3827172"/>
            <a:ext cx="2438400" cy="304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64" name="Line 40"/>
          <p:cNvSpPr>
            <a:spLocks noChangeShapeType="1"/>
          </p:cNvSpPr>
          <p:nvPr/>
        </p:nvSpPr>
        <p:spPr bwMode="auto">
          <a:xfrm flipH="1">
            <a:off x="2725738" y="3827172"/>
            <a:ext cx="609600" cy="457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65" name="Line 41"/>
          <p:cNvSpPr>
            <a:spLocks noChangeShapeType="1"/>
          </p:cNvSpPr>
          <p:nvPr/>
        </p:nvSpPr>
        <p:spPr bwMode="auto">
          <a:xfrm flipH="1" flipV="1">
            <a:off x="2725738" y="3369972"/>
            <a:ext cx="609600" cy="457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66" name="Line 42"/>
          <p:cNvSpPr>
            <a:spLocks noChangeShapeType="1"/>
          </p:cNvSpPr>
          <p:nvPr/>
        </p:nvSpPr>
        <p:spPr bwMode="auto">
          <a:xfrm flipH="1" flipV="1">
            <a:off x="2725738" y="3369972"/>
            <a:ext cx="0" cy="914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067" name="Oval 43"/>
          <p:cNvSpPr>
            <a:spLocks noChangeArrowheads="1"/>
          </p:cNvSpPr>
          <p:nvPr/>
        </p:nvSpPr>
        <p:spPr bwMode="auto">
          <a:xfrm flipH="1" flipV="1">
            <a:off x="2651125" y="33128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68" name="Oval 44"/>
          <p:cNvSpPr>
            <a:spLocks noChangeArrowheads="1"/>
          </p:cNvSpPr>
          <p:nvPr/>
        </p:nvSpPr>
        <p:spPr bwMode="auto">
          <a:xfrm flipH="1" flipV="1">
            <a:off x="2651125" y="42272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69" name="Oval 45"/>
          <p:cNvSpPr>
            <a:spLocks noChangeArrowheads="1"/>
          </p:cNvSpPr>
          <p:nvPr/>
        </p:nvSpPr>
        <p:spPr bwMode="auto">
          <a:xfrm flipH="1" flipV="1">
            <a:off x="3260725" y="37700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70" name="Oval 46"/>
          <p:cNvSpPr>
            <a:spLocks noChangeArrowheads="1"/>
          </p:cNvSpPr>
          <p:nvPr/>
        </p:nvSpPr>
        <p:spPr bwMode="auto">
          <a:xfrm flipH="1" flipV="1">
            <a:off x="3870325" y="41510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71" name="Oval 47"/>
          <p:cNvSpPr>
            <a:spLocks noChangeArrowheads="1"/>
          </p:cNvSpPr>
          <p:nvPr/>
        </p:nvSpPr>
        <p:spPr bwMode="auto">
          <a:xfrm flipH="1" flipV="1">
            <a:off x="3870325" y="51416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72" name="Oval 48"/>
          <p:cNvSpPr>
            <a:spLocks noChangeArrowheads="1"/>
          </p:cNvSpPr>
          <p:nvPr/>
        </p:nvSpPr>
        <p:spPr bwMode="auto">
          <a:xfrm flipH="1" flipV="1">
            <a:off x="3260725" y="54464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73" name="Oval 49"/>
          <p:cNvSpPr>
            <a:spLocks noChangeArrowheads="1"/>
          </p:cNvSpPr>
          <p:nvPr/>
        </p:nvSpPr>
        <p:spPr bwMode="auto">
          <a:xfrm flipH="1" flipV="1">
            <a:off x="4784725" y="46082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74" name="Oval 50"/>
          <p:cNvSpPr>
            <a:spLocks noChangeArrowheads="1"/>
          </p:cNvSpPr>
          <p:nvPr/>
        </p:nvSpPr>
        <p:spPr bwMode="auto">
          <a:xfrm flipH="1" flipV="1">
            <a:off x="5699125" y="40748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75" name="Oval 51"/>
          <p:cNvSpPr>
            <a:spLocks noChangeArrowheads="1"/>
          </p:cNvSpPr>
          <p:nvPr/>
        </p:nvSpPr>
        <p:spPr bwMode="auto">
          <a:xfrm flipH="1" flipV="1">
            <a:off x="5699125" y="5217822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13079" name="Oval 55"/>
          <p:cNvSpPr>
            <a:spLocks noChangeArrowheads="1"/>
          </p:cNvSpPr>
          <p:nvPr/>
        </p:nvSpPr>
        <p:spPr bwMode="auto">
          <a:xfrm>
            <a:off x="5803900" y="1892010"/>
            <a:ext cx="150813" cy="1333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BBE0E3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Síkgráfok </a:t>
            </a:r>
            <a:r>
              <a:rPr lang="hu-HU" sz="2800" dirty="0" err="1" smtClean="0"/>
              <a:t>szinezése</a:t>
            </a:r>
            <a:r>
              <a:rPr lang="hu-HU" sz="2800" dirty="0" smtClean="0"/>
              <a:t> 2 színnel II.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800" dirty="0" smtClean="0"/>
        </a:defPPr>
      </a:lstStyle>
    </a:tx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7310</TotalTime>
  <Words>493</Words>
  <Application>Microsoft Office PowerPoint</Application>
  <PresentationFormat>Diavetítés a képernyőre (4:3 oldalarány)</PresentationFormat>
  <Paragraphs>136</Paragraphs>
  <Slides>26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3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7" baseType="lpstr">
      <vt:lpstr>Arial</vt:lpstr>
      <vt:lpstr>Comic Sans MS</vt:lpstr>
      <vt:lpstr>CMTT12</vt:lpstr>
      <vt:lpstr>Symbol</vt:lpstr>
      <vt:lpstr>Math1</vt:lpstr>
      <vt:lpstr>Times New Roman</vt:lpstr>
      <vt:lpstr>Calibri</vt:lpstr>
      <vt:lpstr>Custom Design</vt:lpstr>
      <vt:lpstr>1_Egyéni tervezés</vt:lpstr>
      <vt:lpstr>Egyéni tervezés</vt:lpstr>
      <vt:lpstr>Equation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  <vt:lpstr>26. dia</vt:lpstr>
    </vt:vector>
  </TitlesOfParts>
  <Company>Microsoft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Laci Lovasz</dc:creator>
  <cp:lastModifiedBy>Lovász László</cp:lastModifiedBy>
  <cp:revision>94</cp:revision>
  <dcterms:created xsi:type="dcterms:W3CDTF">1999-10-21T15:38:41Z</dcterms:created>
  <dcterms:modified xsi:type="dcterms:W3CDTF">2012-07-03T06:41:50Z</dcterms:modified>
</cp:coreProperties>
</file>