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55"/>
  </p:notesMasterIdLst>
  <p:sldIdLst>
    <p:sldId id="256" r:id="rId2"/>
    <p:sldId id="257" r:id="rId3"/>
    <p:sldId id="395" r:id="rId4"/>
    <p:sldId id="260" r:id="rId5"/>
    <p:sldId id="400" r:id="rId6"/>
    <p:sldId id="354" r:id="rId7"/>
    <p:sldId id="261" r:id="rId8"/>
    <p:sldId id="355" r:id="rId9"/>
    <p:sldId id="356" r:id="rId10"/>
    <p:sldId id="406" r:id="rId11"/>
    <p:sldId id="357" r:id="rId12"/>
    <p:sldId id="358" r:id="rId13"/>
    <p:sldId id="364" r:id="rId14"/>
    <p:sldId id="267" r:id="rId15"/>
    <p:sldId id="365" r:id="rId16"/>
    <p:sldId id="366" r:id="rId17"/>
    <p:sldId id="367" r:id="rId18"/>
    <p:sldId id="266" r:id="rId19"/>
    <p:sldId id="368" r:id="rId20"/>
    <p:sldId id="369" r:id="rId21"/>
    <p:sldId id="359" r:id="rId22"/>
    <p:sldId id="383" r:id="rId23"/>
    <p:sldId id="384" r:id="rId24"/>
    <p:sldId id="385" r:id="rId25"/>
    <p:sldId id="386" r:id="rId26"/>
    <p:sldId id="360" r:id="rId27"/>
    <p:sldId id="372" r:id="rId28"/>
    <p:sldId id="373" r:id="rId29"/>
    <p:sldId id="374" r:id="rId30"/>
    <p:sldId id="375" r:id="rId31"/>
    <p:sldId id="376" r:id="rId32"/>
    <p:sldId id="377" r:id="rId33"/>
    <p:sldId id="381" r:id="rId34"/>
    <p:sldId id="361" r:id="rId35"/>
    <p:sldId id="378" r:id="rId36"/>
    <p:sldId id="379" r:id="rId37"/>
    <p:sldId id="380" r:id="rId38"/>
    <p:sldId id="382" r:id="rId39"/>
    <p:sldId id="362" r:id="rId40"/>
    <p:sldId id="370" r:id="rId41"/>
    <p:sldId id="371" r:id="rId42"/>
    <p:sldId id="387" r:id="rId43"/>
    <p:sldId id="403" r:id="rId44"/>
    <p:sldId id="404" r:id="rId45"/>
    <p:sldId id="363" r:id="rId46"/>
    <p:sldId id="388" r:id="rId47"/>
    <p:sldId id="399" r:id="rId48"/>
    <p:sldId id="389" r:id="rId49"/>
    <p:sldId id="390" r:id="rId50"/>
    <p:sldId id="398" r:id="rId51"/>
    <p:sldId id="391" r:id="rId52"/>
    <p:sldId id="405" r:id="rId53"/>
    <p:sldId id="324" r:id="rId5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buChar char="•"/>
      <a:defRPr sz="4000" kern="1200">
        <a:solidFill>
          <a:schemeClr val="tx2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Char char="•"/>
      <a:defRPr sz="4000" kern="1200">
        <a:solidFill>
          <a:schemeClr val="tx2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Char char="•"/>
      <a:defRPr sz="4000" kern="1200">
        <a:solidFill>
          <a:schemeClr val="tx2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Char char="•"/>
      <a:defRPr sz="4000" kern="1200">
        <a:solidFill>
          <a:schemeClr val="tx2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Char char="•"/>
      <a:defRPr sz="4000" kern="1200">
        <a:solidFill>
          <a:schemeClr val="tx2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2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2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2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2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90" autoAdjust="0"/>
    <p:restoredTop sz="94599" autoAdjust="0"/>
  </p:normalViewPr>
  <p:slideViewPr>
    <p:cSldViewPr>
      <p:cViewPr varScale="1">
        <p:scale>
          <a:sx n="108" d="100"/>
          <a:sy n="108" d="100"/>
        </p:scale>
        <p:origin x="-1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32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4" Type="http://schemas.openxmlformats.org/officeDocument/2006/relationships/image" Target="../media/image6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5.wmf"/><Relationship Id="rId1" Type="http://schemas.openxmlformats.org/officeDocument/2006/relationships/image" Target="../media/image84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4" Type="http://schemas.openxmlformats.org/officeDocument/2006/relationships/image" Target="../media/image95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3" Type="http://schemas.openxmlformats.org/officeDocument/2006/relationships/image" Target="../media/image106.wmf"/><Relationship Id="rId7" Type="http://schemas.openxmlformats.org/officeDocument/2006/relationships/image" Target="../media/image110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6" Type="http://schemas.openxmlformats.org/officeDocument/2006/relationships/image" Target="../media/image109.wmf"/><Relationship Id="rId5" Type="http://schemas.openxmlformats.org/officeDocument/2006/relationships/image" Target="../media/image108.wmf"/><Relationship Id="rId4" Type="http://schemas.openxmlformats.org/officeDocument/2006/relationships/image" Target="../media/image107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3.wmf"/><Relationship Id="rId1" Type="http://schemas.openxmlformats.org/officeDocument/2006/relationships/image" Target="../media/image112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5.wmf"/><Relationship Id="rId1" Type="http://schemas.openxmlformats.org/officeDocument/2006/relationships/image" Target="../media/image114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6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7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9.wmf"/><Relationship Id="rId1" Type="http://schemas.openxmlformats.org/officeDocument/2006/relationships/image" Target="../media/image1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5" Type="http://schemas.openxmlformats.org/officeDocument/2006/relationships/image" Target="../media/image124.wmf"/><Relationship Id="rId4" Type="http://schemas.openxmlformats.org/officeDocument/2006/relationships/image" Target="../media/image123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6.wmf"/><Relationship Id="rId1" Type="http://schemas.openxmlformats.org/officeDocument/2006/relationships/image" Target="../media/image125.wmf"/></Relationships>
</file>

<file path=ppt/drawings/_rels/vmlDrawing4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8.wmf"/><Relationship Id="rId1" Type="http://schemas.openxmlformats.org/officeDocument/2006/relationships/image" Target="../media/image127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30.wmf"/><Relationship Id="rId1" Type="http://schemas.openxmlformats.org/officeDocument/2006/relationships/image" Target="../media/image129.wmf"/><Relationship Id="rId5" Type="http://schemas.openxmlformats.org/officeDocument/2006/relationships/image" Target="../media/image133.wmf"/><Relationship Id="rId4" Type="http://schemas.openxmlformats.org/officeDocument/2006/relationships/image" Target="../media/image132.wmf"/></Relationships>
</file>

<file path=ppt/drawings/_rels/vmlDrawing4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wmf"/><Relationship Id="rId3" Type="http://schemas.openxmlformats.org/officeDocument/2006/relationships/image" Target="../media/image136.wmf"/><Relationship Id="rId7" Type="http://schemas.openxmlformats.org/officeDocument/2006/relationships/image" Target="../media/image140.wmf"/><Relationship Id="rId2" Type="http://schemas.openxmlformats.org/officeDocument/2006/relationships/image" Target="../media/image135.wmf"/><Relationship Id="rId1" Type="http://schemas.openxmlformats.org/officeDocument/2006/relationships/image" Target="../media/image134.wmf"/><Relationship Id="rId6" Type="http://schemas.openxmlformats.org/officeDocument/2006/relationships/image" Target="../media/image139.wmf"/><Relationship Id="rId5" Type="http://schemas.openxmlformats.org/officeDocument/2006/relationships/image" Target="../media/image138.wmf"/><Relationship Id="rId4" Type="http://schemas.openxmlformats.org/officeDocument/2006/relationships/image" Target="../media/image137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2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Relationship Id="rId5" Type="http://schemas.openxmlformats.org/officeDocument/2006/relationships/image" Target="../media/image146.wmf"/><Relationship Id="rId4" Type="http://schemas.openxmlformats.org/officeDocument/2006/relationships/image" Target="../media/image145.wmf"/></Relationships>
</file>

<file path=ppt/drawings/_rels/vmlDrawing4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8.wmf"/><Relationship Id="rId1" Type="http://schemas.openxmlformats.org/officeDocument/2006/relationships/image" Target="../media/image14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83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065C46A-C9C4-487C-9B88-2DD9BFCE8D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640AD0-8936-4D54-8C0B-165D7AED7858}" type="slidenum">
              <a:rPr lang="hu-HU" smtClean="0"/>
              <a:pPr/>
              <a:t>1</a:t>
            </a:fld>
            <a:endParaRPr lang="hu-HU" smtClean="0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u-HU" smtClean="0"/>
              <a:t>cím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A8B84-F8AD-4B26-A1FA-BC8B1B4B75F2}" type="slidenum">
              <a:rPr lang="hu-HU" smtClean="0"/>
              <a:pPr/>
              <a:t>2</a:t>
            </a:fld>
            <a:endParaRPr lang="hu-HU" smtClean="0"/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BFEF7B-E5BC-450B-8D12-889ED66E465C}" type="slidenum">
              <a:rPr lang="hu-HU" smtClean="0"/>
              <a:pPr/>
              <a:t>4</a:t>
            </a:fld>
            <a:endParaRPr lang="hu-HU" smtClean="0"/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buFontTx/>
              <a:buNone/>
            </a:pPr>
            <a:fld id="{8FF8DCCB-396F-484D-B42B-5478884E8E00}" type="slidenum">
              <a:rPr lang="hu-HU" sz="1200">
                <a:solidFill>
                  <a:schemeClr val="tx1"/>
                </a:solidFill>
                <a:latin typeface="Arial" charset="0"/>
              </a:rPr>
              <a:pPr algn="r">
                <a:buFontTx/>
                <a:buNone/>
              </a:pPr>
              <a:t>5</a:t>
            </a:fld>
            <a:endParaRPr lang="hu-HU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F0922-54A0-4DA4-8168-40DBF765B339}" type="slidenum">
              <a:rPr lang="hu-HU" smtClean="0"/>
              <a:pPr/>
              <a:t>7</a:t>
            </a:fld>
            <a:endParaRPr lang="hu-HU" smtClean="0"/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51CA96-57AD-4E4C-B827-8CF5D4C3A224}" type="slidenum">
              <a:rPr lang="hu-HU" smtClean="0"/>
              <a:pPr/>
              <a:t>14</a:t>
            </a:fld>
            <a:endParaRPr lang="hu-HU" smtClean="0"/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900019-D841-42DD-ACFD-60B69CE32E4C}" type="slidenum">
              <a:rPr lang="hu-HU" smtClean="0"/>
              <a:pPr/>
              <a:t>18</a:t>
            </a:fld>
            <a:endParaRPr lang="hu-HU" smtClean="0"/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06D81E-AC55-45AC-8C53-2925CC6BA44B}" type="slidenum">
              <a:rPr lang="hu-HU" smtClean="0"/>
              <a:pPr/>
              <a:t>53</a:t>
            </a:fld>
            <a:endParaRPr lang="hu-HU" smtClean="0"/>
          </a:p>
        </p:txBody>
      </p:sp>
      <p:sp>
        <p:nvSpPr>
          <p:cNvPr id="190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378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937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8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8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8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8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8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8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8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8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8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8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9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9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9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9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9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9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9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9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9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39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40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40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40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40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40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40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40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40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40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40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41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941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1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1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1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1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1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1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1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1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2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2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2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2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2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2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2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2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2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2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3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3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3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3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3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3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3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3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3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3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4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4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4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4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4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4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4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4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4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4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5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5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5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5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5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5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5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5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5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5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6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6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6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6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6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6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6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6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6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6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7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7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7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7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7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7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7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7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7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7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8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8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8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8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8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8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8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8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8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8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9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9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9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9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9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9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9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9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9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49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0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0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0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0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0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0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0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0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0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0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1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1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1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1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1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1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1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1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1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1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2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2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2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2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2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2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2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2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2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2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3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3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3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3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3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3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3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3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3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3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4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4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4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4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4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4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4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4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4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4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5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5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5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5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5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5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5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5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5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5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6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6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6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6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6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6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6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6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6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6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7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7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7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7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7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7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7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7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7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7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8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8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8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8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8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8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8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8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8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8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9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9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9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59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9594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229595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229596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D038D0D1-3D2A-4660-A7C2-A936EBF7676F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229597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229598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49BE798-EA58-4EF1-B65A-DF8BD2712BA9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E35699-B424-48C8-BBE7-9E8B5FD3C850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2589554-B27F-445E-A382-6F263778E8CA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D2E37C-D9F0-40FB-84F9-55202C143271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39641EB-F629-4CC3-8A2C-1C6DA7CECC58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3C2A77F-C4F7-49CC-B904-F9FB4B2BBAB1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DCB1547-CBCB-4284-8732-A14CB50F6B57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12D923-FF1E-4693-92A8-521CFAFC7D37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EAA5CDD-4DD5-42A2-90FF-1B8E6DDF7EB7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9A4F9F-B9C1-477C-958A-D3CBF520DED2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3207001-5484-4ED0-9E12-838C7B5DCA93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6C9208-450D-4F99-8423-98EB0A382C7F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4863D15-291B-4EFA-8B81-50BCBE3F1DDC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985A20-46A0-42FD-B95F-43DD726549AA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48EDB525-8C8B-4493-9118-C5A09809E62E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2DCDCD-D53B-411B-AE81-1E52C638C33F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A2A4593-64F0-4CE9-8B55-49646293DA09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C61817-471C-4554-B48C-AD57F65D9EB6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3A5BF6B-04BE-4A41-8DA0-F3C225A25E27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D1A64B-FD42-4D5F-BACE-D9648FE96A1A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CE789E9-BAA5-44E7-BB9C-A1CA2BD3AEE7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BDF6D6-0C6A-4369-A141-3E9408448316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138FF17-66EE-4CD6-807F-282C05136068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354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2835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5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5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5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5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6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6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6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6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6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6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6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6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6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6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7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7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7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7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7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7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7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7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7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7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8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8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8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8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8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8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8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buFontTx/>
                <a:buNone/>
              </a:pPr>
              <a:endParaRPr lang="hu-H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22838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38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38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39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39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39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39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39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39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39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39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39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39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0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0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0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0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0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0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0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0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0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0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1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1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1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1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1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1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1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1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1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1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2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2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2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2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2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2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2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2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2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2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3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3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3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3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3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3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3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3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3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3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4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4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4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4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4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4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4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4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4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4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5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5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5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5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5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5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5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5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5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5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6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6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6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6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6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6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6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6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6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6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7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7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7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7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7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7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7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7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7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7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8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8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8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8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8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8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8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8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8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8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9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9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9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9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9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9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9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9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9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49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0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0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0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0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0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0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0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0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0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0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1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1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1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1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1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1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1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1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1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1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2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2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2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2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2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2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2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2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2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2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3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3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3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3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3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3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3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3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3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3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4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4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4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4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4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4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4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4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4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4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5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5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5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5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5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5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5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5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5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5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6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6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6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6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6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6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6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6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6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56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8570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fld id="{00CA9B2F-16D4-46A3-AA25-569BCBA37B8E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228571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fld id="{27A4EDE2-992E-47FF-BC18-59ED0DC57519}" type="datetime8">
              <a:rPr lang="hu-HU"/>
              <a:pPr/>
              <a:t>2017.09.25. 14:40</a:t>
            </a:fld>
            <a:endParaRPr lang="hu-HU"/>
          </a:p>
        </p:txBody>
      </p:sp>
      <p:sp>
        <p:nvSpPr>
          <p:cNvPr id="228572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228573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228574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5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79.bin"/><Relationship Id="rId5" Type="http://schemas.openxmlformats.org/officeDocument/2006/relationships/oleObject" Target="../embeddings/oleObject78.bin"/><Relationship Id="rId4" Type="http://schemas.openxmlformats.org/officeDocument/2006/relationships/oleObject" Target="../embeddings/oleObject7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8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8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92.bin"/><Relationship Id="rId4" Type="http://schemas.openxmlformats.org/officeDocument/2006/relationships/oleObject" Target="../embeddings/oleObject9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94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99.bin"/><Relationship Id="rId5" Type="http://schemas.openxmlformats.org/officeDocument/2006/relationships/oleObject" Target="../embeddings/oleObject98.bin"/><Relationship Id="rId4" Type="http://schemas.openxmlformats.org/officeDocument/2006/relationships/oleObject" Target="../embeddings/oleObject97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7" Type="http://schemas.openxmlformats.org/officeDocument/2006/relationships/oleObject" Target="../embeddings/oleObject1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03.bin"/><Relationship Id="rId5" Type="http://schemas.openxmlformats.org/officeDocument/2006/relationships/oleObject" Target="../embeddings/oleObject102.bin"/><Relationship Id="rId4" Type="http://schemas.openxmlformats.org/officeDocument/2006/relationships/oleObject" Target="../embeddings/oleObject10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106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111.bin"/><Relationship Id="rId5" Type="http://schemas.openxmlformats.org/officeDocument/2006/relationships/oleObject" Target="../embeddings/oleObject110.bin"/><Relationship Id="rId10" Type="http://schemas.openxmlformats.org/officeDocument/2006/relationships/oleObject" Target="../embeddings/oleObject115.bin"/><Relationship Id="rId4" Type="http://schemas.openxmlformats.org/officeDocument/2006/relationships/oleObject" Target="../embeddings/oleObject109.bin"/><Relationship Id="rId9" Type="http://schemas.openxmlformats.org/officeDocument/2006/relationships/oleObject" Target="../embeddings/oleObject114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5" Type="http://schemas.openxmlformats.org/officeDocument/2006/relationships/oleObject" Target="../embeddings/oleObject118.bin"/><Relationship Id="rId4" Type="http://schemas.openxmlformats.org/officeDocument/2006/relationships/oleObject" Target="../embeddings/oleObject117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120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124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128.bin"/><Relationship Id="rId5" Type="http://schemas.openxmlformats.org/officeDocument/2006/relationships/oleObject" Target="../embeddings/oleObject127.bin"/><Relationship Id="rId4" Type="http://schemas.openxmlformats.org/officeDocument/2006/relationships/oleObject" Target="../embeddings/oleObject126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oleObject131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oleObject133.bin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137.bin"/><Relationship Id="rId5" Type="http://schemas.openxmlformats.org/officeDocument/2006/relationships/oleObject" Target="../embeddings/oleObject136.bin"/><Relationship Id="rId4" Type="http://schemas.openxmlformats.org/officeDocument/2006/relationships/oleObject" Target="../embeddings/oleObject135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4.bin"/><Relationship Id="rId3" Type="http://schemas.openxmlformats.org/officeDocument/2006/relationships/oleObject" Target="../embeddings/oleObject139.bin"/><Relationship Id="rId7" Type="http://schemas.openxmlformats.org/officeDocument/2006/relationships/oleObject" Target="../embeddings/oleObject1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142.bin"/><Relationship Id="rId5" Type="http://schemas.openxmlformats.org/officeDocument/2006/relationships/oleObject" Target="../embeddings/oleObject141.bin"/><Relationship Id="rId10" Type="http://schemas.openxmlformats.org/officeDocument/2006/relationships/oleObject" Target="../embeddings/oleObject146.bin"/><Relationship Id="rId4" Type="http://schemas.openxmlformats.org/officeDocument/2006/relationships/oleObject" Target="../embeddings/oleObject140.bin"/><Relationship Id="rId9" Type="http://schemas.openxmlformats.org/officeDocument/2006/relationships/oleObject" Target="../embeddings/oleObject145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8.bin"/><Relationship Id="rId7" Type="http://schemas.openxmlformats.org/officeDocument/2006/relationships/oleObject" Target="../embeddings/oleObject1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151.bin"/><Relationship Id="rId5" Type="http://schemas.openxmlformats.org/officeDocument/2006/relationships/oleObject" Target="../embeddings/oleObject150.bin"/><Relationship Id="rId4" Type="http://schemas.openxmlformats.org/officeDocument/2006/relationships/oleObject" Target="../embeddings/oleObject149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Relationship Id="rId4" Type="http://schemas.openxmlformats.org/officeDocument/2006/relationships/oleObject" Target="../embeddings/oleObject154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matek.fazekas.hu/portal/feladatbank/egyeb/Haziversenyek/kardos/" TargetMode="External"/><Relationship Id="rId2" Type="http://schemas.openxmlformats.org/officeDocument/2006/relationships/hyperlink" Target="http://www.renyi.hu/~p_erdos/Erdo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zolda.hu/kg/" TargetMode="External"/><Relationship Id="rId4" Type="http://schemas.openxmlformats.org/officeDocument/2006/relationships/hyperlink" Target="http://ganymedes.lib.unideb.hu:8080/dea/bitstream/2437/78537/3/de_1554.pdf" TargetMode="Externa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388" y="476250"/>
            <a:ext cx="8353425" cy="5905500"/>
          </a:xfrm>
        </p:spPr>
        <p:txBody>
          <a:bodyPr/>
          <a:lstStyle/>
          <a:p>
            <a:r>
              <a:rPr lang="hu-HU" sz="5400" b="1"/>
              <a:t>A törzstörtektől a pénzváltásig</a:t>
            </a:r>
            <a:r>
              <a:rPr lang="hu-HU" sz="5400"/>
              <a:t/>
            </a:r>
            <a:br>
              <a:rPr lang="hu-HU" sz="5400"/>
            </a:br>
            <a:r>
              <a:rPr lang="hu-HU" sz="2400" i="1"/>
              <a:t>Szemelvények Erdős Pál témáiból matematika szakkörön</a:t>
            </a:r>
            <a:r>
              <a:rPr lang="hu-HU" sz="5400"/>
              <a:t>                 </a:t>
            </a:r>
            <a:br>
              <a:rPr lang="hu-HU" sz="5400"/>
            </a:br>
            <a:r>
              <a:rPr lang="hu-HU" sz="5400"/>
              <a:t> </a:t>
            </a:r>
            <a:r>
              <a:rPr lang="hu-HU" sz="4000"/>
              <a:t>Kiss Géza</a:t>
            </a:r>
            <a:r>
              <a:rPr lang="hu-HU" sz="5400"/>
              <a:t/>
            </a:r>
            <a:br>
              <a:rPr lang="hu-HU" sz="5400"/>
            </a:br>
            <a:r>
              <a:rPr lang="hu-HU" sz="3200"/>
              <a:t>  Fazekas Gimnázium, Budapest</a:t>
            </a:r>
          </a:p>
        </p:txBody>
      </p:sp>
      <p:graphicFrame>
        <p:nvGraphicFramePr>
          <p:cNvPr id="1026" name="Rectangle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6" name="Equation" r:id="rId4" imgW="0" imgH="0" progId="Equation.DSMT4">
              <p:embed/>
            </p:oleObj>
          </a:graphicData>
        </a:graphic>
      </p:graphicFrame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fld id="{2BBDEF79-136A-4E14-AC63-9DC6AD814FBD}" type="slidenum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1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fld id="{85B48D14-6825-40A4-957A-656D2B65D6B3}" type="datetime8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2017.09.25. 14:40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48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/>
              <a:t>                                                            Legyenek az egy félegyenesre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/>
              <a:t>                                                            eső pontok Q és R.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/>
              <a:t>                                                            Q-ból a PR egyenesre állított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/>
              <a:t>                                                            merőleges talppontja 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/>
              <a:t>                                                            Mivel PTR és QSR hasonló                     </a:t>
            </a:r>
            <a:br>
              <a:rPr lang="hu-HU" sz="2000"/>
            </a:br>
            <a:r>
              <a:rPr lang="hu-HU" sz="2000"/>
              <a:t>                                                       háromszögek, QS &lt; PT, ami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/>
              <a:t>                                                            ellentmond annak a feltevésnek,     </a:t>
            </a:r>
            <a:br>
              <a:rPr lang="hu-HU" sz="2000"/>
            </a:br>
            <a:r>
              <a:rPr lang="hu-HU" sz="2000"/>
              <a:t>                                                       hogy PT a legkisebb távolság.  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A pontok egy egyenesen vannak.</a:t>
            </a:r>
          </a:p>
          <a:p>
            <a:pPr>
              <a:lnSpc>
                <a:spcPct val="90000"/>
              </a:lnSpc>
            </a:pPr>
            <a:endParaRPr lang="hu-HU" sz="200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Most ezt a tételt abban a formában fogjuk használni, hogy amennyiben az összes pontok nincsenek egy egyenesen, akkor biztosan van olyan két ponton átmenő egyenes, amely nem tartalmaz további pontot a halmazból.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/>
              <a:t>		</a:t>
            </a:r>
            <a:r>
              <a:rPr lang="hu-HU" sz="2400"/>
              <a:t>	 Térjünk vissza a 4. feladathoz!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/>
          </a:p>
        </p:txBody>
      </p:sp>
      <p:pic>
        <p:nvPicPr>
          <p:cNvPr id="445450" name="Picture 10" descr="Galla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620713"/>
            <a:ext cx="3097212" cy="23796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5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5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5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5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5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5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5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5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5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5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29600" cy="45339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hu-HU" sz="200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Bizonyítás indirekt: tegyük fel, hogy mindegyik három ponton átmenő kör tartalmaz még egy negyedik pontot is a halmazból.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Rögzítsünk egy pontot a pontrendszerből: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A                      ponthármasokra illeszkedő kör átmenne még egy negyedik      ponton is.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Alkalmazzunk most inverziót egy     középpontú körre.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Ekkor az előbbi                         körök képei          egyenesek lesznek, amelyek a az indirekt feltétel alapján tartalmaznak még további legalább egy-egy pontot.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Ekkor viszont a Gallai-tétel alapján a                                  pontok mind egy egyenesen vannak, azaz az eredeti pontok mind egy körön, ami ellentmondás.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sz="2000"/>
          </a:p>
        </p:txBody>
      </p:sp>
      <p:graphicFrame>
        <p:nvGraphicFramePr>
          <p:cNvPr id="251911" name="Object 7"/>
          <p:cNvGraphicFramePr>
            <a:graphicFrameLocks noChangeAspect="1"/>
          </p:cNvGraphicFramePr>
          <p:nvPr/>
        </p:nvGraphicFramePr>
        <p:xfrm>
          <a:off x="5578475" y="1484313"/>
          <a:ext cx="288925" cy="431800"/>
        </p:xfrm>
        <a:graphic>
          <a:graphicData uri="http://schemas.openxmlformats.org/presentationml/2006/ole">
            <p:oleObj spid="_x0000_s251911" name="Equation" r:id="rId3" imgW="190440" imgH="228600" progId="Equation.DSMT4">
              <p:embed/>
            </p:oleObj>
          </a:graphicData>
        </a:graphic>
      </p:graphicFrame>
      <p:graphicFrame>
        <p:nvGraphicFramePr>
          <p:cNvPr id="251914" name="Object 10"/>
          <p:cNvGraphicFramePr>
            <a:graphicFrameLocks noChangeAspect="1"/>
          </p:cNvGraphicFramePr>
          <p:nvPr/>
        </p:nvGraphicFramePr>
        <p:xfrm>
          <a:off x="1042988" y="1844675"/>
          <a:ext cx="1512887" cy="390525"/>
        </p:xfrm>
        <a:graphic>
          <a:graphicData uri="http://schemas.openxmlformats.org/presentationml/2006/ole">
            <p:oleObj spid="_x0000_s251914" name="Equation" r:id="rId4" imgW="596880" imgH="241200" progId="Equation.DSMT4">
              <p:embed/>
            </p:oleObj>
          </a:graphicData>
        </a:graphic>
      </p:graphicFrame>
      <p:graphicFrame>
        <p:nvGraphicFramePr>
          <p:cNvPr id="251917" name="Object 13"/>
          <p:cNvGraphicFramePr>
            <a:graphicFrameLocks noChangeAspect="1"/>
          </p:cNvGraphicFramePr>
          <p:nvPr/>
        </p:nvGraphicFramePr>
        <p:xfrm>
          <a:off x="1908175" y="2133600"/>
          <a:ext cx="319088" cy="360363"/>
        </p:xfrm>
        <a:graphic>
          <a:graphicData uri="http://schemas.openxmlformats.org/presentationml/2006/ole">
            <p:oleObj spid="_x0000_s251917" name="Equation" r:id="rId5" imgW="177480" imgH="228600" progId="Equation.DSMT4">
              <p:embed/>
            </p:oleObj>
          </a:graphicData>
        </a:graphic>
      </p:graphicFrame>
      <p:graphicFrame>
        <p:nvGraphicFramePr>
          <p:cNvPr id="251920" name="Object 16"/>
          <p:cNvGraphicFramePr>
            <a:graphicFrameLocks noChangeAspect="1"/>
          </p:cNvGraphicFramePr>
          <p:nvPr/>
        </p:nvGraphicFramePr>
        <p:xfrm>
          <a:off x="4572000" y="2420938"/>
          <a:ext cx="265113" cy="433387"/>
        </p:xfrm>
        <a:graphic>
          <a:graphicData uri="http://schemas.openxmlformats.org/presentationml/2006/ole">
            <p:oleObj spid="_x0000_s251920" name="Equation" r:id="rId6" imgW="152280" imgH="228600" progId="Equation.DSMT4">
              <p:embed/>
            </p:oleObj>
          </a:graphicData>
        </a:graphic>
      </p:graphicFrame>
      <p:graphicFrame>
        <p:nvGraphicFramePr>
          <p:cNvPr id="251923" name="Object 19"/>
          <p:cNvGraphicFramePr>
            <a:graphicFrameLocks noChangeAspect="1"/>
          </p:cNvGraphicFramePr>
          <p:nvPr/>
        </p:nvGraphicFramePr>
        <p:xfrm>
          <a:off x="2700338" y="2708275"/>
          <a:ext cx="1535112" cy="504825"/>
        </p:xfrm>
        <a:graphic>
          <a:graphicData uri="http://schemas.openxmlformats.org/presentationml/2006/ole">
            <p:oleObj spid="_x0000_s251923" name="Equation" r:id="rId7" imgW="609480" imgH="279360" progId="Equation.DSMT4">
              <p:embed/>
            </p:oleObj>
          </a:graphicData>
        </a:graphic>
      </p:graphicFrame>
      <p:graphicFrame>
        <p:nvGraphicFramePr>
          <p:cNvPr id="251926" name="Object 22"/>
          <p:cNvGraphicFramePr>
            <a:graphicFrameLocks noChangeAspect="1"/>
          </p:cNvGraphicFramePr>
          <p:nvPr/>
        </p:nvGraphicFramePr>
        <p:xfrm>
          <a:off x="5651500" y="2708275"/>
          <a:ext cx="576263" cy="431800"/>
        </p:xfrm>
        <a:graphic>
          <a:graphicData uri="http://schemas.openxmlformats.org/presentationml/2006/ole">
            <p:oleObj spid="_x0000_s251926" name="Equation" r:id="rId8" imgW="330120" imgH="241200" progId="Equation.DSMT4">
              <p:embed/>
            </p:oleObj>
          </a:graphicData>
        </a:graphic>
      </p:graphicFrame>
      <p:graphicFrame>
        <p:nvGraphicFramePr>
          <p:cNvPr id="251930" name="Object 26"/>
          <p:cNvGraphicFramePr>
            <a:graphicFrameLocks noChangeAspect="1"/>
          </p:cNvGraphicFramePr>
          <p:nvPr/>
        </p:nvGraphicFramePr>
        <p:xfrm>
          <a:off x="5003800" y="3644900"/>
          <a:ext cx="2184400" cy="433388"/>
        </p:xfrm>
        <a:graphic>
          <a:graphicData uri="http://schemas.openxmlformats.org/presentationml/2006/ole">
            <p:oleObj spid="_x0000_s251930" name="Equation" r:id="rId9" imgW="83808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19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519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1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1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519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519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519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10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25000"/>
              </a:lnSpc>
            </a:pPr>
            <a:r>
              <a:rPr lang="hu-HU" sz="2800"/>
              <a:t/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 b="1"/>
              <a:t>5. feladat:</a:t>
            </a:r>
            <a:r>
              <a:rPr lang="hu-HU" sz="2800"/>
              <a:t> Mutassuk meg, hogy ha </a:t>
            </a:r>
            <a:r>
              <a:rPr lang="hu-HU" sz="2800" b="1" i="1"/>
              <a:t>b</a:t>
            </a:r>
            <a:r>
              <a:rPr lang="hu-HU" sz="2800"/>
              <a:t> páros, az </a:t>
            </a:r>
            <a:r>
              <a:rPr lang="hu-HU" sz="2800" b="1" i="1"/>
              <a:t>a</a:t>
            </a:r>
            <a:r>
              <a:rPr lang="hu-HU" sz="2800"/>
              <a:t> </a:t>
            </a:r>
            <a:br>
              <a:rPr lang="hu-HU" sz="2800"/>
            </a:br>
            <a:r>
              <a:rPr lang="hu-HU" sz="2800"/>
              <a:t>                  pedig páratlan pozitív egész szám, </a:t>
            </a:r>
            <a:br>
              <a:rPr lang="hu-HU" sz="2800"/>
            </a:br>
            <a:r>
              <a:rPr lang="hu-HU" sz="2800"/>
              <a:t>                  akkor az      tört nem írható fel véges </a:t>
            </a:r>
            <a:br>
              <a:rPr lang="hu-HU" sz="2800"/>
            </a:br>
            <a:r>
              <a:rPr lang="hu-HU" sz="2800"/>
              <a:t>                  sok páratlan nevezőjű törzstört </a:t>
            </a:r>
            <a:br>
              <a:rPr lang="hu-HU" sz="2800"/>
            </a:br>
            <a:r>
              <a:rPr lang="hu-HU" sz="2800"/>
              <a:t>                  összegeként.</a:t>
            </a:r>
            <a:endParaRPr lang="hu-HU" sz="4000"/>
          </a:p>
        </p:txBody>
      </p:sp>
      <p:graphicFrame>
        <p:nvGraphicFramePr>
          <p:cNvPr id="262148" name="Object 4"/>
          <p:cNvGraphicFramePr>
            <a:graphicFrameLocks noChangeAspect="1"/>
          </p:cNvGraphicFramePr>
          <p:nvPr>
            <p:ph idx="1"/>
          </p:nvPr>
        </p:nvGraphicFramePr>
        <p:xfrm>
          <a:off x="3779838" y="2781300"/>
          <a:ext cx="431800" cy="936625"/>
        </p:xfrm>
        <a:graphic>
          <a:graphicData uri="http://schemas.openxmlformats.org/presentationml/2006/ole">
            <p:oleObj spid="_x0000_s262148" name="Equation" r:id="rId3" imgW="1522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4825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Tegyük fel az állítással ellentétben, hogy az      felírható véges sok páratlan nevezőjű törzstört összegeként.</a:t>
            </a:r>
          </a:p>
          <a:p>
            <a:pPr>
              <a:lnSpc>
                <a:spcPct val="130000"/>
              </a:lnSpc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Hozzuk a törzstörteket közös nevezőre. Mivel az összes nevező páratlan, ezért az esetleges egyszerűsítések után is egy páratlan nevezőjű törtet kapunk összegként.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A páros nevezőjű     tört számlálója páratlan, így további egyszerűsítések, vagy bővítések során sem lehet a nevezője páratlan.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Ellentmondásra jutottunk.</a:t>
            </a:r>
          </a:p>
        </p:txBody>
      </p:sp>
      <p:graphicFrame>
        <p:nvGraphicFramePr>
          <p:cNvPr id="276489" name="Object 9"/>
          <p:cNvGraphicFramePr>
            <a:graphicFrameLocks noChangeAspect="1"/>
          </p:cNvGraphicFramePr>
          <p:nvPr/>
        </p:nvGraphicFramePr>
        <p:xfrm>
          <a:off x="5867400" y="476250"/>
          <a:ext cx="384175" cy="663575"/>
        </p:xfrm>
        <a:graphic>
          <a:graphicData uri="http://schemas.openxmlformats.org/presentationml/2006/ole">
            <p:oleObj spid="_x0000_s276489" name="Equation" r:id="rId3" imgW="152280" imgH="393480" progId="Equation.DSMT4">
              <p:embed/>
            </p:oleObj>
          </a:graphicData>
        </a:graphic>
      </p:graphicFrame>
      <p:sp>
        <p:nvSpPr>
          <p:cNvPr id="276492" name="Text Box 12"/>
          <p:cNvSpPr txBox="1">
            <a:spLocks noChangeAspect="1" noChangeArrowheads="1"/>
          </p:cNvSpPr>
          <p:nvPr/>
        </p:nvSpPr>
        <p:spPr bwMode="auto">
          <a:xfrm>
            <a:off x="1116013" y="1916113"/>
            <a:ext cx="74168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38200" indent="-838200">
              <a:buFontTx/>
              <a:buAutoNum type="arabicPeriod"/>
            </a:pPr>
            <a:endParaRPr lang="hu-HU"/>
          </a:p>
        </p:txBody>
      </p:sp>
      <p:graphicFrame>
        <p:nvGraphicFramePr>
          <p:cNvPr id="276493" name="Object 13"/>
          <p:cNvGraphicFramePr>
            <a:graphicFrameLocks noChangeAspect="1"/>
          </p:cNvGraphicFramePr>
          <p:nvPr/>
        </p:nvGraphicFramePr>
        <p:xfrm>
          <a:off x="3132138" y="1341438"/>
          <a:ext cx="2160587" cy="663575"/>
        </p:xfrm>
        <a:graphic>
          <a:graphicData uri="http://schemas.openxmlformats.org/presentationml/2006/ole">
            <p:oleObj spid="_x0000_s276493" name="Equation" r:id="rId4" imgW="1333440" imgH="431640" progId="Equation.DSMT4">
              <p:embed/>
            </p:oleObj>
          </a:graphicData>
        </a:graphic>
      </p:graphicFrame>
      <p:graphicFrame>
        <p:nvGraphicFramePr>
          <p:cNvPr id="276496" name="Object 16"/>
          <p:cNvGraphicFramePr>
            <a:graphicFrameLocks noChangeAspect="1"/>
          </p:cNvGraphicFramePr>
          <p:nvPr/>
        </p:nvGraphicFramePr>
        <p:xfrm>
          <a:off x="2843213" y="3068638"/>
          <a:ext cx="360362" cy="647700"/>
        </p:xfrm>
        <a:graphic>
          <a:graphicData uri="http://schemas.openxmlformats.org/presentationml/2006/ole">
            <p:oleObj spid="_x0000_s276496" name="Equation" r:id="rId5" imgW="1522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6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6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4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64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6030912"/>
          </a:xfrm>
        </p:spPr>
        <p:txBody>
          <a:bodyPr/>
          <a:lstStyle/>
          <a:p>
            <a:pPr algn="l"/>
            <a:r>
              <a:rPr lang="hu-HU" sz="2800" b="1"/>
              <a:t>6. feladat:</a:t>
            </a:r>
            <a:r>
              <a:rPr lang="hu-HU" sz="2800"/>
              <a:t> Az     tört (0 &lt; a &lt; b)  előáll legfeljebb  </a:t>
            </a:r>
            <a:r>
              <a:rPr lang="hu-HU" sz="2800" b="1"/>
              <a:t>a</a:t>
            </a:r>
            <a:r>
              <a:rPr lang="hu-HU" sz="2800"/>
              <a:t> </a:t>
            </a:r>
            <a:br>
              <a:rPr lang="hu-HU" sz="2800"/>
            </a:br>
            <a:r>
              <a:rPr lang="hu-HU" sz="2800"/>
              <a:t>                  darab csupa különböző törzstört </a:t>
            </a:r>
            <a:br>
              <a:rPr lang="hu-HU" sz="2800"/>
            </a:br>
            <a:r>
              <a:rPr lang="hu-HU" sz="2800"/>
              <a:t>                  összegeként. </a:t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>                             </a:t>
            </a:r>
            <a:r>
              <a:rPr lang="hu-HU" sz="2000"/>
              <a:t>(Erdős Pál, Mat. Lapok. 1950/2.)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fld id="{A97FDFCD-E245-41D5-B986-8843C4F08002}" type="slidenum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14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Dátum helye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fld id="{FEBBC4F6-7B93-4F6D-B8B4-6A94E3D9BBF5}" type="datetime8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2017.09.25. 14:40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2771775" y="2060575"/>
          <a:ext cx="431800" cy="722313"/>
        </p:xfrm>
        <a:graphic>
          <a:graphicData uri="http://schemas.openxmlformats.org/presentationml/2006/ole">
            <p:oleObj spid="_x0000_s5127" name="Equation" r:id="rId4" imgW="152280" imgH="39348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476250"/>
            <a:ext cx="8013700" cy="59055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 bizonyítást a-ra vonatkozó teljes indukcióval végezzük. 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Feltesszük, hogy az állítás már minden </a:t>
            </a:r>
            <a:r>
              <a:rPr lang="hu-HU" sz="2000" b="1">
                <a:effectLst/>
              </a:rPr>
              <a:t>a</a:t>
            </a:r>
            <a:r>
              <a:rPr lang="hu-HU" sz="2000">
                <a:effectLst/>
              </a:rPr>
              <a:t>-nál kisebb </a:t>
            </a:r>
            <a:r>
              <a:rPr lang="hu-HU" sz="2000" b="1">
                <a:effectLst/>
              </a:rPr>
              <a:t>a’</a:t>
            </a:r>
            <a:r>
              <a:rPr lang="hu-HU" sz="2000">
                <a:effectLst/>
              </a:rPr>
              <a:t> számlálójú törtre igaz.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Az állítás természetesen igaz a = 1-re.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lnSpc>
                <a:spcPct val="125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Mivel     valódi tört, az                       számsorozat két szomszédos tagja közé kell esnie, hiszen csak az a &gt; 1 esetet kell vizsgálnunk.</a:t>
            </a:r>
          </a:p>
          <a:p>
            <a:pPr>
              <a:lnSpc>
                <a:spcPct val="125000"/>
              </a:lnSpc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lnSpc>
                <a:spcPct val="125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Tehát van olyan 1-nél nagyobb      pozitív egész, amelyre</a:t>
            </a:r>
          </a:p>
          <a:p>
            <a:pPr>
              <a:lnSpc>
                <a:spcPct val="125000"/>
              </a:lnSpc>
            </a:pPr>
            <a:endParaRPr lang="hu-HU" sz="2000">
              <a:effectLst/>
            </a:endParaRPr>
          </a:p>
          <a:p>
            <a:pPr>
              <a:lnSpc>
                <a:spcPct val="125000"/>
              </a:lnSpc>
            </a:pPr>
            <a:endParaRPr lang="hu-HU" sz="2000">
              <a:effectLst/>
            </a:endParaRPr>
          </a:p>
          <a:p>
            <a:endParaRPr lang="hu-HU" sz="2000">
              <a:effectLst/>
            </a:endParaRPr>
          </a:p>
        </p:txBody>
      </p:sp>
      <p:graphicFrame>
        <p:nvGraphicFramePr>
          <p:cNvPr id="285700" name="Object 4"/>
          <p:cNvGraphicFramePr>
            <a:graphicFrameLocks noChangeAspect="1"/>
          </p:cNvGraphicFramePr>
          <p:nvPr/>
        </p:nvGraphicFramePr>
        <p:xfrm>
          <a:off x="1608138" y="2852738"/>
          <a:ext cx="300037" cy="720725"/>
        </p:xfrm>
        <a:graphic>
          <a:graphicData uri="http://schemas.openxmlformats.org/presentationml/2006/ole">
            <p:oleObj spid="_x0000_s285700" name="Equation" r:id="rId3" imgW="152280" imgH="393480" progId="Equation.DSMT4">
              <p:embed/>
            </p:oleObj>
          </a:graphicData>
        </a:graphic>
      </p:graphicFrame>
      <p:graphicFrame>
        <p:nvGraphicFramePr>
          <p:cNvPr id="285703" name="Object 7"/>
          <p:cNvGraphicFramePr>
            <a:graphicFrameLocks noChangeAspect="1"/>
          </p:cNvGraphicFramePr>
          <p:nvPr/>
        </p:nvGraphicFramePr>
        <p:xfrm>
          <a:off x="3419475" y="2995613"/>
          <a:ext cx="1728788" cy="504825"/>
        </p:xfrm>
        <a:graphic>
          <a:graphicData uri="http://schemas.openxmlformats.org/presentationml/2006/ole">
            <p:oleObj spid="_x0000_s285703" name="Equation" r:id="rId4" imgW="533160" imgH="228600" progId="Equation.DSMT4">
              <p:embed/>
            </p:oleObj>
          </a:graphicData>
        </a:graphic>
      </p:graphicFrame>
      <p:graphicFrame>
        <p:nvGraphicFramePr>
          <p:cNvPr id="285706" name="Object 10"/>
          <p:cNvGraphicFramePr>
            <a:graphicFrameLocks noChangeAspect="1"/>
          </p:cNvGraphicFramePr>
          <p:nvPr/>
        </p:nvGraphicFramePr>
        <p:xfrm>
          <a:off x="4500563" y="4294188"/>
          <a:ext cx="360362" cy="430212"/>
        </p:xfrm>
        <a:graphic>
          <a:graphicData uri="http://schemas.openxmlformats.org/presentationml/2006/ole">
            <p:oleObj spid="_x0000_s285706" name="Equation" r:id="rId5" imgW="164880" imgH="228600" progId="Equation.DSMT4">
              <p:embed/>
            </p:oleObj>
          </a:graphicData>
        </a:graphic>
      </p:graphicFrame>
      <p:graphicFrame>
        <p:nvGraphicFramePr>
          <p:cNvPr id="285709" name="Object 13"/>
          <p:cNvGraphicFramePr>
            <a:graphicFrameLocks noChangeAspect="1"/>
          </p:cNvGraphicFramePr>
          <p:nvPr/>
        </p:nvGraphicFramePr>
        <p:xfrm>
          <a:off x="2843213" y="4941888"/>
          <a:ext cx="3175000" cy="792162"/>
        </p:xfrm>
        <a:graphic>
          <a:graphicData uri="http://schemas.openxmlformats.org/presentationml/2006/ole">
            <p:oleObj spid="_x0000_s285709" name="Equation" r:id="rId6" imgW="99036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5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5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761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Ebből látjuk, hogy átrendezve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Vagyis kivonás után</a:t>
            </a: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ahol a számlálóban</a:t>
            </a: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Az indukciós feltevés alapján így ez a tört felbontható legfeljebb a’    darab különböző törzstört összegére.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ahol                                                 és     </a:t>
            </a: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Be kell még látnunk, hogy                    </a:t>
            </a:r>
          </a:p>
        </p:txBody>
      </p:sp>
      <p:graphicFrame>
        <p:nvGraphicFramePr>
          <p:cNvPr id="290820" name="Object 4"/>
          <p:cNvGraphicFramePr>
            <a:graphicFrameLocks noChangeAspect="1"/>
          </p:cNvGraphicFramePr>
          <p:nvPr/>
        </p:nvGraphicFramePr>
        <p:xfrm>
          <a:off x="4500563" y="476250"/>
          <a:ext cx="2832100" cy="431800"/>
        </p:xfrm>
        <a:graphic>
          <a:graphicData uri="http://schemas.openxmlformats.org/presentationml/2006/ole">
            <p:oleObj spid="_x0000_s290820" name="Equation" r:id="rId3" imgW="1015920" imgH="228600" progId="Equation.DSMT4">
              <p:embed/>
            </p:oleObj>
          </a:graphicData>
        </a:graphic>
      </p:graphicFrame>
      <p:graphicFrame>
        <p:nvGraphicFramePr>
          <p:cNvPr id="290823" name="Object 7"/>
          <p:cNvGraphicFramePr>
            <a:graphicFrameLocks noChangeAspect="1"/>
          </p:cNvGraphicFramePr>
          <p:nvPr/>
        </p:nvGraphicFramePr>
        <p:xfrm>
          <a:off x="3419475" y="908050"/>
          <a:ext cx="4202113" cy="863600"/>
        </p:xfrm>
        <a:graphic>
          <a:graphicData uri="http://schemas.openxmlformats.org/presentationml/2006/ole">
            <p:oleObj spid="_x0000_s290823" name="Equation" r:id="rId4" imgW="1460160" imgH="431640" progId="Equation.DSMT4">
              <p:embed/>
            </p:oleObj>
          </a:graphicData>
        </a:graphic>
      </p:graphicFrame>
      <p:graphicFrame>
        <p:nvGraphicFramePr>
          <p:cNvPr id="290826" name="Object 10"/>
          <p:cNvGraphicFramePr>
            <a:graphicFrameLocks noChangeAspect="1"/>
          </p:cNvGraphicFramePr>
          <p:nvPr/>
        </p:nvGraphicFramePr>
        <p:xfrm>
          <a:off x="2949575" y="1916113"/>
          <a:ext cx="3567113" cy="504825"/>
        </p:xfrm>
        <a:graphic>
          <a:graphicData uri="http://schemas.openxmlformats.org/presentationml/2006/ole">
            <p:oleObj spid="_x0000_s290826" name="Equation" r:id="rId5" imgW="1193760" imgH="228600" progId="Equation.DSMT4">
              <p:embed/>
            </p:oleObj>
          </a:graphicData>
        </a:graphic>
      </p:graphicFrame>
      <p:graphicFrame>
        <p:nvGraphicFramePr>
          <p:cNvPr id="290829" name="Object 13"/>
          <p:cNvGraphicFramePr>
            <a:graphicFrameLocks noChangeAspect="1"/>
          </p:cNvGraphicFramePr>
          <p:nvPr/>
        </p:nvGraphicFramePr>
        <p:xfrm>
          <a:off x="2484438" y="3429000"/>
          <a:ext cx="3959225" cy="720725"/>
        </p:xfrm>
        <a:graphic>
          <a:graphicData uri="http://schemas.openxmlformats.org/presentationml/2006/ole">
            <p:oleObj spid="_x0000_s290829" name="Equation" r:id="rId6" imgW="1688760" imgH="431640" progId="Equation.DSMT4">
              <p:embed/>
            </p:oleObj>
          </a:graphicData>
        </a:graphic>
      </p:graphicFrame>
      <p:graphicFrame>
        <p:nvGraphicFramePr>
          <p:cNvPr id="290832" name="Object 16"/>
          <p:cNvGraphicFramePr>
            <a:graphicFrameLocks noChangeAspect="1"/>
          </p:cNvGraphicFramePr>
          <p:nvPr/>
        </p:nvGraphicFramePr>
        <p:xfrm>
          <a:off x="1116013" y="4437063"/>
          <a:ext cx="3311525" cy="431800"/>
        </p:xfrm>
        <a:graphic>
          <a:graphicData uri="http://schemas.openxmlformats.org/presentationml/2006/ole">
            <p:oleObj spid="_x0000_s290832" name="Equation" r:id="rId7" imgW="1257120" imgH="228600" progId="Equation.DSMT4">
              <p:embed/>
            </p:oleObj>
          </a:graphicData>
        </a:graphic>
      </p:graphicFrame>
      <p:graphicFrame>
        <p:nvGraphicFramePr>
          <p:cNvPr id="290835" name="Object 19"/>
          <p:cNvGraphicFramePr>
            <a:graphicFrameLocks noChangeAspect="1"/>
          </p:cNvGraphicFramePr>
          <p:nvPr/>
        </p:nvGraphicFramePr>
        <p:xfrm>
          <a:off x="4859338" y="4437063"/>
          <a:ext cx="1247775" cy="360362"/>
        </p:xfrm>
        <a:graphic>
          <a:graphicData uri="http://schemas.openxmlformats.org/presentationml/2006/ole">
            <p:oleObj spid="_x0000_s290835" name="Equation" r:id="rId8" imgW="469800" imgH="177480" progId="Equation.DSMT4">
              <p:embed/>
            </p:oleObj>
          </a:graphicData>
        </a:graphic>
      </p:graphicFrame>
      <p:graphicFrame>
        <p:nvGraphicFramePr>
          <p:cNvPr id="290838" name="Object 22"/>
          <p:cNvGraphicFramePr>
            <a:graphicFrameLocks noChangeAspect="1"/>
          </p:cNvGraphicFramePr>
          <p:nvPr/>
        </p:nvGraphicFramePr>
        <p:xfrm>
          <a:off x="3995738" y="5156200"/>
          <a:ext cx="1368425" cy="433388"/>
        </p:xfrm>
        <a:graphic>
          <a:graphicData uri="http://schemas.openxmlformats.org/presentationml/2006/ole">
            <p:oleObj spid="_x0000_s290838" name="Equation" r:id="rId9" imgW="4824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0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0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0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0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0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0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0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0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0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0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0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0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9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133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Használjuk most fel, hogy      az      és            közé esik: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             Az állítás igaz. </a:t>
            </a:r>
          </a:p>
        </p:txBody>
      </p:sp>
      <p:graphicFrame>
        <p:nvGraphicFramePr>
          <p:cNvPr id="299012" name="Object 4"/>
          <p:cNvGraphicFramePr>
            <a:graphicFrameLocks noChangeAspect="1"/>
          </p:cNvGraphicFramePr>
          <p:nvPr/>
        </p:nvGraphicFramePr>
        <p:xfrm>
          <a:off x="3779838" y="476250"/>
          <a:ext cx="441325" cy="649288"/>
        </p:xfrm>
        <a:graphic>
          <a:graphicData uri="http://schemas.openxmlformats.org/presentationml/2006/ole">
            <p:oleObj spid="_x0000_s299012" name="Equation" r:id="rId3" imgW="152280" imgH="393480" progId="Equation.DSMT4">
              <p:embed/>
            </p:oleObj>
          </a:graphicData>
        </a:graphic>
      </p:graphicFrame>
      <p:graphicFrame>
        <p:nvGraphicFramePr>
          <p:cNvPr id="299015" name="Object 7"/>
          <p:cNvGraphicFramePr>
            <a:graphicFrameLocks noChangeAspect="1"/>
          </p:cNvGraphicFramePr>
          <p:nvPr/>
        </p:nvGraphicFramePr>
        <p:xfrm>
          <a:off x="4500563" y="476250"/>
          <a:ext cx="349250" cy="720725"/>
        </p:xfrm>
        <a:graphic>
          <a:graphicData uri="http://schemas.openxmlformats.org/presentationml/2006/ole">
            <p:oleObj spid="_x0000_s299015" name="Equation" r:id="rId4" imgW="203040" imgH="431640" progId="Equation.DSMT4">
              <p:embed/>
            </p:oleObj>
          </a:graphicData>
        </a:graphic>
      </p:graphicFrame>
      <p:graphicFrame>
        <p:nvGraphicFramePr>
          <p:cNvPr id="299018" name="Object 10"/>
          <p:cNvGraphicFramePr>
            <a:graphicFrameLocks noChangeAspect="1"/>
          </p:cNvGraphicFramePr>
          <p:nvPr/>
        </p:nvGraphicFramePr>
        <p:xfrm>
          <a:off x="5148263" y="476250"/>
          <a:ext cx="887412" cy="720725"/>
        </p:xfrm>
        <a:graphic>
          <a:graphicData uri="http://schemas.openxmlformats.org/presentationml/2006/ole">
            <p:oleObj spid="_x0000_s299018" name="Equation" r:id="rId5" imgW="380880" imgH="431640" progId="Equation.DSMT4">
              <p:embed/>
            </p:oleObj>
          </a:graphicData>
        </a:graphic>
      </p:graphicFrame>
      <p:graphicFrame>
        <p:nvGraphicFramePr>
          <p:cNvPr id="299021" name="Object 13"/>
          <p:cNvGraphicFramePr>
            <a:graphicFrameLocks noChangeAspect="1"/>
          </p:cNvGraphicFramePr>
          <p:nvPr/>
        </p:nvGraphicFramePr>
        <p:xfrm>
          <a:off x="1692275" y="1268413"/>
          <a:ext cx="4464050" cy="736600"/>
        </p:xfrm>
        <a:graphic>
          <a:graphicData uri="http://schemas.openxmlformats.org/presentationml/2006/ole">
            <p:oleObj spid="_x0000_s299021" name="Equation" r:id="rId6" imgW="1942920" imgH="444240" progId="Equation.DSMT4">
              <p:embed/>
            </p:oleObj>
          </a:graphicData>
        </a:graphic>
      </p:graphicFrame>
      <p:graphicFrame>
        <p:nvGraphicFramePr>
          <p:cNvPr id="299024" name="Object 16"/>
          <p:cNvGraphicFramePr>
            <a:graphicFrameLocks noChangeAspect="1"/>
          </p:cNvGraphicFramePr>
          <p:nvPr/>
        </p:nvGraphicFramePr>
        <p:xfrm>
          <a:off x="2051050" y="2205038"/>
          <a:ext cx="3529013" cy="720725"/>
        </p:xfrm>
        <a:graphic>
          <a:graphicData uri="http://schemas.openxmlformats.org/presentationml/2006/ole">
            <p:oleObj spid="_x0000_s299024" name="Equation" r:id="rId7" imgW="1549080" imgH="444240" progId="Equation.DSMT4">
              <p:embed/>
            </p:oleObj>
          </a:graphicData>
        </a:graphic>
      </p:graphicFrame>
      <p:graphicFrame>
        <p:nvGraphicFramePr>
          <p:cNvPr id="299027" name="Object 19"/>
          <p:cNvGraphicFramePr>
            <a:graphicFrameLocks noChangeAspect="1"/>
          </p:cNvGraphicFramePr>
          <p:nvPr/>
        </p:nvGraphicFramePr>
        <p:xfrm>
          <a:off x="2268538" y="3141663"/>
          <a:ext cx="3119437" cy="431800"/>
        </p:xfrm>
        <a:graphic>
          <a:graphicData uri="http://schemas.openxmlformats.org/presentationml/2006/ole">
            <p:oleObj spid="_x0000_s299027" name="Equation" r:id="rId8" imgW="120636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9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9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5184775"/>
          </a:xfrm>
        </p:spPr>
        <p:txBody>
          <a:bodyPr/>
          <a:lstStyle/>
          <a:p>
            <a:r>
              <a:rPr lang="hu-HU" sz="2800" b="1"/>
              <a:t>7. feladat:</a:t>
            </a:r>
            <a:r>
              <a:rPr lang="hu-HU" sz="2800"/>
              <a:t> Írjuk fel a    - et három különböző     </a:t>
            </a:r>
            <a:br>
              <a:rPr lang="hu-HU" sz="2800"/>
            </a:br>
            <a:r>
              <a:rPr lang="hu-HU" sz="2800"/>
              <a:t>                 nevezőjű törzstört összegeként.</a:t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000"/>
              <a:t>(Kardos Gyula Verseny, 2010.)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fld id="{B963CCA3-7322-4C66-A942-31F60ADCC850}" type="slidenum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18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Dátum helye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fld id="{D49EFAA5-C246-4C5A-849D-134F75600FE2}" type="datetime8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2017.09.25. 14:40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4356100" y="1700213"/>
          <a:ext cx="377825" cy="720725"/>
        </p:xfrm>
        <a:graphic>
          <a:graphicData uri="http://schemas.openxmlformats.org/presentationml/2006/ole">
            <p:oleObj spid="_x0000_s62470" name="Equation" r:id="rId4" imgW="152280" imgH="393480" progId="Equation.DSMT4">
              <p:embed/>
            </p:oleObj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133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/>
              <a:t>Alkalmazzuk az előbbi bizonyításnál használt „mohó” algoritmust. </a:t>
            </a:r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r>
              <a:rPr lang="hu-HU" sz="2000"/>
              <a:t>Nézzük meg, hogy mely két törzstört közé esik a       és a kisebbiket vonjuk ki a törtből. </a:t>
            </a:r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r>
              <a:rPr lang="hu-HU" sz="2000"/>
              <a:t>A számláló csökken.  Az eljárást addig folytatjuk amíg törzstörtet nem kapunk. </a:t>
            </a:r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r>
              <a:rPr lang="hu-HU" sz="2000"/>
              <a:t>Tehát </a:t>
            </a:r>
          </a:p>
          <a:p>
            <a:pPr>
              <a:buFont typeface="Wingdings" pitchFamily="2" charset="2"/>
              <a:buChar char="§"/>
            </a:pPr>
            <a:endParaRPr lang="hu-HU" sz="2000"/>
          </a:p>
        </p:txBody>
      </p:sp>
      <p:graphicFrame>
        <p:nvGraphicFramePr>
          <p:cNvPr id="306180" name="Object 4"/>
          <p:cNvGraphicFramePr>
            <a:graphicFrameLocks noChangeAspect="1"/>
          </p:cNvGraphicFramePr>
          <p:nvPr/>
        </p:nvGraphicFramePr>
        <p:xfrm>
          <a:off x="6443663" y="1125538"/>
          <a:ext cx="239712" cy="792162"/>
        </p:xfrm>
        <a:graphic>
          <a:graphicData uri="http://schemas.openxmlformats.org/presentationml/2006/ole">
            <p:oleObj spid="_x0000_s306180" name="Equation" r:id="rId3" imgW="152280" imgH="393480" progId="Equation.DSMT4">
              <p:embed/>
            </p:oleObj>
          </a:graphicData>
        </a:graphic>
      </p:graphicFrame>
      <p:graphicFrame>
        <p:nvGraphicFramePr>
          <p:cNvPr id="306183" name="Object 7"/>
          <p:cNvGraphicFramePr>
            <a:graphicFrameLocks noChangeAspect="1"/>
          </p:cNvGraphicFramePr>
          <p:nvPr/>
        </p:nvGraphicFramePr>
        <p:xfrm>
          <a:off x="2484438" y="3068638"/>
          <a:ext cx="3816350" cy="649287"/>
        </p:xfrm>
        <a:graphic>
          <a:graphicData uri="http://schemas.openxmlformats.org/presentationml/2006/ole">
            <p:oleObj spid="_x0000_s306183" name="Equation" r:id="rId4" imgW="1574640" imgH="393480" progId="Equation.DSMT4">
              <p:embed/>
            </p:oleObj>
          </a:graphicData>
        </a:graphic>
      </p:graphicFrame>
      <p:graphicFrame>
        <p:nvGraphicFramePr>
          <p:cNvPr id="306186" name="Object 10"/>
          <p:cNvGraphicFramePr>
            <a:graphicFrameLocks noChangeAspect="1"/>
          </p:cNvGraphicFramePr>
          <p:nvPr/>
        </p:nvGraphicFramePr>
        <p:xfrm>
          <a:off x="2771775" y="3789363"/>
          <a:ext cx="3095625" cy="647700"/>
        </p:xfrm>
        <a:graphic>
          <a:graphicData uri="http://schemas.openxmlformats.org/presentationml/2006/ole">
            <p:oleObj spid="_x0000_s306186" name="Equation" r:id="rId5" imgW="1904760" imgH="393480" progId="Equation.DSMT4">
              <p:embed/>
            </p:oleObj>
          </a:graphicData>
        </a:graphic>
      </p:graphicFrame>
      <p:graphicFrame>
        <p:nvGraphicFramePr>
          <p:cNvPr id="306189" name="Object 13"/>
          <p:cNvGraphicFramePr>
            <a:graphicFrameLocks noChangeAspect="1"/>
          </p:cNvGraphicFramePr>
          <p:nvPr/>
        </p:nvGraphicFramePr>
        <p:xfrm>
          <a:off x="2051050" y="4797425"/>
          <a:ext cx="2447925" cy="720725"/>
        </p:xfrm>
        <a:graphic>
          <a:graphicData uri="http://schemas.openxmlformats.org/presentationml/2006/ole">
            <p:oleObj spid="_x0000_s306189" name="Equation" r:id="rId6" imgW="10918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6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6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6" name="Rectangle 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838200" indent="-838200" algn="l">
              <a:buFontTx/>
              <a:buAutoNum type="arabicPeriod"/>
            </a:pPr>
            <a:r>
              <a:rPr lang="hu-HU" sz="4000"/>
              <a:t/>
            </a:r>
            <a:br>
              <a:rPr lang="hu-HU" sz="4000"/>
            </a:br>
            <a:r>
              <a:rPr lang="hu-HU" sz="4000"/>
              <a:t/>
            </a:r>
            <a:br>
              <a:rPr lang="hu-HU" sz="4000"/>
            </a:br>
            <a:r>
              <a:rPr lang="hu-HU" sz="4000"/>
              <a:t/>
            </a:r>
            <a:br>
              <a:rPr lang="hu-HU" sz="4000"/>
            </a:br>
            <a:r>
              <a:rPr lang="hu-HU" sz="4000"/>
              <a:t/>
            </a:r>
            <a:br>
              <a:rPr lang="hu-HU" sz="4000"/>
            </a:br>
            <a:r>
              <a:rPr lang="hu-HU" sz="4000"/>
              <a:t/>
            </a:r>
            <a:br>
              <a:rPr lang="hu-HU" sz="4000"/>
            </a:br>
            <a:r>
              <a:rPr lang="hu-HU" sz="4000"/>
              <a:t/>
            </a:r>
            <a:br>
              <a:rPr lang="hu-HU" sz="4000"/>
            </a:br>
            <a:r>
              <a:rPr lang="hu-HU" sz="4000"/>
              <a:t/>
            </a:r>
            <a:br>
              <a:rPr lang="hu-HU" sz="4000"/>
            </a:br>
            <a:r>
              <a:rPr lang="hu-HU" sz="4000"/>
              <a:t/>
            </a:r>
            <a:br>
              <a:rPr lang="hu-HU" sz="4000"/>
            </a:br>
            <a:r>
              <a:rPr lang="hu-HU" sz="4000"/>
              <a:t/>
            </a:r>
            <a:br>
              <a:rPr lang="hu-HU" sz="4000"/>
            </a:br>
            <a:r>
              <a:rPr lang="hu-HU" sz="4000"/>
              <a:t/>
            </a:r>
            <a:br>
              <a:rPr lang="hu-HU" sz="4000"/>
            </a:br>
            <a:r>
              <a:rPr lang="hu-HU" sz="2800" b="1">
                <a:effectLst/>
              </a:rPr>
              <a:t>1. feladat:</a:t>
            </a:r>
            <a:r>
              <a:rPr lang="hu-HU" sz="2800">
                <a:effectLst/>
              </a:rPr>
              <a:t> Lehet-e egy binomiális együttható </a:t>
            </a:r>
            <a:br>
              <a:rPr lang="hu-HU" sz="2800">
                <a:effectLst/>
              </a:rPr>
            </a:br>
            <a:r>
              <a:rPr lang="hu-HU" sz="2800">
                <a:effectLst/>
              </a:rPr>
              <a:t>                  teljes hatvány?  Hány olyan  </a:t>
            </a:r>
            <a:br>
              <a:rPr lang="hu-HU" sz="2800">
                <a:effectLst/>
              </a:rPr>
            </a:br>
            <a:r>
              <a:rPr lang="hu-HU" sz="2800">
                <a:effectLst/>
              </a:rPr>
              <a:t>                 pozitív egész van, amelyre      </a:t>
            </a:r>
            <a:br>
              <a:rPr lang="hu-HU" sz="2800">
                <a:effectLst/>
              </a:rPr>
            </a:br>
            <a:r>
              <a:rPr lang="hu-HU" sz="2800">
                <a:effectLst/>
              </a:rPr>
              <a:t>                 négyzetszám</a:t>
            </a:r>
            <a:r>
              <a:rPr lang="hu-HU" sz="2800"/>
              <a:t>? </a:t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4000"/>
              <a:t/>
            </a:r>
            <a:br>
              <a:rPr lang="hu-HU" sz="4000"/>
            </a:br>
            <a:r>
              <a:rPr lang="hu-HU" sz="4000"/>
              <a:t/>
            </a:r>
            <a:br>
              <a:rPr lang="hu-HU" sz="4000"/>
            </a:br>
            <a:r>
              <a:rPr lang="hu-HU" sz="4000"/>
              <a:t/>
            </a:r>
            <a:br>
              <a:rPr lang="hu-HU" sz="4000"/>
            </a:br>
            <a:endParaRPr lang="hu-HU" sz="2400"/>
          </a:p>
        </p:txBody>
      </p:sp>
      <p:graphicFrame>
        <p:nvGraphicFramePr>
          <p:cNvPr id="2050" name="Rectangle 2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50" name="Equation" r:id="rId4" imgW="0" imgH="0" progId="Equation.DSMT4">
              <p:embed/>
            </p:oleObj>
          </a:graphicData>
        </a:graphic>
      </p:graphicFrame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fld id="{28B03667-C25A-470D-A191-8D249DB2EB1F}" type="slidenum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2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fld id="{56A27396-A44C-436E-88F5-10C472260779}" type="datetime8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2017.09.25. 14:40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7308850" y="2420938"/>
          <a:ext cx="523875" cy="863600"/>
        </p:xfrm>
        <a:graphic>
          <a:graphicData uri="http://schemas.openxmlformats.org/presentationml/2006/ole">
            <p:oleObj spid="_x0000_s2058" name="Equation" r:id="rId5" imgW="279360" imgH="457200" progId="Equation.DSMT4">
              <p:embed/>
            </p:oleObj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29600" cy="5688013"/>
          </a:xfrm>
        </p:spPr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Char char="§"/>
            </a:pPr>
            <a:r>
              <a:rPr lang="hu-HU" sz="2000"/>
              <a:t>Egy másik lehetőség is kínálkozik: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hu-HU" sz="2000"/>
              <a:t>      Legyen az egyik törzstört az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hu-HU" sz="2000"/>
          </a:p>
          <a:p>
            <a:pPr>
              <a:lnSpc>
                <a:spcPct val="125000"/>
              </a:lnSpc>
              <a:buFont typeface="Wingdings" pitchFamily="2" charset="2"/>
              <a:buChar char="§"/>
            </a:pPr>
            <a:r>
              <a:rPr lang="hu-HU" sz="2000"/>
              <a:t>Ekkor az                             diofantoszi egyenletet kell megoldanunk. </a:t>
            </a:r>
          </a:p>
          <a:p>
            <a:pPr>
              <a:lnSpc>
                <a:spcPct val="125000"/>
              </a:lnSpc>
              <a:buFont typeface="Wingdings" pitchFamily="2" charset="2"/>
              <a:buChar char="§"/>
            </a:pPr>
            <a:r>
              <a:rPr lang="hu-HU" sz="2000"/>
              <a:t>Beszorzás és rendezés után:                                     egyenlet adódik. </a:t>
            </a:r>
          </a:p>
          <a:p>
            <a:pPr>
              <a:lnSpc>
                <a:spcPct val="125000"/>
              </a:lnSpc>
              <a:buFont typeface="Wingdings" pitchFamily="2" charset="2"/>
              <a:buChar char="§"/>
            </a:pPr>
            <a:r>
              <a:rPr lang="hu-HU" sz="2000"/>
              <a:t>A szorzattá alakításhoz szorozzuk be az egyenletet 2-vel. </a:t>
            </a:r>
          </a:p>
          <a:p>
            <a:pPr>
              <a:lnSpc>
                <a:spcPct val="125000"/>
              </a:lnSpc>
              <a:buFont typeface="Wingdings" pitchFamily="2" charset="2"/>
              <a:buChar char="§"/>
            </a:pPr>
            <a:endParaRPr lang="hu-HU" sz="2000"/>
          </a:p>
          <a:p>
            <a:pPr>
              <a:lnSpc>
                <a:spcPct val="125000"/>
              </a:lnSpc>
              <a:buFont typeface="Wingdings" pitchFamily="2" charset="2"/>
              <a:buChar char="§"/>
            </a:pPr>
            <a:endParaRPr lang="hu-HU" sz="2000"/>
          </a:p>
          <a:p>
            <a:pPr>
              <a:lnSpc>
                <a:spcPct val="125000"/>
              </a:lnSpc>
              <a:buFont typeface="Wingdings" pitchFamily="2" charset="2"/>
              <a:buChar char="§"/>
            </a:pPr>
            <a:r>
              <a:rPr lang="hu-HU" sz="2000"/>
              <a:t>Ennek csak két osztópárja van, ahonnan a megoldás: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hu-HU" sz="2000"/>
          </a:p>
        </p:txBody>
      </p:sp>
      <p:graphicFrame>
        <p:nvGraphicFramePr>
          <p:cNvPr id="311300" name="Object 4"/>
          <p:cNvGraphicFramePr>
            <a:graphicFrameLocks noChangeAspect="1"/>
          </p:cNvGraphicFramePr>
          <p:nvPr/>
        </p:nvGraphicFramePr>
        <p:xfrm>
          <a:off x="4211638" y="836613"/>
          <a:ext cx="311150" cy="792162"/>
        </p:xfrm>
        <a:graphic>
          <a:graphicData uri="http://schemas.openxmlformats.org/presentationml/2006/ole">
            <p:oleObj spid="_x0000_s311300" name="Equation" r:id="rId3" imgW="190440" imgH="393480" progId="Equation.DSMT4">
              <p:embed/>
            </p:oleObj>
          </a:graphicData>
        </a:graphic>
      </p:graphicFrame>
      <p:graphicFrame>
        <p:nvGraphicFramePr>
          <p:cNvPr id="311303" name="Object 7"/>
          <p:cNvGraphicFramePr>
            <a:graphicFrameLocks noChangeAspect="1"/>
          </p:cNvGraphicFramePr>
          <p:nvPr/>
        </p:nvGraphicFramePr>
        <p:xfrm>
          <a:off x="1979613" y="1771650"/>
          <a:ext cx="1751012" cy="720725"/>
        </p:xfrm>
        <a:graphic>
          <a:graphicData uri="http://schemas.openxmlformats.org/presentationml/2006/ole">
            <p:oleObj spid="_x0000_s311303" name="Equation" r:id="rId4" imgW="660240" imgH="419040" progId="Equation.DSMT4">
              <p:embed/>
            </p:oleObj>
          </a:graphicData>
        </a:graphic>
      </p:graphicFrame>
      <p:graphicFrame>
        <p:nvGraphicFramePr>
          <p:cNvPr id="311306" name="Object 10"/>
          <p:cNvGraphicFramePr>
            <a:graphicFrameLocks noChangeAspect="1"/>
          </p:cNvGraphicFramePr>
          <p:nvPr/>
        </p:nvGraphicFramePr>
        <p:xfrm>
          <a:off x="4211638" y="2349500"/>
          <a:ext cx="2376487" cy="431800"/>
        </p:xfrm>
        <a:graphic>
          <a:graphicData uri="http://schemas.openxmlformats.org/presentationml/2006/ole">
            <p:oleObj spid="_x0000_s311306" name="Equation" r:id="rId5" imgW="1104840" imgH="203040" progId="Equation.DSMT4">
              <p:embed/>
            </p:oleObj>
          </a:graphicData>
        </a:graphic>
      </p:graphicFrame>
      <p:graphicFrame>
        <p:nvGraphicFramePr>
          <p:cNvPr id="311309" name="Object 13"/>
          <p:cNvGraphicFramePr>
            <a:graphicFrameLocks noChangeAspect="1"/>
          </p:cNvGraphicFramePr>
          <p:nvPr/>
        </p:nvGraphicFramePr>
        <p:xfrm>
          <a:off x="2627313" y="3573463"/>
          <a:ext cx="2736850" cy="360362"/>
        </p:xfrm>
        <a:graphic>
          <a:graphicData uri="http://schemas.openxmlformats.org/presentationml/2006/ole">
            <p:oleObj spid="_x0000_s311309" name="Equation" r:id="rId6" imgW="1257120" imgH="203040" progId="Equation.DSMT4">
              <p:embed/>
            </p:oleObj>
          </a:graphicData>
        </a:graphic>
      </p:graphicFrame>
      <p:graphicFrame>
        <p:nvGraphicFramePr>
          <p:cNvPr id="311312" name="Object 16"/>
          <p:cNvGraphicFramePr>
            <a:graphicFrameLocks noChangeAspect="1"/>
          </p:cNvGraphicFramePr>
          <p:nvPr/>
        </p:nvGraphicFramePr>
        <p:xfrm>
          <a:off x="2771775" y="4005263"/>
          <a:ext cx="2447925" cy="431800"/>
        </p:xfrm>
        <a:graphic>
          <a:graphicData uri="http://schemas.openxmlformats.org/presentationml/2006/ole">
            <p:oleObj spid="_x0000_s311312" name="Equation" r:id="rId7" imgW="1371600" imgH="253800" progId="Equation.DSMT4">
              <p:embed/>
            </p:oleObj>
          </a:graphicData>
        </a:graphic>
      </p:graphicFrame>
      <p:graphicFrame>
        <p:nvGraphicFramePr>
          <p:cNvPr id="311315" name="Object 19"/>
          <p:cNvGraphicFramePr>
            <a:graphicFrameLocks noChangeAspect="1"/>
          </p:cNvGraphicFramePr>
          <p:nvPr/>
        </p:nvGraphicFramePr>
        <p:xfrm>
          <a:off x="1547813" y="4941888"/>
          <a:ext cx="5329237" cy="431800"/>
        </p:xfrm>
        <a:graphic>
          <a:graphicData uri="http://schemas.openxmlformats.org/presentationml/2006/ole">
            <p:oleObj spid="_x0000_s311315" name="Equation" r:id="rId8" imgW="2425680" imgH="203040" progId="Equation.DSMT4">
              <p:embed/>
            </p:oleObj>
          </a:graphicData>
        </a:graphic>
      </p:graphicFrame>
      <p:graphicFrame>
        <p:nvGraphicFramePr>
          <p:cNvPr id="311318" name="Object 22"/>
          <p:cNvGraphicFramePr>
            <a:graphicFrameLocks noChangeAspect="1"/>
          </p:cNvGraphicFramePr>
          <p:nvPr/>
        </p:nvGraphicFramePr>
        <p:xfrm>
          <a:off x="3276600" y="5445125"/>
          <a:ext cx="1943100" cy="720725"/>
        </p:xfrm>
        <a:graphic>
          <a:graphicData uri="http://schemas.openxmlformats.org/presentationml/2006/ole">
            <p:oleObj spid="_x0000_s311318" name="Equation" r:id="rId9" imgW="9903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1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1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1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1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1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1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1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1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25000"/>
              </a:lnSpc>
            </a:pPr>
            <a:r>
              <a:rPr lang="hu-HU" sz="2800" b="1"/>
              <a:t/>
            </a:r>
            <a:br>
              <a:rPr lang="hu-HU" sz="2800" b="1"/>
            </a:br>
            <a:r>
              <a:rPr lang="hu-HU" sz="2800" b="1"/>
              <a:t/>
            </a:r>
            <a:br>
              <a:rPr lang="hu-HU" sz="2800" b="1"/>
            </a:br>
            <a:r>
              <a:rPr lang="hu-HU" sz="2800" b="1"/>
              <a:t/>
            </a:r>
            <a:br>
              <a:rPr lang="hu-HU" sz="2800" b="1"/>
            </a:br>
            <a:r>
              <a:rPr lang="hu-HU" sz="2800" b="1"/>
              <a:t/>
            </a:r>
            <a:br>
              <a:rPr lang="hu-HU" sz="2800" b="1"/>
            </a:br>
            <a:r>
              <a:rPr lang="hu-HU" sz="2800" b="1"/>
              <a:t/>
            </a:r>
            <a:br>
              <a:rPr lang="hu-HU" sz="2800" b="1"/>
            </a:br>
            <a:r>
              <a:rPr lang="hu-HU" sz="2800" b="1"/>
              <a:t/>
            </a:r>
            <a:br>
              <a:rPr lang="hu-HU" sz="2800" b="1"/>
            </a:br>
            <a:r>
              <a:rPr lang="hu-HU" sz="2800" b="1"/>
              <a:t/>
            </a:r>
            <a:br>
              <a:rPr lang="hu-HU" sz="2800" b="1"/>
            </a:br>
            <a:r>
              <a:rPr lang="hu-HU" sz="2800" b="1"/>
              <a:t/>
            </a:r>
            <a:br>
              <a:rPr lang="hu-HU" sz="2800" b="1"/>
            </a:br>
            <a:r>
              <a:rPr lang="hu-HU" sz="2800" b="1"/>
              <a:t/>
            </a:r>
            <a:br>
              <a:rPr lang="hu-HU" sz="2800" b="1"/>
            </a:br>
            <a:r>
              <a:rPr lang="hu-HU" sz="2800" b="1"/>
              <a:t/>
            </a:r>
            <a:br>
              <a:rPr lang="hu-HU" sz="2800" b="1"/>
            </a:br>
            <a:r>
              <a:rPr lang="hu-HU" sz="2800" b="1"/>
              <a:t/>
            </a:r>
            <a:br>
              <a:rPr lang="hu-HU" sz="2800" b="1"/>
            </a:br>
            <a:r>
              <a:rPr lang="hu-HU" sz="2800" b="1"/>
              <a:t>8. feladat:</a:t>
            </a:r>
            <a:r>
              <a:rPr lang="hu-HU" sz="2800"/>
              <a:t> Három pozitív egész szám összege  </a:t>
            </a:r>
            <a:br>
              <a:rPr lang="hu-HU" sz="2800"/>
            </a:br>
            <a:r>
              <a:rPr lang="hu-HU" sz="2800"/>
              <a:t>                  2010, reciprokaik összege pedig   </a:t>
            </a:r>
            <a:br>
              <a:rPr lang="hu-HU" sz="2800"/>
            </a:br>
            <a:r>
              <a:rPr lang="hu-HU" sz="2800"/>
              <a:t>                  Melyek ezek a</a:t>
            </a:r>
            <a:r>
              <a:rPr lang="hu-HU" sz="4000"/>
              <a:t> </a:t>
            </a:r>
            <a:r>
              <a:rPr lang="hu-HU" sz="2800"/>
              <a:t>számok?</a:t>
            </a:r>
            <a:r>
              <a:rPr lang="hu-HU" sz="4000"/>
              <a:t> </a:t>
            </a:r>
            <a:br>
              <a:rPr lang="hu-HU" sz="4000"/>
            </a:br>
            <a:r>
              <a:rPr lang="hu-HU" sz="4000"/>
              <a:t> </a:t>
            </a:r>
            <a:br>
              <a:rPr lang="hu-HU" sz="4000"/>
            </a:br>
            <a:r>
              <a:rPr lang="hu-HU" sz="4000"/>
              <a:t>                  </a:t>
            </a:r>
            <a:r>
              <a:rPr lang="hu-HU" sz="2000"/>
              <a:t>(KöMaL, B. 4293.)</a:t>
            </a:r>
          </a:p>
        </p:txBody>
      </p:sp>
      <p:graphicFrame>
        <p:nvGraphicFramePr>
          <p:cNvPr id="264196" name="Object 4"/>
          <p:cNvGraphicFramePr>
            <a:graphicFrameLocks noChangeAspect="1"/>
          </p:cNvGraphicFramePr>
          <p:nvPr>
            <p:ph idx="1"/>
          </p:nvPr>
        </p:nvGraphicFramePr>
        <p:xfrm>
          <a:off x="7524750" y="2565400"/>
          <a:ext cx="371475" cy="720725"/>
        </p:xfrm>
        <a:graphic>
          <a:graphicData uri="http://schemas.openxmlformats.org/presentationml/2006/ole">
            <p:oleObj spid="_x0000_s264196" name="Equation" r:id="rId3" imgW="25380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29600" cy="57594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000"/>
              <a:t>Strenner Péter megoldása.</a:t>
            </a: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Legyen a három pozitív egész szám </a:t>
            </a:r>
            <a:r>
              <a:rPr lang="hu-HU" sz="2000" i="1">
                <a:effectLst/>
              </a:rPr>
              <a:t>a; b; c,</a:t>
            </a:r>
            <a:r>
              <a:rPr lang="hu-HU" sz="2000">
                <a:effectLst/>
              </a:rPr>
              <a:t> amelyekre</a:t>
            </a: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                                              és</a:t>
            </a: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 második egyenletet a nevezők szorzatával beszorozva és rendezve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Definiáljuk a 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</a:t>
            </a: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  polinomot. Ennek az x=58-ra vett helyettesítési értéke, felhasználva a feladat feltételeit: </a:t>
            </a: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</p:txBody>
      </p:sp>
      <p:graphicFrame>
        <p:nvGraphicFramePr>
          <p:cNvPr id="370692" name="Object 4"/>
          <p:cNvGraphicFramePr>
            <a:graphicFrameLocks noChangeAspect="1"/>
          </p:cNvGraphicFramePr>
          <p:nvPr/>
        </p:nvGraphicFramePr>
        <p:xfrm>
          <a:off x="1619250" y="1484313"/>
          <a:ext cx="4919663" cy="719137"/>
        </p:xfrm>
        <a:graphic>
          <a:graphicData uri="http://schemas.openxmlformats.org/presentationml/2006/ole">
            <p:oleObj spid="_x0000_s370692" name="Equation" r:id="rId3" imgW="2120760" imgH="393480" progId="Equation.DSMT4">
              <p:embed/>
            </p:oleObj>
          </a:graphicData>
        </a:graphic>
      </p:graphicFrame>
      <p:graphicFrame>
        <p:nvGraphicFramePr>
          <p:cNvPr id="370695" name="Object 7"/>
          <p:cNvGraphicFramePr>
            <a:graphicFrameLocks noChangeAspect="1"/>
          </p:cNvGraphicFramePr>
          <p:nvPr/>
        </p:nvGraphicFramePr>
        <p:xfrm>
          <a:off x="1763713" y="3068638"/>
          <a:ext cx="3960812" cy="504825"/>
        </p:xfrm>
        <a:graphic>
          <a:graphicData uri="http://schemas.openxmlformats.org/presentationml/2006/ole">
            <p:oleObj spid="_x0000_s370695" name="Equation" r:id="rId4" imgW="1625400" imgH="253800" progId="Equation.DSMT4">
              <p:embed/>
            </p:oleObj>
          </a:graphicData>
        </a:graphic>
      </p:graphicFrame>
      <p:graphicFrame>
        <p:nvGraphicFramePr>
          <p:cNvPr id="370698" name="Object 10"/>
          <p:cNvGraphicFramePr>
            <a:graphicFrameLocks noChangeAspect="1"/>
          </p:cNvGraphicFramePr>
          <p:nvPr/>
        </p:nvGraphicFramePr>
        <p:xfrm>
          <a:off x="827088" y="3933825"/>
          <a:ext cx="7488237" cy="431800"/>
        </p:xfrm>
        <a:graphic>
          <a:graphicData uri="http://schemas.openxmlformats.org/presentationml/2006/ole">
            <p:oleObj spid="_x0000_s370698" name="Equation" r:id="rId5" imgW="4356000" imgH="253800" progId="Equation.DSMT4">
              <p:embed/>
            </p:oleObj>
          </a:graphicData>
        </a:graphic>
      </p:graphicFrame>
      <p:graphicFrame>
        <p:nvGraphicFramePr>
          <p:cNvPr id="370701" name="Object 13"/>
          <p:cNvGraphicFramePr>
            <a:graphicFrameLocks noChangeAspect="1"/>
          </p:cNvGraphicFramePr>
          <p:nvPr/>
        </p:nvGraphicFramePr>
        <p:xfrm>
          <a:off x="684213" y="5373688"/>
          <a:ext cx="7991475" cy="431800"/>
        </p:xfrm>
        <a:graphic>
          <a:graphicData uri="http://schemas.openxmlformats.org/presentationml/2006/ole">
            <p:oleObj spid="_x0000_s370701" name="Equation" r:id="rId6" imgW="50418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0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0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0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0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0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0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0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0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0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0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0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0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5785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/>
              <a:t>Másrészt 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Legyen most 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Ezekre teljesül az eddigiek alapján, hogy  </a:t>
            </a:r>
          </a:p>
          <a:p>
            <a:pPr>
              <a:buFont typeface="Wingdings" pitchFamily="2" charset="2"/>
              <a:buNone/>
            </a:pPr>
            <a:r>
              <a:rPr lang="hu-HU" sz="2000"/>
              <a:t>                                                                   és</a:t>
            </a:r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lnSpc>
                <a:spcPct val="145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Tudjuk azt is, hogy a </a:t>
            </a:r>
            <a:r>
              <a:rPr lang="hu-HU" sz="2000" i="1">
                <a:effectLst/>
              </a:rPr>
              <a:t>p; q; r</a:t>
            </a:r>
            <a:r>
              <a:rPr lang="hu-HU" sz="2000">
                <a:effectLst/>
              </a:rPr>
              <a:t>   is pozitív egészek, mivel az </a:t>
            </a:r>
            <a:r>
              <a:rPr lang="hu-HU" sz="2000" i="1">
                <a:effectLst/>
              </a:rPr>
              <a:t>a; b; c</a:t>
            </a:r>
            <a:r>
              <a:rPr lang="hu-HU" sz="2000">
                <a:effectLst/>
              </a:rPr>
              <a:t> egészek reciprokai mind kisebbek      -nál.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Vizsgáljunk a továbbiakban két esetet aszerint, hogy a </a:t>
            </a:r>
            <a:r>
              <a:rPr lang="hu-HU" sz="2000" i="1">
                <a:effectLst/>
              </a:rPr>
              <a:t>p; q; r</a:t>
            </a:r>
            <a:r>
              <a:rPr lang="hu-HU" sz="2000">
                <a:effectLst/>
              </a:rPr>
              <a:t> számok közül hány osztható 29-cel.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>
                <a:effectLst/>
              </a:rPr>
              <a:t>1.</a:t>
            </a:r>
            <a:r>
              <a:rPr lang="hu-HU" sz="2000">
                <a:effectLst/>
              </a:rPr>
              <a:t> Először legyen p osztható 29 négyzetével, továbbá q és r egyike sem osztható 29-cel.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Az összeg nagysága alapján csak két lehetőséget kell vizsgálnunk: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</p:txBody>
      </p:sp>
      <p:graphicFrame>
        <p:nvGraphicFramePr>
          <p:cNvPr id="375812" name="Object 4"/>
          <p:cNvGraphicFramePr>
            <a:graphicFrameLocks noChangeAspect="1"/>
          </p:cNvGraphicFramePr>
          <p:nvPr/>
        </p:nvGraphicFramePr>
        <p:xfrm>
          <a:off x="2051050" y="476250"/>
          <a:ext cx="3624263" cy="447675"/>
        </p:xfrm>
        <a:graphic>
          <a:graphicData uri="http://schemas.openxmlformats.org/presentationml/2006/ole">
            <p:oleObj spid="_x0000_s375812" name="Equation" r:id="rId3" imgW="2044440" imgH="253800" progId="Equation.DSMT4">
              <p:embed/>
            </p:oleObj>
          </a:graphicData>
        </a:graphic>
      </p:graphicFrame>
      <p:graphicFrame>
        <p:nvGraphicFramePr>
          <p:cNvPr id="375815" name="Object 7"/>
          <p:cNvGraphicFramePr>
            <a:graphicFrameLocks noChangeAspect="1"/>
          </p:cNvGraphicFramePr>
          <p:nvPr/>
        </p:nvGraphicFramePr>
        <p:xfrm>
          <a:off x="2484438" y="892175"/>
          <a:ext cx="3840162" cy="376238"/>
        </p:xfrm>
        <a:graphic>
          <a:graphicData uri="http://schemas.openxmlformats.org/presentationml/2006/ole">
            <p:oleObj spid="_x0000_s375815" name="Equation" r:id="rId4" imgW="1930320" imgH="203040" progId="Equation.DSMT4">
              <p:embed/>
            </p:oleObj>
          </a:graphicData>
        </a:graphic>
      </p:graphicFrame>
      <p:graphicFrame>
        <p:nvGraphicFramePr>
          <p:cNvPr id="375818" name="Object 10"/>
          <p:cNvGraphicFramePr>
            <a:graphicFrameLocks noChangeAspect="1"/>
          </p:cNvGraphicFramePr>
          <p:nvPr/>
        </p:nvGraphicFramePr>
        <p:xfrm>
          <a:off x="971550" y="1557338"/>
          <a:ext cx="4127500" cy="431800"/>
        </p:xfrm>
        <a:graphic>
          <a:graphicData uri="http://schemas.openxmlformats.org/presentationml/2006/ole">
            <p:oleObj spid="_x0000_s375818" name="Equation" r:id="rId5" imgW="1879560" imgH="228600" progId="Equation.DSMT4">
              <p:embed/>
            </p:oleObj>
          </a:graphicData>
        </a:graphic>
      </p:graphicFrame>
      <p:graphicFrame>
        <p:nvGraphicFramePr>
          <p:cNvPr id="375821" name="Object 13"/>
          <p:cNvGraphicFramePr>
            <a:graphicFrameLocks noChangeAspect="1"/>
          </p:cNvGraphicFramePr>
          <p:nvPr/>
        </p:nvGraphicFramePr>
        <p:xfrm>
          <a:off x="971550" y="2133600"/>
          <a:ext cx="4127500" cy="431800"/>
        </p:xfrm>
        <a:graphic>
          <a:graphicData uri="http://schemas.openxmlformats.org/presentationml/2006/ole">
            <p:oleObj spid="_x0000_s375821" name="Equation" r:id="rId6" imgW="2070000" imgH="203040" progId="Equation.DSMT4">
              <p:embed/>
            </p:oleObj>
          </a:graphicData>
        </a:graphic>
      </p:graphicFrame>
      <p:graphicFrame>
        <p:nvGraphicFramePr>
          <p:cNvPr id="375824" name="Object 16"/>
          <p:cNvGraphicFramePr>
            <a:graphicFrameLocks noChangeAspect="1"/>
          </p:cNvGraphicFramePr>
          <p:nvPr/>
        </p:nvGraphicFramePr>
        <p:xfrm>
          <a:off x="4716463" y="2997200"/>
          <a:ext cx="463550" cy="647700"/>
        </p:xfrm>
        <a:graphic>
          <a:graphicData uri="http://schemas.openxmlformats.org/presentationml/2006/ole">
            <p:oleObj spid="_x0000_s375824" name="Equation" r:id="rId7" imgW="21564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5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5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5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5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5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5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5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5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6880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000"/>
              <a:t>                                          vagy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Ha p = 841, akkor q + r = 995, az egyik páratlan, tehát csak 1 vagy 61 lehet. Akármelyiket is tekintjük, a másik nem lesz kettőhatvány.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Ha p = 1682, akkor </a:t>
            </a: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  Ennek szimmetrikus megoldása q = 122; r = 32.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Az eredeti számok tehát ebben az esetben 1740; 180 és 90.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>
                <a:effectLst/>
              </a:rPr>
              <a:t>2.</a:t>
            </a:r>
            <a:r>
              <a:rPr lang="hu-HU" sz="2000">
                <a:effectLst/>
              </a:rPr>
              <a:t> Hiányzik még annak az esetnek a vizsgálata, ha </a:t>
            </a:r>
            <a:r>
              <a:rPr lang="hu-HU" sz="2000" i="1">
                <a:effectLst/>
              </a:rPr>
              <a:t>p</a:t>
            </a:r>
            <a:r>
              <a:rPr lang="hu-HU" sz="2000">
                <a:effectLst/>
              </a:rPr>
              <a:t> és </a:t>
            </a:r>
            <a:r>
              <a:rPr lang="hu-HU" sz="2000" i="1">
                <a:effectLst/>
              </a:rPr>
              <a:t>q</a:t>
            </a:r>
            <a:r>
              <a:rPr lang="hu-HU" sz="2000">
                <a:effectLst/>
              </a:rPr>
              <a:t> osztható 29-cel, az </a:t>
            </a:r>
            <a:r>
              <a:rPr lang="hu-HU" sz="2000" i="1">
                <a:effectLst/>
              </a:rPr>
              <a:t>r</a:t>
            </a:r>
            <a:r>
              <a:rPr lang="hu-HU" sz="2000">
                <a:effectLst/>
              </a:rPr>
              <a:t> pedig nem.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Ha p osztható 61-gyel, akkor </a:t>
            </a: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 nincs megoldás.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Ugyanez a helyzet, ha q osztható 61-gyel.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Ha 61 az r-nek osztója, akkor nem lehet p és q páratlan, mert abban az esetben p = q = 29, az  r = 1778, nem osztható 61-gyel.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Tehát a p és q páros számok.</a:t>
            </a:r>
          </a:p>
        </p:txBody>
      </p:sp>
      <p:graphicFrame>
        <p:nvGraphicFramePr>
          <p:cNvPr id="381956" name="Object 4"/>
          <p:cNvGraphicFramePr>
            <a:graphicFrameLocks noChangeAspect="1"/>
          </p:cNvGraphicFramePr>
          <p:nvPr/>
        </p:nvGraphicFramePr>
        <p:xfrm>
          <a:off x="1331913" y="549275"/>
          <a:ext cx="1895475" cy="446088"/>
        </p:xfrm>
        <a:graphic>
          <a:graphicData uri="http://schemas.openxmlformats.org/presentationml/2006/ole">
            <p:oleObj spid="_x0000_s381956" name="Equation" r:id="rId3" imgW="850680" imgH="228600" progId="Equation.DSMT4">
              <p:embed/>
            </p:oleObj>
          </a:graphicData>
        </a:graphic>
      </p:graphicFrame>
      <p:graphicFrame>
        <p:nvGraphicFramePr>
          <p:cNvPr id="381959" name="Object 7"/>
          <p:cNvGraphicFramePr>
            <a:graphicFrameLocks noChangeAspect="1"/>
          </p:cNvGraphicFramePr>
          <p:nvPr/>
        </p:nvGraphicFramePr>
        <p:xfrm>
          <a:off x="4140200" y="549275"/>
          <a:ext cx="2327275" cy="431800"/>
        </p:xfrm>
        <a:graphic>
          <a:graphicData uri="http://schemas.openxmlformats.org/presentationml/2006/ole">
            <p:oleObj spid="_x0000_s381959" name="Equation" r:id="rId4" imgW="1117440" imgH="228600" progId="Equation.DSMT4">
              <p:embed/>
            </p:oleObj>
          </a:graphicData>
        </a:graphic>
      </p:graphicFrame>
      <p:graphicFrame>
        <p:nvGraphicFramePr>
          <p:cNvPr id="381962" name="Object 10"/>
          <p:cNvGraphicFramePr>
            <a:graphicFrameLocks noChangeAspect="1"/>
          </p:cNvGraphicFramePr>
          <p:nvPr/>
        </p:nvGraphicFramePr>
        <p:xfrm>
          <a:off x="3132138" y="1557338"/>
          <a:ext cx="2903537" cy="431800"/>
        </p:xfrm>
        <a:graphic>
          <a:graphicData uri="http://schemas.openxmlformats.org/presentationml/2006/ole">
            <p:oleObj spid="_x0000_s381962" name="Equation" r:id="rId5" imgW="1523880" imgH="228600" progId="Equation.DSMT4">
              <p:embed/>
            </p:oleObj>
          </a:graphicData>
        </a:graphic>
      </p:graphicFrame>
      <p:graphicFrame>
        <p:nvGraphicFramePr>
          <p:cNvPr id="381965" name="Object 13"/>
          <p:cNvGraphicFramePr>
            <a:graphicFrameLocks noChangeAspect="1"/>
          </p:cNvGraphicFramePr>
          <p:nvPr/>
        </p:nvGraphicFramePr>
        <p:xfrm>
          <a:off x="4211638" y="3716338"/>
          <a:ext cx="4056062" cy="360362"/>
        </p:xfrm>
        <a:graphic>
          <a:graphicData uri="http://schemas.openxmlformats.org/presentationml/2006/ole">
            <p:oleObj spid="_x0000_s381965" name="Equation" r:id="rId6" imgW="20444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1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1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1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1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81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81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1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81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81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81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482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Így az r csak                  alakú lehet, ahol</a:t>
            </a: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(Ugyanis           már nagyobb, mint 1836.)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 p + q + r = 1836-ról tudjuk, hogy 29-cel osztva 9 maradékot ad.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Ezt a           -ek közül egyik sem teljesíti (3; 6; 12; 24; 19 rendre a maradékok), tehát ebben az esetben sincs megoldás.</a:t>
            </a:r>
          </a:p>
          <a:p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 keresett három szám: 1740; 180; 90, amelyekre valóban</a:t>
            </a:r>
          </a:p>
        </p:txBody>
      </p:sp>
      <p:graphicFrame>
        <p:nvGraphicFramePr>
          <p:cNvPr id="387076" name="Object 4"/>
          <p:cNvGraphicFramePr>
            <a:graphicFrameLocks noChangeAspect="1"/>
          </p:cNvGraphicFramePr>
          <p:nvPr/>
        </p:nvGraphicFramePr>
        <p:xfrm>
          <a:off x="2339975" y="549275"/>
          <a:ext cx="1152525" cy="360363"/>
        </p:xfrm>
        <a:graphic>
          <a:graphicData uri="http://schemas.openxmlformats.org/presentationml/2006/ole">
            <p:oleObj spid="_x0000_s387076" name="Equation" r:id="rId3" imgW="609480" imgH="203040" progId="Equation.DSMT4">
              <p:embed/>
            </p:oleObj>
          </a:graphicData>
        </a:graphic>
      </p:graphicFrame>
      <p:graphicFrame>
        <p:nvGraphicFramePr>
          <p:cNvPr id="387079" name="Object 7"/>
          <p:cNvGraphicFramePr>
            <a:graphicFrameLocks noChangeAspect="1"/>
          </p:cNvGraphicFramePr>
          <p:nvPr/>
        </p:nvGraphicFramePr>
        <p:xfrm>
          <a:off x="5508625" y="577850"/>
          <a:ext cx="1079500" cy="330200"/>
        </p:xfrm>
        <a:graphic>
          <a:graphicData uri="http://schemas.openxmlformats.org/presentationml/2006/ole">
            <p:oleObj spid="_x0000_s387079" name="Equation" r:id="rId4" imgW="609480" imgH="177480" progId="Equation.DSMT4">
              <p:embed/>
            </p:oleObj>
          </a:graphicData>
        </a:graphic>
      </p:graphicFrame>
      <p:graphicFrame>
        <p:nvGraphicFramePr>
          <p:cNvPr id="387082" name="Object 10"/>
          <p:cNvGraphicFramePr>
            <a:graphicFrameLocks noChangeAspect="1"/>
          </p:cNvGraphicFramePr>
          <p:nvPr/>
        </p:nvGraphicFramePr>
        <p:xfrm>
          <a:off x="1835150" y="908050"/>
          <a:ext cx="671513" cy="349250"/>
        </p:xfrm>
        <a:graphic>
          <a:graphicData uri="http://schemas.openxmlformats.org/presentationml/2006/ole">
            <p:oleObj spid="_x0000_s387082" name="Equation" r:id="rId5" imgW="393480" imgH="203040" progId="Equation.DSMT4">
              <p:embed/>
            </p:oleObj>
          </a:graphicData>
        </a:graphic>
      </p:graphicFrame>
      <p:graphicFrame>
        <p:nvGraphicFramePr>
          <p:cNvPr id="387085" name="Object 13"/>
          <p:cNvGraphicFramePr>
            <a:graphicFrameLocks noChangeAspect="1"/>
          </p:cNvGraphicFramePr>
          <p:nvPr/>
        </p:nvGraphicFramePr>
        <p:xfrm>
          <a:off x="1476375" y="1628775"/>
          <a:ext cx="719138" cy="384175"/>
        </p:xfrm>
        <a:graphic>
          <a:graphicData uri="http://schemas.openxmlformats.org/presentationml/2006/ole">
            <p:oleObj spid="_x0000_s387085" name="Equation" r:id="rId6" imgW="406080" imgH="203040" progId="Equation.DSMT4">
              <p:embed/>
            </p:oleObj>
          </a:graphicData>
        </a:graphic>
      </p:graphicFrame>
      <p:graphicFrame>
        <p:nvGraphicFramePr>
          <p:cNvPr id="387088" name="Object 16"/>
          <p:cNvGraphicFramePr>
            <a:graphicFrameLocks noChangeAspect="1"/>
          </p:cNvGraphicFramePr>
          <p:nvPr/>
        </p:nvGraphicFramePr>
        <p:xfrm>
          <a:off x="3132138" y="3284538"/>
          <a:ext cx="2663825" cy="720725"/>
        </p:xfrm>
        <a:graphic>
          <a:graphicData uri="http://schemas.openxmlformats.org/presentationml/2006/ole">
            <p:oleObj spid="_x0000_s387088" name="Equation" r:id="rId7" imgW="140940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7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7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7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7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7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7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7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7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33600"/>
            <a:ext cx="8229600" cy="1943100"/>
          </a:xfrm>
        </p:spPr>
        <p:txBody>
          <a:bodyPr/>
          <a:lstStyle/>
          <a:p>
            <a:pPr algn="l"/>
            <a:r>
              <a:rPr lang="hu-HU" sz="2800" b="1"/>
              <a:t>9. feladat:</a:t>
            </a:r>
            <a:r>
              <a:rPr lang="hu-HU" sz="2800"/>
              <a:t> Legyenek  </a:t>
            </a:r>
            <a:r>
              <a:rPr lang="hu-HU" sz="2800" b="1"/>
              <a:t>a</a:t>
            </a:r>
            <a:r>
              <a:rPr lang="hu-HU" sz="2800"/>
              <a:t> és  </a:t>
            </a:r>
            <a:r>
              <a:rPr lang="hu-HU" sz="2800" b="1"/>
              <a:t>b </a:t>
            </a:r>
            <a:r>
              <a:rPr lang="hu-HU" sz="2800"/>
              <a:t>relatív prím, 1-nél   </a:t>
            </a:r>
            <a:br>
              <a:rPr lang="hu-HU" sz="2800"/>
            </a:br>
            <a:r>
              <a:rPr lang="hu-HU" sz="2800"/>
              <a:t>                  nagyobb pozitív egész számok. Hány </a:t>
            </a:r>
            <a:br>
              <a:rPr lang="hu-HU" sz="2800"/>
            </a:br>
            <a:r>
              <a:rPr lang="hu-HU" sz="2800"/>
              <a:t>                  olyan pozitív egész </a:t>
            </a:r>
            <a:r>
              <a:rPr lang="hu-HU" sz="2800" b="1"/>
              <a:t>N</a:t>
            </a:r>
            <a:r>
              <a:rPr lang="hu-HU" sz="2800"/>
              <a:t> szám van, amely </a:t>
            </a:r>
            <a:br>
              <a:rPr lang="hu-HU" sz="2800"/>
            </a:br>
            <a:r>
              <a:rPr lang="hu-HU" sz="2800"/>
              <a:t>                  nem írható fel </a:t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>                  alakban, ahol  </a:t>
            </a:r>
            <a:r>
              <a:rPr lang="hu-HU" sz="2800" b="1"/>
              <a:t>x </a:t>
            </a:r>
            <a:r>
              <a:rPr lang="hu-HU" sz="2800"/>
              <a:t>és </a:t>
            </a:r>
            <a:r>
              <a:rPr lang="hu-HU" sz="2800" b="1"/>
              <a:t>y</a:t>
            </a:r>
            <a:r>
              <a:rPr lang="hu-HU" sz="2800"/>
              <a:t> természetes </a:t>
            </a:r>
            <a:br>
              <a:rPr lang="hu-HU" sz="2800"/>
            </a:br>
            <a:r>
              <a:rPr lang="hu-HU" sz="2800"/>
              <a:t>                  számok?</a:t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>                              </a:t>
            </a:r>
            <a:r>
              <a:rPr lang="hu-HU" sz="2000"/>
              <a:t>(Sylvester, 1884)</a:t>
            </a:r>
          </a:p>
        </p:txBody>
      </p:sp>
      <p:graphicFrame>
        <p:nvGraphicFramePr>
          <p:cNvPr id="266244" name="Object 4"/>
          <p:cNvGraphicFramePr>
            <a:graphicFrameLocks noChangeAspect="1"/>
          </p:cNvGraphicFramePr>
          <p:nvPr/>
        </p:nvGraphicFramePr>
        <p:xfrm>
          <a:off x="3348038" y="2852738"/>
          <a:ext cx="2376487" cy="576262"/>
        </p:xfrm>
        <a:graphic>
          <a:graphicData uri="http://schemas.openxmlformats.org/presentationml/2006/ole">
            <p:oleObj spid="_x0000_s266244" name="Equation" r:id="rId3" imgW="7617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133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/>
              <a:t>Az a és b relatív prímek, így </a:t>
            </a:r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 minden nullától különböző maradékot tartalmazó maradékrendszert alkot mod a.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Ezekben a maradékosztályokban ezzel meg is adtuk a legkisebb felírható elemeket mod a.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Tehát azok, amelyek nem írhatók fel maradékosztályonként a következők lesznek: 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Ezt az összeget kell pontosan kiszámolnunk.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Rácsgeometriai eszközökkel  gyorsan célhoz érünk.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Vegyük a  (0,0); (a,0); (a, b); (0, b) rácspontok által meghatározott téglalapot.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Ennek a belsejében pontosan (a-1)(b-1) darab rácspont van.  </a:t>
            </a: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</p:txBody>
      </p:sp>
      <p:graphicFrame>
        <p:nvGraphicFramePr>
          <p:cNvPr id="324612" name="Object 4"/>
          <p:cNvGraphicFramePr>
            <a:graphicFrameLocks noChangeAspect="1"/>
          </p:cNvGraphicFramePr>
          <p:nvPr/>
        </p:nvGraphicFramePr>
        <p:xfrm>
          <a:off x="2339975" y="981075"/>
          <a:ext cx="2663825" cy="503238"/>
        </p:xfrm>
        <a:graphic>
          <a:graphicData uri="http://schemas.openxmlformats.org/presentationml/2006/ole">
            <p:oleObj spid="_x0000_s324612" name="Equation" r:id="rId3" imgW="1054080" imgH="253800" progId="Equation.DSMT4">
              <p:embed/>
            </p:oleObj>
          </a:graphicData>
        </a:graphic>
      </p:graphicFrame>
      <p:graphicFrame>
        <p:nvGraphicFramePr>
          <p:cNvPr id="324615" name="Object 7"/>
          <p:cNvGraphicFramePr>
            <a:graphicFrameLocks noChangeAspect="1"/>
          </p:cNvGraphicFramePr>
          <p:nvPr/>
        </p:nvGraphicFramePr>
        <p:xfrm>
          <a:off x="2268538" y="3284538"/>
          <a:ext cx="3816350" cy="863600"/>
        </p:xfrm>
        <a:graphic>
          <a:graphicData uri="http://schemas.openxmlformats.org/presentationml/2006/ole">
            <p:oleObj spid="_x0000_s324615" name="Equation" r:id="rId4" imgW="176508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24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24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24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24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133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/>
              <a:t>Ezt a téglalapot a (0, 0) és (a, b) pontokat összekötő átlójával két egybevágó részre osztjuk. 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Az ábra szimmetrikus az átló felezőpontjára, tehát alul és felül ugyanannyi rácspont van. 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Az átlón nem található rácspont a téglalap belsejében, mert a és b relatív prímek. 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Az 1-től (a-1)-ig terjedő függőleges hálóvonalakon rendre </a:t>
            </a:r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None/>
            </a:pPr>
            <a:r>
              <a:rPr lang="hu-HU" sz="2000"/>
              <a:t>     </a:t>
            </a:r>
          </a:p>
          <a:p>
            <a:pPr>
              <a:buFont typeface="Wingdings" pitchFamily="2" charset="2"/>
              <a:buNone/>
            </a:pPr>
            <a:r>
              <a:rPr lang="hu-HU" sz="2000"/>
              <a:t>      rácspont helyezkedik el az átló alatt. 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Ezzel beláttuk, hogy </a:t>
            </a:r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</p:txBody>
      </p:sp>
      <p:graphicFrame>
        <p:nvGraphicFramePr>
          <p:cNvPr id="327684" name="Object 4"/>
          <p:cNvGraphicFramePr>
            <a:graphicFrameLocks noChangeAspect="1"/>
          </p:cNvGraphicFramePr>
          <p:nvPr/>
        </p:nvGraphicFramePr>
        <p:xfrm>
          <a:off x="2197100" y="3141663"/>
          <a:ext cx="3527425" cy="792162"/>
        </p:xfrm>
        <a:graphic>
          <a:graphicData uri="http://schemas.openxmlformats.org/presentationml/2006/ole">
            <p:oleObj spid="_x0000_s327684" name="Equation" r:id="rId3" imgW="1562040" imgH="431640" progId="Equation.DSMT4">
              <p:embed/>
            </p:oleObj>
          </a:graphicData>
        </a:graphic>
      </p:graphicFrame>
      <p:graphicFrame>
        <p:nvGraphicFramePr>
          <p:cNvPr id="327687" name="Object 7"/>
          <p:cNvGraphicFramePr>
            <a:graphicFrameLocks noChangeAspect="1"/>
          </p:cNvGraphicFramePr>
          <p:nvPr/>
        </p:nvGraphicFramePr>
        <p:xfrm>
          <a:off x="1403350" y="4941888"/>
          <a:ext cx="6096000" cy="863600"/>
        </p:xfrm>
        <a:graphic>
          <a:graphicData uri="http://schemas.openxmlformats.org/presentationml/2006/ole">
            <p:oleObj spid="_x0000_s327687" name="Equation" r:id="rId4" imgW="273024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482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/>
              <a:t>A jelölésekről: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/>
              <a:t>Az a és b relatív prím pozitív egészek esetén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G (a, b): a legnagyobb nem-felírható szám,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N (a, b):  a nem-felírható pozitív egészek száma,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S (a, b): a nem-felírható számok összege.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/>
              <a:t>A témakör neve pénzváltási probléma, vagy Frobenius pénzváltási problémája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Ebben a témában is dolgozott Erdős Pál, de elsősorban a felvethető </a:t>
            </a:r>
            <a:r>
              <a:rPr lang="hu-HU" sz="2000" b="1"/>
              <a:t>extremális</a:t>
            </a:r>
            <a:r>
              <a:rPr lang="hu-HU" sz="2000"/>
              <a:t> problémával foglalkozott.  Az első komolyabb eredményt ebben is Ő érte el Graham-mel közösen írt 1972-es cikkében. 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 Adott korlátig választva rögzített darabszámú     -t, mely esetben lesz maximális a nem felírható legnagyobb szám. Erre vonatkozik a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 i="1"/>
              <a:t>      g</a:t>
            </a:r>
            <a:r>
              <a:rPr lang="hu-HU" sz="2000"/>
              <a:t>(</a:t>
            </a:r>
            <a:r>
              <a:rPr lang="hu-HU" sz="2000" i="1"/>
              <a:t>n, t</a:t>
            </a:r>
            <a:r>
              <a:rPr lang="hu-HU" sz="2000"/>
              <a:t>) jelölés: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sz="2000" i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sz="2000" i="1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/>
              <a:t>ahol mindegyik       legfeljebb </a:t>
            </a:r>
            <a:r>
              <a:rPr lang="hu-HU" sz="2000" i="1"/>
              <a:t>t </a:t>
            </a:r>
            <a:r>
              <a:rPr lang="hu-HU" sz="2000"/>
              <a:t>és legnagyobb közös osztójuk 1.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sz="2400"/>
          </a:p>
        </p:txBody>
      </p:sp>
      <p:graphicFrame>
        <p:nvGraphicFramePr>
          <p:cNvPr id="330756" name="Object 4"/>
          <p:cNvGraphicFramePr>
            <a:graphicFrameLocks noChangeAspect="1"/>
          </p:cNvGraphicFramePr>
          <p:nvPr/>
        </p:nvGraphicFramePr>
        <p:xfrm>
          <a:off x="6084888" y="3644900"/>
          <a:ext cx="360362" cy="504825"/>
        </p:xfrm>
        <a:graphic>
          <a:graphicData uri="http://schemas.openxmlformats.org/presentationml/2006/ole">
            <p:oleObj spid="_x0000_s330756" name="Equation" r:id="rId3" imgW="152280" imgH="228600" progId="Equation.DSMT4">
              <p:embed/>
            </p:oleObj>
          </a:graphicData>
        </a:graphic>
      </p:graphicFrame>
      <p:graphicFrame>
        <p:nvGraphicFramePr>
          <p:cNvPr id="330762" name="Object 10"/>
          <p:cNvGraphicFramePr>
            <a:graphicFrameLocks noChangeAspect="1"/>
          </p:cNvGraphicFramePr>
          <p:nvPr/>
        </p:nvGraphicFramePr>
        <p:xfrm>
          <a:off x="2627313" y="5229225"/>
          <a:ext cx="431800" cy="576263"/>
        </p:xfrm>
        <a:graphic>
          <a:graphicData uri="http://schemas.openxmlformats.org/presentationml/2006/ole">
            <p:oleObj spid="_x0000_s330762" name="Equation" r:id="rId4" imgW="152280" imgH="228600" progId="Equation.DSMT4">
              <p:embed/>
            </p:oleObj>
          </a:graphicData>
        </a:graphic>
      </p:graphicFrame>
      <p:graphicFrame>
        <p:nvGraphicFramePr>
          <p:cNvPr id="330765" name="Object 13"/>
          <p:cNvGraphicFramePr>
            <a:graphicFrameLocks noChangeAspect="1"/>
          </p:cNvGraphicFramePr>
          <p:nvPr/>
        </p:nvGraphicFramePr>
        <p:xfrm>
          <a:off x="2239963" y="4724400"/>
          <a:ext cx="3916362" cy="504825"/>
        </p:xfrm>
        <a:graphic>
          <a:graphicData uri="http://schemas.openxmlformats.org/presentationml/2006/ole">
            <p:oleObj spid="_x0000_s330765" name="Equation" r:id="rId5" imgW="1815840" imgH="253800" progId="Equation.DSMT4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620713"/>
            <a:ext cx="8353425" cy="5513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sz="2000">
                <a:effectLst/>
              </a:rPr>
              <a:t>Az                   a négyzetszámokra.</a:t>
            </a:r>
          </a:p>
          <a:p>
            <a:pPr>
              <a:lnSpc>
                <a:spcPct val="90000"/>
              </a:lnSpc>
            </a:pPr>
            <a:endParaRPr lang="hu-HU" sz="2000">
              <a:effectLst/>
            </a:endParaRPr>
          </a:p>
          <a:p>
            <a:pPr>
              <a:lnSpc>
                <a:spcPct val="90000"/>
              </a:lnSpc>
            </a:pPr>
            <a:r>
              <a:rPr lang="hu-HU" sz="2000">
                <a:effectLst/>
              </a:rPr>
              <a:t>Az         csak egyetlen esetben lehet teljes hatvány, nevezetesen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>
                <a:effectLst/>
              </a:rPr>
              <a:t> 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>
                <a:effectLst/>
              </a:rPr>
              <a:t>                négyzetszám.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lnSpc>
                <a:spcPct val="90000"/>
              </a:lnSpc>
            </a:pPr>
            <a:r>
              <a:rPr lang="hu-HU" sz="2000">
                <a:effectLst/>
              </a:rPr>
              <a:t>Erdős Pál bizonyította, hogy k &gt; 3 esetén     nem lehet teljes hatvány.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lnSpc>
                <a:spcPct val="90000"/>
              </a:lnSpc>
            </a:pPr>
            <a:r>
              <a:rPr lang="hu-HU" sz="2000">
                <a:effectLst/>
              </a:rPr>
              <a:t>Marad a k = 2 eset</a:t>
            </a:r>
            <a:r>
              <a:rPr lang="hu-HU" sz="2800">
                <a:effectLst/>
              </a:rPr>
              <a:t>. </a:t>
            </a:r>
            <a:r>
              <a:rPr lang="hu-HU" sz="2000">
                <a:effectLst/>
              </a:rPr>
              <a:t>Az                  egyenletet 8-cal szorozva a                             </a:t>
            </a:r>
            <a:br>
              <a:rPr lang="hu-HU" sz="2000">
                <a:effectLst/>
              </a:rPr>
            </a:br>
            <a:r>
              <a:rPr lang="hu-HU" sz="2000">
                <a:effectLst/>
              </a:rPr>
              <a:t>                     egyenletet kapjuk. Ezt teljes négyzetté kiegészítve</a:t>
            </a:r>
          </a:p>
          <a:p>
            <a:pPr>
              <a:lnSpc>
                <a:spcPct val="90000"/>
              </a:lnSpc>
            </a:pPr>
            <a:endParaRPr lang="hu-HU" sz="200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lnSpc>
                <a:spcPct val="90000"/>
              </a:lnSpc>
            </a:pPr>
            <a:r>
              <a:rPr lang="hu-HU" sz="2000">
                <a:effectLst/>
              </a:rPr>
              <a:t>ún. Pell-egyenlet adódik, amelynek ismert, hogy végtelen sok megoldása van. Ezek a megoldások a legkisebb megoldásból, </a:t>
            </a:r>
            <a:br>
              <a:rPr lang="hu-HU" sz="2000">
                <a:effectLst/>
              </a:rPr>
            </a:br>
            <a:r>
              <a:rPr lang="hu-HU" sz="2000">
                <a:effectLst/>
              </a:rPr>
              <a:t>az x = 3; y = 1 párból generálhatók</a:t>
            </a:r>
            <a:r>
              <a:rPr lang="hu-HU" sz="2400">
                <a:effectLst/>
              </a:rPr>
              <a:t>.</a:t>
            </a:r>
          </a:p>
        </p:txBody>
      </p:sp>
      <p:graphicFrame>
        <p:nvGraphicFramePr>
          <p:cNvPr id="422915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1187450" y="508000"/>
          <a:ext cx="1223963" cy="700088"/>
        </p:xfrm>
        <a:graphic>
          <a:graphicData uri="http://schemas.openxmlformats.org/presentationml/2006/ole">
            <p:oleObj spid="_x0000_s422915" name="Equation" r:id="rId3" imgW="799920" imgH="457200" progId="Equation.DSMT4">
              <p:embed/>
            </p:oleObj>
          </a:graphicData>
        </a:graphic>
      </p:graphicFrame>
      <p:graphicFrame>
        <p:nvGraphicFramePr>
          <p:cNvPr id="422916" name="Object 4"/>
          <p:cNvGraphicFramePr>
            <a:graphicFrameLocks noChangeAspect="1"/>
          </p:cNvGraphicFramePr>
          <p:nvPr/>
        </p:nvGraphicFramePr>
        <p:xfrm>
          <a:off x="1258888" y="1196975"/>
          <a:ext cx="481012" cy="712788"/>
        </p:xfrm>
        <a:graphic>
          <a:graphicData uri="http://schemas.openxmlformats.org/presentationml/2006/ole">
            <p:oleObj spid="_x0000_s422916" name="Equation" r:id="rId4" imgW="279360" imgH="457200" progId="Equation.DSMT4">
              <p:embed/>
            </p:oleObj>
          </a:graphicData>
        </a:graphic>
      </p:graphicFrame>
      <p:graphicFrame>
        <p:nvGraphicFramePr>
          <p:cNvPr id="422917" name="Object 5"/>
          <p:cNvGraphicFramePr>
            <a:graphicFrameLocks noChangeAspect="1"/>
          </p:cNvGraphicFramePr>
          <p:nvPr/>
        </p:nvGraphicFramePr>
        <p:xfrm>
          <a:off x="1035050" y="1844675"/>
          <a:ext cx="430213" cy="720725"/>
        </p:xfrm>
        <a:graphic>
          <a:graphicData uri="http://schemas.openxmlformats.org/presentationml/2006/ole">
            <p:oleObj spid="_x0000_s422917" name="Equation" r:id="rId5" imgW="355320" imgH="457200" progId="Equation.DSMT4">
              <p:embed/>
            </p:oleObj>
          </a:graphicData>
        </a:graphic>
      </p:graphicFrame>
      <p:graphicFrame>
        <p:nvGraphicFramePr>
          <p:cNvPr id="422918" name="Object 6"/>
          <p:cNvGraphicFramePr>
            <a:graphicFrameLocks noChangeAspect="1"/>
          </p:cNvGraphicFramePr>
          <p:nvPr/>
        </p:nvGraphicFramePr>
        <p:xfrm>
          <a:off x="5435600" y="2565400"/>
          <a:ext cx="344488" cy="568325"/>
        </p:xfrm>
        <a:graphic>
          <a:graphicData uri="http://schemas.openxmlformats.org/presentationml/2006/ole">
            <p:oleObj spid="_x0000_s422918" name="Equation" r:id="rId6" imgW="279360" imgH="457200" progId="Equation.DSMT4">
              <p:embed/>
            </p:oleObj>
          </a:graphicData>
        </a:graphic>
      </p:graphicFrame>
      <p:graphicFrame>
        <p:nvGraphicFramePr>
          <p:cNvPr id="422919" name="Object 7"/>
          <p:cNvGraphicFramePr>
            <a:graphicFrameLocks noChangeAspect="1"/>
          </p:cNvGraphicFramePr>
          <p:nvPr/>
        </p:nvGraphicFramePr>
        <p:xfrm>
          <a:off x="3635375" y="3284538"/>
          <a:ext cx="936625" cy="579437"/>
        </p:xfrm>
        <a:graphic>
          <a:graphicData uri="http://schemas.openxmlformats.org/presentationml/2006/ole">
            <p:oleObj spid="_x0000_s422919" name="Equation" r:id="rId7" imgW="838080" imgH="419040" progId="Equation.DSMT4">
              <p:embed/>
            </p:oleObj>
          </a:graphicData>
        </a:graphic>
      </p:graphicFrame>
      <p:graphicFrame>
        <p:nvGraphicFramePr>
          <p:cNvPr id="422920" name="Object 8"/>
          <p:cNvGraphicFramePr>
            <a:graphicFrameLocks noChangeAspect="1"/>
          </p:cNvGraphicFramePr>
          <p:nvPr/>
        </p:nvGraphicFramePr>
        <p:xfrm>
          <a:off x="539750" y="3716338"/>
          <a:ext cx="1655763" cy="436562"/>
        </p:xfrm>
        <a:graphic>
          <a:graphicData uri="http://schemas.openxmlformats.org/presentationml/2006/ole">
            <p:oleObj spid="_x0000_s422920" name="Equation" r:id="rId8" imgW="965160" imgH="253800" progId="Equation.DSMT4">
              <p:embed/>
            </p:oleObj>
          </a:graphicData>
        </a:graphic>
      </p:graphicFrame>
      <p:graphicFrame>
        <p:nvGraphicFramePr>
          <p:cNvPr id="422921" name="Object 9"/>
          <p:cNvGraphicFramePr>
            <a:graphicFrameLocks noChangeAspect="1"/>
          </p:cNvGraphicFramePr>
          <p:nvPr/>
        </p:nvGraphicFramePr>
        <p:xfrm>
          <a:off x="2771775" y="4149725"/>
          <a:ext cx="3168650" cy="504825"/>
        </p:xfrm>
        <a:graphic>
          <a:graphicData uri="http://schemas.openxmlformats.org/presentationml/2006/ole">
            <p:oleObj spid="_x0000_s422921" name="Equation" r:id="rId9" imgW="176508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2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2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2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2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2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2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29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29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2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2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22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22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22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22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229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229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4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000"/>
              <a:t>     </a:t>
            </a:r>
            <a:r>
              <a:rPr lang="hu-HU" sz="2000" b="1" i="1"/>
              <a:t>Az előző gondolatmenet szerint a legnagyobb nem felírható számot úgy kapjuk, hogy minden maradékosztályban megkeressük a legkisebb felírhatót mod a, majd ezek közül a  legnagyobból levonunk a-t. </a:t>
            </a:r>
          </a:p>
          <a:p>
            <a:pPr>
              <a:buFont typeface="Wingdings" pitchFamily="2" charset="2"/>
              <a:buNone/>
            </a:pPr>
            <a:endParaRPr lang="hu-HU" sz="2000" b="1" i="1"/>
          </a:p>
          <a:p>
            <a:pPr>
              <a:buFont typeface="Wingdings" pitchFamily="2" charset="2"/>
              <a:buNone/>
            </a:pPr>
            <a:r>
              <a:rPr lang="hu-HU" sz="2000"/>
              <a:t>Ezek szerint a legnagyobb nem-felírható érték kétféle érme esetén: </a:t>
            </a:r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r>
              <a:rPr lang="hu-HU" sz="2000"/>
              <a:t>Tekintsük most a következő párokat:</a:t>
            </a:r>
          </a:p>
        </p:txBody>
      </p:sp>
      <p:graphicFrame>
        <p:nvGraphicFramePr>
          <p:cNvPr id="331780" name="Object 4"/>
          <p:cNvGraphicFramePr>
            <a:graphicFrameLocks noChangeAspect="1"/>
          </p:cNvGraphicFramePr>
          <p:nvPr/>
        </p:nvGraphicFramePr>
        <p:xfrm>
          <a:off x="1908175" y="2565400"/>
          <a:ext cx="5040313" cy="654050"/>
        </p:xfrm>
        <a:graphic>
          <a:graphicData uri="http://schemas.openxmlformats.org/presentationml/2006/ole">
            <p:oleObj spid="_x0000_s331780" name="Equation" r:id="rId3" imgW="2057400" imgH="253800" progId="Equation.DSMT4">
              <p:embed/>
            </p:oleObj>
          </a:graphicData>
        </a:graphic>
      </p:graphicFrame>
      <p:graphicFrame>
        <p:nvGraphicFramePr>
          <p:cNvPr id="331783" name="Object 7"/>
          <p:cNvGraphicFramePr>
            <a:graphicFrameLocks noChangeAspect="1"/>
          </p:cNvGraphicFramePr>
          <p:nvPr/>
        </p:nvGraphicFramePr>
        <p:xfrm>
          <a:off x="2195513" y="3789363"/>
          <a:ext cx="3816350" cy="2576512"/>
        </p:xfrm>
        <a:graphic>
          <a:graphicData uri="http://schemas.openxmlformats.org/presentationml/2006/ole">
            <p:oleObj spid="_x0000_s331783" name="Equation" r:id="rId4" imgW="1422360" imgH="1168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133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/>
              <a:t>Ezen párok tagjai közül mindig legfeljebb az egyik lehet felírható, ellenkező esetben a G (a, b) is felírható lenne. 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Kaptunk tehát a G (a, b)-vel együtt összesen legalább</a:t>
            </a:r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r>
              <a:rPr lang="hu-HU" sz="2000"/>
              <a:t>     nem-felírható elemet. Látjuk az előzőek alapján, hogy a becslés pontos.  Ez azonban nincsen mindig így.  A G  és N értéke tetszőlegesen kicsi pozitív egész lehet, miközben a címletek darabszáma tetszőlegesen nagy, továbbá akár G=N is lehetséges. </a:t>
            </a:r>
          </a:p>
          <a:p>
            <a:pPr>
              <a:buFont typeface="Wingdings" pitchFamily="2" charset="2"/>
              <a:buNone/>
            </a:pPr>
            <a:endParaRPr lang="hu-HU" sz="2000"/>
          </a:p>
          <a:p>
            <a:pPr algn="ctr">
              <a:buFont typeface="Wingdings" pitchFamily="2" charset="2"/>
              <a:buNone/>
            </a:pPr>
            <a:r>
              <a:rPr lang="hu-HU" sz="2400"/>
              <a:t>Most nézzünk még egy módszert a nem-felírhatók </a:t>
            </a:r>
          </a:p>
          <a:p>
            <a:pPr algn="ctr">
              <a:buFont typeface="Wingdings" pitchFamily="2" charset="2"/>
              <a:buNone/>
            </a:pPr>
            <a:r>
              <a:rPr lang="hu-HU" sz="2400"/>
              <a:t>pontos számának meghatározására!</a:t>
            </a:r>
          </a:p>
          <a:p>
            <a:pPr>
              <a:buFont typeface="Wingdings" pitchFamily="2" charset="2"/>
              <a:buNone/>
            </a:pPr>
            <a:endParaRPr lang="hu-HU" sz="2400"/>
          </a:p>
        </p:txBody>
      </p:sp>
      <p:graphicFrame>
        <p:nvGraphicFramePr>
          <p:cNvPr id="339972" name="Object 4"/>
          <p:cNvGraphicFramePr>
            <a:graphicFrameLocks noChangeAspect="1"/>
          </p:cNvGraphicFramePr>
          <p:nvPr/>
        </p:nvGraphicFramePr>
        <p:xfrm>
          <a:off x="1187450" y="1773238"/>
          <a:ext cx="6096000" cy="792162"/>
        </p:xfrm>
        <a:graphic>
          <a:graphicData uri="http://schemas.openxmlformats.org/presentationml/2006/ole">
            <p:oleObj spid="_x0000_s339972" name="Equation" r:id="rId3" imgW="295884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39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39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92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/>
              <a:t>Ismét felhasználjuk, hogy             a legkisebb felírhatók az egyes maradékosztályokban b, 2b,…,(a-1)b.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tudjuk, hogy ezek a számok éppen az 1</a:t>
            </a:r>
            <a:r>
              <a:rPr lang="hu-HU" sz="2000" i="1">
                <a:effectLst/>
              </a:rPr>
              <a:t>, </a:t>
            </a:r>
            <a:r>
              <a:rPr lang="hu-HU" sz="2000">
                <a:effectLst/>
              </a:rPr>
              <a:t>2</a:t>
            </a:r>
            <a:r>
              <a:rPr lang="hu-HU" sz="2000" i="1">
                <a:effectLst/>
              </a:rPr>
              <a:t>, . . . , </a:t>
            </a:r>
            <a:r>
              <a:rPr lang="hu-HU" sz="2000">
                <a:effectLst/>
              </a:rPr>
              <a:t>(</a:t>
            </a:r>
            <a:r>
              <a:rPr lang="hu-HU" sz="2000" i="1">
                <a:effectLst/>
              </a:rPr>
              <a:t>a</a:t>
            </a:r>
            <a:r>
              <a:rPr lang="hu-HU" sz="2000">
                <a:effectLst/>
              </a:rPr>
              <a:t> </a:t>
            </a:r>
            <a:r>
              <a:rPr lang="hu-HU" sz="2000" i="1">
                <a:effectLst/>
              </a:rPr>
              <a:t>−</a:t>
            </a:r>
            <a:r>
              <a:rPr lang="hu-HU" sz="2000">
                <a:effectLst/>
              </a:rPr>
              <a:t>1) egy permutációjának elemeivel lesznek rendre kongruensek mod </a:t>
            </a:r>
            <a:r>
              <a:rPr lang="hu-HU" sz="2000" i="1">
                <a:effectLst/>
              </a:rPr>
              <a:t>a.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Legyen ez a permutáció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Ekkor a </a:t>
            </a:r>
            <a:r>
              <a:rPr lang="hu-HU" sz="2000" i="1">
                <a:effectLst/>
              </a:rPr>
              <a:t>t · b</a:t>
            </a:r>
            <a:r>
              <a:rPr lang="hu-HU" sz="2000">
                <a:effectLst/>
              </a:rPr>
              <a:t> maradékosztályban a nem felírható elemek száma pontosan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Ezeket összeadva az összes t-re megkapjuk a nem-felírhatóak számát. </a:t>
            </a:r>
          </a:p>
        </p:txBody>
      </p:sp>
      <p:graphicFrame>
        <p:nvGraphicFramePr>
          <p:cNvPr id="342020" name="Object 4"/>
          <p:cNvGraphicFramePr>
            <a:graphicFrameLocks noChangeAspect="1"/>
          </p:cNvGraphicFramePr>
          <p:nvPr/>
        </p:nvGraphicFramePr>
        <p:xfrm>
          <a:off x="3779838" y="476250"/>
          <a:ext cx="792162" cy="303213"/>
        </p:xfrm>
        <a:graphic>
          <a:graphicData uri="http://schemas.openxmlformats.org/presentationml/2006/ole">
            <p:oleObj spid="_x0000_s342020" name="Equation" r:id="rId3" imgW="406080" imgH="177480" progId="Equation.DSMT4">
              <p:embed/>
            </p:oleObj>
          </a:graphicData>
        </a:graphic>
      </p:graphicFrame>
      <p:graphicFrame>
        <p:nvGraphicFramePr>
          <p:cNvPr id="342023" name="Object 7"/>
          <p:cNvGraphicFramePr>
            <a:graphicFrameLocks noChangeAspect="1"/>
          </p:cNvGraphicFramePr>
          <p:nvPr/>
        </p:nvGraphicFramePr>
        <p:xfrm>
          <a:off x="3851275" y="1700213"/>
          <a:ext cx="2471738" cy="431800"/>
        </p:xfrm>
        <a:graphic>
          <a:graphicData uri="http://schemas.openxmlformats.org/presentationml/2006/ole">
            <p:oleObj spid="_x0000_s342023" name="Equation" r:id="rId4" imgW="888840" imgH="228600" progId="Equation.DSMT4">
              <p:embed/>
            </p:oleObj>
          </a:graphicData>
        </a:graphic>
      </p:graphicFrame>
      <p:graphicFrame>
        <p:nvGraphicFramePr>
          <p:cNvPr id="342026" name="Object 10"/>
          <p:cNvGraphicFramePr>
            <a:graphicFrameLocks noChangeAspect="1"/>
          </p:cNvGraphicFramePr>
          <p:nvPr/>
        </p:nvGraphicFramePr>
        <p:xfrm>
          <a:off x="2484438" y="2636838"/>
          <a:ext cx="2160587" cy="792162"/>
        </p:xfrm>
        <a:graphic>
          <a:graphicData uri="http://schemas.openxmlformats.org/presentationml/2006/ole">
            <p:oleObj spid="_x0000_s342026" name="Equation" r:id="rId5" imgW="1104840" imgH="431640" progId="Equation.DSMT4">
              <p:embed/>
            </p:oleObj>
          </a:graphicData>
        </a:graphic>
      </p:graphicFrame>
      <p:graphicFrame>
        <p:nvGraphicFramePr>
          <p:cNvPr id="342029" name="Object 13"/>
          <p:cNvGraphicFramePr>
            <a:graphicFrameLocks noChangeAspect="1"/>
          </p:cNvGraphicFramePr>
          <p:nvPr/>
        </p:nvGraphicFramePr>
        <p:xfrm>
          <a:off x="900113" y="4365625"/>
          <a:ext cx="7704137" cy="1727200"/>
        </p:xfrm>
        <a:graphic>
          <a:graphicData uri="http://schemas.openxmlformats.org/presentationml/2006/ole">
            <p:oleObj spid="_x0000_s342029" name="Equation" r:id="rId6" imgW="4483080" imgH="863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9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482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Selmer az előbbi módszert általánosan alkalmazta.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Legyen </a:t>
            </a:r>
            <a:r>
              <a:rPr lang="hu-HU" sz="2000" i="1">
                <a:effectLst/>
              </a:rPr>
              <a:t>H </a:t>
            </a:r>
            <a:r>
              <a:rPr lang="hu-HU" sz="2000">
                <a:effectLst/>
              </a:rPr>
              <a:t>egy teljes maradékrendszer mod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Minden            -hoz van olyan   </a:t>
            </a: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 amely felírható                                                       alakban  és a legkisebb.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Ezekkel a jelölésekkel: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Ez további feladatoknál is alkalmazhatjuk. </a:t>
            </a:r>
          </a:p>
        </p:txBody>
      </p:sp>
      <p:graphicFrame>
        <p:nvGraphicFramePr>
          <p:cNvPr id="359428" name="Object 4"/>
          <p:cNvGraphicFramePr>
            <a:graphicFrameLocks noChangeAspect="1"/>
          </p:cNvGraphicFramePr>
          <p:nvPr/>
        </p:nvGraphicFramePr>
        <p:xfrm>
          <a:off x="5795963" y="908050"/>
          <a:ext cx="307975" cy="433388"/>
        </p:xfrm>
        <a:graphic>
          <a:graphicData uri="http://schemas.openxmlformats.org/presentationml/2006/ole">
            <p:oleObj spid="_x0000_s359428" name="Equation" r:id="rId3" imgW="190440" imgH="228600" progId="Equation.DSMT4">
              <p:embed/>
            </p:oleObj>
          </a:graphicData>
        </a:graphic>
      </p:graphicFrame>
      <p:graphicFrame>
        <p:nvGraphicFramePr>
          <p:cNvPr id="359431" name="Object 7"/>
          <p:cNvGraphicFramePr>
            <a:graphicFrameLocks noChangeAspect="1"/>
          </p:cNvGraphicFramePr>
          <p:nvPr/>
        </p:nvGraphicFramePr>
        <p:xfrm>
          <a:off x="1692275" y="1339850"/>
          <a:ext cx="863600" cy="288925"/>
        </p:xfrm>
        <a:graphic>
          <a:graphicData uri="http://schemas.openxmlformats.org/presentationml/2006/ole">
            <p:oleObj spid="_x0000_s359431" name="Equation" r:id="rId4" imgW="393480" imgH="164880" progId="Equation.DSMT4">
              <p:embed/>
            </p:oleObj>
          </a:graphicData>
        </a:graphic>
      </p:graphicFrame>
      <p:graphicFrame>
        <p:nvGraphicFramePr>
          <p:cNvPr id="359434" name="Object 10"/>
          <p:cNvGraphicFramePr>
            <a:graphicFrameLocks noChangeAspect="1"/>
          </p:cNvGraphicFramePr>
          <p:nvPr/>
        </p:nvGraphicFramePr>
        <p:xfrm>
          <a:off x="4284663" y="1268413"/>
          <a:ext cx="1895475" cy="431800"/>
        </p:xfrm>
        <a:graphic>
          <a:graphicData uri="http://schemas.openxmlformats.org/presentationml/2006/ole">
            <p:oleObj spid="_x0000_s359434" name="Equation" r:id="rId5" imgW="990360" imgH="253800" progId="Equation.DSMT4">
              <p:embed/>
            </p:oleObj>
          </a:graphicData>
        </a:graphic>
      </p:graphicFrame>
      <p:graphicFrame>
        <p:nvGraphicFramePr>
          <p:cNvPr id="359437" name="Object 13"/>
          <p:cNvGraphicFramePr>
            <a:graphicFrameLocks noChangeAspect="1"/>
          </p:cNvGraphicFramePr>
          <p:nvPr/>
        </p:nvGraphicFramePr>
        <p:xfrm>
          <a:off x="2627313" y="1628775"/>
          <a:ext cx="3695700" cy="431800"/>
        </p:xfrm>
        <a:graphic>
          <a:graphicData uri="http://schemas.openxmlformats.org/presentationml/2006/ole">
            <p:oleObj spid="_x0000_s359437" name="Equation" r:id="rId6" imgW="1650960" imgH="228600" progId="Equation.DSMT4">
              <p:embed/>
            </p:oleObj>
          </a:graphicData>
        </a:graphic>
      </p:graphicFrame>
      <p:graphicFrame>
        <p:nvGraphicFramePr>
          <p:cNvPr id="359440" name="Object 16"/>
          <p:cNvGraphicFramePr>
            <a:graphicFrameLocks noChangeAspect="1"/>
          </p:cNvGraphicFramePr>
          <p:nvPr/>
        </p:nvGraphicFramePr>
        <p:xfrm>
          <a:off x="1908175" y="2781300"/>
          <a:ext cx="5280025" cy="863600"/>
        </p:xfrm>
        <a:graphic>
          <a:graphicData uri="http://schemas.openxmlformats.org/presentationml/2006/ole">
            <p:oleObj spid="_x0000_s359440" name="Equation" r:id="rId7" imgW="20952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9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9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9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59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59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2513"/>
            <a:ext cx="8229600" cy="4248150"/>
          </a:xfrm>
        </p:spPr>
        <p:txBody>
          <a:bodyPr/>
          <a:lstStyle/>
          <a:p>
            <a:pPr algn="l"/>
            <a:r>
              <a:rPr lang="hu-HU" sz="2800" b="1"/>
              <a:t>10. feladat:</a:t>
            </a:r>
            <a:r>
              <a:rPr lang="hu-HU" sz="2800"/>
              <a:t> Legyenek </a:t>
            </a:r>
            <a:r>
              <a:rPr lang="hu-HU" sz="2800" b="1"/>
              <a:t>a, b, c</a:t>
            </a:r>
            <a:r>
              <a:rPr lang="hu-HU" sz="2800"/>
              <a:t>  páronként relatív </a:t>
            </a:r>
            <a:br>
              <a:rPr lang="hu-HU" sz="2800"/>
            </a:br>
            <a:r>
              <a:rPr lang="hu-HU" sz="2800"/>
              <a:t>                    prím pozitív egész számok. Mutassuk </a:t>
            </a:r>
            <a:br>
              <a:rPr lang="hu-HU" sz="2800"/>
            </a:br>
            <a:r>
              <a:rPr lang="hu-HU" sz="2800"/>
              <a:t>                    meg, hogy azoknak a számoknak a </a:t>
            </a:r>
            <a:br>
              <a:rPr lang="hu-HU" sz="2800"/>
            </a:br>
            <a:r>
              <a:rPr lang="hu-HU" sz="2800"/>
              <a:t>                    száma, amelyek nem írhatók fel </a:t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>                    alakban, ahol </a:t>
            </a:r>
            <a:r>
              <a:rPr lang="hu-HU" sz="2800" b="1"/>
              <a:t>x, y, z</a:t>
            </a:r>
            <a:r>
              <a:rPr lang="hu-HU" sz="2800"/>
              <a:t> nem negatív </a:t>
            </a:r>
            <a:br>
              <a:rPr lang="hu-HU" sz="2800"/>
            </a:br>
            <a:r>
              <a:rPr lang="hu-HU" sz="2800"/>
              <a:t>                    egész számok,</a:t>
            </a:r>
          </a:p>
        </p:txBody>
      </p:sp>
      <p:graphicFrame>
        <p:nvGraphicFramePr>
          <p:cNvPr id="268292" name="Object 4"/>
          <p:cNvGraphicFramePr>
            <a:graphicFrameLocks noChangeAspect="1"/>
          </p:cNvGraphicFramePr>
          <p:nvPr/>
        </p:nvGraphicFramePr>
        <p:xfrm>
          <a:off x="3203575" y="3357563"/>
          <a:ext cx="4032250" cy="569912"/>
        </p:xfrm>
        <a:graphic>
          <a:graphicData uri="http://schemas.openxmlformats.org/presentationml/2006/ole">
            <p:oleObj spid="_x0000_s268292" name="Equation" r:id="rId3" imgW="977760" imgH="203040" progId="Equation.DSMT4">
              <p:embed/>
            </p:oleObj>
          </a:graphicData>
        </a:graphic>
      </p:graphicFrame>
      <p:graphicFrame>
        <p:nvGraphicFramePr>
          <p:cNvPr id="268294" name="Object 6"/>
          <p:cNvGraphicFramePr>
            <a:graphicFrameLocks noChangeAspect="1"/>
          </p:cNvGraphicFramePr>
          <p:nvPr/>
        </p:nvGraphicFramePr>
        <p:xfrm>
          <a:off x="1547813" y="4797425"/>
          <a:ext cx="6624637" cy="977900"/>
        </p:xfrm>
        <a:graphic>
          <a:graphicData uri="http://schemas.openxmlformats.org/presentationml/2006/ole">
            <p:oleObj spid="_x0000_s268294" name="Equation" r:id="rId4" imgW="23493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133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/>
              <a:t> </a:t>
            </a:r>
            <a:r>
              <a:rPr lang="hu-HU" sz="2000">
                <a:effectLst/>
              </a:rPr>
              <a:t>Ez a feladat egy 1983-as diákolimpiai feladathoz kapcsolódik.</a:t>
            </a:r>
            <a:r>
              <a:rPr lang="hu-HU">
                <a:effectLst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Selmer norvég matematikus módszere alapján veszünk egy teljes „minimális” rendszert mod ab, majd ez alapján számoljuk ki a nem-felírhatók számát. </a:t>
            </a:r>
          </a:p>
          <a:p>
            <a:r>
              <a:rPr lang="hu-HU" sz="2000">
                <a:effectLst/>
              </a:rPr>
              <a:t>Ebben az esetben áttekinthetően megadhatjuk mod </a:t>
            </a:r>
            <a:r>
              <a:rPr lang="hu-HU" sz="2000" i="1">
                <a:effectLst/>
              </a:rPr>
              <a:t>ab </a:t>
            </a:r>
            <a:r>
              <a:rPr lang="hu-HU" sz="2000">
                <a:effectLst/>
              </a:rPr>
              <a:t>az egyes maradékosztályokban a </a:t>
            </a:r>
            <a:r>
              <a:rPr lang="hu-HU" sz="2000" i="1">
                <a:effectLst/>
              </a:rPr>
              <a:t>bc </a:t>
            </a:r>
            <a:r>
              <a:rPr lang="hu-HU" sz="2000">
                <a:effectLst/>
              </a:rPr>
              <a:t>és </a:t>
            </a:r>
            <a:r>
              <a:rPr lang="hu-HU" sz="2000" i="1">
                <a:effectLst/>
              </a:rPr>
              <a:t>ca </a:t>
            </a:r>
            <a:r>
              <a:rPr lang="hu-HU" sz="2000">
                <a:effectLst/>
              </a:rPr>
              <a:t>segítségével felírható legkisebb elemeket:</a:t>
            </a: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</p:txBody>
      </p:sp>
      <p:graphicFrame>
        <p:nvGraphicFramePr>
          <p:cNvPr id="347140" name="Object 4"/>
          <p:cNvGraphicFramePr>
            <a:graphicFrameLocks noChangeAspect="1"/>
          </p:cNvGraphicFramePr>
          <p:nvPr/>
        </p:nvGraphicFramePr>
        <p:xfrm>
          <a:off x="827088" y="3573463"/>
          <a:ext cx="7777162" cy="2016125"/>
        </p:xfrm>
        <a:graphic>
          <a:graphicData uri="http://schemas.openxmlformats.org/presentationml/2006/ole">
            <p:oleObj spid="_x0000_s347140" name="Equation" r:id="rId3" imgW="4076640" imgH="939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5785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 táblázatban pontosan  </a:t>
            </a:r>
            <a:r>
              <a:rPr lang="hu-HU" sz="2000" i="1">
                <a:effectLst/>
              </a:rPr>
              <a:t>ab  </a:t>
            </a:r>
            <a:r>
              <a:rPr lang="hu-HU" sz="2000">
                <a:effectLst/>
              </a:rPr>
              <a:t>darab szám szerepel.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Elegendő tehát belátnunk, hogy páronként inkongruensek mod </a:t>
            </a:r>
            <a:r>
              <a:rPr lang="hu-HU" sz="2000" i="1">
                <a:effectLst/>
              </a:rPr>
              <a:t>ab.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Ellenkező esetben: 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Ez azt jelenti, hogy 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Az a és b relatív prímek, továbbá  tudjuk, hogy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És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Tehát                          és                         miatt ez csak </a:t>
            </a: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Akkor teljesülhet, ha                és </a:t>
            </a:r>
          </a:p>
          <a:p>
            <a:pPr>
              <a:buFont typeface="Wingdings" pitchFamily="2" charset="2"/>
              <a:buChar char="§"/>
            </a:pPr>
            <a:endParaRPr lang="hu-HU" sz="2000">
              <a:effectLst/>
            </a:endParaRPr>
          </a:p>
        </p:txBody>
      </p:sp>
      <p:graphicFrame>
        <p:nvGraphicFramePr>
          <p:cNvPr id="349188" name="Object 4"/>
          <p:cNvGraphicFramePr>
            <a:graphicFrameLocks noChangeAspect="1"/>
          </p:cNvGraphicFramePr>
          <p:nvPr/>
        </p:nvGraphicFramePr>
        <p:xfrm>
          <a:off x="1403350" y="1700213"/>
          <a:ext cx="5543550" cy="503237"/>
        </p:xfrm>
        <a:graphic>
          <a:graphicData uri="http://schemas.openxmlformats.org/presentationml/2006/ole">
            <p:oleObj spid="_x0000_s349188" name="Equation" r:id="rId3" imgW="2171520" imgH="253800" progId="Equation.DSMT4">
              <p:embed/>
            </p:oleObj>
          </a:graphicData>
        </a:graphic>
      </p:graphicFrame>
      <p:graphicFrame>
        <p:nvGraphicFramePr>
          <p:cNvPr id="349191" name="Object 7"/>
          <p:cNvGraphicFramePr>
            <a:graphicFrameLocks noChangeAspect="1"/>
          </p:cNvGraphicFramePr>
          <p:nvPr/>
        </p:nvGraphicFramePr>
        <p:xfrm>
          <a:off x="1201738" y="2852738"/>
          <a:ext cx="5611812" cy="574675"/>
        </p:xfrm>
        <a:graphic>
          <a:graphicData uri="http://schemas.openxmlformats.org/presentationml/2006/ole">
            <p:oleObj spid="_x0000_s349191" name="Equation" r:id="rId4" imgW="1765080" imgH="279360" progId="Equation.DSMT4">
              <p:embed/>
            </p:oleObj>
          </a:graphicData>
        </a:graphic>
      </p:graphicFrame>
      <p:graphicFrame>
        <p:nvGraphicFramePr>
          <p:cNvPr id="349194" name="Object 10"/>
          <p:cNvGraphicFramePr>
            <a:graphicFrameLocks noChangeAspect="1"/>
          </p:cNvGraphicFramePr>
          <p:nvPr/>
        </p:nvGraphicFramePr>
        <p:xfrm>
          <a:off x="6227763" y="3357563"/>
          <a:ext cx="2447925" cy="503237"/>
        </p:xfrm>
        <a:graphic>
          <a:graphicData uri="http://schemas.openxmlformats.org/presentationml/2006/ole">
            <p:oleObj spid="_x0000_s349194" name="Equation" r:id="rId5" imgW="1002960" imgH="228600" progId="Equation.DSMT4">
              <p:embed/>
            </p:oleObj>
          </a:graphicData>
        </a:graphic>
      </p:graphicFrame>
      <p:graphicFrame>
        <p:nvGraphicFramePr>
          <p:cNvPr id="349197" name="Object 13"/>
          <p:cNvGraphicFramePr>
            <a:graphicFrameLocks noChangeAspect="1"/>
          </p:cNvGraphicFramePr>
          <p:nvPr/>
        </p:nvGraphicFramePr>
        <p:xfrm>
          <a:off x="1309688" y="3789363"/>
          <a:ext cx="2901950" cy="431800"/>
        </p:xfrm>
        <a:graphic>
          <a:graphicData uri="http://schemas.openxmlformats.org/presentationml/2006/ole">
            <p:oleObj spid="_x0000_s349197" name="Equation" r:id="rId6" imgW="1054080" imgH="228600" progId="Equation.DSMT4">
              <p:embed/>
            </p:oleObj>
          </a:graphicData>
        </a:graphic>
      </p:graphicFrame>
      <p:graphicFrame>
        <p:nvGraphicFramePr>
          <p:cNvPr id="349200" name="Object 16"/>
          <p:cNvGraphicFramePr>
            <a:graphicFrameLocks noChangeAspect="1"/>
          </p:cNvGraphicFramePr>
          <p:nvPr/>
        </p:nvGraphicFramePr>
        <p:xfrm>
          <a:off x="1692275" y="4437063"/>
          <a:ext cx="1608138" cy="504825"/>
        </p:xfrm>
        <a:graphic>
          <a:graphicData uri="http://schemas.openxmlformats.org/presentationml/2006/ole">
            <p:oleObj spid="_x0000_s349200" name="Equation" r:id="rId7" imgW="571320" imgH="253800" progId="Equation.DSMT4">
              <p:embed/>
            </p:oleObj>
          </a:graphicData>
        </a:graphic>
      </p:graphicFrame>
      <p:graphicFrame>
        <p:nvGraphicFramePr>
          <p:cNvPr id="349203" name="Object 19"/>
          <p:cNvGraphicFramePr>
            <a:graphicFrameLocks noChangeAspect="1"/>
          </p:cNvGraphicFramePr>
          <p:nvPr/>
        </p:nvGraphicFramePr>
        <p:xfrm>
          <a:off x="3851275" y="4508500"/>
          <a:ext cx="1512888" cy="431800"/>
        </p:xfrm>
        <a:graphic>
          <a:graphicData uri="http://schemas.openxmlformats.org/presentationml/2006/ole">
            <p:oleObj spid="_x0000_s349203" name="Equation" r:id="rId8" imgW="571320" imgH="253800" progId="Equation.DSMT4">
              <p:embed/>
            </p:oleObj>
          </a:graphicData>
        </a:graphic>
      </p:graphicFrame>
      <p:graphicFrame>
        <p:nvGraphicFramePr>
          <p:cNvPr id="349206" name="Object 22"/>
          <p:cNvGraphicFramePr>
            <a:graphicFrameLocks noChangeAspect="1"/>
          </p:cNvGraphicFramePr>
          <p:nvPr/>
        </p:nvGraphicFramePr>
        <p:xfrm>
          <a:off x="2916238" y="5229225"/>
          <a:ext cx="936625" cy="433388"/>
        </p:xfrm>
        <a:graphic>
          <a:graphicData uri="http://schemas.openxmlformats.org/presentationml/2006/ole">
            <p:oleObj spid="_x0000_s349206" name="Equation" r:id="rId9" imgW="469800" imgH="228600" progId="Equation.DSMT4">
              <p:embed/>
            </p:oleObj>
          </a:graphicData>
        </a:graphic>
      </p:graphicFrame>
      <p:graphicFrame>
        <p:nvGraphicFramePr>
          <p:cNvPr id="349209" name="Object 25"/>
          <p:cNvGraphicFramePr>
            <a:graphicFrameLocks noChangeAspect="1"/>
          </p:cNvGraphicFramePr>
          <p:nvPr/>
        </p:nvGraphicFramePr>
        <p:xfrm>
          <a:off x="4356100" y="5229225"/>
          <a:ext cx="1008063" cy="433388"/>
        </p:xfrm>
        <a:graphic>
          <a:graphicData uri="http://schemas.openxmlformats.org/presentationml/2006/ole">
            <p:oleObj spid="_x0000_s349209" name="Equation" r:id="rId10" imgW="4950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49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9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9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49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9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9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49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9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9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9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9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491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9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9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9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9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7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482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/>
              <a:t> Most írjuk fel a Selmer–féle formulát:</a:t>
            </a:r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r>
              <a:rPr lang="hu-HU" sz="2000"/>
              <a:t>Összegezve és rendezve:</a:t>
            </a:r>
          </a:p>
        </p:txBody>
      </p:sp>
      <p:graphicFrame>
        <p:nvGraphicFramePr>
          <p:cNvPr id="358404" name="Object 4"/>
          <p:cNvGraphicFramePr>
            <a:graphicFrameLocks noChangeAspect="1"/>
          </p:cNvGraphicFramePr>
          <p:nvPr/>
        </p:nvGraphicFramePr>
        <p:xfrm>
          <a:off x="1042988" y="1052513"/>
          <a:ext cx="6662737" cy="936625"/>
        </p:xfrm>
        <a:graphic>
          <a:graphicData uri="http://schemas.openxmlformats.org/presentationml/2006/ole">
            <p:oleObj spid="_x0000_s358404" name="Equation" r:id="rId3" imgW="2717640" imgH="444240" progId="Equation.DSMT4">
              <p:embed/>
            </p:oleObj>
          </a:graphicData>
        </a:graphic>
      </p:graphicFrame>
      <p:graphicFrame>
        <p:nvGraphicFramePr>
          <p:cNvPr id="358407" name="Object 7"/>
          <p:cNvGraphicFramePr>
            <a:graphicFrameLocks noChangeAspect="1"/>
          </p:cNvGraphicFramePr>
          <p:nvPr/>
        </p:nvGraphicFramePr>
        <p:xfrm>
          <a:off x="1692275" y="2636838"/>
          <a:ext cx="6096000" cy="2592387"/>
        </p:xfrm>
        <a:graphic>
          <a:graphicData uri="http://schemas.openxmlformats.org/presentationml/2006/ole">
            <p:oleObj spid="_x0000_s358407" name="Equation" r:id="rId4" imgW="2527200" imgH="1346040" progId="Equation.DSMT4">
              <p:embed/>
            </p:oleObj>
          </a:graphicData>
        </a:graphic>
      </p:graphicFrame>
      <p:graphicFrame>
        <p:nvGraphicFramePr>
          <p:cNvPr id="358410" name="Rectangle 10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358410" name="Equation" r:id="rId5" imgW="0" imgH="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482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/>
              <a:t> Közben mellékesen megtudtuk azt is, hogy a legnagyobb nem-felírható szám a korábbiak alapján</a:t>
            </a:r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r>
              <a:rPr lang="hu-HU" sz="2000"/>
              <a:t>     Ez ebben a formában a Nemzetközi Matematikai Diákolimpia feladata volt 1983-ban. </a:t>
            </a:r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Char char="§"/>
            </a:pPr>
            <a:r>
              <a:rPr lang="hu-HU" sz="2000"/>
              <a:t>Az is látható, hogy a nem-felírhatóak száma itt is éppen a minimális érték </a:t>
            </a:r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Char char="§"/>
            </a:pPr>
            <a:r>
              <a:rPr lang="hu-HU" sz="2000"/>
              <a:t>Az N(A) értéke persze nem lesz mindig nagyjából a G(A) fele. </a:t>
            </a:r>
          </a:p>
          <a:p>
            <a:pPr>
              <a:buFont typeface="Wingdings" pitchFamily="2" charset="2"/>
              <a:buNone/>
            </a:pPr>
            <a:r>
              <a:rPr lang="hu-HU" sz="2000"/>
              <a:t>    Lehetnek akár egyenlők is? </a:t>
            </a:r>
          </a:p>
        </p:txBody>
      </p:sp>
      <p:graphicFrame>
        <p:nvGraphicFramePr>
          <p:cNvPr id="368644" name="Object 4"/>
          <p:cNvGraphicFramePr>
            <a:graphicFrameLocks noChangeAspect="1"/>
          </p:cNvGraphicFramePr>
          <p:nvPr/>
        </p:nvGraphicFramePr>
        <p:xfrm>
          <a:off x="1476375" y="1341438"/>
          <a:ext cx="6096000" cy="935037"/>
        </p:xfrm>
        <a:graphic>
          <a:graphicData uri="http://schemas.openxmlformats.org/presentationml/2006/ole">
            <p:oleObj spid="_x0000_s368644" name="Equation" r:id="rId3" imgW="2577960" imgH="482400" progId="Equation.DSMT4">
              <p:embed/>
            </p:oleObj>
          </a:graphicData>
        </a:graphic>
      </p:graphicFrame>
      <p:graphicFrame>
        <p:nvGraphicFramePr>
          <p:cNvPr id="368647" name="Object 7"/>
          <p:cNvGraphicFramePr>
            <a:graphicFrameLocks noChangeAspect="1"/>
          </p:cNvGraphicFramePr>
          <p:nvPr/>
        </p:nvGraphicFramePr>
        <p:xfrm>
          <a:off x="2051050" y="3789363"/>
          <a:ext cx="4271963" cy="865187"/>
        </p:xfrm>
        <a:graphic>
          <a:graphicData uri="http://schemas.openxmlformats.org/presentationml/2006/ole">
            <p:oleObj spid="_x0000_s368647" name="Equation" r:id="rId4" imgW="20062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68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68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975"/>
            <a:ext cx="8229600" cy="4248150"/>
          </a:xfrm>
        </p:spPr>
        <p:txBody>
          <a:bodyPr/>
          <a:lstStyle/>
          <a:p>
            <a:pPr algn="l"/>
            <a:r>
              <a:rPr lang="hu-HU" sz="2800" b="1"/>
              <a:t>11. feladat:</a:t>
            </a:r>
            <a:r>
              <a:rPr lang="hu-HU" sz="2800"/>
              <a:t> Adjuk meg a legnagyobb olyan </a:t>
            </a:r>
            <a:r>
              <a:rPr lang="hu-HU" sz="2800" b="1"/>
              <a:t>N </a:t>
            </a:r>
            <a:br>
              <a:rPr lang="hu-HU" sz="2800" b="1"/>
            </a:br>
            <a:r>
              <a:rPr lang="hu-HU" sz="2800" b="1"/>
              <a:t>                    </a:t>
            </a:r>
            <a:r>
              <a:rPr lang="hu-HU" sz="2800"/>
              <a:t>pozitív egész számot, amelyre a</a:t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>                   egyenletnek pontosan egy megoldása  </a:t>
            </a:r>
            <a:br>
              <a:rPr lang="hu-HU" sz="2800"/>
            </a:br>
            <a:r>
              <a:rPr lang="hu-HU" sz="2800"/>
              <a:t>                   van a pozitív egész számok halmazán.</a:t>
            </a:r>
            <a:br>
              <a:rPr lang="hu-HU" sz="2800"/>
            </a:br>
            <a:r>
              <a:rPr lang="hu-HU" sz="2800"/>
              <a:t/>
            </a:r>
            <a:br>
              <a:rPr lang="hu-HU" sz="2800"/>
            </a:br>
            <a:r>
              <a:rPr lang="hu-HU" sz="2800"/>
              <a:t>                         </a:t>
            </a:r>
            <a:r>
              <a:rPr lang="hu-HU" sz="2000"/>
              <a:t>(Olimpiai válogatóverseny 2012.)</a:t>
            </a:r>
          </a:p>
        </p:txBody>
      </p:sp>
      <p:graphicFrame>
        <p:nvGraphicFramePr>
          <p:cNvPr id="271364" name="Object 4"/>
          <p:cNvGraphicFramePr>
            <a:graphicFrameLocks noChangeAspect="1"/>
          </p:cNvGraphicFramePr>
          <p:nvPr/>
        </p:nvGraphicFramePr>
        <p:xfrm>
          <a:off x="2916238" y="2636838"/>
          <a:ext cx="3311525" cy="504825"/>
        </p:xfrm>
        <a:graphic>
          <a:graphicData uri="http://schemas.openxmlformats.org/presentationml/2006/ole">
            <p:oleObj spid="_x0000_s271364" name="Equation" r:id="rId3" imgW="1396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125538"/>
            <a:ext cx="8532812" cy="4824412"/>
          </a:xfrm>
        </p:spPr>
        <p:txBody>
          <a:bodyPr/>
          <a:lstStyle/>
          <a:p>
            <a:pPr defTabSz="179388"/>
            <a:r>
              <a:rPr lang="hu-HU" sz="3200" b="1"/>
              <a:t>2 feladat:</a:t>
            </a:r>
            <a:r>
              <a:rPr lang="hu-HU" sz="3200"/>
              <a:t> Mutassuk meg, hogy</a:t>
            </a:r>
            <a:r>
              <a:rPr lang="hu-HU"/>
              <a:t>  	</a:t>
            </a:r>
            <a:br>
              <a:rPr lang="hu-HU"/>
            </a:br>
            <a:r>
              <a:rPr lang="hu-HU"/>
              <a:t/>
            </a:r>
            <a:br>
              <a:rPr lang="hu-HU"/>
            </a:br>
            <a:r>
              <a:rPr lang="hu-HU"/>
              <a:t/>
            </a:r>
            <a:br>
              <a:rPr lang="hu-HU"/>
            </a:br>
            <a:r>
              <a:rPr lang="hu-HU" sz="2000"/>
              <a:t>(Erdős-Surányi: Válogatott fejezetek a számelméletből)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fld id="{004EED7F-9515-486E-956B-652A528EE233}" type="slidenum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4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Dátum helye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fld id="{EA1402DD-B519-4EA8-B9DF-8524A7A404CE}" type="datetime8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2017.09.25. 14:40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3563938" y="3108325"/>
          <a:ext cx="2736850" cy="876300"/>
        </p:xfrm>
        <a:graphic>
          <a:graphicData uri="http://schemas.openxmlformats.org/presentationml/2006/ole">
            <p:oleObj spid="_x0000_s58375" name="Equation" r:id="rId4" imgW="914400" imgH="291960" progId="Equation.DSMT4">
              <p:embed/>
            </p:oleObj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9055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Először azt vizsgáljuk meg, hogyan változik a megoldás, ha x; y; z természetes számok.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Ekkor mindegyik tagban az együttható eggyel csökken , így a végeredmény  99 + 100 + 101 = 300-zal csökken.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Most kezdjük el felírni a pozitív egészeket  99; 100 és 101 lineáris kombinációjaként. A felírás során szomszédos pozitív egészek intervallumainak sorozatát kapjuk.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Egy intervallumban az x+y+z = k összeg állandó.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Pl. 198; 199; : : : ; 202  majd  297; 298; : : : ; 303 stb.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Nézzük meg mikor ,,érnek össze" ezek az intervallumok.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                                  vagyis k&lt;49.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Tekintsük a k = 49-hez tartozó legnagyobb felírható számot és a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>
                <a:effectLst/>
              </a:rPr>
              <a:t>      k = 50-hez tartozó legkisebb számot, ezek szomszédosak: 4949 és 4950.</a:t>
            </a:r>
            <a:r>
              <a:rPr lang="hu-HU">
                <a:effectLst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Látjuk, hogy a 4951 felírásához még nem elegendő 49 darab 101, tehát ehhez legalább 50 ,,érme" szükséges, amelyek közül 49 darab 99-es és egy darab 100-as.</a:t>
            </a:r>
          </a:p>
        </p:txBody>
      </p:sp>
      <p:graphicFrame>
        <p:nvGraphicFramePr>
          <p:cNvPr id="319492" name="Object 4"/>
          <p:cNvGraphicFramePr>
            <a:graphicFrameLocks noChangeAspect="1"/>
          </p:cNvGraphicFramePr>
          <p:nvPr/>
        </p:nvGraphicFramePr>
        <p:xfrm>
          <a:off x="971550" y="3575050"/>
          <a:ext cx="2232025" cy="358775"/>
        </p:xfrm>
        <a:graphic>
          <a:graphicData uri="http://schemas.openxmlformats.org/presentationml/2006/ole">
            <p:oleObj spid="_x0000_s319492" name="Equation" r:id="rId3" imgW="1180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9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9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9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9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9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9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9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9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5785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 következő szám, a 4952 esetében már dönthetünk, hogy egy 99-est cserélünk 101-re, vagy két 99-et 100-ra.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 következő lépésben 50 darab 101 már eggyel nagyobb, mint az 51 darab 99. Itt az átfedés miatt a felbontásra már több lehetőségünk van.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Pl. 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Innen lefelé haladva vehetünk a 100 helyett 99-et, vagy egy 101 he-lyett 100-at. Fölfelé pedig 100 helyett 101-et, vagy 99 helyett 100-at</a:t>
            </a:r>
            <a:r>
              <a:rPr lang="hu-HU">
                <a:effectLst/>
              </a:rPr>
              <a:t>.</a:t>
            </a:r>
            <a:endParaRPr lang="hu-HU" sz="2000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Az eredeti kérdésre a válasz így  4951 + 300 = 5251.</a:t>
            </a: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Azt is megkaptuk, hogy a legnagyobb nem felírható szám:</a:t>
            </a:r>
            <a:endParaRPr lang="hu-HU">
              <a:effectLst/>
            </a:endParaRPr>
          </a:p>
        </p:txBody>
      </p:sp>
      <p:graphicFrame>
        <p:nvGraphicFramePr>
          <p:cNvPr id="321540" name="Object 4"/>
          <p:cNvGraphicFramePr>
            <a:graphicFrameLocks noChangeAspect="1"/>
          </p:cNvGraphicFramePr>
          <p:nvPr/>
        </p:nvGraphicFramePr>
        <p:xfrm>
          <a:off x="1403350" y="2133600"/>
          <a:ext cx="6503988" cy="358775"/>
        </p:xfrm>
        <a:graphic>
          <a:graphicData uri="http://schemas.openxmlformats.org/presentationml/2006/ole">
            <p:oleObj spid="_x0000_s321540" name="Equation" r:id="rId3" imgW="3632040" imgH="203040" progId="Equation.DSMT4">
              <p:embed/>
            </p:oleObj>
          </a:graphicData>
        </a:graphic>
      </p:graphicFrame>
      <p:graphicFrame>
        <p:nvGraphicFramePr>
          <p:cNvPr id="321543" name="Object 7"/>
          <p:cNvGraphicFramePr>
            <a:graphicFrameLocks noChangeAspect="1"/>
          </p:cNvGraphicFramePr>
          <p:nvPr/>
        </p:nvGraphicFramePr>
        <p:xfrm>
          <a:off x="2627313" y="4365625"/>
          <a:ext cx="2592387" cy="358775"/>
        </p:xfrm>
        <a:graphic>
          <a:graphicData uri="http://schemas.openxmlformats.org/presentationml/2006/ole">
            <p:oleObj spid="_x0000_s321543" name="Equation" r:id="rId4" imgW="109188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4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400"/>
              <a:t>    Ez a feladat kapcsolódik Erdős Pál egy extremális problémájához:</a:t>
            </a:r>
          </a:p>
          <a:p>
            <a:pPr>
              <a:buFont typeface="Wingdings" pitchFamily="2" charset="2"/>
              <a:buNone/>
            </a:pPr>
            <a:endParaRPr lang="hu-HU" sz="2400"/>
          </a:p>
          <a:p>
            <a:pPr>
              <a:buFont typeface="Wingdings" pitchFamily="2" charset="2"/>
              <a:buNone/>
            </a:pPr>
            <a:r>
              <a:rPr lang="hu-HU" sz="2400">
                <a:effectLst/>
              </a:rPr>
              <a:t>    </a:t>
            </a:r>
            <a:r>
              <a:rPr lang="hu-HU" sz="2400" b="1">
                <a:effectLst/>
              </a:rPr>
              <a:t>hogyan kell választanunk </a:t>
            </a:r>
            <a:r>
              <a:rPr lang="hu-HU" sz="2400" b="1" i="1">
                <a:effectLst/>
              </a:rPr>
              <a:t>n </a:t>
            </a:r>
            <a:r>
              <a:rPr lang="hu-HU" sz="2400" b="1">
                <a:effectLst/>
              </a:rPr>
              <a:t>darab különböző címletet </a:t>
            </a:r>
          </a:p>
          <a:p>
            <a:pPr>
              <a:buFont typeface="Wingdings" pitchFamily="2" charset="2"/>
              <a:buNone/>
            </a:pPr>
            <a:r>
              <a:rPr lang="hu-HU" sz="2400" b="1">
                <a:effectLst/>
              </a:rPr>
              <a:t>    </a:t>
            </a:r>
            <a:r>
              <a:rPr lang="hu-HU" sz="2400" b="1" i="1">
                <a:effectLst/>
              </a:rPr>
              <a:t>t</a:t>
            </a:r>
            <a:r>
              <a:rPr lang="hu-HU" sz="2400" b="1">
                <a:effectLst/>
              </a:rPr>
              <a:t>-ig, hogy a nem felírható számok száma maximális   legyen?</a:t>
            </a:r>
          </a:p>
          <a:p>
            <a:pPr>
              <a:buFont typeface="Wingdings" pitchFamily="2" charset="2"/>
              <a:buNone/>
            </a:pPr>
            <a:endParaRPr lang="hu-HU" sz="2400" b="1">
              <a:effectLst/>
            </a:endParaRPr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Erdős Pál és Ronald Graham sejtése volt, hogy akkor lesz maximális a nem-felírhatóak száma, ha címleteknek szomszédos számokat választunk. </a:t>
            </a: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404813"/>
            <a:ext cx="5976938" cy="720725"/>
          </a:xfrm>
        </p:spPr>
        <p:txBody>
          <a:bodyPr/>
          <a:lstStyle/>
          <a:p>
            <a:r>
              <a:rPr lang="hu-HU" sz="4000"/>
              <a:t>Generátorfüggvény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7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        Az </a:t>
            </a:r>
            <a:r>
              <a:rPr lang="hu-HU" sz="2000" i="1">
                <a:effectLst/>
              </a:rPr>
              <a:t>n </a:t>
            </a:r>
            <a:r>
              <a:rPr lang="hu-HU" sz="2000">
                <a:effectLst/>
              </a:rPr>
              <a:t>pozitív egész szám partícióin az </a:t>
            </a:r>
            <a:r>
              <a:rPr lang="hu-HU" sz="2000" i="1">
                <a:effectLst/>
              </a:rPr>
              <a:t>n </a:t>
            </a:r>
            <a:r>
              <a:rPr lang="hu-HU" sz="2000">
                <a:effectLst/>
              </a:rPr>
              <a:t>szám pozitív egészek összegeként történő lényegesen különböző előállításait értjük és ezek számát </a:t>
            </a:r>
            <a:r>
              <a:rPr lang="hu-HU" sz="2000" i="1">
                <a:effectLst/>
              </a:rPr>
              <a:t>p</a:t>
            </a:r>
            <a:r>
              <a:rPr lang="hu-HU" sz="2000">
                <a:effectLst/>
              </a:rPr>
              <a:t>(</a:t>
            </a:r>
            <a:r>
              <a:rPr lang="hu-HU" sz="2000" i="1">
                <a:effectLst/>
              </a:rPr>
              <a:t>n</a:t>
            </a:r>
            <a:r>
              <a:rPr lang="hu-HU" sz="2000">
                <a:effectLst/>
              </a:rPr>
              <a:t>)-nel jelöljük. A partíciókkal kapcsolatos problémák hatékony kezelésének eszköze a generátorfüggvény. Euler megmutatta, hogy a </a:t>
            </a:r>
            <a:r>
              <a:rPr lang="hu-HU" sz="2000" i="1">
                <a:effectLst/>
              </a:rPr>
              <a:t>p</a:t>
            </a:r>
            <a:r>
              <a:rPr lang="hu-HU" sz="2000">
                <a:effectLst/>
              </a:rPr>
              <a:t>(</a:t>
            </a:r>
            <a:r>
              <a:rPr lang="hu-HU" sz="2000" i="1">
                <a:effectLst/>
              </a:rPr>
              <a:t>n</a:t>
            </a:r>
            <a:r>
              <a:rPr lang="hu-HU" sz="2000">
                <a:effectLst/>
              </a:rPr>
              <a:t>) generátorfüggvénye:</a:t>
            </a: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  <a:p>
            <a:endParaRPr lang="hu-HU" sz="200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  Jelöljük                                     -nel az                      diofantoszi </a:t>
            </a:r>
          </a:p>
          <a:p>
            <a:pPr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  egyenlet  megoldásainak számát, ahol </a:t>
            </a: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 Hasonlóan erre is megadható a generátorfüggvény:</a:t>
            </a:r>
          </a:p>
        </p:txBody>
      </p:sp>
      <p:graphicFrame>
        <p:nvGraphicFramePr>
          <p:cNvPr id="435204" name="Object 4"/>
          <p:cNvGraphicFramePr>
            <a:graphicFrameLocks noChangeAspect="1"/>
          </p:cNvGraphicFramePr>
          <p:nvPr/>
        </p:nvGraphicFramePr>
        <p:xfrm>
          <a:off x="2555875" y="2852738"/>
          <a:ext cx="3600450" cy="792162"/>
        </p:xfrm>
        <a:graphic>
          <a:graphicData uri="http://schemas.openxmlformats.org/presentationml/2006/ole">
            <p:oleObj spid="_x0000_s435204" name="Equation" r:id="rId3" imgW="1562040" imgH="431640" progId="Equation.DSMT4">
              <p:embed/>
            </p:oleObj>
          </a:graphicData>
        </a:graphic>
      </p:graphicFrame>
      <p:graphicFrame>
        <p:nvGraphicFramePr>
          <p:cNvPr id="435206" name="Object 6"/>
          <p:cNvGraphicFramePr>
            <a:graphicFrameLocks noChangeAspect="1"/>
          </p:cNvGraphicFramePr>
          <p:nvPr/>
        </p:nvGraphicFramePr>
        <p:xfrm>
          <a:off x="827088" y="5373688"/>
          <a:ext cx="7632700" cy="1008062"/>
        </p:xfrm>
        <a:graphic>
          <a:graphicData uri="http://schemas.openxmlformats.org/presentationml/2006/ole">
            <p:oleObj spid="_x0000_s435206" name="Equation" r:id="rId4" imgW="3962160" imgH="482400" progId="Equation.DSMT4">
              <p:embed/>
            </p:oleObj>
          </a:graphicData>
        </a:graphic>
      </p:graphicFrame>
      <p:graphicFrame>
        <p:nvGraphicFramePr>
          <p:cNvPr id="435208" name="Object 8"/>
          <p:cNvGraphicFramePr>
            <a:graphicFrameLocks noChangeAspect="1"/>
          </p:cNvGraphicFramePr>
          <p:nvPr/>
        </p:nvGraphicFramePr>
        <p:xfrm>
          <a:off x="1835150" y="3843338"/>
          <a:ext cx="2520950" cy="522287"/>
        </p:xfrm>
        <a:graphic>
          <a:graphicData uri="http://schemas.openxmlformats.org/presentationml/2006/ole">
            <p:oleObj spid="_x0000_s435208" name="Equation" r:id="rId5" imgW="1143000" imgH="253800" progId="Equation.DSMT4">
              <p:embed/>
            </p:oleObj>
          </a:graphicData>
        </a:graphic>
      </p:graphicFrame>
      <p:graphicFrame>
        <p:nvGraphicFramePr>
          <p:cNvPr id="435210" name="Object 10"/>
          <p:cNvGraphicFramePr>
            <a:graphicFrameLocks noChangeAspect="1"/>
          </p:cNvGraphicFramePr>
          <p:nvPr/>
        </p:nvGraphicFramePr>
        <p:xfrm>
          <a:off x="5292725" y="3716338"/>
          <a:ext cx="1368425" cy="792162"/>
        </p:xfrm>
        <a:graphic>
          <a:graphicData uri="http://schemas.openxmlformats.org/presentationml/2006/ole">
            <p:oleObj spid="_x0000_s435210" name="Equation" r:id="rId6" imgW="736560" imgH="431640" progId="Equation.DSMT4">
              <p:embed/>
            </p:oleObj>
          </a:graphicData>
        </a:graphic>
      </p:graphicFrame>
      <p:graphicFrame>
        <p:nvGraphicFramePr>
          <p:cNvPr id="435212" name="Object 12"/>
          <p:cNvGraphicFramePr>
            <a:graphicFrameLocks noChangeAspect="1"/>
          </p:cNvGraphicFramePr>
          <p:nvPr/>
        </p:nvGraphicFramePr>
        <p:xfrm>
          <a:off x="5364163" y="4591050"/>
          <a:ext cx="647700" cy="442913"/>
        </p:xfrm>
        <a:graphic>
          <a:graphicData uri="http://schemas.openxmlformats.org/presentationml/2006/ole">
            <p:oleObj spid="_x0000_s435212" name="Equation" r:id="rId7" imgW="4316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48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Ezt a függvényt Sylvester definiálta és denumerant-nak, leszámlálónak nevezte.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                                     a legnagyobb olyan </a:t>
            </a:r>
            <a:r>
              <a:rPr lang="hu-HU" sz="2000" i="1">
                <a:effectLst/>
              </a:rPr>
              <a:t>k </a:t>
            </a:r>
            <a:r>
              <a:rPr lang="hu-HU" sz="2000">
                <a:effectLst/>
              </a:rPr>
              <a:t>lesz, amelyre a generátorfüggvényben az        együtthatója nulla.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Ezt az analízisből vett szóhasználattal úgy is fogalmazhatjuk, hogy a legnagyobb olyan </a:t>
            </a:r>
            <a:r>
              <a:rPr lang="hu-HU" sz="2000" i="1">
                <a:effectLst/>
              </a:rPr>
              <a:t>k</a:t>
            </a:r>
            <a:r>
              <a:rPr lang="hu-HU" sz="2000">
                <a:effectLst/>
              </a:rPr>
              <a:t>, amelyre a generátorfüggvény </a:t>
            </a:r>
            <a:r>
              <a:rPr lang="hu-HU" sz="2000" i="1">
                <a:effectLst/>
              </a:rPr>
              <a:t>k</a:t>
            </a:r>
            <a:r>
              <a:rPr lang="hu-HU" sz="2000">
                <a:effectLst/>
              </a:rPr>
              <a:t>-adik deriváltja nulla.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hu-HU" sz="200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>
                <a:effectLst/>
              </a:rPr>
              <a:t>Ezeket az alapokat felhasználva határozták meg először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>
                <a:effectLst/>
              </a:rPr>
              <a:t>     </a:t>
            </a:r>
            <a:r>
              <a:rPr lang="hu-HU" sz="2000" b="1">
                <a:effectLst/>
              </a:rPr>
              <a:t>Brown és Shiue</a:t>
            </a:r>
            <a:r>
              <a:rPr lang="hu-HU" sz="2000">
                <a:effectLst/>
              </a:rPr>
              <a:t> a nem-felírható számok összegét  n = 2 esetben. Bizonyításuk több oldalon, magasabb eszközöket használ és eléggé körülményes.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sz="2000">
                <a:effectLst/>
              </a:rPr>
              <a:t>     A megoldás azonban az eddigi interpretációkkal elemi úton is lehetséges. </a:t>
            </a:r>
          </a:p>
        </p:txBody>
      </p:sp>
      <p:graphicFrame>
        <p:nvGraphicFramePr>
          <p:cNvPr id="438276" name="Object 4"/>
          <p:cNvGraphicFramePr>
            <a:graphicFrameLocks noChangeAspect="1"/>
          </p:cNvGraphicFramePr>
          <p:nvPr/>
        </p:nvGraphicFramePr>
        <p:xfrm>
          <a:off x="971550" y="1412875"/>
          <a:ext cx="2303463" cy="504825"/>
        </p:xfrm>
        <a:graphic>
          <a:graphicData uri="http://schemas.openxmlformats.org/presentationml/2006/ole">
            <p:oleObj spid="_x0000_s438276" name="Equation" r:id="rId3" imgW="990360" imgH="253800" progId="Equation.DSMT4">
              <p:embed/>
            </p:oleObj>
          </a:graphicData>
        </a:graphic>
      </p:graphicFrame>
      <p:graphicFrame>
        <p:nvGraphicFramePr>
          <p:cNvPr id="438279" name="Object 7"/>
          <p:cNvGraphicFramePr>
            <a:graphicFrameLocks noChangeAspect="1"/>
          </p:cNvGraphicFramePr>
          <p:nvPr/>
        </p:nvGraphicFramePr>
        <p:xfrm>
          <a:off x="3875088" y="1701800"/>
          <a:ext cx="357187" cy="503238"/>
        </p:xfrm>
        <a:graphic>
          <a:graphicData uri="http://schemas.openxmlformats.org/presentationml/2006/ole">
            <p:oleObj spid="_x0000_s438279" name="Equation" r:id="rId4" imgW="1904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313"/>
            <a:ext cx="8229600" cy="3744912"/>
          </a:xfrm>
        </p:spPr>
        <p:txBody>
          <a:bodyPr/>
          <a:lstStyle/>
          <a:p>
            <a:pPr algn="l"/>
            <a:r>
              <a:rPr lang="hu-HU" sz="2800" b="1"/>
              <a:t>12. feladat:</a:t>
            </a:r>
            <a:r>
              <a:rPr lang="hu-HU" sz="2800"/>
              <a:t> Legyenek </a:t>
            </a:r>
            <a:r>
              <a:rPr lang="hu-HU" sz="2800" b="1"/>
              <a:t>a</a:t>
            </a:r>
            <a:r>
              <a:rPr lang="hu-HU" sz="2800"/>
              <a:t> és </a:t>
            </a:r>
            <a:r>
              <a:rPr lang="hu-HU" sz="2800" b="1"/>
              <a:t>b</a:t>
            </a:r>
            <a:r>
              <a:rPr lang="hu-HU" sz="2800"/>
              <a:t> 1-nél nagyobb </a:t>
            </a:r>
            <a:br>
              <a:rPr lang="hu-HU" sz="2800"/>
            </a:br>
            <a:r>
              <a:rPr lang="hu-HU" sz="2800"/>
              <a:t>                    relatív prím pozitív egészek. </a:t>
            </a:r>
            <a:br>
              <a:rPr lang="hu-HU" sz="2800"/>
            </a:br>
            <a:r>
              <a:rPr lang="hu-HU" sz="2800"/>
              <a:t>                    Ekkor azoknak a számoknak az </a:t>
            </a:r>
            <a:br>
              <a:rPr lang="hu-HU" sz="2800"/>
            </a:br>
            <a:r>
              <a:rPr lang="hu-HU" sz="2800"/>
              <a:t>                    összege,  amelyek nem írhatók fel  </a:t>
            </a:r>
            <a:br>
              <a:rPr lang="hu-HU" sz="2800"/>
            </a:br>
            <a:r>
              <a:rPr lang="hu-HU" sz="2800"/>
              <a:t>                                  alakban, ahol </a:t>
            </a:r>
            <a:r>
              <a:rPr lang="hu-HU" sz="2800" b="1"/>
              <a:t>x</a:t>
            </a:r>
            <a:r>
              <a:rPr lang="hu-HU" sz="2800"/>
              <a:t> és </a:t>
            </a:r>
            <a:r>
              <a:rPr lang="hu-HU" sz="2800" b="1"/>
              <a:t>y</a:t>
            </a:r>
            <a:r>
              <a:rPr lang="hu-HU" sz="2800"/>
              <a:t>   </a:t>
            </a:r>
            <a:br>
              <a:rPr lang="hu-HU" sz="2800"/>
            </a:br>
            <a:r>
              <a:rPr lang="hu-HU" sz="2800"/>
              <a:t>                    természetes számok </a:t>
            </a:r>
            <a:br>
              <a:rPr lang="hu-HU" sz="2800"/>
            </a:br>
            <a:r>
              <a:rPr lang="hu-HU" sz="2800"/>
              <a:t>		</a:t>
            </a:r>
            <a:r>
              <a:rPr lang="hu-HU"/>
              <a:t> </a:t>
            </a:r>
          </a:p>
        </p:txBody>
      </p:sp>
      <p:graphicFrame>
        <p:nvGraphicFramePr>
          <p:cNvPr id="273412" name="Object 4"/>
          <p:cNvGraphicFramePr>
            <a:graphicFrameLocks noChangeAspect="1"/>
          </p:cNvGraphicFramePr>
          <p:nvPr/>
        </p:nvGraphicFramePr>
        <p:xfrm>
          <a:off x="2484438" y="3357563"/>
          <a:ext cx="1368425" cy="576262"/>
        </p:xfrm>
        <a:graphic>
          <a:graphicData uri="http://schemas.openxmlformats.org/presentationml/2006/ole">
            <p:oleObj spid="_x0000_s273412" name="Equation" r:id="rId3" imgW="482400" imgH="203040" progId="Equation.DSMT4">
              <p:embed/>
            </p:oleObj>
          </a:graphicData>
        </a:graphic>
      </p:graphicFrame>
      <p:graphicFrame>
        <p:nvGraphicFramePr>
          <p:cNvPr id="273414" name="Object 6"/>
          <p:cNvGraphicFramePr>
            <a:graphicFrameLocks noChangeAspect="1"/>
          </p:cNvGraphicFramePr>
          <p:nvPr/>
        </p:nvGraphicFramePr>
        <p:xfrm>
          <a:off x="1860550" y="4508500"/>
          <a:ext cx="6096000" cy="1008063"/>
        </p:xfrm>
        <a:graphic>
          <a:graphicData uri="http://schemas.openxmlformats.org/presentationml/2006/ole">
            <p:oleObj spid="_x0000_s273414" name="Equation" r:id="rId4" imgW="251460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5584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000"/>
              <a:t>     A feladat megoldása előtt egy segédtételt  bizonyítunk, amely általánosan használható. </a:t>
            </a:r>
          </a:p>
          <a:p>
            <a:pPr>
              <a:buFont typeface="Wingdings" pitchFamily="2" charset="2"/>
              <a:buNone/>
            </a:pPr>
            <a:endParaRPr lang="hu-H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5584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000"/>
              <a:t>     A feladat megoldása előtt egy segédtételt  bizonyítunk, amely általánosan használható. </a:t>
            </a:r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r>
              <a:rPr lang="hu-HU" sz="2400"/>
              <a:t>    </a:t>
            </a:r>
            <a:r>
              <a:rPr lang="hu-HU" sz="2400" b="1"/>
              <a:t>Segédtétel:</a:t>
            </a:r>
            <a:r>
              <a:rPr lang="hu-HU" sz="2400"/>
              <a:t> </a:t>
            </a:r>
            <a:r>
              <a:rPr lang="hu-HU" sz="2400">
                <a:effectLst/>
              </a:rPr>
              <a:t>Legyenek                           relatív prím pozitív egészek. Vegyük              mindegyik nem nulla maradékosztályból az                           segítségével felír-ható legkisebb elemet, legyenek ezek</a:t>
            </a:r>
          </a:p>
          <a:p>
            <a:pPr>
              <a:buFont typeface="Wingdings" pitchFamily="2" charset="2"/>
              <a:buNone/>
            </a:pPr>
            <a:r>
              <a:rPr lang="hu-HU" sz="2400">
                <a:effectLst/>
              </a:rPr>
              <a:t>    Ekkor</a:t>
            </a:r>
          </a:p>
        </p:txBody>
      </p:sp>
      <p:graphicFrame>
        <p:nvGraphicFramePr>
          <p:cNvPr id="428035" name="Object 3"/>
          <p:cNvGraphicFramePr>
            <a:graphicFrameLocks noChangeAspect="1"/>
          </p:cNvGraphicFramePr>
          <p:nvPr/>
        </p:nvGraphicFramePr>
        <p:xfrm>
          <a:off x="4044950" y="1484313"/>
          <a:ext cx="2111375" cy="576262"/>
        </p:xfrm>
        <a:graphic>
          <a:graphicData uri="http://schemas.openxmlformats.org/presentationml/2006/ole">
            <p:oleObj spid="_x0000_s428035" name="Equation" r:id="rId3" imgW="977760" imgH="228600" progId="Equation.DSMT4">
              <p:embed/>
            </p:oleObj>
          </a:graphicData>
        </a:graphic>
      </p:graphicFrame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4284663" y="1844675"/>
          <a:ext cx="1079500" cy="568325"/>
        </p:xfrm>
        <a:graphic>
          <a:graphicData uri="http://schemas.openxmlformats.org/presentationml/2006/ole">
            <p:oleObj spid="_x0000_s428036" name="Equation" r:id="rId4" imgW="457200" imgH="228600" progId="Equation.DSMT4">
              <p:embed/>
            </p:oleObj>
          </a:graphicData>
        </a:graphic>
      </p:graphicFrame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4044950" y="2205038"/>
          <a:ext cx="1895475" cy="576262"/>
        </p:xfrm>
        <a:graphic>
          <a:graphicData uri="http://schemas.openxmlformats.org/presentationml/2006/ole">
            <p:oleObj spid="_x0000_s428037" name="Equation" r:id="rId5" imgW="749160" imgH="228600" progId="Equation.DSMT4">
              <p:embed/>
            </p:oleObj>
          </a:graphicData>
        </a:graphic>
      </p:graphicFrame>
      <p:graphicFrame>
        <p:nvGraphicFramePr>
          <p:cNvPr id="428038" name="Object 6"/>
          <p:cNvGraphicFramePr>
            <a:graphicFrameLocks noChangeAspect="1"/>
          </p:cNvGraphicFramePr>
          <p:nvPr/>
        </p:nvGraphicFramePr>
        <p:xfrm>
          <a:off x="6156325" y="2636838"/>
          <a:ext cx="2543175" cy="504825"/>
        </p:xfrm>
        <a:graphic>
          <a:graphicData uri="http://schemas.openxmlformats.org/presentationml/2006/ole">
            <p:oleObj spid="_x0000_s428038" name="Equation" r:id="rId6" imgW="901440" imgH="241200" progId="Equation.DSMT4">
              <p:embed/>
            </p:oleObj>
          </a:graphicData>
        </a:graphic>
      </p:graphicFrame>
      <p:graphicFrame>
        <p:nvGraphicFramePr>
          <p:cNvPr id="428039" name="Object 7"/>
          <p:cNvGraphicFramePr>
            <a:graphicFrameLocks noChangeAspect="1"/>
          </p:cNvGraphicFramePr>
          <p:nvPr/>
        </p:nvGraphicFramePr>
        <p:xfrm>
          <a:off x="1476375" y="3573463"/>
          <a:ext cx="6840538" cy="1152525"/>
        </p:xfrm>
        <a:graphic>
          <a:graphicData uri="http://schemas.openxmlformats.org/presentationml/2006/ole">
            <p:oleObj spid="_x0000_s428039" name="Equation" r:id="rId7" imgW="245088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8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8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8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8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8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8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8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8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8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8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8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8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8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8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6880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000" b="1"/>
              <a:t>Bizonyítás:</a:t>
            </a:r>
            <a:r>
              <a:rPr lang="hu-HU" sz="2000"/>
              <a:t> Az alapgondolat már szerepelt. </a:t>
            </a: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 Legyen                          az                               egészek egy permutációja. Az                               maradékosztályból</a:t>
            </a:r>
          </a:p>
          <a:p>
            <a:endParaRPr lang="hu-HU" sz="2000">
              <a:effectLst/>
            </a:endParaRPr>
          </a:p>
          <a:p>
            <a:pPr>
              <a:lnSpc>
                <a:spcPct val="165000"/>
              </a:lnSpc>
              <a:buFont typeface="Wingdings" pitchFamily="2" charset="2"/>
              <a:buNone/>
            </a:pPr>
            <a:r>
              <a:rPr lang="hu-HU" sz="2000">
                <a:effectLst/>
              </a:rPr>
              <a:t>     a nem felírható elemek. Ezek számtani sorozatot alkotnak és elemszámuk </a:t>
            </a:r>
          </a:p>
          <a:p>
            <a:pPr>
              <a:lnSpc>
                <a:spcPct val="165000"/>
              </a:lnSpc>
              <a:buFont typeface="Wingdings" pitchFamily="2" charset="2"/>
              <a:buNone/>
            </a:pPr>
            <a:r>
              <a:rPr lang="hu-HU" sz="2000">
                <a:effectLst/>
              </a:rPr>
              <a:t> Az elemek összege: </a:t>
            </a:r>
          </a:p>
          <a:p>
            <a:pPr>
              <a:lnSpc>
                <a:spcPct val="165000"/>
              </a:lnSpc>
              <a:buFont typeface="Wingdings" pitchFamily="2" charset="2"/>
              <a:buNone/>
            </a:pPr>
            <a:endParaRPr lang="hu-HU" sz="2000">
              <a:effectLst/>
            </a:endParaRPr>
          </a:p>
          <a:p>
            <a:pPr>
              <a:lnSpc>
                <a:spcPct val="165000"/>
              </a:lnSpc>
              <a:buFont typeface="Wingdings" pitchFamily="2" charset="2"/>
              <a:buNone/>
            </a:pPr>
            <a:r>
              <a:rPr lang="hu-HU" sz="2000">
                <a:effectLst/>
              </a:rPr>
              <a:t>A      -kre vonatkozó összegzéseket minden esetben el tudjuk végezni:</a:t>
            </a:r>
          </a:p>
        </p:txBody>
      </p:sp>
      <p:graphicFrame>
        <p:nvGraphicFramePr>
          <p:cNvPr id="401412" name="Object 4"/>
          <p:cNvGraphicFramePr>
            <a:graphicFrameLocks noChangeAspect="1"/>
          </p:cNvGraphicFramePr>
          <p:nvPr/>
        </p:nvGraphicFramePr>
        <p:xfrm>
          <a:off x="1763713" y="908050"/>
          <a:ext cx="1727200" cy="458788"/>
        </p:xfrm>
        <a:graphic>
          <a:graphicData uri="http://schemas.openxmlformats.org/presentationml/2006/ole">
            <p:oleObj spid="_x0000_s401412" name="Equation" r:id="rId3" imgW="787320" imgH="241200" progId="Equation.DSMT4">
              <p:embed/>
            </p:oleObj>
          </a:graphicData>
        </a:graphic>
      </p:graphicFrame>
      <p:graphicFrame>
        <p:nvGraphicFramePr>
          <p:cNvPr id="401415" name="Object 7"/>
          <p:cNvGraphicFramePr>
            <a:graphicFrameLocks noChangeAspect="1"/>
          </p:cNvGraphicFramePr>
          <p:nvPr/>
        </p:nvGraphicFramePr>
        <p:xfrm>
          <a:off x="3851275" y="909638"/>
          <a:ext cx="2111375" cy="431800"/>
        </p:xfrm>
        <a:graphic>
          <a:graphicData uri="http://schemas.openxmlformats.org/presentationml/2006/ole">
            <p:oleObj spid="_x0000_s401415" name="Equation" r:id="rId4" imgW="774360" imgH="228600" progId="Equation.DSMT4">
              <p:embed/>
            </p:oleObj>
          </a:graphicData>
        </a:graphic>
      </p:graphicFrame>
      <p:graphicFrame>
        <p:nvGraphicFramePr>
          <p:cNvPr id="401418" name="Object 10"/>
          <p:cNvGraphicFramePr>
            <a:graphicFrameLocks noChangeAspect="1"/>
          </p:cNvGraphicFramePr>
          <p:nvPr/>
        </p:nvGraphicFramePr>
        <p:xfrm>
          <a:off x="2890838" y="1196975"/>
          <a:ext cx="1968500" cy="514350"/>
        </p:xfrm>
        <a:graphic>
          <a:graphicData uri="http://schemas.openxmlformats.org/presentationml/2006/ole">
            <p:oleObj spid="_x0000_s401418" name="Equation" r:id="rId5" imgW="1002960" imgH="253800" progId="Equation.DSMT4">
              <p:embed/>
            </p:oleObj>
          </a:graphicData>
        </a:graphic>
      </p:graphicFrame>
      <p:graphicFrame>
        <p:nvGraphicFramePr>
          <p:cNvPr id="401421" name="Object 13"/>
          <p:cNvGraphicFramePr>
            <a:graphicFrameLocks noChangeAspect="1"/>
          </p:cNvGraphicFramePr>
          <p:nvPr/>
        </p:nvGraphicFramePr>
        <p:xfrm>
          <a:off x="2771775" y="1557338"/>
          <a:ext cx="3455988" cy="504825"/>
        </p:xfrm>
        <a:graphic>
          <a:graphicData uri="http://schemas.openxmlformats.org/presentationml/2006/ole">
            <p:oleObj spid="_x0000_s401421" name="Equation" r:id="rId6" imgW="1676160" imgH="241200" progId="Equation.DSMT4">
              <p:embed/>
            </p:oleObj>
          </a:graphicData>
        </a:graphic>
      </p:graphicFrame>
      <p:graphicFrame>
        <p:nvGraphicFramePr>
          <p:cNvPr id="401424" name="Object 16"/>
          <p:cNvGraphicFramePr>
            <a:graphicFrameLocks noChangeAspect="1"/>
          </p:cNvGraphicFramePr>
          <p:nvPr/>
        </p:nvGraphicFramePr>
        <p:xfrm>
          <a:off x="2484438" y="2492375"/>
          <a:ext cx="744537" cy="792163"/>
        </p:xfrm>
        <a:graphic>
          <a:graphicData uri="http://schemas.openxmlformats.org/presentationml/2006/ole">
            <p:oleObj spid="_x0000_s401424" name="Equation" r:id="rId7" imgW="482400" imgH="457200" progId="Equation.DSMT4">
              <p:embed/>
            </p:oleObj>
          </a:graphicData>
        </a:graphic>
      </p:graphicFrame>
      <p:graphicFrame>
        <p:nvGraphicFramePr>
          <p:cNvPr id="401427" name="Object 19"/>
          <p:cNvGraphicFramePr>
            <a:graphicFrameLocks noChangeAspect="1"/>
          </p:cNvGraphicFramePr>
          <p:nvPr/>
        </p:nvGraphicFramePr>
        <p:xfrm>
          <a:off x="2987675" y="3068638"/>
          <a:ext cx="5568950" cy="936625"/>
        </p:xfrm>
        <a:graphic>
          <a:graphicData uri="http://schemas.openxmlformats.org/presentationml/2006/ole">
            <p:oleObj spid="_x0000_s401427" name="Equation" r:id="rId8" imgW="2323800" imgH="469800" progId="Equation.DSMT4">
              <p:embed/>
            </p:oleObj>
          </a:graphicData>
        </a:graphic>
      </p:graphicFrame>
      <p:graphicFrame>
        <p:nvGraphicFramePr>
          <p:cNvPr id="401430" name="Object 22"/>
          <p:cNvGraphicFramePr>
            <a:graphicFrameLocks noChangeAspect="1"/>
          </p:cNvGraphicFramePr>
          <p:nvPr/>
        </p:nvGraphicFramePr>
        <p:xfrm>
          <a:off x="828675" y="4292600"/>
          <a:ext cx="290513" cy="431800"/>
        </p:xfrm>
        <a:graphic>
          <a:graphicData uri="http://schemas.openxmlformats.org/presentationml/2006/ole">
            <p:oleObj spid="_x0000_s401430" name="Equation" r:id="rId9" imgW="139680" imgH="241200" progId="Equation.DSMT4">
              <p:embed/>
            </p:oleObj>
          </a:graphicData>
        </a:graphic>
      </p:graphicFrame>
      <p:graphicFrame>
        <p:nvGraphicFramePr>
          <p:cNvPr id="401433" name="Object 25"/>
          <p:cNvGraphicFramePr>
            <a:graphicFrameLocks noChangeAspect="1"/>
          </p:cNvGraphicFramePr>
          <p:nvPr/>
        </p:nvGraphicFramePr>
        <p:xfrm>
          <a:off x="1498600" y="4868863"/>
          <a:ext cx="6099175" cy="863600"/>
        </p:xfrm>
        <a:graphic>
          <a:graphicData uri="http://schemas.openxmlformats.org/presentationml/2006/ole">
            <p:oleObj spid="_x0000_s401433" name="Equation" r:id="rId10" imgW="318744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80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000"/>
              <a:t>Az összeg tehát felírható:</a:t>
            </a:r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</p:txBody>
      </p:sp>
      <p:graphicFrame>
        <p:nvGraphicFramePr>
          <p:cNvPr id="410628" name="Object 4"/>
          <p:cNvGraphicFramePr>
            <a:graphicFrameLocks noChangeAspect="1"/>
          </p:cNvGraphicFramePr>
          <p:nvPr/>
        </p:nvGraphicFramePr>
        <p:xfrm>
          <a:off x="611188" y="981075"/>
          <a:ext cx="7993062" cy="2103438"/>
        </p:xfrm>
        <a:graphic>
          <a:graphicData uri="http://schemas.openxmlformats.org/presentationml/2006/ole">
            <p:oleObj spid="_x0000_s410628" name="Equation" r:id="rId3" imgW="41400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88913"/>
            <a:ext cx="8362950" cy="65532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hu-HU" sz="2400"/>
          </a:p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Hozzuk a következő n darab törtet tovább már nem egyszerűsíthető alakra:</a:t>
            </a:r>
            <a:r>
              <a:rPr lang="hu-HU" sz="2000"/>
              <a:t> </a:t>
            </a:r>
          </a:p>
          <a:p>
            <a:pPr>
              <a:buFont typeface="Wingdings" pitchFamily="2" charset="2"/>
              <a:buNone/>
            </a:pPr>
            <a:endParaRPr lang="hu-HU" sz="2000"/>
          </a:p>
          <a:p>
            <a:pPr algn="just">
              <a:buFont typeface="Wingdings" pitchFamily="2" charset="2"/>
              <a:buNone/>
            </a:pPr>
            <a:endParaRPr lang="hu-HU" sz="2000"/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endParaRPr lang="hu-HU" sz="2000"/>
          </a:p>
          <a:p>
            <a:pPr algn="just">
              <a:buClr>
                <a:srgbClr val="CC0000"/>
              </a:buClr>
              <a:buFont typeface="Wingdings" pitchFamily="2" charset="2"/>
              <a:buNone/>
            </a:pPr>
            <a:endParaRPr lang="hu-HU" sz="2000"/>
          </a:p>
          <a:p>
            <a:pPr algn="just">
              <a:buClr>
                <a:srgbClr val="CC0000"/>
              </a:buClr>
              <a:buFont typeface="Wingdings" pitchFamily="2" charset="2"/>
              <a:buChar char="§"/>
            </a:pPr>
            <a:r>
              <a:rPr lang="hu-HU" sz="2000">
                <a:effectLst/>
              </a:rPr>
              <a:t>Az egyszerűsítés után minden olyan tört előfordul, amelyik nem nagyobb 1-nél, a nevezője az n-nek valamelyik </a:t>
            </a:r>
            <a:r>
              <a:rPr lang="hu-HU" sz="2000" i="1">
                <a:effectLst/>
              </a:rPr>
              <a:t>d</a:t>
            </a:r>
            <a:r>
              <a:rPr lang="hu-HU" sz="2000">
                <a:effectLst/>
              </a:rPr>
              <a:t> osztója, számlálója pedig relatív prím a nevezőhöz</a:t>
            </a:r>
            <a:r>
              <a:rPr lang="hu-HU" sz="2000"/>
              <a:t>.</a:t>
            </a:r>
          </a:p>
          <a:p>
            <a:pPr algn="just">
              <a:buClr>
                <a:srgbClr val="CC0000"/>
              </a:buClr>
              <a:buFont typeface="Wingdings" pitchFamily="2" charset="2"/>
              <a:buNone/>
            </a:pPr>
            <a:endParaRPr lang="hu-HU" sz="2000"/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hu-HU" sz="2000">
                <a:effectLst/>
              </a:rPr>
              <a:t>Az egy-egy ilyen </a:t>
            </a:r>
            <a:r>
              <a:rPr lang="hu-HU" sz="2000" i="1">
                <a:effectLst/>
              </a:rPr>
              <a:t>d</a:t>
            </a:r>
            <a:r>
              <a:rPr lang="hu-HU" sz="2000">
                <a:effectLst/>
              </a:rPr>
              <a:t> nevezőhöz tartozó számlálók száma </a:t>
            </a:r>
            <a:br>
              <a:rPr lang="hu-HU" sz="2000">
                <a:effectLst/>
              </a:rPr>
            </a:br>
            <a:r>
              <a:rPr lang="hu-HU" sz="2000">
                <a:effectLst/>
              </a:rPr>
              <a:t>ezzel az állítást igazoltuk</a:t>
            </a:r>
            <a:r>
              <a:rPr lang="hu-HU" sz="2800">
                <a:effectLst/>
              </a:rPr>
              <a:t>. </a:t>
            </a: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endParaRPr lang="hu-HU" sz="2800">
              <a:effectLst/>
            </a:endParaRP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hu-HU" sz="2000">
                <a:effectLst/>
              </a:rPr>
              <a:t>Ennek ismeretében a          értéke sorra kiszámolható.</a:t>
            </a:r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 algn="just">
              <a:buClr>
                <a:srgbClr val="CC0000"/>
              </a:buClr>
              <a:buFont typeface="Wingdings" pitchFamily="2" charset="2"/>
              <a:buNone/>
            </a:pPr>
            <a:endParaRPr lang="hu-HU" sz="2000"/>
          </a:p>
        </p:txBody>
      </p:sp>
      <p:graphicFrame>
        <p:nvGraphicFramePr>
          <p:cNvPr id="429059" name="Rectangle 21"/>
          <p:cNvGraphicFramePr>
            <a:graphicFrameLocks/>
          </p:cNvGraphicFramePr>
          <p:nvPr>
            <p:ph sz="quarter" idx="4294967295"/>
          </p:nvPr>
        </p:nvGraphicFramePr>
        <p:xfrm>
          <a:off x="5024438" y="3943350"/>
          <a:ext cx="3284537" cy="2190750"/>
        </p:xfrm>
        <a:graphic>
          <a:graphicData uri="http://schemas.openxmlformats.org/presentationml/2006/ole">
            <p:oleObj spid="_x0000_s429059" name="Equation" r:id="rId4" imgW="0" imgH="0" progId="Equation.DSMT4">
              <p:embed/>
            </p:oleObj>
          </a:graphicData>
        </a:graphic>
      </p:graphicFrame>
      <p:graphicFrame>
        <p:nvGraphicFramePr>
          <p:cNvPr id="429060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29060" name="Equation" r:id="rId5" imgW="0" imgH="0" progId="Equation.DSMT4">
              <p:embed/>
            </p:oleObj>
          </a:graphicData>
        </a:graphic>
      </p:graphicFrame>
      <p:graphicFrame>
        <p:nvGraphicFramePr>
          <p:cNvPr id="429061" name="Rectangle 1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29061" name="Equation" r:id="rId6" imgW="0" imgH="0" progId="Equation.DSMT4">
              <p:embed/>
            </p:oleObj>
          </a:graphicData>
        </a:graphic>
      </p:graphicFrame>
      <p:graphicFrame>
        <p:nvGraphicFramePr>
          <p:cNvPr id="429062" name="Rectangle 26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29062" name="Equation" r:id="rId7" imgW="0" imgH="0" progId="Equation.DSMT4">
              <p:embed/>
            </p:oleObj>
          </a:graphicData>
        </a:graphic>
      </p:graphicFrame>
      <p:sp>
        <p:nvSpPr>
          <p:cNvPr id="11" name="Dia számának helye 10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buFontTx/>
              <a:buNone/>
              <a:defRPr/>
            </a:pPr>
            <a:fld id="{470F48F6-FEED-4E9E-A91E-76AF9240810C}" type="slidenum">
              <a:rPr lang="hu-HU"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pPr algn="r">
                <a:buFontTx/>
                <a:buNone/>
                <a:defRPr/>
              </a:pPr>
              <a:t>5</a:t>
            </a:fld>
            <a:endParaRPr lang="hu-HU" sz="12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" name="Dátum helye 12"/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buFontTx/>
              <a:buNone/>
              <a:defRPr/>
            </a:pPr>
            <a:fld id="{B84BBFA5-41D0-4C7E-B6F3-04856372F2EA}" type="datetime8">
              <a:rPr lang="hu-HU"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pPr>
                <a:buFontTx/>
                <a:buNone/>
                <a:defRPr/>
              </a:pPr>
              <a:t>2017.09.25. 14:40</a:t>
            </a:fld>
            <a:endParaRPr lang="hu-HU" sz="12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429065" name="Object 9"/>
          <p:cNvGraphicFramePr>
            <a:graphicFrameLocks noChangeAspect="1"/>
          </p:cNvGraphicFramePr>
          <p:nvPr/>
        </p:nvGraphicFramePr>
        <p:xfrm>
          <a:off x="3059113" y="1412875"/>
          <a:ext cx="2284412" cy="625475"/>
        </p:xfrm>
        <a:graphic>
          <a:graphicData uri="http://schemas.openxmlformats.org/presentationml/2006/ole">
            <p:oleObj spid="_x0000_s429065" name="Equation" r:id="rId8" imgW="1434960" imgH="393480" progId="Equation.DSMT4">
              <p:embed/>
            </p:oleObj>
          </a:graphicData>
        </a:graphic>
      </p:graphicFrame>
      <p:graphicFrame>
        <p:nvGraphicFramePr>
          <p:cNvPr id="429066" name="Object 10"/>
          <p:cNvGraphicFramePr>
            <a:graphicFrameLocks noChangeAspect="1"/>
          </p:cNvGraphicFramePr>
          <p:nvPr/>
        </p:nvGraphicFramePr>
        <p:xfrm>
          <a:off x="7235825" y="4005263"/>
          <a:ext cx="647700" cy="417512"/>
        </p:xfrm>
        <a:graphic>
          <a:graphicData uri="http://schemas.openxmlformats.org/presentationml/2006/ole">
            <p:oleObj spid="_x0000_s429066" name="Equation" r:id="rId9" imgW="393480" imgH="253800" progId="Equation.DSMT4">
              <p:embed/>
            </p:oleObj>
          </a:graphicData>
        </a:graphic>
      </p:graphicFrame>
      <p:graphicFrame>
        <p:nvGraphicFramePr>
          <p:cNvPr id="429067" name="Object 11"/>
          <p:cNvGraphicFramePr>
            <a:graphicFrameLocks noChangeAspect="1"/>
          </p:cNvGraphicFramePr>
          <p:nvPr/>
        </p:nvGraphicFramePr>
        <p:xfrm>
          <a:off x="3338513" y="5300663"/>
          <a:ext cx="584200" cy="417512"/>
        </p:xfrm>
        <a:graphic>
          <a:graphicData uri="http://schemas.openxmlformats.org/presentationml/2006/ole">
            <p:oleObj spid="_x0000_s429067" name="Equation" r:id="rId10" imgW="355320" imgH="253800" progId="Equation.DSMT4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9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9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9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9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6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6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9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9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80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000"/>
              <a:t>Az összeg tehát felírható:</a:t>
            </a:r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r>
              <a:rPr lang="hu-HU" sz="2000" b="1"/>
              <a:t>A segédtételt alkalmazzuk most az n = 2 esetre!</a:t>
            </a:r>
            <a:r>
              <a:rPr lang="hu-HU" sz="2000"/>
              <a:t> </a:t>
            </a:r>
          </a:p>
          <a:p>
            <a:pPr>
              <a:buFont typeface="Wingdings" pitchFamily="2" charset="2"/>
              <a:buNone/>
            </a:pPr>
            <a:r>
              <a:rPr lang="hu-HU" sz="2000">
                <a:effectLst/>
              </a:rPr>
              <a:t>     Az előző tételben szereplő     -k ebben az esetben  </a:t>
            </a:r>
            <a:r>
              <a:rPr lang="hu-HU" sz="2000" i="1">
                <a:effectLst/>
              </a:rPr>
              <a:t>                  </a:t>
            </a:r>
            <a:r>
              <a:rPr lang="hu-HU" sz="2000">
                <a:effectLst/>
              </a:rPr>
              <a:t>lesznek.</a:t>
            </a:r>
          </a:p>
        </p:txBody>
      </p:sp>
      <p:graphicFrame>
        <p:nvGraphicFramePr>
          <p:cNvPr id="425987" name="Object 3"/>
          <p:cNvGraphicFramePr>
            <a:graphicFrameLocks noChangeAspect="1"/>
          </p:cNvGraphicFramePr>
          <p:nvPr/>
        </p:nvGraphicFramePr>
        <p:xfrm>
          <a:off x="611188" y="981075"/>
          <a:ext cx="7993062" cy="2103438"/>
        </p:xfrm>
        <a:graphic>
          <a:graphicData uri="http://schemas.openxmlformats.org/presentationml/2006/ole">
            <p:oleObj spid="_x0000_s425987" name="Equation" r:id="rId3" imgW="4140000" imgH="1041120" progId="Equation.DSMT4">
              <p:embed/>
            </p:oleObj>
          </a:graphicData>
        </a:graphic>
      </p:graphicFrame>
      <p:graphicFrame>
        <p:nvGraphicFramePr>
          <p:cNvPr id="425988" name="Object 4"/>
          <p:cNvGraphicFramePr>
            <a:graphicFrameLocks noChangeAspect="1"/>
          </p:cNvGraphicFramePr>
          <p:nvPr/>
        </p:nvGraphicFramePr>
        <p:xfrm>
          <a:off x="3924300" y="3644900"/>
          <a:ext cx="315913" cy="431800"/>
        </p:xfrm>
        <a:graphic>
          <a:graphicData uri="http://schemas.openxmlformats.org/presentationml/2006/ole">
            <p:oleObj spid="_x0000_s425988" name="Equation" r:id="rId4" imgW="164880" imgH="241200" progId="Equation.DSMT4">
              <p:embed/>
            </p:oleObj>
          </a:graphicData>
        </a:graphic>
      </p:graphicFrame>
      <p:graphicFrame>
        <p:nvGraphicFramePr>
          <p:cNvPr id="425989" name="Object 5"/>
          <p:cNvGraphicFramePr>
            <a:graphicFrameLocks noChangeAspect="1"/>
          </p:cNvGraphicFramePr>
          <p:nvPr/>
        </p:nvGraphicFramePr>
        <p:xfrm>
          <a:off x="6588125" y="3614738"/>
          <a:ext cx="1752600" cy="461962"/>
        </p:xfrm>
        <a:graphic>
          <a:graphicData uri="http://schemas.openxmlformats.org/presentationml/2006/ole">
            <p:oleObj spid="_x0000_s425989" name="Equation" r:id="rId5" imgW="1079280" imgH="253800" progId="Equation.DSMT4">
              <p:embed/>
            </p:oleObj>
          </a:graphicData>
        </a:graphic>
      </p:graphicFrame>
      <p:graphicFrame>
        <p:nvGraphicFramePr>
          <p:cNvPr id="425990" name="Object 6"/>
          <p:cNvGraphicFramePr>
            <a:graphicFrameLocks noChangeAspect="1"/>
          </p:cNvGraphicFramePr>
          <p:nvPr/>
        </p:nvGraphicFramePr>
        <p:xfrm>
          <a:off x="1547813" y="4365625"/>
          <a:ext cx="6096000" cy="863600"/>
        </p:xfrm>
        <a:graphic>
          <a:graphicData uri="http://schemas.openxmlformats.org/presentationml/2006/ole">
            <p:oleObj spid="_x0000_s425990" name="Equation" r:id="rId6" imgW="2857320" imgH="457200" progId="Equation.DSMT4">
              <p:embed/>
            </p:oleObj>
          </a:graphicData>
        </a:graphic>
      </p:graphicFrame>
      <p:graphicFrame>
        <p:nvGraphicFramePr>
          <p:cNvPr id="425991" name="Object 7"/>
          <p:cNvGraphicFramePr>
            <a:graphicFrameLocks noChangeAspect="1"/>
          </p:cNvGraphicFramePr>
          <p:nvPr/>
        </p:nvGraphicFramePr>
        <p:xfrm>
          <a:off x="2268538" y="5157788"/>
          <a:ext cx="3455987" cy="863600"/>
        </p:xfrm>
        <a:graphic>
          <a:graphicData uri="http://schemas.openxmlformats.org/presentationml/2006/ole">
            <p:oleObj spid="_x0000_s425991" name="Equation" r:id="rId7" imgW="15872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482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000">
                <a:effectLst/>
              </a:rPr>
              <a:t>E két összeg felhasználásával kapjuk, hogy</a:t>
            </a:r>
          </a:p>
        </p:txBody>
      </p:sp>
      <p:graphicFrame>
        <p:nvGraphicFramePr>
          <p:cNvPr id="416772" name="Object 4"/>
          <p:cNvGraphicFramePr>
            <a:graphicFrameLocks noChangeAspect="1"/>
          </p:cNvGraphicFramePr>
          <p:nvPr/>
        </p:nvGraphicFramePr>
        <p:xfrm>
          <a:off x="1403350" y="1052513"/>
          <a:ext cx="6096000" cy="1944687"/>
        </p:xfrm>
        <a:graphic>
          <a:graphicData uri="http://schemas.openxmlformats.org/presentationml/2006/ole">
            <p:oleObj spid="_x0000_s416772" name="Equation" r:id="rId3" imgW="2476440" imgH="939600" progId="Equation.DSMT4">
              <p:embed/>
            </p:oleObj>
          </a:graphicData>
        </a:graphic>
      </p:graphicFrame>
      <p:graphicFrame>
        <p:nvGraphicFramePr>
          <p:cNvPr id="416775" name="Object 7"/>
          <p:cNvGraphicFramePr>
            <a:graphicFrameLocks noChangeAspect="1"/>
          </p:cNvGraphicFramePr>
          <p:nvPr/>
        </p:nvGraphicFramePr>
        <p:xfrm>
          <a:off x="1476375" y="3068638"/>
          <a:ext cx="6335713" cy="2608262"/>
        </p:xfrm>
        <a:graphic>
          <a:graphicData uri="http://schemas.openxmlformats.org/presentationml/2006/ole">
            <p:oleObj spid="_x0000_s416775" name="Equation" r:id="rId4" imgW="2971800" imgH="1206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Javasolt irodalom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400"/>
              <a:t>Erdős- Surányi: Válogatott fejezetek a számelméletből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400"/>
              <a:t>Válogatás Erdős Pál cikkeiből:           </a:t>
            </a:r>
            <a:r>
              <a:rPr lang="hu-HU" sz="2400">
                <a:hlinkClick r:id="rId2"/>
              </a:rPr>
              <a:t>http://www.renyi.hu/~p_erdos/Erdos.html</a:t>
            </a:r>
            <a:endParaRPr lang="hu-HU" sz="240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400"/>
              <a:t>Reiman István: Geometria és határterületei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400"/>
              <a:t>Kardos Gyula Matematika Verseny  </a:t>
            </a:r>
            <a:r>
              <a:rPr lang="hu-HU" sz="2400">
                <a:hlinkClick r:id="rId3"/>
              </a:rPr>
              <a:t>http://matek.fazekas.hu/portal/feladatbank/egyeb/Haziversenyek/kardos/</a:t>
            </a:r>
            <a:endParaRPr lang="hu-HU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u-HU" sz="240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400"/>
              <a:t>Kiss Géza: Frobenius pénzváltási problémája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2400">
                <a:hlinkClick r:id="rId4"/>
              </a:rPr>
              <a:t>http://ganymedes.lib.unideb.hu:8080/dea/bitstream/2437/78537/3/de_1554.pdf</a:t>
            </a:r>
            <a:endParaRPr lang="hu-HU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2400">
                <a:hlinkClick r:id="rId5"/>
              </a:rPr>
              <a:t>http://www.szolda.hu/kg/</a:t>
            </a:r>
            <a:endParaRPr lang="hu-HU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u-HU" sz="24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6175375"/>
          </a:xfrm>
        </p:spPr>
        <p:txBody>
          <a:bodyPr/>
          <a:lstStyle/>
          <a:p>
            <a:r>
              <a:rPr lang="hu-HU"/>
              <a:t>Köszönöm a figyelmet!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fld id="{0D708872-AFFC-4734-8C1D-2A6543B8B94C}" type="slidenum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53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Dátum helye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fld id="{C5893A68-5AE8-4DE8-B052-EA52D93F6DAC}" type="datetime8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2017.09.25. 14:40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5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/>
              <a:t/>
            </a:r>
            <a:br>
              <a:rPr lang="hu-HU" sz="3600"/>
            </a:br>
            <a:r>
              <a:rPr lang="hu-HU" sz="3600"/>
              <a:t/>
            </a:r>
            <a:br>
              <a:rPr lang="hu-HU" sz="3600"/>
            </a:br>
            <a:r>
              <a:rPr lang="hu-HU" sz="3600"/>
              <a:t/>
            </a:r>
            <a:br>
              <a:rPr lang="hu-HU" sz="3600"/>
            </a:br>
            <a:r>
              <a:rPr lang="hu-HU" sz="3600"/>
              <a:t/>
            </a:r>
            <a:br>
              <a:rPr lang="hu-HU" sz="3600"/>
            </a:br>
            <a:r>
              <a:rPr lang="hu-HU" sz="3600"/>
              <a:t/>
            </a:r>
            <a:br>
              <a:rPr lang="hu-HU" sz="3600"/>
            </a:br>
            <a:r>
              <a:rPr lang="hu-HU" sz="3600"/>
              <a:t/>
            </a:r>
            <a:br>
              <a:rPr lang="hu-HU" sz="3600"/>
            </a:br>
            <a:r>
              <a:rPr lang="hu-HU" sz="3600"/>
              <a:t/>
            </a:r>
            <a:br>
              <a:rPr lang="hu-HU" sz="3600"/>
            </a:br>
            <a:r>
              <a:rPr lang="hu-HU" sz="3200" b="1"/>
              <a:t>3. feladat:</a:t>
            </a:r>
            <a:r>
              <a:rPr lang="hu-HU" sz="3200"/>
              <a:t> </a:t>
            </a:r>
            <a:r>
              <a:rPr lang="hu-HU" sz="3200">
                <a:effectLst/>
              </a:rPr>
              <a:t>Hegyesszögű háromszögben</a:t>
            </a:r>
            <a:r>
              <a:rPr lang="hu-HU" sz="3600">
                <a:effectLst/>
              </a:rPr>
              <a:t>:</a:t>
            </a:r>
            <a:br>
              <a:rPr lang="hu-HU" sz="3600">
                <a:effectLst/>
              </a:rPr>
            </a:br>
            <a:r>
              <a:rPr lang="hu-HU" sz="3600">
                <a:effectLst/>
              </a:rPr>
              <a:t/>
            </a:r>
            <a:br>
              <a:rPr lang="hu-HU" sz="3600">
                <a:effectLst/>
              </a:rPr>
            </a:br>
            <a:r>
              <a:rPr lang="hu-HU" sz="3600">
                <a:effectLst/>
              </a:rPr>
              <a:t/>
            </a:r>
            <a:br>
              <a:rPr lang="hu-HU" sz="3600">
                <a:effectLst/>
              </a:rPr>
            </a:br>
            <a:r>
              <a:rPr lang="hu-HU" sz="2000">
                <a:effectLst/>
              </a:rPr>
              <a:t>(Kubatov Antal: Az Erdős-Mordell-egyenlőtlenség,</a:t>
            </a:r>
            <a:br>
              <a:rPr lang="hu-HU" sz="2000">
                <a:effectLst/>
              </a:rPr>
            </a:br>
            <a:r>
              <a:rPr lang="hu-HU" sz="2000">
                <a:effectLst/>
              </a:rPr>
              <a:t>http://www:matek.fazekas.hu/portal/tanitasianyagok)</a:t>
            </a:r>
          </a:p>
        </p:txBody>
      </p:sp>
      <p:graphicFrame>
        <p:nvGraphicFramePr>
          <p:cNvPr id="244740" name="Object 4"/>
          <p:cNvGraphicFramePr>
            <a:graphicFrameLocks noChangeAspect="1"/>
          </p:cNvGraphicFramePr>
          <p:nvPr>
            <p:ph idx="1"/>
          </p:nvPr>
        </p:nvGraphicFramePr>
        <p:xfrm>
          <a:off x="2195513" y="2205038"/>
          <a:ext cx="4032250" cy="808037"/>
        </p:xfrm>
        <a:graphic>
          <a:graphicData uri="http://schemas.openxmlformats.org/presentationml/2006/ole">
            <p:oleObj spid="_x0000_s244740" name="Equation" r:id="rId3" imgW="15112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333375"/>
            <a:ext cx="8507412" cy="5654675"/>
          </a:xfrm>
        </p:spPr>
        <p:txBody>
          <a:bodyPr/>
          <a:lstStyle/>
          <a:p>
            <a:pPr marL="533400" indent="-533400"/>
            <a:r>
              <a:rPr lang="hu-HU" sz="2000">
                <a:effectLst/>
              </a:rPr>
              <a:t>Az Erdős-Mordell-egyenlőtlenség a következő:</a:t>
            </a:r>
            <a:endParaRPr lang="hu-HU" sz="2000"/>
          </a:p>
          <a:p>
            <a:pPr marL="533400" indent="-533400">
              <a:buFont typeface="Wingdings" pitchFamily="2" charset="2"/>
              <a:buNone/>
            </a:pPr>
            <a:r>
              <a:rPr lang="hu-HU" sz="2000">
                <a:effectLst/>
              </a:rPr>
              <a:t>        Ha P az ABC háromszög belső- vagy határpontja, és P távolsága a háromszög oldalegyeneseitől x; y és z; csúcsaitól vett távolsága u; v és w, akkor </a:t>
            </a:r>
            <a:endParaRPr lang="hu-HU" sz="2000"/>
          </a:p>
          <a:p>
            <a:pPr marL="533400" indent="-533400">
              <a:buFont typeface="Wingdings" pitchFamily="2" charset="2"/>
              <a:buNone/>
            </a:pPr>
            <a:endParaRPr lang="hu-HU" sz="2000"/>
          </a:p>
          <a:p>
            <a:pPr marL="533400" indent="-533400">
              <a:buFont typeface="Wingdings" pitchFamily="2" charset="2"/>
              <a:buNone/>
            </a:pPr>
            <a:r>
              <a:rPr lang="hu-HU" sz="2000"/>
              <a:t>        </a:t>
            </a:r>
            <a:r>
              <a:rPr lang="hu-HU" sz="2000">
                <a:effectLst/>
              </a:rPr>
              <a:t>Egyenlőség csak abban az esetben, ha P szabályos háromszög középpontja. </a:t>
            </a:r>
          </a:p>
          <a:p>
            <a:pPr marL="533400" indent="-533400"/>
            <a:r>
              <a:rPr lang="hu-HU" sz="2000">
                <a:effectLst/>
              </a:rPr>
              <a:t>Alkalmazzuk most az Erdős- Mordell-egyenlőtlenséget egy hegyesszögű háromszög köré írt körének középpontjára. </a:t>
            </a:r>
          </a:p>
          <a:p>
            <a:pPr marL="533400" indent="-533400"/>
            <a:r>
              <a:rPr lang="hu-HU" sz="2000">
                <a:effectLst/>
              </a:rPr>
              <a:t>Ekkor x, y, és z valamilyen sorrendben </a:t>
            </a:r>
          </a:p>
          <a:p>
            <a:pPr marL="533400" indent="-533400">
              <a:buFont typeface="Wingdings" pitchFamily="2" charset="2"/>
              <a:buNone/>
            </a:pPr>
            <a:r>
              <a:rPr lang="hu-HU" sz="2000">
                <a:effectLst/>
              </a:rPr>
              <a:t>        lesznek.</a:t>
            </a:r>
            <a:endParaRPr lang="hu-HU" sz="2000"/>
          </a:p>
          <a:p>
            <a:pPr marL="533400" indent="-533400"/>
            <a:r>
              <a:rPr lang="hu-HU" sz="2000">
                <a:effectLst/>
              </a:rPr>
              <a:t>A csúcsoktól vett távolságok mindegyike R. </a:t>
            </a:r>
          </a:p>
          <a:p>
            <a:pPr marL="533400" indent="-533400"/>
            <a:r>
              <a:rPr lang="hu-HU" sz="2000">
                <a:effectLst/>
              </a:rPr>
              <a:t>Az egyenlőtlenség: </a:t>
            </a:r>
          </a:p>
          <a:p>
            <a:pPr marL="533400" indent="-533400">
              <a:buFont typeface="Wingdings" pitchFamily="2" charset="2"/>
              <a:buNone/>
            </a:pPr>
            <a:endParaRPr lang="hu-HU" sz="200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fld id="{2BCF9AE8-C465-4B99-9525-C3B73C57CF24}" type="slidenum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7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fld id="{A4F182A1-B789-48E9-913B-CD2DED2D9BCC}" type="datetime8"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2017.09.25. 14:40</a:t>
            </a:fld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2555875" y="1844675"/>
          <a:ext cx="2771775" cy="360363"/>
        </p:xfrm>
        <a:graphic>
          <a:graphicData uri="http://schemas.openxmlformats.org/presentationml/2006/ole">
            <p:oleObj spid="_x0000_s4104" name="Equation" r:id="rId4" imgW="1511280" imgH="253800" progId="Equation.DSMT4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5580063" y="3429000"/>
          <a:ext cx="2376487" cy="333375"/>
        </p:xfrm>
        <a:graphic>
          <a:graphicData uri="http://schemas.openxmlformats.org/presentationml/2006/ole">
            <p:oleObj spid="_x0000_s4105" name="Equation" r:id="rId5" imgW="1447560" imgH="203040" progId="Equation.DSMT4">
              <p:embed/>
            </p:oleObj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2771775" y="4941888"/>
          <a:ext cx="3600450" cy="287337"/>
        </p:xfrm>
        <a:graphic>
          <a:graphicData uri="http://schemas.openxmlformats.org/presentationml/2006/ole">
            <p:oleObj spid="_x0000_s4106" name="Equation" r:id="rId6" imgW="2552400" imgH="203040" progId="Equation.DSMT4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74638"/>
            <a:ext cx="8147050" cy="3009900"/>
          </a:xfrm>
        </p:spPr>
        <p:txBody>
          <a:bodyPr/>
          <a:lstStyle/>
          <a:p>
            <a:pPr algn="l"/>
            <a:r>
              <a:rPr lang="hu-HU" sz="2800">
                <a:effectLst/>
              </a:rPr>
              <a:t/>
            </a:r>
            <a:br>
              <a:rPr lang="hu-HU" sz="2800">
                <a:effectLst/>
              </a:rPr>
            </a:br>
            <a:r>
              <a:rPr lang="hu-HU" sz="2800">
                <a:effectLst/>
              </a:rPr>
              <a:t/>
            </a:r>
            <a:br>
              <a:rPr lang="hu-HU" sz="2800">
                <a:effectLst/>
              </a:rPr>
            </a:br>
            <a:r>
              <a:rPr lang="hu-HU" sz="2800">
                <a:effectLst/>
              </a:rPr>
              <a:t/>
            </a:r>
            <a:br>
              <a:rPr lang="hu-HU" sz="2800">
                <a:effectLst/>
              </a:rPr>
            </a:br>
            <a:r>
              <a:rPr lang="hu-HU" sz="2800">
                <a:effectLst/>
              </a:rPr>
              <a:t/>
            </a:r>
            <a:br>
              <a:rPr lang="hu-HU" sz="2800">
                <a:effectLst/>
              </a:rPr>
            </a:br>
            <a:r>
              <a:rPr lang="hu-HU" sz="2800">
                <a:effectLst/>
              </a:rPr>
              <a:t/>
            </a:r>
            <a:br>
              <a:rPr lang="hu-HU" sz="2800">
                <a:effectLst/>
              </a:rPr>
            </a:br>
            <a:r>
              <a:rPr lang="hu-HU" sz="2800" b="1">
                <a:effectLst/>
              </a:rPr>
              <a:t>4. feladat:</a:t>
            </a:r>
            <a:r>
              <a:rPr lang="hu-HU" sz="2800">
                <a:effectLst/>
              </a:rPr>
              <a:t> Legyenek adva a síkban a </a:t>
            </a:r>
            <a:br>
              <a:rPr lang="hu-HU" sz="2800">
                <a:effectLst/>
              </a:rPr>
            </a:br>
            <a:r>
              <a:rPr lang="hu-HU" sz="2800">
                <a:effectLst/>
              </a:rPr>
              <a:t>                                            pontok (n &gt; 3), </a:t>
            </a:r>
            <a:br>
              <a:rPr lang="hu-HU" sz="2800">
                <a:effectLst/>
              </a:rPr>
            </a:br>
            <a:r>
              <a:rPr lang="hu-HU" sz="2800">
                <a:effectLst/>
              </a:rPr>
              <a:t>                  amelyek nincsenek mind egy körön, </a:t>
            </a:r>
            <a:br>
              <a:rPr lang="hu-HU" sz="2800">
                <a:effectLst/>
              </a:rPr>
            </a:br>
            <a:r>
              <a:rPr lang="hu-HU" sz="2800">
                <a:effectLst/>
              </a:rPr>
              <a:t>                  akkor van olyan kör, amelyik pontosan </a:t>
            </a:r>
            <a:br>
              <a:rPr lang="hu-HU" sz="2800">
                <a:effectLst/>
              </a:rPr>
            </a:br>
            <a:r>
              <a:rPr lang="hu-HU" sz="2800">
                <a:effectLst/>
              </a:rPr>
              <a:t>                  három    -n megy át</a:t>
            </a:r>
            <a:r>
              <a:rPr lang="hu-HU" sz="3200">
                <a:effectLst/>
              </a:rPr>
              <a:t>.</a:t>
            </a:r>
            <a:r>
              <a:rPr lang="hu-HU" sz="4000">
                <a:effectLst/>
              </a:rPr>
              <a:t/>
            </a:r>
            <a:br>
              <a:rPr lang="hu-HU" sz="4000">
                <a:effectLst/>
              </a:rPr>
            </a:br>
            <a:r>
              <a:rPr lang="hu-HU" sz="4000">
                <a:effectLst/>
              </a:rPr>
              <a:t/>
            </a:r>
            <a:br>
              <a:rPr lang="hu-HU" sz="4000">
                <a:effectLst/>
              </a:rPr>
            </a:br>
            <a:r>
              <a:rPr lang="hu-HU" sz="2000">
                <a:effectLst/>
              </a:rPr>
              <a:t>                                   (Erdős Pál, Mat. Lapok. 1962/5.)</a:t>
            </a:r>
          </a:p>
        </p:txBody>
      </p:sp>
      <p:graphicFrame>
        <p:nvGraphicFramePr>
          <p:cNvPr id="247812" name="Object 4"/>
          <p:cNvGraphicFramePr>
            <a:graphicFrameLocks noChangeAspect="1"/>
          </p:cNvGraphicFramePr>
          <p:nvPr>
            <p:ph idx="1"/>
          </p:nvPr>
        </p:nvGraphicFramePr>
        <p:xfrm>
          <a:off x="2484438" y="1700213"/>
          <a:ext cx="2232025" cy="509587"/>
        </p:xfrm>
        <a:graphic>
          <a:graphicData uri="http://schemas.openxmlformats.org/presentationml/2006/ole">
            <p:oleObj spid="_x0000_s247812" name="Equation" r:id="rId3" imgW="723600" imgH="228600" progId="Equation.DSMT4">
              <p:embed/>
            </p:oleObj>
          </a:graphicData>
        </a:graphic>
      </p:graphicFrame>
      <p:graphicFrame>
        <p:nvGraphicFramePr>
          <p:cNvPr id="247814" name="Object 6"/>
          <p:cNvGraphicFramePr>
            <a:graphicFrameLocks noChangeAspect="1"/>
          </p:cNvGraphicFramePr>
          <p:nvPr/>
        </p:nvGraphicFramePr>
        <p:xfrm>
          <a:off x="3419475" y="2997200"/>
          <a:ext cx="460375" cy="576263"/>
        </p:xfrm>
        <a:graphic>
          <a:graphicData uri="http://schemas.openxmlformats.org/presentationml/2006/ole">
            <p:oleObj spid="_x0000_s247814" name="Equation" r:id="rId4" imgW="1522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04813"/>
            <a:ext cx="8229600" cy="6192837"/>
          </a:xfrm>
        </p:spPr>
        <p:txBody>
          <a:bodyPr/>
          <a:lstStyle/>
          <a:p>
            <a:endParaRPr lang="hu-HU" sz="2000"/>
          </a:p>
          <a:p>
            <a:r>
              <a:rPr lang="hu-HU" sz="2000"/>
              <a:t>A bizonyításhoz először ismételjük át a Gallai-tételt!</a:t>
            </a:r>
          </a:p>
          <a:p>
            <a:pPr>
              <a:buFont typeface="Wingdings" pitchFamily="2" charset="2"/>
              <a:buNone/>
            </a:pPr>
            <a:r>
              <a:rPr lang="hu-HU" sz="2000"/>
              <a:t>     </a:t>
            </a:r>
            <a:r>
              <a:rPr lang="hu-HU" sz="2000" b="1"/>
              <a:t>Tétel:</a:t>
            </a:r>
            <a:r>
              <a:rPr lang="hu-HU" sz="2000"/>
              <a:t> Ha a síkon egy véges ponthalmaz olyan, hogy bármely két pontjának összekötő egyenese tartalmaz legalább még egy pontot a halmazból, akkor a halmaz pontjai egy egyenesen vannak. </a:t>
            </a:r>
          </a:p>
          <a:p>
            <a:pPr>
              <a:buFont typeface="Wingdings" pitchFamily="2" charset="2"/>
              <a:buNone/>
            </a:pPr>
            <a:r>
              <a:rPr lang="hu-HU" sz="2000" b="1"/>
              <a:t>Bizonyítás: 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Tegyük fel az állítással ellentétben, hogy nincs mindegyik pont egy egyenesen. 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Kössük össze az összes lehetséges módon egyenessel a pontpárokat, és állapítsuk meg minden pontnak a hozzá legközelebbi egyenestől a távolságát. 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E távolságok között (mivel véges sok van belőlük) van legkisebb és ez a legkisebb távolság nem nulla. 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Legyen a legkisebb távolságot adó pont, illetve egyenes </a:t>
            </a:r>
            <a:r>
              <a:rPr lang="hu-HU" sz="2000" i="1"/>
              <a:t>P</a:t>
            </a:r>
            <a:r>
              <a:rPr lang="hu-HU" sz="2000"/>
              <a:t> és </a:t>
            </a:r>
            <a:r>
              <a:rPr lang="hu-HU" sz="2000" i="1"/>
              <a:t>e</a:t>
            </a:r>
            <a:r>
              <a:rPr lang="hu-HU" sz="2000"/>
              <a:t>. </a:t>
            </a:r>
          </a:p>
          <a:p>
            <a:pPr>
              <a:buFont typeface="Wingdings" pitchFamily="2" charset="2"/>
              <a:buChar char="§"/>
            </a:pPr>
            <a:r>
              <a:rPr lang="hu-HU" sz="2000"/>
              <a:t>P-ből az e-re állított merőleges két félegyenesre vágja e-t, ezek egyike legalább két pontot tartalmaz az adott ponthalmazból . (Minden egyenesen legalább három pont van.)</a:t>
            </a:r>
          </a:p>
          <a:p>
            <a:pPr>
              <a:buFont typeface="Wingdings" pitchFamily="2" charset="2"/>
              <a:buChar char="§"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0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0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ntháló">
  <a:themeElements>
    <a:clrScheme name="Pontháló 8">
      <a:dk1>
        <a:srgbClr val="000000"/>
      </a:dk1>
      <a:lt1>
        <a:srgbClr val="E6F8F4"/>
      </a:lt1>
      <a:dk2>
        <a:srgbClr val="000000"/>
      </a:dk2>
      <a:lt2>
        <a:srgbClr val="C5DBD6"/>
      </a:lt2>
      <a:accent1>
        <a:srgbClr val="CCFF99"/>
      </a:accent1>
      <a:accent2>
        <a:srgbClr val="ACBAB7"/>
      </a:accent2>
      <a:accent3>
        <a:srgbClr val="F0FBF8"/>
      </a:accent3>
      <a:accent4>
        <a:srgbClr val="000000"/>
      </a:accent4>
      <a:accent5>
        <a:srgbClr val="E2FFCA"/>
      </a:accent5>
      <a:accent6>
        <a:srgbClr val="9BA8A6"/>
      </a:accent6>
      <a:hlink>
        <a:srgbClr val="008080"/>
      </a:hlink>
      <a:folHlink>
        <a:srgbClr val="0066CC"/>
      </a:folHlink>
    </a:clrScheme>
    <a:fontScheme name="Pontháló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838200" marR="0" indent="-8382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hu-HU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838200" marR="0" indent="-8382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hu-HU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Pontháló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ntháló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ntháló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ntháló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ntháló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ntháló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ntháló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ntháló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ntháló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4025</TotalTime>
  <Words>2364</Words>
  <Application>Microsoft Office PowerPoint</Application>
  <PresentationFormat>Diavetítés a képernyőre (4:3 oldalarány)</PresentationFormat>
  <Paragraphs>376</Paragraphs>
  <Slides>53</Slides>
  <Notes>8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Tervezősablon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53</vt:i4>
      </vt:variant>
    </vt:vector>
  </HeadingPairs>
  <TitlesOfParts>
    <vt:vector size="60" baseType="lpstr">
      <vt:lpstr>Arial</vt:lpstr>
      <vt:lpstr>Times New Roman</vt:lpstr>
      <vt:lpstr>Wingdings</vt:lpstr>
      <vt:lpstr>Arial Black</vt:lpstr>
      <vt:lpstr>Pontháló</vt:lpstr>
      <vt:lpstr>MathType 5.0 Equation</vt:lpstr>
      <vt:lpstr>MathType 6.0 Equation</vt:lpstr>
      <vt:lpstr>A törzstörtektől a pénzváltásig Szemelvények Erdős Pál témáiból matematika szakkörön                   Kiss Géza   Fazekas Gimnázium, Budapest</vt:lpstr>
      <vt:lpstr>          1. feladat: Lehet-e egy binomiális együttható                    teljes hatvány?  Hány olyan                    pozitív egész van, amelyre                        négyzetszám?      </vt:lpstr>
      <vt:lpstr>3. dia</vt:lpstr>
      <vt:lpstr>2 feladat: Mutassuk meg, hogy      (Erdős-Surányi: Válogatott fejezetek a számelméletből)</vt:lpstr>
      <vt:lpstr>5. dia</vt:lpstr>
      <vt:lpstr>       3. feladat: Hegyesszögű háromszögben:   (Kubatov Antal: Az Erdős-Mordell-egyenlőtlenség, http://www:matek.fazekas.hu/portal/tanitasianyagok)</vt:lpstr>
      <vt:lpstr>7. dia</vt:lpstr>
      <vt:lpstr>     4. feladat: Legyenek adva a síkban a                                              pontok (n &gt; 3),                    amelyek nincsenek mind egy körön,                    akkor van olyan kör, amelyik pontosan                    három    -n megy át.                                     (Erdős Pál, Mat. Lapok. 1962/5.)</vt:lpstr>
      <vt:lpstr>9. dia</vt:lpstr>
      <vt:lpstr>10. dia</vt:lpstr>
      <vt:lpstr>11. dia</vt:lpstr>
      <vt:lpstr>         5. feladat: Mutassuk meg, hogy ha b páros, az a                    pedig páratlan pozitív egész szám,                    akkor az      tört nem írható fel véges                    sok páratlan nevezőjű törzstört                    összegeként.</vt:lpstr>
      <vt:lpstr>13. dia</vt:lpstr>
      <vt:lpstr>6. feladat: Az     tört (0 &lt; a &lt; b)  előáll legfeljebb  a                    darab csupa különböző törzstört                    összegeként.                                (Erdős Pál, Mat. Lapok. 1950/2.)</vt:lpstr>
      <vt:lpstr>15. dia</vt:lpstr>
      <vt:lpstr>16. dia</vt:lpstr>
      <vt:lpstr>17. dia</vt:lpstr>
      <vt:lpstr>7. feladat: Írjuk fel a    - et három különböző                       nevezőjű törzstört összegeként.   (Kardos Gyula Verseny, 2010.)</vt:lpstr>
      <vt:lpstr>19. dia</vt:lpstr>
      <vt:lpstr>20. dia</vt:lpstr>
      <vt:lpstr>           8. feladat: Három pozitív egész szám összege                     2010, reciprokaik összege pedig                      Melyek ezek a számok?                      (KöMaL, B. 4293.)</vt:lpstr>
      <vt:lpstr>22. dia</vt:lpstr>
      <vt:lpstr>23. dia</vt:lpstr>
      <vt:lpstr>24. dia</vt:lpstr>
      <vt:lpstr>25. dia</vt:lpstr>
      <vt:lpstr>9. feladat: Legyenek  a és  b relatív prím, 1-nél                      nagyobb pozitív egész számok. Hány                    olyan pozitív egész N szám van, amely                    nem írható fel                     alakban, ahol  x és y természetes                    számok?                                (Sylvester, 1884)</vt:lpstr>
      <vt:lpstr>27. dia</vt:lpstr>
      <vt:lpstr>28. dia</vt:lpstr>
      <vt:lpstr>29. dia</vt:lpstr>
      <vt:lpstr>30. dia</vt:lpstr>
      <vt:lpstr>31. dia</vt:lpstr>
      <vt:lpstr>32. dia</vt:lpstr>
      <vt:lpstr>33. dia</vt:lpstr>
      <vt:lpstr>10. feladat: Legyenek a, b, c  páronként relatív                      prím pozitív egész számok. Mutassuk                      meg, hogy azoknak a számoknak a                      száma, amelyek nem írhatók fel                       alakban, ahol x, y, z nem negatív                      egész számok,</vt:lpstr>
      <vt:lpstr>35. dia</vt:lpstr>
      <vt:lpstr>36. dia</vt:lpstr>
      <vt:lpstr>37. dia</vt:lpstr>
      <vt:lpstr>38. dia</vt:lpstr>
      <vt:lpstr>11. feladat: Adjuk meg a legnagyobb olyan N                      pozitív egész számot, amelyre a                      egyenletnek pontosan egy megoldása                      van a pozitív egész számok halmazán.                           (Olimpiai válogatóverseny 2012.)</vt:lpstr>
      <vt:lpstr>40. dia</vt:lpstr>
      <vt:lpstr>41. dia</vt:lpstr>
      <vt:lpstr>42. dia</vt:lpstr>
      <vt:lpstr>Generátorfüggvény</vt:lpstr>
      <vt:lpstr>44. dia</vt:lpstr>
      <vt:lpstr>12. feladat: Legyenek a és b 1-nél nagyobb                      relatív prím pozitív egészek.                      Ekkor azoknak a számoknak az                      összege,  amelyek nem írhatók fel                                     alakban, ahol x és y                        természetes számok     </vt:lpstr>
      <vt:lpstr>46. dia</vt:lpstr>
      <vt:lpstr>47. dia</vt:lpstr>
      <vt:lpstr>48. dia</vt:lpstr>
      <vt:lpstr>49. dia</vt:lpstr>
      <vt:lpstr>50. dia</vt:lpstr>
      <vt:lpstr>51. dia</vt:lpstr>
      <vt:lpstr>Javasolt irodalom</vt:lpstr>
      <vt:lpstr>Köszönöm a figyelmet!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                       típusú egyenletekről, vagy az írástudók felelőssége és egyéb érdekességek</dc:title>
  <dc:creator>Ábrahám Gábor</dc:creator>
  <cp:lastModifiedBy>IRODA</cp:lastModifiedBy>
  <cp:revision>307</cp:revision>
  <dcterms:created xsi:type="dcterms:W3CDTF">2010-05-15T15:58:52Z</dcterms:created>
  <dcterms:modified xsi:type="dcterms:W3CDTF">2017-09-25T12:02:01Z</dcterms:modified>
</cp:coreProperties>
</file>