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5" r:id="rId29"/>
    <p:sldId id="283" r:id="rId30"/>
    <p:sldId id="284" r:id="rId31"/>
    <p:sldId id="286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11" r:id="rId52"/>
    <p:sldId id="307" r:id="rId53"/>
    <p:sldId id="308" r:id="rId54"/>
    <p:sldId id="310" r:id="rId55"/>
    <p:sldId id="309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9" r:id="rId71"/>
    <p:sldId id="326" r:id="rId72"/>
    <p:sldId id="327" r:id="rId73"/>
    <p:sldId id="328" r:id="rId74"/>
    <p:sldId id="330" r:id="rId7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2C7F-1616-4CEC-9DFC-4362A2DE4EEF}" type="datetimeFigureOut">
              <a:rPr lang="hu-HU" smtClean="0"/>
              <a:t>2012.07.03.</a:t>
            </a:fld>
            <a:endParaRPr lang="hu-H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41E2-AF4F-4CBE-B216-09DD65C32E69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2C7F-1616-4CEC-9DFC-4362A2DE4EEF}" type="datetimeFigureOut">
              <a:rPr lang="hu-HU" smtClean="0"/>
              <a:t>2012.07.03.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41E2-AF4F-4CBE-B216-09DD65C32E69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2C7F-1616-4CEC-9DFC-4362A2DE4EEF}" type="datetimeFigureOut">
              <a:rPr lang="hu-HU" smtClean="0"/>
              <a:t>2012.07.03.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41E2-AF4F-4CBE-B216-09DD65C32E69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2C7F-1616-4CEC-9DFC-4362A2DE4EEF}" type="datetimeFigureOut">
              <a:rPr lang="hu-HU" smtClean="0"/>
              <a:t>2012.07.03.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41E2-AF4F-4CBE-B216-09DD65C32E69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2C7F-1616-4CEC-9DFC-4362A2DE4EEF}" type="datetimeFigureOut">
              <a:rPr lang="hu-HU" smtClean="0"/>
              <a:t>2012.07.03.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41E2-AF4F-4CBE-B216-09DD65C32E69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2C7F-1616-4CEC-9DFC-4362A2DE4EEF}" type="datetimeFigureOut">
              <a:rPr lang="hu-HU" smtClean="0"/>
              <a:t>2012.07.03.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41E2-AF4F-4CBE-B216-09DD65C32E69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2C7F-1616-4CEC-9DFC-4362A2DE4EEF}" type="datetimeFigureOut">
              <a:rPr lang="hu-HU" smtClean="0"/>
              <a:t>2012.07.03.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41E2-AF4F-4CBE-B216-09DD65C32E69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2C7F-1616-4CEC-9DFC-4362A2DE4EEF}" type="datetimeFigureOut">
              <a:rPr lang="hu-HU" smtClean="0"/>
              <a:t>2012.07.03.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41E2-AF4F-4CBE-B216-09DD65C32E69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2C7F-1616-4CEC-9DFC-4362A2DE4EEF}" type="datetimeFigureOut">
              <a:rPr lang="hu-HU" smtClean="0"/>
              <a:t>2012.07.03.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41E2-AF4F-4CBE-B216-09DD65C32E69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2C7F-1616-4CEC-9DFC-4362A2DE4EEF}" type="datetimeFigureOut">
              <a:rPr lang="hu-HU" smtClean="0"/>
              <a:t>2012.07.03.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41E2-AF4F-4CBE-B216-09DD65C32E69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2C7F-1616-4CEC-9DFC-4362A2DE4EEF}" type="datetimeFigureOut">
              <a:rPr lang="hu-HU" smtClean="0"/>
              <a:t>2012.07.03.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E9841E2-AF4F-4CBE-B216-09DD65C32E69}" type="slidenum">
              <a:rPr lang="hu-HU" smtClean="0"/>
              <a:t>‹#›</a:t>
            </a:fld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F02C7F-1616-4CEC-9DFC-4362A2DE4EEF}" type="datetimeFigureOut">
              <a:rPr lang="hu-HU" smtClean="0"/>
              <a:t>2012.07.03.</a:t>
            </a:fld>
            <a:endParaRPr lang="hu-H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E9841E2-AF4F-4CBE-B216-09DD65C32E69}" type="slidenum">
              <a:rPr lang="hu-HU" smtClean="0"/>
              <a:t>‹#›</a:t>
            </a:fld>
            <a:endParaRPr lang="hu-H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3051771"/>
          </a:xfrm>
        </p:spPr>
        <p:txBody>
          <a:bodyPr>
            <a:normAutofit fontScale="90000"/>
          </a:bodyPr>
          <a:lstStyle/>
          <a:p>
            <a:r>
              <a:rPr lang="hu-HU" sz="4700" b="1" cap="small" dirty="0">
                <a:solidFill>
                  <a:srgbClr val="FF0000"/>
                </a:solidFill>
              </a:rPr>
              <a:t>Lengyel Csaba – Dr. </a:t>
            </a:r>
            <a:r>
              <a:rPr lang="hu-HU" sz="4700" b="1" cap="small" dirty="0" err="1">
                <a:solidFill>
                  <a:srgbClr val="FF0000"/>
                </a:solidFill>
              </a:rPr>
              <a:t>Minda</a:t>
            </a:r>
            <a:r>
              <a:rPr lang="hu-HU" sz="4700" b="1" cap="small" dirty="0">
                <a:solidFill>
                  <a:srgbClr val="FF0000"/>
                </a:solidFill>
              </a:rPr>
              <a:t> </a:t>
            </a:r>
            <a:r>
              <a:rPr lang="hu-HU" sz="4700" b="1" cap="small" dirty="0" smtClean="0">
                <a:solidFill>
                  <a:srgbClr val="FF0000"/>
                </a:solidFill>
              </a:rPr>
              <a:t>Mihály</a:t>
            </a:r>
            <a:r>
              <a:rPr lang="hu-HU" sz="4700" b="1" cap="small" dirty="0">
                <a:solidFill>
                  <a:srgbClr val="FF0000"/>
                </a:solidFill>
              </a:rPr>
              <a:t/>
            </a:r>
            <a:br>
              <a:rPr lang="hu-HU" sz="4700" b="1" cap="small" dirty="0">
                <a:solidFill>
                  <a:srgbClr val="FF0000"/>
                </a:solidFill>
              </a:rPr>
            </a:br>
            <a:r>
              <a:rPr lang="hu-HU" b="1" dirty="0">
                <a:solidFill>
                  <a:srgbClr val="FF0000"/>
                </a:solidFill>
              </a:rPr>
              <a:t/>
            </a:r>
            <a:br>
              <a:rPr lang="hu-HU" b="1" dirty="0">
                <a:solidFill>
                  <a:srgbClr val="FF0000"/>
                </a:solidFill>
              </a:rPr>
            </a:br>
            <a:r>
              <a:rPr lang="hu-HU" sz="4000" b="1" dirty="0" err="1">
                <a:solidFill>
                  <a:srgbClr val="FF0000"/>
                </a:solidFill>
              </a:rPr>
              <a:t>boronkay.vac.HÚÚÚ</a:t>
            </a:r>
            <a:r>
              <a:rPr lang="hu-HU" sz="4000" b="1" dirty="0">
                <a:solidFill>
                  <a:srgbClr val="FF0000"/>
                </a:solidFill>
              </a:rPr>
              <a:t> DE JÓ ISKOLA?</a:t>
            </a:r>
            <a:br>
              <a:rPr lang="hu-HU" sz="4000" b="1" dirty="0">
                <a:solidFill>
                  <a:srgbClr val="FF0000"/>
                </a:solidFill>
              </a:rPr>
            </a:br>
            <a:r>
              <a:rPr lang="hu-HU" sz="4000" b="1" dirty="0">
                <a:solidFill>
                  <a:srgbClr val="FF0000"/>
                </a:solidFill>
              </a:rPr>
              <a:t>Tehetséggondozás a </a:t>
            </a:r>
            <a:r>
              <a:rPr lang="hu-HU" sz="4000" b="1" dirty="0" smtClean="0">
                <a:solidFill>
                  <a:srgbClr val="FF0000"/>
                </a:solidFill>
              </a:rPr>
              <a:t>váci </a:t>
            </a:r>
            <a:r>
              <a:rPr lang="hu-HU" sz="4000" b="1" dirty="0" err="1">
                <a:solidFill>
                  <a:srgbClr val="FF0000"/>
                </a:solidFill>
              </a:rPr>
              <a:t>Boronkay-ban</a:t>
            </a:r>
            <a:r>
              <a:rPr lang="hu-HU" sz="4000" b="1" dirty="0">
                <a:solidFill>
                  <a:schemeClr val="tx2"/>
                </a:solidFill>
              </a:rPr>
              <a:t/>
            </a:r>
            <a:br>
              <a:rPr lang="hu-HU" sz="4000" b="1" dirty="0">
                <a:solidFill>
                  <a:schemeClr val="tx2"/>
                </a:solidFill>
              </a:rPr>
            </a:br>
            <a:endParaRPr lang="hu-HU" sz="4000" b="1" dirty="0">
              <a:solidFill>
                <a:schemeClr val="tx2"/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3568" y="4365104"/>
            <a:ext cx="7854696" cy="1752600"/>
          </a:xfrm>
        </p:spPr>
        <p:txBody>
          <a:bodyPr/>
          <a:lstStyle/>
          <a:p>
            <a:r>
              <a:rPr lang="hu-HU" sz="2800" b="1" dirty="0" err="1">
                <a:solidFill>
                  <a:schemeClr val="tx2"/>
                </a:solidFill>
              </a:rPr>
              <a:t>Boronkay</a:t>
            </a:r>
            <a:r>
              <a:rPr lang="hu-HU" sz="2800" b="1" dirty="0">
                <a:solidFill>
                  <a:schemeClr val="tx2"/>
                </a:solidFill>
              </a:rPr>
              <a:t> György Műszaki Középiskola Gimnázium és Kollégium</a:t>
            </a:r>
            <a:br>
              <a:rPr lang="hu-HU" sz="2800" b="1" dirty="0">
                <a:solidFill>
                  <a:schemeClr val="tx2"/>
                </a:solidFill>
              </a:rPr>
            </a:br>
            <a:r>
              <a:rPr lang="hu-HU" sz="2800" b="1" dirty="0">
                <a:solidFill>
                  <a:schemeClr val="tx2"/>
                </a:solidFill>
              </a:rPr>
              <a:t>Vác</a:t>
            </a:r>
          </a:p>
          <a:p>
            <a:endParaRPr lang="hu-HU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74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pPr algn="ctr"/>
            <a:r>
              <a:rPr lang="hu-HU" b="1" dirty="0" smtClean="0">
                <a:solidFill>
                  <a:srgbClr val="FF0000"/>
                </a:solidFill>
              </a:rPr>
              <a:t>Újítások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896544"/>
          </a:xfrm>
        </p:spPr>
        <p:txBody>
          <a:bodyPr>
            <a:noAutofit/>
          </a:bodyPr>
          <a:lstStyle/>
          <a:p>
            <a:r>
              <a:rPr lang="hu-HU" sz="3200" b="1" dirty="0" smtClean="0">
                <a:solidFill>
                  <a:srgbClr val="C00000"/>
                </a:solidFill>
              </a:rPr>
              <a:t>80-as évek</a:t>
            </a:r>
            <a:br>
              <a:rPr lang="hu-HU" sz="3200" b="1" dirty="0" smtClean="0">
                <a:solidFill>
                  <a:srgbClr val="C00000"/>
                </a:solidFill>
              </a:rPr>
            </a:b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hardver-, elektronika-, </a:t>
            </a:r>
            <a:r>
              <a:rPr lang="hu-HU" sz="3200" b="1" dirty="0">
                <a:solidFill>
                  <a:schemeClr val="tx2">
                    <a:lumMod val="50000"/>
                  </a:schemeClr>
                </a:solidFill>
              </a:rPr>
              <a:t>programozó </a:t>
            </a: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szakirány</a:t>
            </a:r>
          </a:p>
          <a:p>
            <a:r>
              <a:rPr lang="hu-HU" sz="3200" b="1" dirty="0" smtClean="0">
                <a:solidFill>
                  <a:srgbClr val="C00000"/>
                </a:solidFill>
              </a:rPr>
              <a:t>90-es évek</a:t>
            </a:r>
            <a:br>
              <a:rPr lang="hu-HU" sz="3200" b="1" dirty="0" smtClean="0">
                <a:solidFill>
                  <a:srgbClr val="C00000"/>
                </a:solidFill>
              </a:rPr>
            </a:br>
            <a:r>
              <a:rPr lang="hu-HU" sz="3200" b="1" dirty="0">
                <a:solidFill>
                  <a:schemeClr val="tx2">
                    <a:lumMod val="50000"/>
                  </a:schemeClr>
                </a:solidFill>
              </a:rPr>
              <a:t>nyelvi előkészítő </a:t>
            </a: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osztályok</a:t>
            </a:r>
          </a:p>
          <a:p>
            <a:r>
              <a:rPr lang="hu-HU" sz="3200" b="1" dirty="0" smtClean="0">
                <a:solidFill>
                  <a:srgbClr val="C00000"/>
                </a:solidFill>
              </a:rPr>
              <a:t>2000-</a:t>
            </a: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hu-HU" sz="3200" b="1" dirty="0" err="1" smtClean="0">
                <a:solidFill>
                  <a:schemeClr val="tx2">
                    <a:lumMod val="50000"/>
                  </a:schemeClr>
                </a:solidFill>
              </a:rPr>
              <a:t>kéttannyelvű</a:t>
            </a: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 osztályok</a:t>
            </a:r>
          </a:p>
          <a:p>
            <a:r>
              <a:rPr lang="hu-HU" sz="3200" b="1" dirty="0" smtClean="0">
                <a:solidFill>
                  <a:srgbClr val="C00000"/>
                </a:solidFill>
              </a:rPr>
              <a:t>2009-</a:t>
            </a: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környezetvédelmi </a:t>
            </a: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szakirány</a:t>
            </a:r>
            <a:endParaRPr lang="hu-H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53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600" b="1" dirty="0" smtClean="0">
                <a:solidFill>
                  <a:srgbClr val="FF0000"/>
                </a:solidFill>
              </a:rPr>
              <a:t>Közvetlen vezetés</a:t>
            </a:r>
            <a:endParaRPr lang="hu-HU" sz="6600" b="1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8317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4000" b="1" dirty="0">
                <a:solidFill>
                  <a:schemeClr val="tx2">
                    <a:lumMod val="50000"/>
                  </a:schemeClr>
                </a:solidFill>
              </a:rPr>
              <a:t>Az iskola felső vezetése </a:t>
            </a:r>
            <a:r>
              <a:rPr lang="hu-HU" sz="40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hu-HU" sz="40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hu-HU" sz="4000" b="1" dirty="0" smtClean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hu-HU" sz="4000" b="1" dirty="0">
                <a:solidFill>
                  <a:schemeClr val="tx2">
                    <a:lumMod val="50000"/>
                  </a:schemeClr>
                </a:solidFill>
              </a:rPr>
              <a:t>igazgató + 3 </a:t>
            </a:r>
            <a:r>
              <a:rPr lang="hu-HU" sz="4000" b="1" dirty="0" smtClean="0">
                <a:solidFill>
                  <a:schemeClr val="tx2">
                    <a:lumMod val="50000"/>
                  </a:schemeClr>
                </a:solidFill>
              </a:rPr>
              <a:t>helyettes) </a:t>
            </a:r>
            <a:br>
              <a:rPr lang="hu-HU" sz="40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hu-HU" sz="4000" b="1" dirty="0" smtClean="0">
                <a:solidFill>
                  <a:schemeClr val="tx2">
                    <a:lumMod val="50000"/>
                  </a:schemeClr>
                </a:solidFill>
              </a:rPr>
              <a:t>közül </a:t>
            </a:r>
            <a:r>
              <a:rPr lang="hu-HU" sz="4000" b="1" dirty="0">
                <a:solidFill>
                  <a:schemeClr val="tx2">
                    <a:lumMod val="50000"/>
                  </a:schemeClr>
                </a:solidFill>
              </a:rPr>
              <a:t>három iskolánk diákja majd kollégánk volt, tehát </a:t>
            </a:r>
            <a:r>
              <a:rPr lang="hu-HU" sz="4000" b="1" dirty="0">
                <a:solidFill>
                  <a:srgbClr val="C00000"/>
                </a:solidFill>
              </a:rPr>
              <a:t>kötődés</a:t>
            </a:r>
            <a:r>
              <a:rPr lang="hu-HU" sz="4000" b="1" dirty="0">
                <a:solidFill>
                  <a:schemeClr val="tx2">
                    <a:lumMod val="50000"/>
                  </a:schemeClr>
                </a:solidFill>
              </a:rPr>
              <a:t>ük az iskolához igen erős.</a:t>
            </a:r>
          </a:p>
        </p:txBody>
      </p:sp>
    </p:spTree>
    <p:extLst>
      <p:ext uri="{BB962C8B-B14F-4D97-AF65-F5344CB8AC3E}">
        <p14:creationId xmlns:p14="http://schemas.microsoft.com/office/powerpoint/2010/main" val="360523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hu-HU" sz="6000" b="1" dirty="0" smtClean="0">
                <a:solidFill>
                  <a:srgbClr val="FF0000"/>
                </a:solidFill>
              </a:rPr>
              <a:t>Tanári kar</a:t>
            </a:r>
            <a:endParaRPr lang="hu-HU" sz="6000" b="1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248472"/>
          </a:xfrm>
        </p:spPr>
        <p:txBody>
          <a:bodyPr>
            <a:noAutofit/>
          </a:bodyPr>
          <a:lstStyle/>
          <a:p>
            <a:r>
              <a:rPr lang="hu-HU" sz="3600" b="1" dirty="0" smtClean="0">
                <a:solidFill>
                  <a:schemeClr val="tx2">
                    <a:lumMod val="50000"/>
                  </a:schemeClr>
                </a:solidFill>
              </a:rPr>
              <a:t>Számos </a:t>
            </a:r>
            <a:r>
              <a:rPr lang="hu-HU" sz="3600" b="1" dirty="0">
                <a:solidFill>
                  <a:schemeClr val="tx2">
                    <a:lumMod val="50000"/>
                  </a:schemeClr>
                </a:solidFill>
              </a:rPr>
              <a:t>volt </a:t>
            </a:r>
            <a:r>
              <a:rPr lang="hu-HU" sz="3600" b="1" dirty="0" smtClean="0">
                <a:solidFill>
                  <a:schemeClr val="tx2">
                    <a:lumMod val="50000"/>
                  </a:schemeClr>
                </a:solidFill>
              </a:rPr>
              <a:t>diákunk </a:t>
            </a:r>
          </a:p>
          <a:p>
            <a:r>
              <a:rPr lang="hu-HU" sz="3600" b="1" dirty="0" smtClean="0">
                <a:solidFill>
                  <a:schemeClr val="tx2">
                    <a:lumMod val="50000"/>
                  </a:schemeClr>
                </a:solidFill>
              </a:rPr>
              <a:t>Optimális a korösszetétel</a:t>
            </a:r>
          </a:p>
          <a:p>
            <a:r>
              <a:rPr lang="hu-HU" sz="3600" b="1" dirty="0" smtClean="0">
                <a:solidFill>
                  <a:schemeClr val="tx2">
                    <a:lumMod val="50000"/>
                  </a:schemeClr>
                </a:solidFill>
              </a:rPr>
              <a:t>Sok férfi tanár </a:t>
            </a:r>
          </a:p>
          <a:p>
            <a:r>
              <a:rPr lang="hu-HU" sz="3600" b="1" dirty="0" smtClean="0">
                <a:solidFill>
                  <a:schemeClr val="tx2">
                    <a:lumMod val="50000"/>
                  </a:schemeClr>
                </a:solidFill>
              </a:rPr>
              <a:t>Jó humánpolitika</a:t>
            </a:r>
          </a:p>
          <a:p>
            <a:r>
              <a:rPr lang="hu-HU" sz="3600" b="1" dirty="0" smtClean="0">
                <a:solidFill>
                  <a:schemeClr val="tx2">
                    <a:lumMod val="50000"/>
                  </a:schemeClr>
                </a:solidFill>
              </a:rPr>
              <a:t>Állandó összetétel</a:t>
            </a:r>
            <a:endParaRPr lang="hu-HU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19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5400" b="1" dirty="0" smtClean="0">
                <a:solidFill>
                  <a:srgbClr val="FF0000"/>
                </a:solidFill>
              </a:rPr>
              <a:t>Diákok</a:t>
            </a:r>
            <a:endParaRPr lang="hu-HU" sz="5400" b="1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43891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3200" b="1" dirty="0">
                <a:solidFill>
                  <a:schemeClr val="tx2">
                    <a:lumMod val="50000"/>
                  </a:schemeClr>
                </a:solidFill>
              </a:rPr>
              <a:t>Egy iskola sikerességéhez </a:t>
            </a: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a </a:t>
            </a:r>
            <a:r>
              <a:rPr lang="hu-HU" sz="3200" b="1" dirty="0">
                <a:solidFill>
                  <a:schemeClr val="tx2">
                    <a:lumMod val="50000"/>
                  </a:schemeClr>
                </a:solidFill>
              </a:rPr>
              <a:t>legfontosabbak a jó, elkötelezett, tanulni akaró </a:t>
            </a:r>
            <a:r>
              <a:rPr lang="hu-HU" sz="3200" b="1" dirty="0">
                <a:solidFill>
                  <a:srgbClr val="C00000"/>
                </a:solidFill>
              </a:rPr>
              <a:t>tehetséges </a:t>
            </a:r>
            <a:r>
              <a:rPr lang="hu-HU" sz="3200" b="1" dirty="0" smtClean="0">
                <a:solidFill>
                  <a:srgbClr val="C00000"/>
                </a:solidFill>
              </a:rPr>
              <a:t>gyerekek</a:t>
            </a: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marL="0" indent="0" algn="ctr">
              <a:buNone/>
            </a:pP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Hogyan </a:t>
            </a:r>
            <a:r>
              <a:rPr lang="hu-HU" sz="3200" b="1" dirty="0">
                <a:solidFill>
                  <a:schemeClr val="tx2">
                    <a:lumMod val="50000"/>
                  </a:schemeClr>
                </a:solidFill>
              </a:rPr>
              <a:t>sikerült elérni, hogy ezek a diákok a </a:t>
            </a:r>
            <a:r>
              <a:rPr lang="hu-HU" sz="3200" b="1" dirty="0" err="1">
                <a:solidFill>
                  <a:schemeClr val="tx2">
                    <a:lumMod val="50000"/>
                  </a:schemeClr>
                </a:solidFill>
              </a:rPr>
              <a:t>Boronkayt</a:t>
            </a:r>
            <a:r>
              <a:rPr lang="hu-HU" sz="3200" b="1" dirty="0">
                <a:solidFill>
                  <a:schemeClr val="tx2">
                    <a:lumMod val="50000"/>
                  </a:schemeClr>
                </a:solidFill>
              </a:rPr>
              <a:t> válasszák </a:t>
            </a: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a neves </a:t>
            </a:r>
            <a:r>
              <a:rPr lang="hu-HU" sz="3200" b="1" dirty="0">
                <a:solidFill>
                  <a:schemeClr val="tx2">
                    <a:lumMod val="50000"/>
                  </a:schemeClr>
                </a:solidFill>
              </a:rPr>
              <a:t>budapesti iskolák </a:t>
            </a: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helyett?</a:t>
            </a:r>
            <a:endParaRPr lang="hu-H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04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000" b="1" cap="small" dirty="0">
                <a:solidFill>
                  <a:srgbClr val="FF0000"/>
                </a:solidFill>
              </a:rPr>
              <a:t>Ujvári István</a:t>
            </a:r>
            <a:endParaRPr lang="hu-HU" sz="6000" b="1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u-HU" sz="4000" b="1" cap="all" dirty="0">
                <a:solidFill>
                  <a:srgbClr val="C00000"/>
                </a:solidFill>
              </a:rPr>
              <a:t>Észak-Pest megyei Tehetségfejlesztő </a:t>
            </a:r>
            <a:r>
              <a:rPr lang="hu-HU" sz="4000" b="1" cap="all" dirty="0" smtClean="0">
                <a:solidFill>
                  <a:srgbClr val="C00000"/>
                </a:solidFill>
              </a:rPr>
              <a:t>Központ</a:t>
            </a:r>
          </a:p>
          <a:p>
            <a:pPr marL="0" indent="0" algn="ctr">
              <a:buNone/>
            </a:pPr>
            <a:r>
              <a:rPr lang="hu-HU" sz="4000" b="1" cap="all" dirty="0" smtClean="0">
                <a:solidFill>
                  <a:schemeClr val="tx2">
                    <a:lumMod val="50000"/>
                  </a:schemeClr>
                </a:solidFill>
              </a:rPr>
              <a:t>1988</a:t>
            </a:r>
          </a:p>
          <a:p>
            <a:pPr marL="0" indent="0" algn="ctr">
              <a:buNone/>
            </a:pPr>
            <a:r>
              <a:rPr lang="hu-HU" sz="4000" b="1" dirty="0" smtClean="0">
                <a:solidFill>
                  <a:schemeClr val="tx2">
                    <a:lumMod val="50000"/>
                  </a:schemeClr>
                </a:solidFill>
              </a:rPr>
              <a:t>Új tehetségfelismerő, tehetséggondozó rendszer, stratégiák</a:t>
            </a:r>
            <a:endParaRPr lang="hu-HU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95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000" b="1" dirty="0" smtClean="0">
                <a:solidFill>
                  <a:srgbClr val="FF0000"/>
                </a:solidFill>
              </a:rPr>
              <a:t>Az újítás lényege</a:t>
            </a:r>
            <a:endParaRPr lang="hu-HU" sz="6000" b="1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u-HU" sz="3600" b="1" i="1" dirty="0">
                <a:solidFill>
                  <a:srgbClr val="C00000"/>
                </a:solidFill>
              </a:rPr>
              <a:t>Nyitás az általános iskolák </a:t>
            </a:r>
            <a:r>
              <a:rPr lang="hu-HU" sz="3600" b="1" i="1" dirty="0" smtClean="0">
                <a:solidFill>
                  <a:srgbClr val="C00000"/>
                </a:solidFill>
              </a:rPr>
              <a:t>felé</a:t>
            </a:r>
            <a:endParaRPr lang="hu-HU" sz="3600" b="1" i="1" dirty="0" smtClean="0">
              <a:solidFill>
                <a:srgbClr val="C00000"/>
              </a:solidFill>
            </a:endParaRPr>
          </a:p>
          <a:p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A matematikában </a:t>
            </a:r>
            <a:r>
              <a:rPr lang="hu-HU" sz="3200" b="1" dirty="0">
                <a:solidFill>
                  <a:schemeClr val="tx2">
                    <a:lumMod val="50000"/>
                  </a:schemeClr>
                </a:solidFill>
              </a:rPr>
              <a:t>tehetséges </a:t>
            </a: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gyerekek felkutatása.</a:t>
            </a:r>
          </a:p>
          <a:p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A tehetségek </a:t>
            </a:r>
            <a:r>
              <a:rPr lang="hu-HU" sz="3200" b="1" dirty="0" err="1" smtClean="0">
                <a:solidFill>
                  <a:schemeClr val="tx2">
                    <a:lumMod val="50000"/>
                  </a:schemeClr>
                </a:solidFill>
              </a:rPr>
              <a:t>Boronkayba</a:t>
            </a: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 csábítása.</a:t>
            </a:r>
          </a:p>
          <a:p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Áldozatos munka a középiskolába bekerült diákokkal.</a:t>
            </a:r>
          </a:p>
          <a:p>
            <a:pPr marL="0" indent="0" algn="ctr">
              <a:buNone/>
            </a:pP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Hogyan?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8350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pPr algn="ctr"/>
            <a:r>
              <a:rPr lang="hu-HU" b="1" dirty="0" smtClean="0">
                <a:solidFill>
                  <a:srgbClr val="FF0000"/>
                </a:solidFill>
              </a:rPr>
              <a:t>Szakkör </a:t>
            </a:r>
            <a:r>
              <a:rPr lang="hu-HU" b="1" dirty="0">
                <a:solidFill>
                  <a:srgbClr val="FF0000"/>
                </a:solidFill>
              </a:rPr>
              <a:t>és versenyrendszer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389120"/>
          </a:xfrm>
        </p:spPr>
        <p:txBody>
          <a:bodyPr>
            <a:noAutofit/>
          </a:bodyPr>
          <a:lstStyle/>
          <a:p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Helyi</a:t>
            </a:r>
            <a:r>
              <a:rPr lang="hu-HU" sz="3200" b="1" dirty="0">
                <a:solidFill>
                  <a:schemeClr val="tx2">
                    <a:lumMod val="50000"/>
                  </a:schemeClr>
                </a:solidFill>
              </a:rPr>
              <a:t>, regionális </a:t>
            </a: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és országos versenyek</a:t>
            </a:r>
          </a:p>
          <a:p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Tanévenként </a:t>
            </a:r>
            <a:b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- 200 iskola</a:t>
            </a:r>
            <a:b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- 1000 tanár</a:t>
            </a:r>
            <a:b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- 5-6000  tanuló</a:t>
            </a:r>
          </a:p>
          <a:p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A </a:t>
            </a:r>
            <a:r>
              <a:rPr lang="hu-HU" sz="3200" b="1" dirty="0">
                <a:solidFill>
                  <a:schemeClr val="tx2">
                    <a:lumMod val="50000"/>
                  </a:schemeClr>
                </a:solidFill>
              </a:rPr>
              <a:t>tehetséggondozást segítő </a:t>
            </a: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kiadványok</a:t>
            </a:r>
          </a:p>
          <a:p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A </a:t>
            </a:r>
            <a:r>
              <a:rPr lang="hu-HU" sz="3200" b="1" dirty="0">
                <a:solidFill>
                  <a:schemeClr val="tx2">
                    <a:lumMod val="50000"/>
                  </a:schemeClr>
                </a:solidFill>
              </a:rPr>
              <a:t>tanárokkal való személyes </a:t>
            </a: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kapcsolattartás</a:t>
            </a:r>
          </a:p>
          <a:p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A tehetségek életútjának követése</a:t>
            </a:r>
            <a:endParaRPr lang="hu-H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14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503040"/>
          </a:xfrm>
        </p:spPr>
        <p:txBody>
          <a:bodyPr>
            <a:noAutofit/>
          </a:bodyPr>
          <a:lstStyle/>
          <a:p>
            <a:pPr algn="ctr"/>
            <a:r>
              <a:rPr lang="hu-HU" b="1" dirty="0">
                <a:solidFill>
                  <a:srgbClr val="FF0000"/>
                </a:solidFill>
              </a:rPr>
              <a:t>Országos levelezési szakkör pontversennyel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2433389"/>
            <a:ext cx="8229600" cy="4389120"/>
          </a:xfrm>
        </p:spPr>
        <p:txBody>
          <a:bodyPr>
            <a:normAutofit/>
          </a:bodyPr>
          <a:lstStyle/>
          <a:p>
            <a:r>
              <a:rPr lang="hu-HU" sz="3200" b="1" i="1" dirty="0">
                <a:solidFill>
                  <a:srgbClr val="C00000"/>
                </a:solidFill>
              </a:rPr>
              <a:t>A verseny </a:t>
            </a:r>
            <a:r>
              <a:rPr lang="hu-HU" sz="3200" b="1" i="1" dirty="0" smtClean="0">
                <a:solidFill>
                  <a:srgbClr val="C00000"/>
                </a:solidFill>
              </a:rPr>
              <a:t>célkitűzése</a:t>
            </a:r>
            <a:r>
              <a:rPr lang="hu-HU" sz="3200" b="1" i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hu-HU" sz="3200" b="1" i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Tehetségkutatás</a:t>
            </a:r>
            <a:r>
              <a:rPr lang="hu-HU" sz="3200" b="1" dirty="0">
                <a:solidFill>
                  <a:schemeClr val="tx2">
                    <a:lumMod val="50000"/>
                  </a:schemeClr>
                </a:solidFill>
              </a:rPr>
              <a:t>, kreativitásfejlesztés, tananyagon túli ismeretek </a:t>
            </a: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nyújtása</a:t>
            </a:r>
          </a:p>
          <a:p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3-8. </a:t>
            </a: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osztály, évente 7 feladatlap</a:t>
            </a:r>
          </a:p>
          <a:p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1 feladatlap 1 téma/módszer</a:t>
            </a:r>
          </a:p>
          <a:p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Bevezető-, gyakorló-, kitűzött feladatok</a:t>
            </a:r>
          </a:p>
          <a:p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Az előző feladatlap megoldásai</a:t>
            </a:r>
            <a:endParaRPr lang="hu-H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90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pPr algn="ctr"/>
            <a:r>
              <a:rPr lang="hu-HU" b="1" dirty="0">
                <a:solidFill>
                  <a:srgbClr val="FF0000"/>
                </a:solidFill>
              </a:rPr>
              <a:t>Regionális </a:t>
            </a:r>
            <a:r>
              <a:rPr lang="hu-HU" b="1" dirty="0" smtClean="0">
                <a:solidFill>
                  <a:srgbClr val="FF0000"/>
                </a:solidFill>
              </a:rPr>
              <a:t>versenyek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968552"/>
          </a:xfrm>
        </p:spPr>
        <p:txBody>
          <a:bodyPr>
            <a:noAutofit/>
          </a:bodyPr>
          <a:lstStyle/>
          <a:p>
            <a:r>
              <a:rPr lang="hu-HU" sz="3200" b="1" i="1" dirty="0">
                <a:solidFill>
                  <a:srgbClr val="C00000"/>
                </a:solidFill>
              </a:rPr>
              <a:t>A verseny </a:t>
            </a:r>
            <a:r>
              <a:rPr lang="hu-HU" sz="3200" b="1" i="1" dirty="0" smtClean="0">
                <a:solidFill>
                  <a:srgbClr val="C00000"/>
                </a:solidFill>
              </a:rPr>
              <a:t>célkitűzése</a:t>
            </a:r>
            <a:r>
              <a:rPr lang="hu-HU" sz="3200" b="1" i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hu-HU" sz="3200" b="1" i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Tehetségkutatás </a:t>
            </a:r>
            <a:r>
              <a:rPr lang="hu-HU" sz="3200" b="1" dirty="0">
                <a:solidFill>
                  <a:schemeClr val="tx2">
                    <a:lumMod val="50000"/>
                  </a:schemeClr>
                </a:solidFill>
              </a:rPr>
              <a:t>és fejlesztés, a régió legjobb általános iskoláinak </a:t>
            </a: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kiválasztása</a:t>
            </a:r>
          </a:p>
          <a:p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5-8. </a:t>
            </a: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osztály</a:t>
            </a:r>
          </a:p>
          <a:p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Évente 5 verseny</a:t>
            </a:r>
          </a:p>
          <a:p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Az iskolák névadóihoz kapcsolt versenyek</a:t>
            </a:r>
          </a:p>
          <a:p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A Központ által felügyelt, koordinált</a:t>
            </a:r>
            <a:endParaRPr lang="hu-H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41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solidFill>
                  <a:srgbClr val="FF0000"/>
                </a:solidFill>
              </a:rPr>
              <a:t>Kempelen verseny I.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u-HU" sz="3200" b="1" i="1" dirty="0">
                <a:solidFill>
                  <a:srgbClr val="C00000"/>
                </a:solidFill>
              </a:rPr>
              <a:t>A verseny </a:t>
            </a:r>
            <a:r>
              <a:rPr lang="hu-HU" sz="3200" b="1" i="1" dirty="0" smtClean="0">
                <a:solidFill>
                  <a:srgbClr val="C00000"/>
                </a:solidFill>
              </a:rPr>
              <a:t>célkitűzése</a:t>
            </a:r>
            <a:r>
              <a:rPr lang="hu-HU" sz="3200" b="1" i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hu-HU" sz="3200" b="1" i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A </a:t>
            </a:r>
            <a:r>
              <a:rPr lang="hu-HU" sz="3200" b="1" dirty="0">
                <a:solidFill>
                  <a:schemeClr val="tx2">
                    <a:lumMod val="50000"/>
                  </a:schemeClr>
                </a:solidFill>
              </a:rPr>
              <a:t>legtehetségesebb diákok </a:t>
            </a:r>
            <a:r>
              <a:rPr lang="hu-HU" sz="3200" b="1" dirty="0" err="1" smtClean="0">
                <a:solidFill>
                  <a:schemeClr val="tx2">
                    <a:lumMod val="50000"/>
                  </a:schemeClr>
                </a:solidFill>
              </a:rPr>
              <a:t>Boronkayba</a:t>
            </a: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irányítása</a:t>
            </a:r>
          </a:p>
          <a:p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8. évfolyam</a:t>
            </a:r>
          </a:p>
          <a:p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200-250 fő</a:t>
            </a:r>
          </a:p>
          <a:p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Válogató szeptemberben</a:t>
            </a:r>
          </a:p>
          <a:p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Tanárok </a:t>
            </a: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s, </a:t>
            </a: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szülők is</a:t>
            </a:r>
          </a:p>
          <a:p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PR tevékenység</a:t>
            </a:r>
            <a:endParaRPr lang="hu-H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45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pPr algn="ctr"/>
            <a:r>
              <a:rPr lang="hu-HU" b="1" dirty="0" smtClean="0">
                <a:solidFill>
                  <a:srgbClr val="FF0000"/>
                </a:solidFill>
              </a:rPr>
              <a:t>Tartalom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112568"/>
          </a:xfrm>
        </p:spPr>
        <p:txBody>
          <a:bodyPr>
            <a:normAutofit lnSpcReduction="1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hu-HU" b="1" dirty="0" smtClean="0">
                <a:solidFill>
                  <a:srgbClr val="C00000"/>
                </a:solidFill>
              </a:rPr>
              <a:t>Tehetségkutatás</a:t>
            </a:r>
          </a:p>
          <a:p>
            <a:pPr marL="1029600" indent="-514350">
              <a:buFont typeface="+mj-lt"/>
              <a:buAutoNum type="arabicPeriod"/>
            </a:pP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Jó iskola 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– tehetséggondozó 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iskola</a:t>
            </a:r>
          </a:p>
          <a:p>
            <a:pPr marL="1029600" indent="-514350">
              <a:buFont typeface="+mj-lt"/>
              <a:buAutoNum type="arabicPeriod"/>
            </a:pP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A sikeres iskola feltételei</a:t>
            </a:r>
          </a:p>
          <a:p>
            <a:pPr marL="1029600" indent="-514350">
              <a:buFont typeface="+mj-lt"/>
              <a:buAutoNum type="arabicPeriod"/>
            </a:pP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A </a:t>
            </a:r>
            <a:r>
              <a:rPr lang="hu-HU" b="1" dirty="0" err="1" smtClean="0">
                <a:solidFill>
                  <a:schemeClr val="tx2">
                    <a:lumMod val="50000"/>
                  </a:schemeClr>
                </a:solidFill>
              </a:rPr>
              <a:t>Boronkay</a:t>
            </a:r>
            <a:r>
              <a:rPr lang="hu-HU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módszere/titka</a:t>
            </a:r>
          </a:p>
          <a:p>
            <a:pPr marL="1029600" indent="-514350">
              <a:buFont typeface="+mj-lt"/>
              <a:buAutoNum type="arabicPeriod"/>
            </a:pP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A </a:t>
            </a:r>
            <a:r>
              <a:rPr lang="hu-HU" b="1" dirty="0" err="1" smtClean="0">
                <a:solidFill>
                  <a:schemeClr val="tx2">
                    <a:lumMod val="50000"/>
                  </a:schemeClr>
                </a:solidFill>
              </a:rPr>
              <a:t>Boronkay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 tehetségkutató rendszere</a:t>
            </a:r>
          </a:p>
          <a:p>
            <a:pPr marL="1029600" indent="-514350">
              <a:buFont typeface="+mj-lt"/>
              <a:buAutoNum type="arabicPeriod"/>
            </a:pP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A </a:t>
            </a:r>
            <a:r>
              <a:rPr lang="hu-HU" b="1" dirty="0" err="1" smtClean="0">
                <a:solidFill>
                  <a:schemeClr val="tx2">
                    <a:lumMod val="50000"/>
                  </a:schemeClr>
                </a:solidFill>
              </a:rPr>
              <a:t>Boronkay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 tehetségkutatása</a:t>
            </a:r>
          </a:p>
          <a:p>
            <a:pPr marL="571500" indent="-571500">
              <a:buFont typeface="+mj-lt"/>
              <a:buAutoNum type="romanUcPeriod" startAt="2"/>
            </a:pPr>
            <a:r>
              <a:rPr lang="hu-HU" b="1" dirty="0" smtClean="0">
                <a:solidFill>
                  <a:srgbClr val="C00000"/>
                </a:solidFill>
              </a:rPr>
              <a:t>Tehetséggondozás a </a:t>
            </a:r>
            <a:r>
              <a:rPr lang="hu-HU" b="1" dirty="0" err="1" smtClean="0">
                <a:solidFill>
                  <a:srgbClr val="C00000"/>
                </a:solidFill>
              </a:rPr>
              <a:t>Boronkayban</a:t>
            </a:r>
            <a:endParaRPr lang="hu-HU" b="1" dirty="0" smtClean="0">
              <a:solidFill>
                <a:srgbClr val="C00000"/>
              </a:solidFill>
            </a:endParaRPr>
          </a:p>
          <a:p>
            <a:pPr marL="1029600" indent="-514350">
              <a:buFont typeface="+mj-lt"/>
              <a:buAutoNum type="arabicPeriod"/>
            </a:pP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Szakközépiskola - gimnázium</a:t>
            </a:r>
            <a:endParaRPr lang="hu-H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1029600" indent="-514350">
              <a:buFont typeface="+mj-lt"/>
              <a:buAutoNum type="arabicPeriod"/>
            </a:pP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Tehetséggondozás - versenyfelkészítés</a:t>
            </a:r>
            <a:endParaRPr lang="hu-H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1029600" indent="-514350">
              <a:buFont typeface="+mj-lt"/>
              <a:buAutoNum type="arabicPeriod"/>
            </a:pP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A </a:t>
            </a:r>
            <a:r>
              <a:rPr lang="hu-HU" b="1" dirty="0" err="1" smtClean="0">
                <a:solidFill>
                  <a:schemeClr val="tx2">
                    <a:lumMod val="50000"/>
                  </a:schemeClr>
                </a:solidFill>
              </a:rPr>
              <a:t>Boronkay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 tehetséggondozása</a:t>
            </a:r>
          </a:p>
          <a:p>
            <a:pPr marL="1029600" indent="-514350">
              <a:buFont typeface="+mj-lt"/>
              <a:buAutoNum type="arabicPeriod"/>
            </a:pP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Mintafeladat</a:t>
            </a:r>
          </a:p>
          <a:p>
            <a:pPr marL="1029600" indent="-514350">
              <a:buFont typeface="+mj-lt"/>
              <a:buAutoNum type="arabicPeriod"/>
            </a:pPr>
            <a:endParaRPr lang="hu-HU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hu-HU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hu-HU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01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solidFill>
                  <a:srgbClr val="FF0000"/>
                </a:solidFill>
              </a:rPr>
              <a:t>Kempelen verseny II.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3200" b="1" dirty="0">
                <a:solidFill>
                  <a:schemeClr val="tx2">
                    <a:lumMod val="50000"/>
                  </a:schemeClr>
                </a:solidFill>
              </a:rPr>
              <a:t>A legjobb 50 </a:t>
            </a: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kiválasztása</a:t>
            </a:r>
          </a:p>
          <a:p>
            <a:r>
              <a:rPr lang="hu-HU" sz="3200" b="1" dirty="0">
                <a:solidFill>
                  <a:schemeClr val="tx2">
                    <a:lumMod val="50000"/>
                  </a:schemeClr>
                </a:solidFill>
              </a:rPr>
              <a:t>K</a:t>
            </a: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éthetente </a:t>
            </a:r>
            <a:r>
              <a:rPr lang="hu-HU" sz="3200" b="1" dirty="0">
                <a:solidFill>
                  <a:schemeClr val="tx2">
                    <a:lumMod val="50000"/>
                  </a:schemeClr>
                </a:solidFill>
              </a:rPr>
              <a:t>szombatonként 2x2 órás tehetségfejlesztő </a:t>
            </a: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foglalkozások</a:t>
            </a:r>
          </a:p>
          <a:p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Záró dolgozat</a:t>
            </a:r>
          </a:p>
          <a:p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Felvételi többletpont az </a:t>
            </a: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1-20.-</a:t>
            </a: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nak</a:t>
            </a:r>
            <a:b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(amíg </a:t>
            </a: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lehetett)</a:t>
            </a:r>
          </a:p>
          <a:p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Nemcsak matematika!!!</a:t>
            </a:r>
            <a:b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(Fizika-, szakmai bemutatók)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8107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431032"/>
          </a:xfrm>
        </p:spPr>
        <p:txBody>
          <a:bodyPr>
            <a:normAutofit fontScale="90000"/>
          </a:bodyPr>
          <a:lstStyle/>
          <a:p>
            <a:pPr algn="ctr"/>
            <a:r>
              <a:rPr lang="hu-HU" sz="5600" b="1" dirty="0">
                <a:solidFill>
                  <a:srgbClr val="FF0000"/>
                </a:solidFill>
              </a:rPr>
              <a:t>Középiskolára</a:t>
            </a:r>
            <a:r>
              <a:rPr lang="hu-HU" b="1" dirty="0">
                <a:solidFill>
                  <a:srgbClr val="FF0000"/>
                </a:solidFill>
              </a:rPr>
              <a:t> előkészítő tanfolyam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4389120"/>
          </a:xfrm>
        </p:spPr>
        <p:txBody>
          <a:bodyPr>
            <a:normAutofit/>
          </a:bodyPr>
          <a:lstStyle/>
          <a:p>
            <a:r>
              <a:rPr lang="hu-HU" sz="3200" b="1" dirty="0">
                <a:solidFill>
                  <a:srgbClr val="C00000"/>
                </a:solidFill>
              </a:rPr>
              <a:t>A tanfolyam </a:t>
            </a:r>
            <a:r>
              <a:rPr lang="hu-HU" sz="3200" b="1" dirty="0" smtClean="0">
                <a:solidFill>
                  <a:srgbClr val="C00000"/>
                </a:solidFill>
              </a:rPr>
              <a:t>célkitűzése</a:t>
            </a:r>
            <a:r>
              <a:rPr lang="hu-HU" sz="32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hu-HU" sz="32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A </a:t>
            </a:r>
            <a:r>
              <a:rPr lang="hu-HU" sz="3200" b="1" dirty="0">
                <a:solidFill>
                  <a:schemeClr val="tx2">
                    <a:lumMod val="50000"/>
                  </a:schemeClr>
                </a:solidFill>
              </a:rPr>
              <a:t>beiskolázási munka segítése, </a:t>
            </a: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tehetséges </a:t>
            </a:r>
            <a:r>
              <a:rPr lang="hu-HU" sz="3200" b="1" dirty="0">
                <a:solidFill>
                  <a:schemeClr val="tx2">
                    <a:lumMod val="50000"/>
                  </a:schemeClr>
                </a:solidFill>
              </a:rPr>
              <a:t>diákok </a:t>
            </a: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megszerzése</a:t>
            </a:r>
            <a:endParaRPr lang="hu-HU" sz="32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Októbertől januárig</a:t>
            </a:r>
          </a:p>
          <a:p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Heti egy alkalommal, délután 2 óra</a:t>
            </a:r>
          </a:p>
          <a:p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Záró dolgozat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168026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hu-HU" sz="4400" b="1" dirty="0">
                <a:solidFill>
                  <a:srgbClr val="FF0000"/>
                </a:solidFill>
              </a:rPr>
              <a:t>Komplex levelezési csapatverseny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752528"/>
          </a:xfrm>
        </p:spPr>
        <p:txBody>
          <a:bodyPr>
            <a:normAutofit fontScale="92500"/>
          </a:bodyPr>
          <a:lstStyle/>
          <a:p>
            <a:r>
              <a:rPr lang="hu-HU" b="1" i="1" dirty="0">
                <a:solidFill>
                  <a:srgbClr val="C00000"/>
                </a:solidFill>
              </a:rPr>
              <a:t>A verseny </a:t>
            </a:r>
            <a:r>
              <a:rPr lang="hu-HU" b="1" i="1" dirty="0" smtClean="0">
                <a:solidFill>
                  <a:srgbClr val="C00000"/>
                </a:solidFill>
              </a:rPr>
              <a:t>célkitűzése</a:t>
            </a:r>
            <a:r>
              <a:rPr lang="hu-HU" b="1" i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hu-HU" b="1" i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A </a:t>
            </a:r>
            <a:r>
              <a:rPr lang="hu-HU" b="1" dirty="0">
                <a:solidFill>
                  <a:schemeClr val="tx2">
                    <a:lumMod val="50000"/>
                  </a:schemeClr>
                </a:solidFill>
              </a:rPr>
              <a:t>matematika, valamint a humán, illetve műszaki műveltségterület 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összekapcsolása</a:t>
            </a:r>
          </a:p>
          <a:p>
            <a:r>
              <a:rPr lang="hu-HU" b="1" dirty="0">
                <a:solidFill>
                  <a:schemeClr val="tx2">
                    <a:lumMod val="50000"/>
                  </a:schemeClr>
                </a:solidFill>
              </a:rPr>
              <a:t>Számon-kért múlt I. (Matematika és 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várostörténet)</a:t>
            </a:r>
          </a:p>
          <a:p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Számon-kért </a:t>
            </a:r>
            <a:r>
              <a:rPr lang="hu-HU" b="1" dirty="0">
                <a:solidFill>
                  <a:schemeClr val="tx2">
                    <a:lumMod val="50000"/>
                  </a:schemeClr>
                </a:solidFill>
              </a:rPr>
              <a:t>múlt II. (Matematika és humán 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műveltségterület)</a:t>
            </a:r>
          </a:p>
          <a:p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Számon-kért </a:t>
            </a:r>
            <a:r>
              <a:rPr lang="hu-HU" b="1" dirty="0">
                <a:solidFill>
                  <a:schemeClr val="tx2">
                    <a:lumMod val="50000"/>
                  </a:schemeClr>
                </a:solidFill>
              </a:rPr>
              <a:t>múlt III. (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Matematikatörténet)</a:t>
            </a:r>
          </a:p>
          <a:p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Műszaki </a:t>
            </a:r>
            <a:r>
              <a:rPr lang="hu-HU" b="1" dirty="0">
                <a:solidFill>
                  <a:schemeClr val="tx2">
                    <a:lumMod val="50000"/>
                  </a:schemeClr>
                </a:solidFill>
              </a:rPr>
              <a:t>nagyjaink (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Technikatörténet)</a:t>
            </a:r>
            <a:endParaRPr lang="hu-HU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Anyanyelvünk </a:t>
            </a:r>
            <a:r>
              <a:rPr lang="hu-HU" b="1" dirty="0">
                <a:solidFill>
                  <a:schemeClr val="tx2">
                    <a:lumMod val="50000"/>
                  </a:schemeClr>
                </a:solidFill>
              </a:rPr>
              <a:t>matematikai játékai 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hu-HU" b="1" dirty="0">
                <a:solidFill>
                  <a:schemeClr val="tx2">
                    <a:lumMod val="50000"/>
                  </a:schemeClr>
                </a:solidFill>
              </a:rPr>
              <a:t>A magyar nyelv és a matematika érintkező területeit 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</a:p>
          <a:p>
            <a:r>
              <a:rPr lang="hu-HU" b="1" dirty="0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em </a:t>
            </a:r>
            <a:r>
              <a:rPr lang="hu-HU" b="1" dirty="0">
                <a:solidFill>
                  <a:schemeClr val="tx2">
                    <a:lumMod val="50000"/>
                  </a:schemeClr>
                </a:solidFill>
              </a:rPr>
              <a:t>csak a matematika iránt érdeklődő diákok </a:t>
            </a:r>
          </a:p>
        </p:txBody>
      </p:sp>
    </p:spTree>
    <p:extLst>
      <p:ext uri="{BB962C8B-B14F-4D97-AF65-F5344CB8AC3E}">
        <p14:creationId xmlns:p14="http://schemas.microsoft.com/office/powerpoint/2010/main" val="237413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hu-HU" sz="4400" b="1" dirty="0">
                <a:solidFill>
                  <a:srgbClr val="FF0000"/>
                </a:solidFill>
              </a:rPr>
              <a:t>Középiskolai matematikaversenyek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Autofit/>
          </a:bodyPr>
          <a:lstStyle/>
          <a:p>
            <a:r>
              <a:rPr lang="hu-HU" sz="2800" b="1" i="1" dirty="0">
                <a:solidFill>
                  <a:srgbClr val="C00000"/>
                </a:solidFill>
              </a:rPr>
              <a:t>A versenyek </a:t>
            </a:r>
            <a:r>
              <a:rPr lang="hu-HU" sz="2800" b="1" i="1" dirty="0" smtClean="0">
                <a:solidFill>
                  <a:srgbClr val="C00000"/>
                </a:solidFill>
              </a:rPr>
              <a:t>célkitűzése</a:t>
            </a:r>
            <a:r>
              <a:rPr lang="hu-HU" sz="28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hu-HU" sz="28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hu-HU" sz="2800" b="1" dirty="0" smtClean="0">
                <a:solidFill>
                  <a:schemeClr val="tx2">
                    <a:lumMod val="50000"/>
                  </a:schemeClr>
                </a:solidFill>
              </a:rPr>
              <a:t>Tehetségfejlesztés </a:t>
            </a:r>
            <a:r>
              <a:rPr lang="hu-HU" sz="2800" b="1" dirty="0">
                <a:solidFill>
                  <a:schemeClr val="tx2">
                    <a:lumMod val="50000"/>
                  </a:schemeClr>
                </a:solidFill>
              </a:rPr>
              <a:t>szélesebb rétegek számára, tananyagon túli </a:t>
            </a:r>
            <a:r>
              <a:rPr lang="hu-HU" sz="2800" b="1" dirty="0" smtClean="0">
                <a:solidFill>
                  <a:schemeClr val="tx2">
                    <a:lumMod val="50000"/>
                  </a:schemeClr>
                </a:solidFill>
              </a:rPr>
              <a:t>ismeretnyújtás</a:t>
            </a:r>
          </a:p>
          <a:p>
            <a:r>
              <a:rPr lang="hu-HU" sz="2800" b="1" dirty="0">
                <a:solidFill>
                  <a:schemeClr val="tx2">
                    <a:lumMod val="50000"/>
                  </a:schemeClr>
                </a:solidFill>
              </a:rPr>
              <a:t>Pest Megyei Középiskolai </a:t>
            </a:r>
            <a:r>
              <a:rPr lang="hu-HU" sz="2800" b="1" dirty="0" smtClean="0">
                <a:solidFill>
                  <a:schemeClr val="tx2">
                    <a:lumMod val="50000"/>
                  </a:schemeClr>
                </a:solidFill>
              </a:rPr>
              <a:t>Matematikaverseny</a:t>
            </a:r>
            <a:br>
              <a:rPr lang="hu-HU" sz="28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hu-HU" sz="2800" b="1" dirty="0">
                <a:solidFill>
                  <a:schemeClr val="tx2">
                    <a:lumMod val="50000"/>
                  </a:schemeClr>
                </a:solidFill>
              </a:rPr>
              <a:t>35 </a:t>
            </a:r>
            <a:r>
              <a:rPr lang="hu-HU" sz="2800" b="1" dirty="0" smtClean="0">
                <a:solidFill>
                  <a:schemeClr val="tx2">
                    <a:lumMod val="50000"/>
                  </a:schemeClr>
                </a:solidFill>
              </a:rPr>
              <a:t>iskola, 1000 tanuló, </a:t>
            </a:r>
            <a:br>
              <a:rPr lang="hu-HU" sz="28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hu-HU" sz="2800" b="1" dirty="0" smtClean="0">
                <a:solidFill>
                  <a:schemeClr val="tx2">
                    <a:lumMod val="50000"/>
                  </a:schemeClr>
                </a:solidFill>
              </a:rPr>
              <a:t>sikerélményt adó I. forduló</a:t>
            </a:r>
          </a:p>
          <a:p>
            <a:r>
              <a:rPr lang="hu-HU" sz="2800" b="1" dirty="0" smtClean="0">
                <a:solidFill>
                  <a:schemeClr val="tx2">
                    <a:lumMod val="50000"/>
                  </a:schemeClr>
                </a:solidFill>
              </a:rPr>
              <a:t>Zrínyi/Gordiusz </a:t>
            </a:r>
            <a:r>
              <a:rPr lang="hu-HU" sz="28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hu-HU" sz="28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hu-HU" sz="2800" b="1" dirty="0">
                <a:solidFill>
                  <a:schemeClr val="tx2">
                    <a:lumMod val="50000"/>
                  </a:schemeClr>
                </a:solidFill>
              </a:rPr>
              <a:t>Észak-Pest </a:t>
            </a:r>
            <a:r>
              <a:rPr lang="hu-HU" sz="2800" b="1" dirty="0" smtClean="0">
                <a:solidFill>
                  <a:schemeClr val="tx2">
                    <a:lumMod val="50000"/>
                  </a:schemeClr>
                </a:solidFill>
              </a:rPr>
              <a:t>megye, </a:t>
            </a:r>
            <a:br>
              <a:rPr lang="hu-HU" sz="28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hu-HU" sz="2800" b="1" dirty="0" smtClean="0">
                <a:solidFill>
                  <a:schemeClr val="tx2">
                    <a:lumMod val="50000"/>
                  </a:schemeClr>
                </a:solidFill>
              </a:rPr>
              <a:t>7-8. </a:t>
            </a:r>
            <a:r>
              <a:rPr lang="hu-HU" sz="2800" b="1" dirty="0" smtClean="0">
                <a:solidFill>
                  <a:schemeClr val="tx2">
                    <a:lumMod val="50000"/>
                  </a:schemeClr>
                </a:solidFill>
              </a:rPr>
              <a:t>osztályosok a </a:t>
            </a:r>
            <a:r>
              <a:rPr lang="hu-HU" sz="2800" b="1" dirty="0" err="1" smtClean="0">
                <a:solidFill>
                  <a:schemeClr val="tx2">
                    <a:lumMod val="50000"/>
                  </a:schemeClr>
                </a:solidFill>
              </a:rPr>
              <a:t>Boronkayban</a:t>
            </a:r>
            <a:r>
              <a:rPr lang="hu-HU" sz="2800" i="1" dirty="0"/>
              <a:t/>
            </a:r>
            <a:br>
              <a:rPr lang="hu-HU" sz="2800" i="1" dirty="0"/>
            </a:b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98092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/>
          <a:lstStyle/>
          <a:p>
            <a:pPr algn="ctr"/>
            <a:r>
              <a:rPr lang="hu-HU" b="1" dirty="0" smtClean="0">
                <a:solidFill>
                  <a:srgbClr val="FF0000"/>
                </a:solidFill>
              </a:rPr>
              <a:t>Kiadványok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680520"/>
          </a:xfrm>
        </p:spPr>
        <p:txBody>
          <a:bodyPr>
            <a:noAutofit/>
          </a:bodyPr>
          <a:lstStyle/>
          <a:p>
            <a:r>
              <a:rPr lang="hu-HU" sz="3200" b="1" dirty="0">
                <a:solidFill>
                  <a:schemeClr val="tx2">
                    <a:lumMod val="50000"/>
                  </a:schemeClr>
                </a:solidFill>
              </a:rPr>
              <a:t>11 </a:t>
            </a: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könyv</a:t>
            </a:r>
          </a:p>
          <a:p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37 </a:t>
            </a:r>
            <a:r>
              <a:rPr lang="hu-HU" sz="3200" b="1" dirty="0">
                <a:solidFill>
                  <a:schemeClr val="tx2">
                    <a:lumMod val="50000"/>
                  </a:schemeClr>
                </a:solidFill>
              </a:rPr>
              <a:t>Kis Váci </a:t>
            </a: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Matekfüzet</a:t>
            </a:r>
          </a:p>
          <a:p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57 </a:t>
            </a:r>
            <a:r>
              <a:rPr lang="hu-HU" sz="3200" b="1" dirty="0">
                <a:solidFill>
                  <a:schemeClr val="tx2">
                    <a:lumMod val="50000"/>
                  </a:schemeClr>
                </a:solidFill>
              </a:rPr>
              <a:t>Tehetséggondozási módszertani levél </a:t>
            </a:r>
            <a:endParaRPr lang="hu-HU" sz="32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Segítség </a:t>
            </a:r>
            <a:r>
              <a:rPr lang="hu-HU" sz="3200" b="1" dirty="0">
                <a:solidFill>
                  <a:schemeClr val="tx2">
                    <a:lumMod val="50000"/>
                  </a:schemeClr>
                </a:solidFill>
              </a:rPr>
              <a:t>az általános és a középiskolák tehetséggondozó </a:t>
            </a: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munkájához</a:t>
            </a:r>
          </a:p>
          <a:p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Tehetségkataszter</a:t>
            </a:r>
          </a:p>
          <a:p>
            <a:endParaRPr lang="hu-HU" sz="3200" b="1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2005-ben megszűnt a Központ</a:t>
            </a:r>
            <a:endParaRPr lang="hu-H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22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solidFill>
                  <a:srgbClr val="FF0000"/>
                </a:solidFill>
              </a:rPr>
              <a:t>2002 után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3168352"/>
          </a:xfrm>
        </p:spPr>
        <p:txBody>
          <a:bodyPr/>
          <a:lstStyle/>
          <a:p>
            <a:r>
              <a:rPr lang="hu-HU" sz="3600" b="1" dirty="0" smtClean="0">
                <a:solidFill>
                  <a:schemeClr val="tx2">
                    <a:lumMod val="50000"/>
                  </a:schemeClr>
                </a:solidFill>
              </a:rPr>
              <a:t>Tovább vitt, de megújított versenyek </a:t>
            </a:r>
          </a:p>
          <a:p>
            <a:r>
              <a:rPr lang="hu-HU" sz="3600" b="1" dirty="0" smtClean="0">
                <a:solidFill>
                  <a:schemeClr val="tx2">
                    <a:lumMod val="50000"/>
                  </a:schemeClr>
                </a:solidFill>
              </a:rPr>
              <a:t>Pest </a:t>
            </a:r>
            <a:r>
              <a:rPr lang="hu-HU" sz="3600" b="1" dirty="0">
                <a:solidFill>
                  <a:schemeClr val="tx2">
                    <a:lumMod val="50000"/>
                  </a:schemeClr>
                </a:solidFill>
              </a:rPr>
              <a:t>Megyei </a:t>
            </a:r>
            <a:r>
              <a:rPr lang="hu-HU" sz="3600" b="1" dirty="0" smtClean="0">
                <a:solidFill>
                  <a:schemeClr val="tx2">
                    <a:lumMod val="50000"/>
                  </a:schemeClr>
                </a:solidFill>
              </a:rPr>
              <a:t>Matematikaverseny</a:t>
            </a:r>
          </a:p>
          <a:p>
            <a:r>
              <a:rPr lang="hu-HU" sz="3600" b="1" dirty="0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hu-HU" sz="3600" b="1" dirty="0" smtClean="0">
                <a:solidFill>
                  <a:schemeClr val="tx2">
                    <a:lumMod val="50000"/>
                  </a:schemeClr>
                </a:solidFill>
              </a:rPr>
              <a:t>skolákhoz </a:t>
            </a:r>
            <a:r>
              <a:rPr lang="hu-HU" sz="3600" b="1" dirty="0">
                <a:solidFill>
                  <a:schemeClr val="tx2">
                    <a:lumMod val="50000"/>
                  </a:schemeClr>
                </a:solidFill>
              </a:rPr>
              <a:t>kötődő </a:t>
            </a:r>
            <a:r>
              <a:rPr lang="hu-HU" sz="3600" b="1" dirty="0" smtClean="0">
                <a:solidFill>
                  <a:schemeClr val="tx2">
                    <a:lumMod val="50000"/>
                  </a:schemeClr>
                </a:solidFill>
              </a:rPr>
              <a:t>versenyek</a:t>
            </a:r>
          </a:p>
          <a:p>
            <a:r>
              <a:rPr lang="hu-HU" sz="3600" b="1" dirty="0" smtClean="0">
                <a:solidFill>
                  <a:schemeClr val="tx2">
                    <a:lumMod val="50000"/>
                  </a:schemeClr>
                </a:solidFill>
              </a:rPr>
              <a:t>Levelező verseny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7398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solidFill>
                  <a:srgbClr val="FF0000"/>
                </a:solidFill>
              </a:rPr>
              <a:t>Új versenyek, rendezvények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solidFill>
                  <a:srgbClr val="C00000"/>
                </a:solidFill>
              </a:rPr>
              <a:t>Tantárgyi versenyek</a:t>
            </a: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fizika</a:t>
            </a:r>
            <a:b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magyar</a:t>
            </a:r>
            <a:b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biológia</a:t>
            </a:r>
            <a:b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kémia</a:t>
            </a:r>
            <a:b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idegen nyelvek</a:t>
            </a:r>
          </a:p>
          <a:p>
            <a:r>
              <a:rPr lang="hu-HU" sz="3200" b="1" dirty="0" smtClean="0">
                <a:solidFill>
                  <a:srgbClr val="C00000"/>
                </a:solidFill>
              </a:rPr>
              <a:t>Szent György </a:t>
            </a:r>
            <a:r>
              <a:rPr lang="hu-HU" sz="3200" b="1" dirty="0">
                <a:solidFill>
                  <a:srgbClr val="C00000"/>
                </a:solidFill>
              </a:rPr>
              <a:t>N</a:t>
            </a:r>
            <a:r>
              <a:rPr lang="hu-HU" sz="3200" b="1" dirty="0" smtClean="0">
                <a:solidFill>
                  <a:srgbClr val="C00000"/>
                </a:solidFill>
              </a:rPr>
              <a:t>apok </a:t>
            </a: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rendezvénysorozat</a:t>
            </a:r>
            <a:endParaRPr lang="hu-H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42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pPr algn="ctr"/>
            <a:r>
              <a:rPr lang="hu-HU" b="1" dirty="0" smtClean="0">
                <a:solidFill>
                  <a:srgbClr val="FF0000"/>
                </a:solidFill>
              </a:rPr>
              <a:t>Fizika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52528"/>
          </a:xfrm>
        </p:spPr>
        <p:txBody>
          <a:bodyPr>
            <a:noAutofit/>
          </a:bodyPr>
          <a:lstStyle/>
          <a:p>
            <a:r>
              <a:rPr lang="hu-HU" sz="2800" b="1" dirty="0" smtClean="0">
                <a:solidFill>
                  <a:schemeClr val="tx2">
                    <a:lumMod val="50000"/>
                  </a:schemeClr>
                </a:solidFill>
              </a:rPr>
              <a:t>Talán a legnagyobb szerep az iskola népszerűsítésében</a:t>
            </a:r>
          </a:p>
          <a:p>
            <a:r>
              <a:rPr lang="hu-HU" sz="2800" b="1" dirty="0" smtClean="0">
                <a:solidFill>
                  <a:schemeClr val="tx2">
                    <a:lumMod val="50000"/>
                  </a:schemeClr>
                </a:solidFill>
              </a:rPr>
              <a:t>Kísérleti bemutatók az általános iskolákban</a:t>
            </a:r>
            <a:br>
              <a:rPr lang="hu-HU" sz="28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hu-HU" sz="2800" b="1" dirty="0" smtClean="0">
                <a:solidFill>
                  <a:schemeClr val="tx2">
                    <a:lumMod val="50000"/>
                  </a:schemeClr>
                </a:solidFill>
              </a:rPr>
              <a:t>(évente 5-6)</a:t>
            </a:r>
          </a:p>
          <a:p>
            <a:r>
              <a:rPr lang="hu-HU" sz="2800" b="1" dirty="0" smtClean="0">
                <a:solidFill>
                  <a:schemeClr val="tx2">
                    <a:lumMod val="50000"/>
                  </a:schemeClr>
                </a:solidFill>
              </a:rPr>
              <a:t>Kísérleti levelezőverseny</a:t>
            </a:r>
          </a:p>
          <a:p>
            <a:r>
              <a:rPr lang="hu-HU" sz="2800" b="1" dirty="0" smtClean="0">
                <a:solidFill>
                  <a:schemeClr val="tx2">
                    <a:lumMod val="50000"/>
                  </a:schemeClr>
                </a:solidFill>
              </a:rPr>
              <a:t>Tehetségfejlesztő és kutatótáborok</a:t>
            </a:r>
          </a:p>
          <a:p>
            <a:r>
              <a:rPr lang="hu-HU" sz="2800" b="1" dirty="0" smtClean="0">
                <a:solidFill>
                  <a:schemeClr val="tx2">
                    <a:lumMod val="50000"/>
                  </a:schemeClr>
                </a:solidFill>
              </a:rPr>
              <a:t>Szilárd Leó </a:t>
            </a:r>
            <a:r>
              <a:rPr lang="hu-HU" sz="2800" b="1" dirty="0" smtClean="0">
                <a:solidFill>
                  <a:schemeClr val="tx2">
                    <a:lumMod val="50000"/>
                  </a:schemeClr>
                </a:solidFill>
              </a:rPr>
              <a:t>Kémia- </a:t>
            </a:r>
            <a:r>
              <a:rPr lang="hu-HU" sz="2800" b="1" dirty="0" smtClean="0">
                <a:solidFill>
                  <a:schemeClr val="tx2">
                    <a:lumMod val="50000"/>
                  </a:schemeClr>
                </a:solidFill>
              </a:rPr>
              <a:t>és </a:t>
            </a:r>
            <a:r>
              <a:rPr lang="hu-HU" sz="2800" b="1" dirty="0" smtClean="0">
                <a:solidFill>
                  <a:schemeClr val="tx2">
                    <a:lumMod val="50000"/>
                  </a:schemeClr>
                </a:solidFill>
              </a:rPr>
              <a:t>Fizikaverseny</a:t>
            </a:r>
            <a:r>
              <a:rPr lang="hu-HU" sz="2800" b="1" dirty="0" smtClean="0">
                <a:solidFill>
                  <a:schemeClr val="tx2">
                    <a:lumMod val="50000"/>
                  </a:schemeClr>
                </a:solidFill>
              </a:rPr>
              <a:t>, Kisnémedi</a:t>
            </a:r>
          </a:p>
          <a:p>
            <a:r>
              <a:rPr lang="hu-HU" sz="2800" b="1" dirty="0" smtClean="0">
                <a:solidFill>
                  <a:schemeClr val="tx2">
                    <a:lumMod val="50000"/>
                  </a:schemeClr>
                </a:solidFill>
              </a:rPr>
              <a:t>Kapcsolatok </a:t>
            </a:r>
            <a:br>
              <a:rPr lang="hu-HU" sz="28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hu-HU" sz="2800" b="1" dirty="0" smtClean="0">
                <a:solidFill>
                  <a:schemeClr val="tx2">
                    <a:lumMod val="50000"/>
                  </a:schemeClr>
                </a:solidFill>
              </a:rPr>
              <a:t>RHK KHT, Izotóptársulás, Paks, BME</a:t>
            </a:r>
            <a:endParaRPr lang="hu-HU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27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b="1" dirty="0">
                <a:solidFill>
                  <a:srgbClr val="FF0000"/>
                </a:solidFill>
              </a:rPr>
              <a:t>F</a:t>
            </a:r>
            <a:r>
              <a:rPr lang="hu-HU" b="1" dirty="0" smtClean="0">
                <a:solidFill>
                  <a:srgbClr val="FF0000"/>
                </a:solidFill>
              </a:rPr>
              <a:t>elvételi </a:t>
            </a:r>
            <a:r>
              <a:rPr lang="hu-HU" sz="5600" b="1" dirty="0">
                <a:solidFill>
                  <a:srgbClr val="FF0000"/>
                </a:solidFill>
              </a:rPr>
              <a:t>felkészítő</a:t>
            </a:r>
            <a:r>
              <a:rPr lang="hu-HU" b="1" dirty="0">
                <a:solidFill>
                  <a:srgbClr val="FF0000"/>
                </a:solidFill>
              </a:rPr>
              <a:t> tanfolyamok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3000" b="1" dirty="0" smtClean="0">
                <a:solidFill>
                  <a:schemeClr val="tx2">
                    <a:lumMod val="50000"/>
                  </a:schemeClr>
                </a:solidFill>
              </a:rPr>
              <a:t>Hátrányos helyzetű településeken</a:t>
            </a:r>
          </a:p>
          <a:p>
            <a:r>
              <a:rPr lang="hu-HU" sz="3000" b="1" dirty="0" smtClean="0">
                <a:solidFill>
                  <a:schemeClr val="tx2">
                    <a:lumMod val="50000"/>
                  </a:schemeClr>
                </a:solidFill>
              </a:rPr>
              <a:t>4 központi helyszín</a:t>
            </a:r>
          </a:p>
          <a:p>
            <a:r>
              <a:rPr lang="hu-HU" sz="3000" b="1" dirty="0" smtClean="0">
                <a:solidFill>
                  <a:schemeClr val="tx2">
                    <a:lumMod val="50000"/>
                  </a:schemeClr>
                </a:solidFill>
              </a:rPr>
              <a:t>Magyar és matematika</a:t>
            </a:r>
          </a:p>
          <a:p>
            <a:r>
              <a:rPr lang="hu-HU" sz="3000" b="1" dirty="0" smtClean="0">
                <a:solidFill>
                  <a:srgbClr val="C00000"/>
                </a:solidFill>
              </a:rPr>
              <a:t>Első </a:t>
            </a:r>
            <a:r>
              <a:rPr lang="hu-HU" sz="3000" b="1" dirty="0" smtClean="0">
                <a:solidFill>
                  <a:srgbClr val="C00000"/>
                </a:solidFill>
              </a:rPr>
              <a:t>foglalkozás</a:t>
            </a:r>
            <a:r>
              <a:rPr lang="hu-HU" sz="30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hu-HU" sz="30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hu-HU" sz="3000" b="1" dirty="0" err="1" smtClean="0">
                <a:solidFill>
                  <a:schemeClr val="tx2">
                    <a:lumMod val="50000"/>
                  </a:schemeClr>
                </a:solidFill>
              </a:rPr>
              <a:t>Boronkays</a:t>
            </a:r>
            <a:r>
              <a:rPr lang="hu-HU" sz="3000" b="1" dirty="0" smtClean="0">
                <a:solidFill>
                  <a:schemeClr val="tx2">
                    <a:lumMod val="50000"/>
                  </a:schemeClr>
                </a:solidFill>
              </a:rPr>
              <a:t> tanárok a helyszíneken </a:t>
            </a:r>
          </a:p>
          <a:p>
            <a:r>
              <a:rPr lang="hu-HU" sz="3000" b="1" dirty="0" smtClean="0">
                <a:solidFill>
                  <a:srgbClr val="C00000"/>
                </a:solidFill>
              </a:rPr>
              <a:t>Utolsó</a:t>
            </a:r>
            <a:r>
              <a:rPr lang="hu-HU" sz="3000" b="1" dirty="0" smtClean="0">
                <a:solidFill>
                  <a:schemeClr val="tx2">
                    <a:lumMod val="50000"/>
                  </a:schemeClr>
                </a:solidFill>
              </a:rPr>
              <a:t> a </a:t>
            </a:r>
            <a:r>
              <a:rPr lang="hu-HU" sz="3000" b="1" dirty="0" err="1" smtClean="0">
                <a:solidFill>
                  <a:schemeClr val="tx2">
                    <a:lumMod val="50000"/>
                  </a:schemeClr>
                </a:solidFill>
              </a:rPr>
              <a:t>Boronkayban</a:t>
            </a:r>
            <a:r>
              <a:rPr lang="hu-HU" sz="3000" b="1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hu-HU" sz="3000" b="1" dirty="0" err="1">
                <a:solidFill>
                  <a:schemeClr val="tx2">
                    <a:lumMod val="50000"/>
                  </a:schemeClr>
                </a:solidFill>
              </a:rPr>
              <a:t>b</a:t>
            </a:r>
            <a:r>
              <a:rPr lang="hu-HU" sz="3000" b="1" dirty="0" err="1" smtClean="0">
                <a:solidFill>
                  <a:schemeClr val="tx2">
                    <a:lumMod val="50000"/>
                  </a:schemeClr>
                </a:solidFill>
              </a:rPr>
              <a:t>oronkays</a:t>
            </a:r>
            <a:r>
              <a:rPr lang="hu-HU" sz="30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hu-HU" sz="3000" b="1" dirty="0" smtClean="0">
                <a:solidFill>
                  <a:schemeClr val="tx2">
                    <a:lumMod val="50000"/>
                  </a:schemeClr>
                </a:solidFill>
              </a:rPr>
              <a:t>tanárok</a:t>
            </a:r>
          </a:p>
          <a:p>
            <a:r>
              <a:rPr lang="hu-HU" sz="3000" b="1" dirty="0" smtClean="0">
                <a:solidFill>
                  <a:schemeClr val="tx2">
                    <a:lumMod val="50000"/>
                  </a:schemeClr>
                </a:solidFill>
              </a:rPr>
              <a:t>Többi a helyszíneken, </a:t>
            </a:r>
            <a:r>
              <a:rPr lang="hu-HU" sz="3000" b="1" dirty="0" smtClean="0">
                <a:solidFill>
                  <a:schemeClr val="tx2">
                    <a:lumMod val="50000"/>
                  </a:schemeClr>
                </a:solidFill>
              </a:rPr>
              <a:t>ált</a:t>
            </a:r>
            <a:r>
              <a:rPr lang="hu-HU" sz="3000" b="1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hu-HU" sz="3000" b="1" dirty="0" smtClean="0">
                <a:solidFill>
                  <a:schemeClr val="tx2">
                    <a:lumMod val="50000"/>
                  </a:schemeClr>
                </a:solidFill>
              </a:rPr>
              <a:t>isk</a:t>
            </a:r>
            <a:r>
              <a:rPr lang="hu-HU" sz="3000" b="1" dirty="0" smtClean="0">
                <a:solidFill>
                  <a:schemeClr val="tx2">
                    <a:lumMod val="50000"/>
                  </a:schemeClr>
                </a:solidFill>
              </a:rPr>
              <a:t>. tanárok</a:t>
            </a:r>
          </a:p>
          <a:p>
            <a:r>
              <a:rPr lang="hu-HU" sz="3000" b="1" dirty="0" smtClean="0">
                <a:solidFill>
                  <a:schemeClr val="tx2">
                    <a:lumMod val="50000"/>
                  </a:schemeClr>
                </a:solidFill>
              </a:rPr>
              <a:t>Központi tananyag </a:t>
            </a:r>
            <a:r>
              <a:rPr lang="hu-HU" sz="3000" b="1" dirty="0" smtClean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hu-HU" sz="3000" b="1" dirty="0" err="1">
                <a:solidFill>
                  <a:schemeClr val="tx2">
                    <a:lumMod val="50000"/>
                  </a:schemeClr>
                </a:solidFill>
              </a:rPr>
              <a:t>b</a:t>
            </a:r>
            <a:r>
              <a:rPr lang="hu-HU" sz="3000" b="1" dirty="0" err="1" smtClean="0">
                <a:solidFill>
                  <a:schemeClr val="tx2">
                    <a:lumMod val="50000"/>
                  </a:schemeClr>
                </a:solidFill>
              </a:rPr>
              <a:t>oronkays</a:t>
            </a:r>
            <a:r>
              <a:rPr lang="hu-HU" sz="30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hu-HU" sz="3000" b="1" dirty="0" smtClean="0">
                <a:solidFill>
                  <a:schemeClr val="tx2">
                    <a:lumMod val="50000"/>
                  </a:schemeClr>
                </a:solidFill>
              </a:rPr>
              <a:t>tanárok)</a:t>
            </a:r>
          </a:p>
        </p:txBody>
      </p:sp>
    </p:spTree>
    <p:extLst>
      <p:ext uri="{BB962C8B-B14F-4D97-AF65-F5344CB8AC3E}">
        <p14:creationId xmlns:p14="http://schemas.microsoft.com/office/powerpoint/2010/main" val="77894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5600" b="1" dirty="0" smtClean="0">
                <a:solidFill>
                  <a:srgbClr val="FF0000"/>
                </a:solidFill>
              </a:rPr>
              <a:t>Kapcsolat</a:t>
            </a:r>
            <a:r>
              <a:rPr lang="hu-HU" b="1" dirty="0" smtClean="0">
                <a:solidFill>
                  <a:srgbClr val="FF0000"/>
                </a:solidFill>
              </a:rPr>
              <a:t> az általános iskolákkal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Személyes ismeretség</a:t>
            </a:r>
          </a:p>
          <a:p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Segítség a problémák megoldásában</a:t>
            </a:r>
          </a:p>
          <a:p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Előadások, bemutatók az iskolákban</a:t>
            </a:r>
          </a:p>
          <a:p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Segítség a tehetséges gyerekek korai felismerésében, fejlődésük elősegítése</a:t>
            </a:r>
          </a:p>
          <a:p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Konzultációk, eszmecserék a tantárgyak tanításának problémáiról</a:t>
            </a:r>
            <a:endParaRPr lang="hu-H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86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>
                <a:solidFill>
                  <a:srgbClr val="FF0000"/>
                </a:solidFill>
              </a:rPr>
              <a:t>A</a:t>
            </a:r>
            <a:r>
              <a:rPr lang="hu-HU" b="1" dirty="0" smtClean="0">
                <a:solidFill>
                  <a:srgbClr val="FF0000"/>
                </a:solidFill>
              </a:rPr>
              <a:t> </a:t>
            </a:r>
            <a:r>
              <a:rPr lang="hu-HU" b="1" dirty="0">
                <a:solidFill>
                  <a:srgbClr val="FF0000"/>
                </a:solidFill>
              </a:rPr>
              <a:t>jó iskola ismérvei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solidFill>
                  <a:srgbClr val="C00000"/>
                </a:solidFill>
              </a:rPr>
              <a:t>Gimnázium</a:t>
            </a: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hu-HU" sz="3200" b="1" dirty="0">
                <a:solidFill>
                  <a:schemeClr val="tx2">
                    <a:lumMod val="50000"/>
                  </a:schemeClr>
                </a:solidFill>
              </a:rPr>
              <a:t>diákjai nagy számban jutnak be felsőoktatási </a:t>
            </a: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intézményekbe</a:t>
            </a:r>
          </a:p>
          <a:p>
            <a:r>
              <a:rPr lang="hu-HU" sz="3200" b="1" dirty="0" smtClean="0">
                <a:solidFill>
                  <a:srgbClr val="C00000"/>
                </a:solidFill>
              </a:rPr>
              <a:t>Szakmunkásképző</a:t>
            </a: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hu-HU" sz="3200" b="1" dirty="0">
                <a:solidFill>
                  <a:schemeClr val="tx2">
                    <a:lumMod val="50000"/>
                  </a:schemeClr>
                </a:solidFill>
              </a:rPr>
              <a:t>jó szakemberek kerülnek </a:t>
            </a: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ki a munka világába</a:t>
            </a:r>
          </a:p>
          <a:p>
            <a:r>
              <a:rPr lang="hu-HU" sz="3200" b="1" dirty="0">
                <a:solidFill>
                  <a:srgbClr val="C00000"/>
                </a:solidFill>
              </a:rPr>
              <a:t>S</a:t>
            </a:r>
            <a:r>
              <a:rPr lang="hu-HU" sz="3200" b="1" dirty="0" smtClean="0">
                <a:solidFill>
                  <a:srgbClr val="C00000"/>
                </a:solidFill>
              </a:rPr>
              <a:t>zakközépiskola</a:t>
            </a: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hu-HU" sz="3200" b="1" dirty="0">
                <a:solidFill>
                  <a:schemeClr val="tx2">
                    <a:lumMod val="50000"/>
                  </a:schemeClr>
                </a:solidFill>
              </a:rPr>
              <a:t>az előző két feltételt egyszerre teljesíti</a:t>
            </a:r>
          </a:p>
        </p:txBody>
      </p:sp>
    </p:spTree>
    <p:extLst>
      <p:ext uri="{BB962C8B-B14F-4D97-AF65-F5344CB8AC3E}">
        <p14:creationId xmlns:p14="http://schemas.microsoft.com/office/powerpoint/2010/main" val="357422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solidFill>
                  <a:srgbClr val="FF0000"/>
                </a:solidFill>
              </a:rPr>
              <a:t>Összefoglalás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A sikeres iskola nem egy munkaközösség érdeme</a:t>
            </a:r>
          </a:p>
          <a:p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A legnagyobb szerep a matematikusoké</a:t>
            </a:r>
          </a:p>
          <a:p>
            <a:r>
              <a:rPr lang="hu-HU" sz="3200" b="1" dirty="0">
                <a:solidFill>
                  <a:schemeClr val="tx2">
                    <a:lumMod val="50000"/>
                  </a:schemeClr>
                </a:solidFill>
              </a:rPr>
              <a:t>A</a:t>
            </a: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 tehetségek felkutatása és az iskolába irányítása</a:t>
            </a:r>
          </a:p>
          <a:p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Az iskola népszerűsítése, megismertetése</a:t>
            </a:r>
          </a:p>
          <a:p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PR munka</a:t>
            </a:r>
            <a:endParaRPr lang="hu-H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54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442424"/>
          </a:xfrm>
        </p:spPr>
        <p:txBody>
          <a:bodyPr>
            <a:normAutofit fontScale="90000"/>
          </a:bodyPr>
          <a:lstStyle/>
          <a:p>
            <a:r>
              <a:rPr lang="en-US" sz="5400" b="1" dirty="0" err="1"/>
              <a:t>Tehetséggondozás</a:t>
            </a:r>
            <a:r>
              <a:rPr lang="en-US" sz="5400" b="1" dirty="0"/>
              <a:t> a </a:t>
            </a:r>
            <a:r>
              <a:rPr lang="en-US" sz="5400" b="1" dirty="0" err="1"/>
              <a:t>vác</a:t>
            </a:r>
            <a:r>
              <a:rPr lang="hu-HU" sz="5400" b="1" dirty="0"/>
              <a:t>i</a:t>
            </a:r>
            <a:r>
              <a:rPr lang="en-US" sz="5400" b="1" dirty="0"/>
              <a:t> </a:t>
            </a:r>
            <a:r>
              <a:rPr lang="en-US" sz="5400" b="1" dirty="0" err="1"/>
              <a:t>Boronkay</a:t>
            </a:r>
            <a:r>
              <a:rPr lang="en-US" sz="5400" b="1" dirty="0"/>
              <a:t>-ban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2708920"/>
            <a:ext cx="8291264" cy="3615680"/>
          </a:xfrm>
        </p:spPr>
        <p:txBody>
          <a:bodyPr/>
          <a:lstStyle/>
          <a:p>
            <a:r>
              <a:rPr lang="hu-HU" sz="3200" dirty="0"/>
              <a:t>Gimnázium „kicsiben”?</a:t>
            </a:r>
          </a:p>
          <a:p>
            <a:pPr>
              <a:buFontTx/>
              <a:buNone/>
            </a:pPr>
            <a:r>
              <a:rPr lang="hu-HU" sz="3200" dirty="0"/>
              <a:t>	(Azonosságok és különbségek a gimnáziumi és a szakközépiskolai tehetséggondozásban</a:t>
            </a:r>
            <a:r>
              <a:rPr lang="hu-HU" sz="3200" dirty="0" smtClean="0"/>
              <a:t>.)</a:t>
            </a:r>
          </a:p>
          <a:p>
            <a:r>
              <a:rPr lang="hu-HU" sz="3200" dirty="0"/>
              <a:t>A szakközépiskola „gyengített” gimnázium?</a:t>
            </a:r>
          </a:p>
          <a:p>
            <a:r>
              <a:rPr lang="hu-HU" sz="3200" dirty="0"/>
              <a:t>Azonos kihívások, hasonló munka?</a:t>
            </a:r>
          </a:p>
          <a:p>
            <a:pPr>
              <a:buFontTx/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643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/>
              <a:t>Gimnázium  -  Szakközépiskola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35480"/>
            <a:ext cx="3682752" cy="4389120"/>
          </a:xfrm>
        </p:spPr>
        <p:txBody>
          <a:bodyPr/>
          <a:lstStyle/>
          <a:p>
            <a:r>
              <a:rPr lang="hu-HU" dirty="0"/>
              <a:t>Cél – továbbtanulás</a:t>
            </a:r>
          </a:p>
          <a:p>
            <a:r>
              <a:rPr lang="hu-HU" dirty="0"/>
              <a:t>Tehetséges diákok – speciális matematika osztály, tagozatok</a:t>
            </a:r>
          </a:p>
          <a:p>
            <a:r>
              <a:rPr lang="hu-HU" dirty="0"/>
              <a:t>Motivációs szint már induláskor magas</a:t>
            </a:r>
          </a:p>
          <a:p>
            <a:r>
              <a:rPr lang="hu-HU" dirty="0"/>
              <a:t>Csoportok kialakítása matematika tudás alapján</a:t>
            </a:r>
          </a:p>
          <a:p>
            <a:endParaRPr lang="hu-HU" dirty="0"/>
          </a:p>
        </p:txBody>
      </p:sp>
      <p:sp>
        <p:nvSpPr>
          <p:cNvPr id="4" name="Tartalom helye 2"/>
          <p:cNvSpPr txBox="1">
            <a:spLocks/>
          </p:cNvSpPr>
          <p:nvPr/>
        </p:nvSpPr>
        <p:spPr>
          <a:xfrm>
            <a:off x="4716016" y="1916832"/>
            <a:ext cx="3466728" cy="438912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 dirty="0"/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>
          <a:xfrm>
            <a:off x="4427984" y="1941070"/>
            <a:ext cx="4320480" cy="3993307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Cél – szakma</a:t>
            </a:r>
          </a:p>
          <a:p>
            <a:r>
              <a:rPr lang="hu-HU" dirty="0" smtClean="0"/>
              <a:t>Tehetséges diákok – szétszórva az osztályokban</a:t>
            </a:r>
            <a:br>
              <a:rPr lang="hu-HU" dirty="0" smtClean="0"/>
            </a:br>
            <a:endParaRPr lang="hu-HU" dirty="0" smtClean="0"/>
          </a:p>
          <a:p>
            <a:r>
              <a:rPr lang="hu-HU" dirty="0" smtClean="0"/>
              <a:t>Motiváció más irányú, szintje erősen eltérő</a:t>
            </a:r>
          </a:p>
          <a:p>
            <a:r>
              <a:rPr lang="hu-HU" dirty="0" smtClean="0"/>
              <a:t>Csoportok kialakítása szakmai érdeklődés alapján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9155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503040"/>
          </a:xfrm>
        </p:spPr>
        <p:txBody>
          <a:bodyPr>
            <a:normAutofit fontScale="90000"/>
          </a:bodyPr>
          <a:lstStyle/>
          <a:p>
            <a:r>
              <a:rPr lang="hu-HU" sz="5400" b="1" dirty="0"/>
              <a:t>Hangsúlyok a tehetséggondozásban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047728"/>
          </a:xfrm>
        </p:spPr>
        <p:txBody>
          <a:bodyPr>
            <a:normAutofit lnSpcReduction="10000"/>
          </a:bodyPr>
          <a:lstStyle/>
          <a:p>
            <a:r>
              <a:rPr lang="hu-HU" sz="3200" dirty="0"/>
              <a:t>Szakközépiskolában első pillanattól mások hangsúlyok mint gimnáziumban</a:t>
            </a:r>
          </a:p>
          <a:p>
            <a:pPr marL="828000" indent="-514350">
              <a:buFont typeface="+mj-lt"/>
              <a:buAutoNum type="arabicPeriod"/>
            </a:pPr>
            <a:r>
              <a:rPr lang="hu-HU" sz="3200" dirty="0" smtClean="0"/>
              <a:t>Tehetségek </a:t>
            </a:r>
            <a:r>
              <a:rPr lang="hu-HU" sz="3200" dirty="0"/>
              <a:t>felkutatása-felismerése az egyes osztályokban kiemelten fontos</a:t>
            </a:r>
          </a:p>
          <a:p>
            <a:pPr marL="828000" indent="-514350">
              <a:buFont typeface="+mj-lt"/>
              <a:buAutoNum type="arabicPeriod"/>
            </a:pPr>
            <a:r>
              <a:rPr lang="hu-HU" sz="3200" dirty="0" smtClean="0"/>
              <a:t>Motiválás </a:t>
            </a:r>
            <a:r>
              <a:rPr lang="hu-HU" sz="3200" dirty="0"/>
              <a:t>a tantárgy (matematika) irányába</a:t>
            </a:r>
          </a:p>
          <a:p>
            <a:pPr marL="828000" indent="-514350">
              <a:buFont typeface="+mj-lt"/>
              <a:buAutoNum type="arabicPeriod"/>
            </a:pPr>
            <a:r>
              <a:rPr lang="hu-HU" sz="3200" dirty="0" smtClean="0"/>
              <a:t>Tanulócsoporton </a:t>
            </a:r>
            <a:r>
              <a:rPr lang="hu-HU" sz="3200" dirty="0"/>
              <a:t>belüli erősen differenciált oktatás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8527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Diákok leterheltsége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75720"/>
          </a:xfrm>
        </p:spPr>
        <p:txBody>
          <a:bodyPr/>
          <a:lstStyle/>
          <a:p>
            <a:r>
              <a:rPr lang="hu-HU" sz="3600" dirty="0"/>
              <a:t>Gimnáziumban elsősorban közismereti tárgyak</a:t>
            </a:r>
          </a:p>
          <a:p>
            <a:r>
              <a:rPr lang="hu-HU" sz="3600" dirty="0"/>
              <a:t>Szakközépiskolában központi hangsúllyal szakmai tárgyak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8853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Célok kitűzése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047728"/>
          </a:xfrm>
        </p:spPr>
        <p:txBody>
          <a:bodyPr>
            <a:normAutofit/>
          </a:bodyPr>
          <a:lstStyle/>
          <a:p>
            <a:r>
              <a:rPr lang="hu-HU" sz="3200" dirty="0"/>
              <a:t>A célokat személyre szabottan, az egyes diákok felkészültségéhez és motivációs szintjéhez igazítva kell megfogalmaznunk</a:t>
            </a:r>
          </a:p>
          <a:p>
            <a:r>
              <a:rPr lang="hu-HU" sz="3200" dirty="0"/>
              <a:t>Csoportszinten semmi esetre sem vetélkedhet a szakközépiskola a „</a:t>
            </a:r>
            <a:r>
              <a:rPr lang="hu-HU" sz="3200" dirty="0" err="1"/>
              <a:t>specmatekkal</a:t>
            </a:r>
            <a:r>
              <a:rPr lang="hu-HU" sz="3200" dirty="0"/>
              <a:t>”, de még a matematika tagozatos osztályokkal </a:t>
            </a:r>
            <a:r>
              <a:rPr lang="hu-HU" sz="3200" dirty="0" smtClean="0"/>
              <a:t>sem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408156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575048"/>
          </a:xfrm>
        </p:spPr>
        <p:txBody>
          <a:bodyPr>
            <a:normAutofit fontScale="90000"/>
          </a:bodyPr>
          <a:lstStyle/>
          <a:p>
            <a:r>
              <a:rPr lang="hu-HU" sz="5400" b="1" dirty="0"/>
              <a:t>Tehetséggondozás és/vagy versenyfelkészítés?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615680"/>
          </a:xfrm>
        </p:spPr>
        <p:txBody>
          <a:bodyPr/>
          <a:lstStyle/>
          <a:p>
            <a:r>
              <a:rPr lang="hu-HU" sz="3600" dirty="0"/>
              <a:t>Versenyistálló, vagy tehetséggondozó iskola?</a:t>
            </a:r>
          </a:p>
          <a:p>
            <a:r>
              <a:rPr lang="hu-HU" sz="3600" dirty="0"/>
              <a:t>A versenyfelkészítés azonos a tehetséggondozással?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4978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866360"/>
          </a:xfrm>
        </p:spPr>
        <p:txBody>
          <a:bodyPr/>
          <a:lstStyle/>
          <a:p>
            <a:r>
              <a:rPr lang="hu-HU" b="1" dirty="0"/>
              <a:t>Versenyfelkészítés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hu-HU" sz="3200" dirty="0"/>
              <a:t>Lehetséges jó versenyeredmény az anyag teljes körű, mélyebb elsajátítása nélkül is?</a:t>
            </a:r>
          </a:p>
          <a:p>
            <a:pPr>
              <a:lnSpc>
                <a:spcPct val="90000"/>
              </a:lnSpc>
            </a:pPr>
            <a:r>
              <a:rPr lang="hu-HU" sz="3200" dirty="0"/>
              <a:t>Korábbi évek verseny feladatsorainak megoldása úgy 10 évre visszamenőleg – akár a döntőre is elég lehet. </a:t>
            </a:r>
            <a:r>
              <a:rPr lang="hu-HU" sz="3200" dirty="0" smtClean="0"/>
              <a:t/>
            </a:r>
            <a:br>
              <a:rPr lang="hu-HU" sz="3200" dirty="0" smtClean="0"/>
            </a:br>
            <a:r>
              <a:rPr lang="hu-HU" sz="3200" dirty="0" smtClean="0"/>
              <a:t>Győztes </a:t>
            </a:r>
            <a:r>
              <a:rPr lang="hu-HU" sz="3200" dirty="0"/>
              <a:t>felkészítésére kevés.</a:t>
            </a:r>
          </a:p>
          <a:p>
            <a:pPr>
              <a:lnSpc>
                <a:spcPct val="90000"/>
              </a:lnSpc>
            </a:pPr>
            <a:r>
              <a:rPr lang="hu-HU" sz="3200" dirty="0"/>
              <a:t>Megalapozott tantárgyi tudásra, átfogó ismeretekre, problémamegoldó készségre nem lehet pusztán ezzel szert tenni!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7953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866360"/>
          </a:xfrm>
        </p:spPr>
        <p:txBody>
          <a:bodyPr/>
          <a:lstStyle/>
          <a:p>
            <a:r>
              <a:rPr lang="hu-HU" b="1" dirty="0" smtClean="0"/>
              <a:t>Tehetséggondozás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389120"/>
          </a:xfrm>
        </p:spPr>
        <p:txBody>
          <a:bodyPr/>
          <a:lstStyle/>
          <a:p>
            <a:r>
              <a:rPr lang="hu-HU" sz="3600" dirty="0"/>
              <a:t>A tehetséggondozás a versenyfelkészítésnél lényegesen több, értékesebb!</a:t>
            </a:r>
          </a:p>
          <a:p>
            <a:r>
              <a:rPr lang="hu-HU" sz="3600" dirty="0"/>
              <a:t>A versenyfelkészítés tehát nem azonos a tehetséggondozással!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525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442424"/>
          </a:xfrm>
        </p:spPr>
        <p:txBody>
          <a:bodyPr>
            <a:normAutofit fontScale="90000"/>
          </a:bodyPr>
          <a:lstStyle/>
          <a:p>
            <a:r>
              <a:rPr lang="hu-HU" sz="5400" b="1" dirty="0"/>
              <a:t>Miért versenyeztessünk?</a:t>
            </a:r>
            <a:br>
              <a:rPr lang="hu-HU" sz="5400" b="1" dirty="0"/>
            </a:br>
            <a:r>
              <a:rPr lang="hu-HU" sz="5400" b="1" dirty="0"/>
              <a:t>Egyáltalán versenyeztessünk?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4128472"/>
          </a:xfrm>
        </p:spPr>
        <p:txBody>
          <a:bodyPr>
            <a:normAutofit lnSpcReduction="10000"/>
          </a:bodyPr>
          <a:lstStyle/>
          <a:p>
            <a:r>
              <a:rPr lang="hu-HU" sz="3200" dirty="0"/>
              <a:t>Kiváló eszköz a motiválásra</a:t>
            </a:r>
          </a:p>
          <a:p>
            <a:r>
              <a:rPr lang="hu-HU" sz="3200" dirty="0"/>
              <a:t>Az intenzív felkészülés átformálhatja a diák munkához való viszonyát</a:t>
            </a:r>
          </a:p>
          <a:p>
            <a:r>
              <a:rPr lang="hu-HU" sz="3200" dirty="0"/>
              <a:t>Rendszerességre, önálló feldolgozásra, hatékony munkavégzésre szoktat</a:t>
            </a:r>
          </a:p>
          <a:p>
            <a:r>
              <a:rPr lang="hu-HU" sz="3200" dirty="0"/>
              <a:t>A versenyfelkészülés során végzett szisztematikus munkavégzés rendkívül hatékony eszköze a tehetséggondozásnak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0732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solidFill>
                  <a:srgbClr val="FF0000"/>
                </a:solidFill>
              </a:rPr>
              <a:t>Tehetséggondozó iskola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6876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3600" b="1" dirty="0">
                <a:solidFill>
                  <a:schemeClr val="bg2">
                    <a:lumMod val="10000"/>
                  </a:schemeClr>
                </a:solidFill>
              </a:rPr>
              <a:t>Ha </a:t>
            </a:r>
            <a:r>
              <a:rPr lang="hu-HU" sz="36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hu-HU" sz="3600" b="1" dirty="0">
                <a:solidFill>
                  <a:schemeClr val="bg2">
                    <a:lumMod val="10000"/>
                  </a:schemeClr>
                </a:solidFill>
              </a:rPr>
              <a:t>az iskola diákjai a tanulmányi versenyeken is </a:t>
            </a:r>
            <a:r>
              <a:rPr lang="hu-HU" sz="3600" b="1" dirty="0" smtClean="0">
                <a:solidFill>
                  <a:schemeClr val="bg2">
                    <a:lumMod val="10000"/>
                  </a:schemeClr>
                </a:solidFill>
              </a:rPr>
              <a:t>rendszeresen sikeresen </a:t>
            </a:r>
            <a:r>
              <a:rPr lang="hu-HU" sz="3600" b="1" dirty="0">
                <a:solidFill>
                  <a:schemeClr val="bg2">
                    <a:lumMod val="10000"/>
                  </a:schemeClr>
                </a:solidFill>
              </a:rPr>
              <a:t>szerepelnek, akkor az az iskola már </a:t>
            </a:r>
            <a:r>
              <a:rPr lang="hu-HU" sz="3600" b="1" dirty="0" smtClean="0">
                <a:solidFill>
                  <a:schemeClr val="bg2">
                    <a:lumMod val="10000"/>
                  </a:schemeClr>
                </a:solidFill>
              </a:rPr>
              <a:t>több, </a:t>
            </a:r>
            <a:r>
              <a:rPr lang="hu-HU" sz="3600" b="1" dirty="0">
                <a:solidFill>
                  <a:schemeClr val="bg2">
                    <a:lumMod val="10000"/>
                  </a:schemeClr>
                </a:solidFill>
              </a:rPr>
              <a:t>mint jó </a:t>
            </a:r>
            <a:r>
              <a:rPr lang="hu-HU" sz="3600" b="1" dirty="0" smtClean="0">
                <a:solidFill>
                  <a:schemeClr val="bg2">
                    <a:lumMod val="10000"/>
                  </a:schemeClr>
                </a:solidFill>
              </a:rPr>
              <a:t>iskola, az már egy </a:t>
            </a:r>
            <a:r>
              <a:rPr lang="hu-HU" sz="3600" b="1" dirty="0" smtClean="0">
                <a:solidFill>
                  <a:srgbClr val="C00000"/>
                </a:solidFill>
              </a:rPr>
              <a:t>tehetséggondozó</a:t>
            </a:r>
            <a:r>
              <a:rPr lang="hu-HU" sz="3600" b="1" dirty="0" smtClean="0">
                <a:solidFill>
                  <a:schemeClr val="bg2">
                    <a:lumMod val="10000"/>
                  </a:schemeClr>
                </a:solidFill>
              </a:rPr>
              <a:t> iskola.</a:t>
            </a:r>
            <a:endParaRPr lang="hu-HU" sz="36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05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38368"/>
          </a:xfrm>
        </p:spPr>
        <p:txBody>
          <a:bodyPr/>
          <a:lstStyle/>
          <a:p>
            <a:r>
              <a:rPr lang="hu-HU" b="1" dirty="0"/>
              <a:t>Miért ne versenyeztessünk?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hu-HU" sz="3200" dirty="0"/>
              <a:t>Néhány diákot stresszel a verseny</a:t>
            </a:r>
          </a:p>
          <a:p>
            <a:pPr>
              <a:lnSpc>
                <a:spcPct val="90000"/>
              </a:lnSpc>
            </a:pPr>
            <a:r>
              <a:rPr lang="hu-HU" sz="3200" dirty="0"/>
              <a:t>Az "erőszakolt" versenyeztetés a tantárggyal és a tanárral való szembefordulást eredményezheti</a:t>
            </a:r>
          </a:p>
          <a:p>
            <a:pPr>
              <a:lnSpc>
                <a:spcPct val="90000"/>
              </a:lnSpc>
            </a:pPr>
            <a:r>
              <a:rPr lang="hu-HU" sz="3200" dirty="0"/>
              <a:t>A tehetséggondozó tanár feladata elérni a diáknál a túlzott gátlások feloldását</a:t>
            </a:r>
          </a:p>
          <a:p>
            <a:pPr>
              <a:lnSpc>
                <a:spcPct val="90000"/>
              </a:lnSpc>
            </a:pPr>
            <a:r>
              <a:rPr lang="hu-HU" sz="3200" dirty="0"/>
              <a:t>A versenyeztetés nem célja a tehetséggondozásnak, de egy fontos, lehetséges eszköze.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249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514432"/>
          </a:xfrm>
        </p:spPr>
        <p:txBody>
          <a:bodyPr>
            <a:normAutofit fontScale="90000"/>
          </a:bodyPr>
          <a:lstStyle/>
          <a:p>
            <a:r>
              <a:rPr lang="hu-HU" sz="5400" b="1" dirty="0"/>
              <a:t>Hogyan csináljuk mi a </a:t>
            </a:r>
            <a:r>
              <a:rPr lang="hu-HU" sz="5400" b="1" dirty="0" err="1"/>
              <a:t>Boronkayban</a:t>
            </a:r>
            <a:r>
              <a:rPr lang="hu-HU" sz="5400" b="1" dirty="0"/>
              <a:t>?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4389120"/>
          </a:xfrm>
        </p:spPr>
        <p:txBody>
          <a:bodyPr/>
          <a:lstStyle/>
          <a:p>
            <a:r>
              <a:rPr lang="hu-HU" sz="3200" dirty="0"/>
              <a:t>Osztályon belüli csoportbontás hozott tudás, képességek, érdeklődés szerint</a:t>
            </a:r>
          </a:p>
          <a:p>
            <a:r>
              <a:rPr lang="hu-HU" sz="3200" dirty="0"/>
              <a:t>A csoportok közötti átjárás folyamatosan biztosított</a:t>
            </a:r>
          </a:p>
          <a:p>
            <a:r>
              <a:rPr lang="hu-HU" sz="3200" dirty="0"/>
              <a:t>Heti 4 óra matematika</a:t>
            </a:r>
          </a:p>
          <a:p>
            <a:r>
              <a:rPr lang="hu-HU" sz="3200" dirty="0"/>
              <a:t>Az anyag feldolgozásában igyekszünk a középszintű ismereteken túlmenni, már a 9-10. évfolyamokon is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0193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503040"/>
          </a:xfrm>
        </p:spPr>
        <p:txBody>
          <a:bodyPr>
            <a:normAutofit fontScale="90000"/>
          </a:bodyPr>
          <a:lstStyle/>
          <a:p>
            <a:r>
              <a:rPr lang="hu-HU" sz="5400" b="1" dirty="0"/>
              <a:t>Differenciált oktatás, csoportfoglalkozások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2468880"/>
            <a:ext cx="8229600" cy="4389120"/>
          </a:xfrm>
        </p:spPr>
        <p:txBody>
          <a:bodyPr/>
          <a:lstStyle/>
          <a:p>
            <a:r>
              <a:rPr lang="hu-HU" sz="3200" dirty="0"/>
              <a:t>A csoportokon belül sokszor többszörösen is differenciálni kell</a:t>
            </a:r>
          </a:p>
          <a:p>
            <a:r>
              <a:rPr lang="hu-HU" sz="3200" dirty="0"/>
              <a:t>Kiscsoportos foglalkozások a csoportokon belül</a:t>
            </a:r>
          </a:p>
          <a:p>
            <a:r>
              <a:rPr lang="hu-HU" sz="3200" dirty="0"/>
              <a:t>A jóknak magyarázniuk kell, a gyengébbeknek pedig megérteni a magyarázatokat</a:t>
            </a:r>
          </a:p>
          <a:p>
            <a:r>
              <a:rPr lang="hu-HU" sz="3200" dirty="0"/>
              <a:t>Közös csoportdolgozatok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0874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866360"/>
          </a:xfrm>
        </p:spPr>
        <p:txBody>
          <a:bodyPr/>
          <a:lstStyle/>
          <a:p>
            <a:r>
              <a:rPr lang="hu-HU" b="1" dirty="0"/>
              <a:t>Kiugró tehetségek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800" dirty="0"/>
              <a:t>Külön készülést igényelnek minden órára, és a tanórán kívül is</a:t>
            </a:r>
          </a:p>
          <a:p>
            <a:r>
              <a:rPr lang="hu-HU" sz="2800" dirty="0"/>
              <a:t>A csoport többi tagjával a 45 percből 15-20 percnél több  közös haladást nem tervezhetünk</a:t>
            </a:r>
          </a:p>
          <a:p>
            <a:r>
              <a:rPr lang="hu-HU" sz="2800" dirty="0"/>
              <a:t>Folyamatos konzultáció, állandó „jelenlét” tanórán, szünetekben, szakkörökön és tanítás után a diák igénye szerint</a:t>
            </a:r>
          </a:p>
          <a:p>
            <a:r>
              <a:rPr lang="hu-HU" sz="2800" dirty="0"/>
              <a:t>A tanár elsődleges feladata a motiválás, hogy a diák igényelje az állandó munkát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3651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Szakköri munka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75720"/>
          </a:xfrm>
        </p:spPr>
        <p:txBody>
          <a:bodyPr>
            <a:normAutofit/>
          </a:bodyPr>
          <a:lstStyle/>
          <a:p>
            <a:r>
              <a:rPr lang="hu-HU" sz="3200" dirty="0"/>
              <a:t>Szakközépiskola speciális hátránya: a tehetséges diákok több osztályban vannak „szétszórva”</a:t>
            </a:r>
          </a:p>
          <a:p>
            <a:r>
              <a:rPr lang="hu-HU" sz="3200" dirty="0"/>
              <a:t>Jellemzőek a több osztályból látogatott szakkörök (akár több évfolyamról is)</a:t>
            </a:r>
          </a:p>
          <a:p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215539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794352"/>
          </a:xfrm>
        </p:spPr>
        <p:txBody>
          <a:bodyPr>
            <a:normAutofit fontScale="90000"/>
          </a:bodyPr>
          <a:lstStyle/>
          <a:p>
            <a:r>
              <a:rPr lang="hu-HU" b="1" dirty="0"/>
              <a:t>Szakköri foglalkozások típusai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800" dirty="0"/>
              <a:t>Az órai munkát megtámogató foglalkozás</a:t>
            </a:r>
          </a:p>
          <a:p>
            <a:r>
              <a:rPr lang="hu-HU" sz="2800" dirty="0"/>
              <a:t>Egy-egy anyagrész tematikus feldolgozása elsősorban egymásra épülő feladatokkal</a:t>
            </a:r>
          </a:p>
          <a:p>
            <a:r>
              <a:rPr lang="hu-HU" sz="2800" dirty="0"/>
              <a:t>Versenyfelkészítés</a:t>
            </a:r>
          </a:p>
          <a:p>
            <a:r>
              <a:rPr lang="hu-HU" sz="2800" dirty="0"/>
              <a:t>Diák által, előre megbeszélt témában tartott foglalkozás, vagy előadás</a:t>
            </a:r>
          </a:p>
          <a:p>
            <a:r>
              <a:rPr lang="hu-HU" sz="2800" dirty="0"/>
              <a:t>Az OKTV döntő fordulója előtti intenzív, napi 2-4 órás szakkörsorozat (több tanár által, összehangoltan megtartott foglalkozások)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9096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722344"/>
          </a:xfrm>
        </p:spPr>
        <p:txBody>
          <a:bodyPr>
            <a:normAutofit fontScale="90000"/>
          </a:bodyPr>
          <a:lstStyle/>
          <a:p>
            <a:r>
              <a:rPr lang="hu-HU" sz="4600" b="1" dirty="0"/>
              <a:t>Pest megyei matematika verseny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96544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</a:pPr>
            <a:r>
              <a:rPr lang="hu-HU" sz="5100" dirty="0"/>
              <a:t>Évenként, munkaközösségünk tanárai által megrendezett kétfordulós verseny</a:t>
            </a:r>
          </a:p>
          <a:p>
            <a:pPr>
              <a:lnSpc>
                <a:spcPct val="120000"/>
              </a:lnSpc>
            </a:pPr>
            <a:r>
              <a:rPr lang="hu-HU" sz="5100" dirty="0"/>
              <a:t>A megye tehetséges diákjai és azok felkészítő tanárai találkoznak és kapnak képet szerte a megyében folyó munkáról</a:t>
            </a:r>
          </a:p>
          <a:p>
            <a:pPr>
              <a:lnSpc>
                <a:spcPct val="120000"/>
              </a:lnSpc>
            </a:pPr>
            <a:r>
              <a:rPr lang="hu-HU" sz="5100" dirty="0"/>
              <a:t>A dolgozatok javítását a kísérő tanárokkal közösen végezzük</a:t>
            </a:r>
          </a:p>
          <a:p>
            <a:pPr>
              <a:lnSpc>
                <a:spcPct val="120000"/>
              </a:lnSpc>
            </a:pPr>
            <a:r>
              <a:rPr lang="hu-HU" sz="5100" dirty="0"/>
              <a:t>A diákok számára a verseny után meghívott előadók tartanak előadást</a:t>
            </a:r>
          </a:p>
          <a:p>
            <a:pPr>
              <a:lnSpc>
                <a:spcPct val="120000"/>
              </a:lnSpc>
            </a:pPr>
            <a:r>
              <a:rPr lang="hu-HU" sz="5100" dirty="0"/>
              <a:t>Az első forduló feladatainak nagyobb része alapszintű, „diákbarát”</a:t>
            </a:r>
          </a:p>
          <a:p>
            <a:pPr>
              <a:lnSpc>
                <a:spcPct val="120000"/>
              </a:lnSpc>
            </a:pPr>
            <a:r>
              <a:rPr lang="hu-HU" sz="5100" dirty="0"/>
              <a:t>Külön kategória gimnazistáknak és szakközépiskolásoknak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5337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hu-HU" b="1" dirty="0"/>
              <a:t>Otthon végzett </a:t>
            </a:r>
            <a:r>
              <a:rPr lang="hu-HU" b="1" dirty="0" smtClean="0"/>
              <a:t>munka I.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3200" dirty="0"/>
              <a:t>Súlya a felkészülésben diákonként rendkívül változó</a:t>
            </a:r>
          </a:p>
          <a:p>
            <a:r>
              <a:rPr lang="hu-HU" sz="3200" dirty="0"/>
              <a:t>A tehetséges szakközépiskolás diákok legnagyobb részénél a fő hangsúly az iskolai munkán van</a:t>
            </a:r>
          </a:p>
          <a:p>
            <a:r>
              <a:rPr lang="hu-HU" sz="3200" dirty="0"/>
              <a:t>A tehetséggondozó tanár egyik legfontosabb feladata, hogy az otthoni munkára motiválja a diákot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9405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794352"/>
          </a:xfrm>
        </p:spPr>
        <p:txBody>
          <a:bodyPr>
            <a:noAutofit/>
          </a:bodyPr>
          <a:lstStyle/>
          <a:p>
            <a:r>
              <a:rPr lang="hu-HU" b="1" dirty="0"/>
              <a:t>Otthon végzett munka </a:t>
            </a:r>
            <a:r>
              <a:rPr lang="hu-HU" b="1" dirty="0" smtClean="0"/>
              <a:t>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sz="3000" dirty="0"/>
              <a:t>Kiemelkedő, színvonalas felkészülés kizárólag rengeteg otthon végzett munkával képzelhető el!</a:t>
            </a:r>
          </a:p>
          <a:p>
            <a:r>
              <a:rPr lang="hu-HU" sz="3000" dirty="0"/>
              <a:t>Mennyisége akár többszörösen felülmúlhatja az iskolai munkáét!</a:t>
            </a:r>
          </a:p>
          <a:p>
            <a:r>
              <a:rPr lang="hu-HU" sz="3000" dirty="0"/>
              <a:t>Fontos a felkészítő tanár motivációs munkája</a:t>
            </a:r>
          </a:p>
          <a:p>
            <a:r>
              <a:rPr lang="hu-HU" sz="3000" dirty="0"/>
              <a:t>Folyamatos tanári kontroll</a:t>
            </a:r>
          </a:p>
          <a:p>
            <a:r>
              <a:rPr lang="hu-HU" sz="3000" dirty="0"/>
              <a:t>A munkát a diák végzi ugyan, de a tanárnak kell azt </a:t>
            </a:r>
            <a:r>
              <a:rPr lang="hu-HU" sz="3000" dirty="0" err="1"/>
              <a:t>tematizálnia</a:t>
            </a:r>
            <a:endParaRPr lang="hu-HU" sz="30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4934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514432"/>
          </a:xfrm>
        </p:spPr>
        <p:txBody>
          <a:bodyPr>
            <a:normAutofit fontScale="90000"/>
          </a:bodyPr>
          <a:lstStyle/>
          <a:p>
            <a:r>
              <a:rPr lang="hu-HU" sz="5400" b="1" dirty="0"/>
              <a:t>Az otthoni munka egy lehetséges módja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04772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u-HU" sz="3200" dirty="0"/>
              <a:t>Egyre nehezebb feladatsorokat tartalmazó, lehetőleg tematikusan szerkesztett feladatgyűjtemények</a:t>
            </a:r>
          </a:p>
          <a:p>
            <a:pPr>
              <a:lnSpc>
                <a:spcPct val="90000"/>
              </a:lnSpc>
            </a:pPr>
            <a:r>
              <a:rPr lang="hu-HU" sz="3200" dirty="0"/>
              <a:t>A diák által a feldolgozás közben talált problémás feladatok ismertetése</a:t>
            </a:r>
          </a:p>
          <a:p>
            <a:pPr>
              <a:lnSpc>
                <a:spcPct val="90000"/>
              </a:lnSpc>
            </a:pPr>
            <a:r>
              <a:rPr lang="hu-HU" sz="3200" dirty="0"/>
              <a:t>Kapcsolódó plusz elmélet feldolgozása</a:t>
            </a:r>
          </a:p>
          <a:p>
            <a:pPr>
              <a:lnSpc>
                <a:spcPct val="90000"/>
              </a:lnSpc>
            </a:pPr>
            <a:r>
              <a:rPr lang="hu-HU" sz="3200" dirty="0"/>
              <a:t>Források megjelölése önálló feldolgozáshoz</a:t>
            </a:r>
          </a:p>
          <a:p>
            <a:pPr>
              <a:lnSpc>
                <a:spcPct val="90000"/>
              </a:lnSpc>
            </a:pPr>
            <a:r>
              <a:rPr lang="hu-HU" sz="3200" dirty="0"/>
              <a:t>Folyamatos tanári kontroll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8711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b="1" dirty="0" smtClean="0">
                <a:solidFill>
                  <a:srgbClr val="FF0000"/>
                </a:solidFill>
              </a:rPr>
              <a:t>A </a:t>
            </a:r>
            <a:r>
              <a:rPr lang="hu-HU" b="1" dirty="0" err="1" smtClean="0">
                <a:solidFill>
                  <a:srgbClr val="FF0000"/>
                </a:solidFill>
              </a:rPr>
              <a:t>Boronkay</a:t>
            </a:r>
            <a:r>
              <a:rPr lang="hu-HU" b="1" dirty="0" smtClean="0">
                <a:solidFill>
                  <a:srgbClr val="FF0000"/>
                </a:solidFill>
              </a:rPr>
              <a:t> néhány eredménye I.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b="1" dirty="0" smtClean="0">
                <a:solidFill>
                  <a:srgbClr val="C00000"/>
                </a:solidFill>
              </a:rPr>
              <a:t>Matematika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hu-HU" b="1" dirty="0">
                <a:solidFill>
                  <a:schemeClr val="tx2">
                    <a:lumMod val="50000"/>
                  </a:schemeClr>
                </a:solidFill>
              </a:rPr>
              <a:t>É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vente 10-15 </a:t>
            </a:r>
            <a:r>
              <a:rPr lang="hu-HU" b="1" dirty="0">
                <a:solidFill>
                  <a:schemeClr val="tx2">
                    <a:lumMod val="50000"/>
                  </a:schemeClr>
                </a:solidFill>
              </a:rPr>
              <a:t>OKTV döntős, közülük 4-5 fő 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1-10. </a:t>
            </a:r>
            <a:r>
              <a:rPr lang="hu-HU" b="1" dirty="0">
                <a:solidFill>
                  <a:schemeClr val="tx2">
                    <a:lumMod val="50000"/>
                  </a:schemeClr>
                </a:solidFill>
              </a:rPr>
              <a:t>helyezés, 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utóbbi </a:t>
            </a:r>
            <a:r>
              <a:rPr lang="hu-HU" b="1" dirty="0">
                <a:solidFill>
                  <a:schemeClr val="tx2">
                    <a:lumMod val="50000"/>
                  </a:schemeClr>
                </a:solidFill>
              </a:rPr>
              <a:t>két évben 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1.,3.; 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ill. 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1-3.</a:t>
            </a:r>
            <a:endParaRPr lang="hu-HU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hu-HU" b="1" dirty="0" smtClean="0">
                <a:solidFill>
                  <a:srgbClr val="C00000"/>
                </a:solidFill>
              </a:rPr>
              <a:t>Fizika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Több </a:t>
            </a:r>
            <a:r>
              <a:rPr lang="hu-HU" b="1" dirty="0">
                <a:solidFill>
                  <a:schemeClr val="tx2">
                    <a:lumMod val="50000"/>
                  </a:schemeClr>
                </a:solidFill>
              </a:rPr>
              <a:t>döntős 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1-10. 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helyezés</a:t>
            </a:r>
          </a:p>
          <a:p>
            <a:r>
              <a:rPr lang="hu-HU" b="1" dirty="0" smtClean="0">
                <a:solidFill>
                  <a:srgbClr val="C00000"/>
                </a:solidFill>
              </a:rPr>
              <a:t>Szakmai tárgyak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OSZTV</a:t>
            </a:r>
            <a:r>
              <a:rPr lang="hu-HU" b="1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hu-HU" b="1" dirty="0" err="1">
                <a:solidFill>
                  <a:schemeClr val="tx2">
                    <a:lumMod val="50000"/>
                  </a:schemeClr>
                </a:solidFill>
              </a:rPr>
              <a:t>SZéTV</a:t>
            </a:r>
            <a:r>
              <a:rPr lang="hu-HU" b="1" dirty="0">
                <a:solidFill>
                  <a:schemeClr val="tx2">
                    <a:lumMod val="50000"/>
                  </a:schemeClr>
                </a:solidFill>
              </a:rPr>
              <a:t> minden évben több 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1-3. 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helyezés</a:t>
            </a:r>
          </a:p>
          <a:p>
            <a:r>
              <a:rPr lang="hu-HU" b="1" dirty="0" smtClean="0">
                <a:solidFill>
                  <a:srgbClr val="C00000"/>
                </a:solidFill>
              </a:rPr>
              <a:t>Kémia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OKTV 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7., </a:t>
            </a:r>
            <a:r>
              <a:rPr lang="hu-HU" b="1" dirty="0">
                <a:solidFill>
                  <a:schemeClr val="tx2">
                    <a:lumMod val="50000"/>
                  </a:schemeClr>
                </a:solidFill>
              </a:rPr>
              <a:t>Irinyi 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1-3.</a:t>
            </a:r>
            <a:endParaRPr lang="hu-HU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2854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00776"/>
          </a:xfrm>
        </p:spPr>
        <p:txBody>
          <a:bodyPr>
            <a:noAutofit/>
          </a:bodyPr>
          <a:lstStyle/>
          <a:p>
            <a:r>
              <a:rPr lang="hu-HU" sz="4800" b="1" dirty="0" smtClean="0"/>
              <a:t>Diákok </a:t>
            </a:r>
            <a:r>
              <a:rPr lang="hu-HU" sz="4800" b="1" dirty="0"/>
              <a:t>gondolatai a </a:t>
            </a:r>
            <a:r>
              <a:rPr lang="hu-HU" sz="4800" b="1" dirty="0" smtClean="0"/>
              <a:t>tehetséggondozásról I.</a:t>
            </a:r>
            <a:endParaRPr lang="hu-HU" sz="48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7572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hu-HU" sz="2800" dirty="0"/>
              <a:t>A tanár személye és matematikához való hozzáállása sokkal nagyobb mértékben tud hozzájárulni egy diák fejlesztéséhez, mint pusztán a tanár tudása, tájékozottsága, óravezetése, stb.”</a:t>
            </a:r>
          </a:p>
          <a:p>
            <a:pPr>
              <a:lnSpc>
                <a:spcPct val="120000"/>
              </a:lnSpc>
            </a:pPr>
            <a:r>
              <a:rPr lang="hu-HU" sz="2800" dirty="0"/>
              <a:t>„Én magamat rendkívül lusta embernek ítélem, de tanár úr motivációjára 11.-ben elkezdtem otthon is készülni, aminek meg is lett az eredménye.”</a:t>
            </a:r>
          </a:p>
          <a:p>
            <a:pPr>
              <a:lnSpc>
                <a:spcPct val="120000"/>
              </a:lnSpc>
            </a:pPr>
            <a:r>
              <a:rPr lang="hu-HU" sz="2800" dirty="0"/>
              <a:t>„Sokat jelentett még, hogy tanár úr folyamatosan ellátott könyvekkel, illetve adott témához tartozó, a középiskolás ismereteken túlmutató  nyomtatványokkal.”</a:t>
            </a:r>
          </a:p>
          <a:p>
            <a:pPr>
              <a:lnSpc>
                <a:spcPct val="120000"/>
              </a:lnSpc>
            </a:pPr>
            <a:r>
              <a:rPr lang="hu-HU" sz="2800" dirty="0"/>
              <a:t>„A csoportos foglalkozás jó ötletnek tűnik, annak ellenére, hogy én kicsit hátráltatónak éreztem… Fontos, hogy a diák sok forrásból tanuljon, ezek lehetnek más tanárok vagy saját diáktársai.”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6309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442424"/>
          </a:xfrm>
        </p:spPr>
        <p:txBody>
          <a:bodyPr>
            <a:noAutofit/>
          </a:bodyPr>
          <a:lstStyle/>
          <a:p>
            <a:r>
              <a:rPr lang="hu-HU" sz="4800" b="1" dirty="0"/>
              <a:t>Diákok gondolatai a tehetséggondozásról </a:t>
            </a:r>
            <a:r>
              <a:rPr lang="hu-HU" sz="4800" b="1" dirty="0" smtClean="0"/>
              <a:t>II.</a:t>
            </a:r>
            <a:endParaRPr lang="hu-HU" sz="4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4389120"/>
          </a:xfrm>
        </p:spPr>
        <p:txBody>
          <a:bodyPr>
            <a:normAutofit fontScale="92500"/>
          </a:bodyPr>
          <a:lstStyle/>
          <a:p>
            <a:r>
              <a:rPr lang="hu-HU" sz="2400" dirty="0"/>
              <a:t>„Én egy kicsit keveselltem a heti egy </a:t>
            </a:r>
            <a:r>
              <a:rPr lang="hu-HU" sz="2400" dirty="0" smtClean="0"/>
              <a:t>szakkört … ennek </a:t>
            </a:r>
            <a:r>
              <a:rPr lang="hu-HU" sz="2400" dirty="0"/>
              <a:t>ellenére nagyban hozzájárult a felkészülésemhez”</a:t>
            </a:r>
          </a:p>
          <a:p>
            <a:r>
              <a:rPr lang="hu-HU" sz="2400" dirty="0"/>
              <a:t>„Nyilván a versenyre való felkészülés elsősorban a diák dolga, de a tanárok feladata a motiváció folyamatos biztosítása, amelyre heti egy-két alkalom nem biztos, hogy elég.”</a:t>
            </a:r>
          </a:p>
          <a:p>
            <a:r>
              <a:rPr lang="hu-HU" sz="2400" dirty="0"/>
              <a:t>„Fontos még szerintem az egész </a:t>
            </a:r>
            <a:r>
              <a:rPr lang="hu-HU" sz="2400" dirty="0" err="1"/>
              <a:t>Boronkay</a:t>
            </a:r>
            <a:r>
              <a:rPr lang="hu-HU" sz="2400" dirty="0"/>
              <a:t> hozzáállása a versenyekhez. A versenyeztetés már 9. osztálytól kezdődik, és szinte nincs olyan hónap, amikor ne lenne mire készülni.”</a:t>
            </a:r>
          </a:p>
          <a:p>
            <a:r>
              <a:rPr lang="hu-HU" sz="2400" dirty="0"/>
              <a:t>„A diák fejlődésének nagy része kizárólag a tanártól függ, és azt hiszem ez az, amiben a </a:t>
            </a:r>
            <a:r>
              <a:rPr lang="hu-HU" sz="2400" dirty="0" err="1"/>
              <a:t>Boronkay</a:t>
            </a:r>
            <a:r>
              <a:rPr lang="hu-HU" sz="2400" dirty="0"/>
              <a:t> többet tud, mint más iskolák, legyenek azok akár gimnáziumok is.”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1987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7200" b="1" dirty="0"/>
              <a:t>A feladat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3600" dirty="0"/>
              <a:t>Igaz-e, hogy egy </a:t>
            </a:r>
            <a:r>
              <a:rPr lang="hu-HU" sz="3600" dirty="0" smtClean="0"/>
              <a:t>tetszőlegesen kiválasztott </a:t>
            </a:r>
            <a:r>
              <a:rPr lang="hu-HU" sz="3600" dirty="0"/>
              <a:t>kilenctagú társaságban mindig van három olyan személy, akik páronként ismerik egymást, vagy négy olyan, akik páronként nem ismerik egymást?</a:t>
            </a:r>
          </a:p>
        </p:txBody>
      </p:sp>
    </p:spTree>
    <p:extLst>
      <p:ext uri="{BB962C8B-B14F-4D97-AF65-F5344CB8AC3E}">
        <p14:creationId xmlns:p14="http://schemas.microsoft.com/office/powerpoint/2010/main" val="322726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6600" b="1" dirty="0"/>
              <a:t>Első rásegítő feladat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3200" dirty="0"/>
              <a:t>Adott a síkban öt pont, melyek közül semelyik három nem illeszkedik egy egyenesre. A pontokat páronként kössük össze szakasszal. Kiszínezhetők-e ezek az összekötő szakaszok két különböző színnel úgy, hogy ne keletkezzen az ábrán egyszínű háromszög? (A háromszög minden csúcsa az eredeti pontok valamelyike.)</a:t>
            </a:r>
          </a:p>
        </p:txBody>
      </p:sp>
    </p:spTree>
    <p:extLst>
      <p:ext uri="{BB962C8B-B14F-4D97-AF65-F5344CB8AC3E}">
        <p14:creationId xmlns:p14="http://schemas.microsoft.com/office/powerpoint/2010/main" val="177409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Megoldás</a:t>
            </a:r>
          </a:p>
        </p:txBody>
      </p:sp>
      <p:sp>
        <p:nvSpPr>
          <p:cNvPr id="4" name="Téglalap 3"/>
          <p:cNvSpPr/>
          <p:nvPr/>
        </p:nvSpPr>
        <p:spPr>
          <a:xfrm>
            <a:off x="499919" y="5840397"/>
            <a:ext cx="77256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600" dirty="0"/>
              <a:t>Nem keletkezett egyszínű háromszög!</a:t>
            </a:r>
          </a:p>
        </p:txBody>
      </p:sp>
      <p:sp>
        <p:nvSpPr>
          <p:cNvPr id="5" name="Téglalap 4"/>
          <p:cNvSpPr/>
          <p:nvPr/>
        </p:nvSpPr>
        <p:spPr>
          <a:xfrm>
            <a:off x="516397" y="1988840"/>
            <a:ext cx="37745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600" dirty="0"/>
              <a:t>Készítsünk gráfot!</a:t>
            </a: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601762"/>
            <a:ext cx="3342858" cy="3185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109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5400" b="1" dirty="0"/>
              <a:t>Második rásegítő feladat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047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3200" dirty="0"/>
              <a:t>Tekintsünk most hat pontot, melyek közül semelyik három nem illeszkedik egy egyenesre. Mutassuk meg, hogy a pontokat összekötő szakaszokat két színnel kiszínezve, keletkezik egyszínű háromszög!</a:t>
            </a:r>
          </a:p>
        </p:txBody>
      </p:sp>
    </p:spTree>
    <p:extLst>
      <p:ext uri="{BB962C8B-B14F-4D97-AF65-F5344CB8AC3E}">
        <p14:creationId xmlns:p14="http://schemas.microsoft.com/office/powerpoint/2010/main" val="274992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hu-HU" b="1" dirty="0"/>
              <a:t>Megoldás</a:t>
            </a:r>
          </a:p>
        </p:txBody>
      </p:sp>
      <p:sp>
        <p:nvSpPr>
          <p:cNvPr id="4" name="Téglalap 3"/>
          <p:cNvSpPr/>
          <p:nvPr/>
        </p:nvSpPr>
        <p:spPr>
          <a:xfrm>
            <a:off x="467544" y="1340768"/>
            <a:ext cx="81369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dirty="0"/>
              <a:t>Ismét gráfot </a:t>
            </a:r>
            <a:r>
              <a:rPr lang="hu-HU" sz="2800" dirty="0" smtClean="0"/>
              <a:t>készítünk. </a:t>
            </a:r>
            <a:endParaRPr lang="hu-HU" sz="2800" dirty="0"/>
          </a:p>
        </p:txBody>
      </p:sp>
      <p:sp>
        <p:nvSpPr>
          <p:cNvPr id="5" name="Téglalap 4"/>
          <p:cNvSpPr/>
          <p:nvPr/>
        </p:nvSpPr>
        <p:spPr>
          <a:xfrm>
            <a:off x="461737" y="5666417"/>
            <a:ext cx="79928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dirty="0" smtClean="0"/>
              <a:t>Most </a:t>
            </a:r>
            <a:r>
              <a:rPr lang="hu-HU" sz="2800" dirty="0"/>
              <a:t>kössük össze a csúcsokat, melyekbe ezek az egyszínű szakaszok vezetnek...</a:t>
            </a:r>
          </a:p>
        </p:txBody>
      </p:sp>
      <p:pic>
        <p:nvPicPr>
          <p:cNvPr id="205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863988"/>
            <a:ext cx="3333334" cy="2883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181" y="1757826"/>
            <a:ext cx="1866667" cy="305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181" y="1756247"/>
            <a:ext cx="250000" cy="25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églalap 8"/>
          <p:cNvSpPr/>
          <p:nvPr/>
        </p:nvSpPr>
        <p:spPr>
          <a:xfrm>
            <a:off x="467544" y="4743087"/>
            <a:ext cx="83529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dirty="0"/>
              <a:t>Válasszunk ki egy csúcsot. </a:t>
            </a:r>
            <a:r>
              <a:rPr lang="hu-HU" sz="2800" dirty="0" smtClean="0"/>
              <a:t>A </a:t>
            </a:r>
            <a:r>
              <a:rPr lang="hu-HU" sz="2800" dirty="0"/>
              <a:t>skatulya-elv alapján a kiinduló öt él közt lesz legalább három azonos színű! </a:t>
            </a:r>
          </a:p>
        </p:txBody>
      </p:sp>
    </p:spTree>
    <p:extLst>
      <p:ext uri="{BB962C8B-B14F-4D97-AF65-F5344CB8AC3E}">
        <p14:creationId xmlns:p14="http://schemas.microsoft.com/office/powerpoint/2010/main" val="3154963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647056"/>
          </a:xfrm>
        </p:spPr>
        <p:txBody>
          <a:bodyPr>
            <a:noAutofit/>
          </a:bodyPr>
          <a:lstStyle/>
          <a:p>
            <a:r>
              <a:rPr lang="hu-HU" sz="5400" b="1" dirty="0"/>
              <a:t>Gondoljuk tovább az előző feladatot!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543672"/>
          </a:xfrm>
        </p:spPr>
        <p:txBody>
          <a:bodyPr>
            <a:normAutofit/>
          </a:bodyPr>
          <a:lstStyle/>
          <a:p>
            <a:r>
              <a:rPr lang="hu-HU" sz="3600" dirty="0"/>
              <a:t>Állítás: azonos feltételek mellett keletkezik legalább még egy egyszínű háromszög (nem feltétlen megegyező színű az előzővel).</a:t>
            </a:r>
          </a:p>
        </p:txBody>
      </p:sp>
    </p:spTree>
    <p:extLst>
      <p:ext uri="{BB962C8B-B14F-4D97-AF65-F5344CB8AC3E}">
        <p14:creationId xmlns:p14="http://schemas.microsoft.com/office/powerpoint/2010/main" val="176734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Megoldás</a:t>
            </a:r>
          </a:p>
        </p:txBody>
      </p:sp>
      <p:sp>
        <p:nvSpPr>
          <p:cNvPr id="4" name="Téglalap 3"/>
          <p:cNvSpPr/>
          <p:nvPr/>
        </p:nvSpPr>
        <p:spPr>
          <a:xfrm>
            <a:off x="467544" y="2035058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200" dirty="0"/>
              <a:t>Felhasználhatjuk a korábbi eredményünket, mely szerint egy háromszögünk már biztosan van.</a:t>
            </a:r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948" y="3356992"/>
            <a:ext cx="8643234" cy="3088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572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10081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800" dirty="0"/>
              <a:t>A maradék három csúcs mindegyikét kössük össze a háromszög csúcsaival! </a:t>
            </a:r>
          </a:p>
        </p:txBody>
      </p:sp>
      <p:sp>
        <p:nvSpPr>
          <p:cNvPr id="4" name="Téglalap 3"/>
          <p:cNvSpPr/>
          <p:nvPr/>
        </p:nvSpPr>
        <p:spPr>
          <a:xfrm>
            <a:off x="557808" y="4869160"/>
            <a:ext cx="819065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dirty="0"/>
              <a:t>Az egy csúcsból induló élek között legfeljebb egy lehet piros, különben keletkezik egy új piros háromszög. Azaz mindhárom csúcsból legalább két háromszögcsúcshoz indul kék vonal.</a:t>
            </a:r>
          </a:p>
        </p:txBody>
      </p:sp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707" y="2060848"/>
            <a:ext cx="2942858" cy="254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6713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b="1" dirty="0" smtClean="0">
                <a:solidFill>
                  <a:srgbClr val="FF0000"/>
                </a:solidFill>
              </a:rPr>
              <a:t>A </a:t>
            </a:r>
            <a:r>
              <a:rPr lang="hu-HU" b="1" dirty="0" err="1" smtClean="0">
                <a:solidFill>
                  <a:srgbClr val="FF0000"/>
                </a:solidFill>
              </a:rPr>
              <a:t>Boronkay</a:t>
            </a:r>
            <a:r>
              <a:rPr lang="hu-HU" b="1" dirty="0" smtClean="0">
                <a:solidFill>
                  <a:srgbClr val="FF0000"/>
                </a:solidFill>
              </a:rPr>
              <a:t> néhány eredménye II.</a:t>
            </a: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b="1" dirty="0" smtClean="0">
                <a:solidFill>
                  <a:srgbClr val="C00000"/>
                </a:solidFill>
              </a:rPr>
              <a:t>Biológia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Kitaibel 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1-3.</a:t>
            </a:r>
            <a:endParaRPr lang="hu-HU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hu-HU" b="1" dirty="0" smtClean="0">
                <a:solidFill>
                  <a:srgbClr val="C00000"/>
                </a:solidFill>
              </a:rPr>
              <a:t>Magyar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OKTV 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1., </a:t>
            </a:r>
            <a:r>
              <a:rPr lang="hu-HU" b="1" dirty="0" err="1" smtClean="0">
                <a:solidFill>
                  <a:schemeClr val="tx2">
                    <a:lumMod val="50000"/>
                  </a:schemeClr>
                </a:solidFill>
              </a:rPr>
              <a:t>Implom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 helyesírási verseny több 1. hely, 3 db Kazinczy-díjas</a:t>
            </a:r>
          </a:p>
          <a:p>
            <a:r>
              <a:rPr lang="hu-HU" b="1" dirty="0" smtClean="0">
                <a:solidFill>
                  <a:srgbClr val="C00000"/>
                </a:solidFill>
              </a:rPr>
              <a:t>Sport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Éves összesített rangsor: 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1-3.</a:t>
            </a:r>
            <a:endParaRPr lang="hu-HU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hu-HU" b="1" dirty="0" smtClean="0">
                <a:solidFill>
                  <a:srgbClr val="C00000"/>
                </a:solidFill>
              </a:rPr>
              <a:t>Egyéb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Innovációs verseny: többször 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1-3. 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díj, </a:t>
            </a:r>
            <a:r>
              <a:rPr lang="hu-HU" b="1" dirty="0" err="1" smtClean="0">
                <a:solidFill>
                  <a:schemeClr val="tx2">
                    <a:lumMod val="50000"/>
                  </a:schemeClr>
                </a:solidFill>
              </a:rPr>
              <a:t>Eu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. 1. díj, TUDOK több nagy- és I. díj, Iskolai rangsor 1. hely</a:t>
            </a:r>
          </a:p>
          <a:p>
            <a:endParaRPr lang="hu-HU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47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341" y="2924944"/>
            <a:ext cx="3433334" cy="305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églalap 3"/>
          <p:cNvSpPr/>
          <p:nvPr/>
        </p:nvSpPr>
        <p:spPr>
          <a:xfrm>
            <a:off x="395536" y="1124744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200" dirty="0"/>
              <a:t>Skatulya-elv alapján bármely két csúcsunkhoz lesz a háromszögnek olyan csúcsa, melybe mindkettőből kék vonal vezet.</a:t>
            </a:r>
          </a:p>
        </p:txBody>
      </p:sp>
    </p:spTree>
    <p:extLst>
      <p:ext uri="{BB962C8B-B14F-4D97-AF65-F5344CB8AC3E}">
        <p14:creationId xmlns:p14="http://schemas.microsoft.com/office/powerpoint/2010/main" val="395980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12241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3200" dirty="0"/>
              <a:t>Így ezeket a csúcsokat nem köthetjük össze kék vonallal, különben keletkezik egy kék háromszög.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780928"/>
            <a:ext cx="3433334" cy="305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56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1800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3600" dirty="0"/>
              <a:t>Csak pirossal köthetjük össze a vizsgált pontokat, így keletkezik egy újabb piros háromszög, tehát készen vagyunk.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60648" y="2780928"/>
            <a:ext cx="11524312" cy="3889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623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Gyakorló feladat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u-HU" sz="3200" dirty="0"/>
              <a:t>Vizsgáljuk meg az előző problémát tizenhét pont és három szín esetén!</a:t>
            </a:r>
          </a:p>
          <a:p>
            <a:pPr marL="0" indent="0">
              <a:buNone/>
            </a:pPr>
            <a:r>
              <a:rPr lang="hu-HU" sz="3200" dirty="0"/>
              <a:t>Skatulya-elv alapján, ha kiválasztunk egy csúcsot és összekötjük az összes többivel, a kiszínezésnél lesz olyan szín, amellyel legalább hat kivezető élt színezünk. Így az azokat összekötő vonalakat már csak a két maradék színnel színezhetjük. Ezzel a feladatot lényegében visszavezettük az előzőre.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8791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Egy új megközelítés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3200" dirty="0"/>
              <a:t>Adott a síkon hat pont, melyek közül semelyik három nincs egy egyenesen. A pontok távolságai páronként különbözőek. Bizonyítsuk be, hogy az adott pontok összekötésével keletkező háromszögek között van két olyan, amelyeknek egy oldaluk közös, és ez a közös oldal az egyik háromszögben a legkisebb, a másikban pedig a legnagyobb</a:t>
            </a:r>
            <a:r>
              <a:rPr lang="hu-HU" sz="3200" dirty="0" smtClean="0"/>
              <a:t>!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127345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hu-HU" b="1" dirty="0"/>
              <a:t>Megoldás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800" dirty="0"/>
              <a:t>Két pontot összekötő szakaszt színezzünk pirosra, ha a szakasz valamely, az eredeti pontok által alkotott háromszögben legrövidebb oldal, kékre ha nem legrövidebb oldal egyetlen háromszögben sem. A korábbiak alapján keletkezik egyszínű háromszög. Kék nem lehet, hiszen akkor a legrövidebb oldalát a feltételek miatt pirosra kellene színeznünk. </a:t>
            </a:r>
            <a:r>
              <a:rPr lang="hu-HU" sz="2800" dirty="0" smtClean="0"/>
              <a:t/>
            </a:r>
            <a:br>
              <a:rPr lang="hu-HU" sz="2800" dirty="0" smtClean="0"/>
            </a:br>
            <a:r>
              <a:rPr lang="hu-HU" sz="2800" dirty="0" smtClean="0"/>
              <a:t>A </a:t>
            </a:r>
            <a:r>
              <a:rPr lang="hu-HU" sz="2800" dirty="0"/>
              <a:t>keletkezett piros háromszögünk minden oldala valamely háromszögben legrövidebb, így az ő leghosszabb oldala rendelkezik a keresett tulajdonsággal!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006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És most újra az eredeti feladat!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3200" dirty="0"/>
              <a:t>Készítsünk kilenc csúcsú gráfot, és színezzük ki az éleit két színnel. Pirossal, ha a két csúcs "ismeri" egymást, kékkel ha nem. Válasszunk ki egy csúcsot, és vizsgáljuk a kiinduló élek színét! Ha van négy olyan csúcs, amelybe piros él vezet, készen vagyunk, hiszen ezek közül bármelyik kettőt csak kékkel köthetjük össze.</a:t>
            </a:r>
          </a:p>
        </p:txBody>
      </p:sp>
    </p:spTree>
    <p:extLst>
      <p:ext uri="{BB962C8B-B14F-4D97-AF65-F5344CB8AC3E}">
        <p14:creationId xmlns:p14="http://schemas.microsoft.com/office/powerpoint/2010/main" val="180804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64053"/>
            <a:ext cx="10083773" cy="46065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églalap 3"/>
          <p:cNvSpPr/>
          <p:nvPr/>
        </p:nvSpPr>
        <p:spPr>
          <a:xfrm>
            <a:off x="467544" y="5085184"/>
            <a:ext cx="82809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200" dirty="0"/>
              <a:t>Így pedig lesz egy négyfős társaság, melyben páronként nem ismerik egymást. </a:t>
            </a:r>
            <a:r>
              <a:rPr lang="hu-HU" sz="3200" dirty="0" smtClean="0"/>
              <a:t/>
            </a:r>
            <a:br>
              <a:rPr lang="hu-HU" sz="3200" dirty="0" smtClean="0"/>
            </a:br>
            <a:r>
              <a:rPr lang="hu-HU" sz="3200" dirty="0" smtClean="0"/>
              <a:t>Tehát </a:t>
            </a:r>
            <a:r>
              <a:rPr lang="hu-HU" sz="3200" dirty="0"/>
              <a:t>legfeljebb három csúcsba vezet piros él.</a:t>
            </a:r>
          </a:p>
        </p:txBody>
      </p:sp>
    </p:spTree>
    <p:extLst>
      <p:ext uri="{BB962C8B-B14F-4D97-AF65-F5344CB8AC3E}">
        <p14:creationId xmlns:p14="http://schemas.microsoft.com/office/powerpoint/2010/main" val="317442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2160240"/>
          </a:xfrm>
        </p:spPr>
        <p:txBody>
          <a:bodyPr/>
          <a:lstStyle/>
          <a:p>
            <a:pPr marL="0" indent="0">
              <a:buNone/>
            </a:pPr>
            <a:r>
              <a:rPr lang="hu-HU" sz="3200" dirty="0"/>
              <a:t>Ha pedig van hat olyan csúcs amelybe kék él vezet, akkor a korábbi eredményeink alapján ebben a hatszögben keletkezik egyszínű háromszög.</a:t>
            </a:r>
          </a:p>
          <a:p>
            <a:endParaRPr lang="hu-H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605702"/>
            <a:ext cx="8643234" cy="3950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églalap 3"/>
          <p:cNvSpPr/>
          <p:nvPr/>
        </p:nvSpPr>
        <p:spPr>
          <a:xfrm>
            <a:off x="611560" y="6165304"/>
            <a:ext cx="47268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200" dirty="0"/>
              <a:t>Ha piros, készen vagyunk</a:t>
            </a:r>
            <a:r>
              <a:rPr lang="hu-H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3998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2592288"/>
          </a:xfrm>
        </p:spPr>
        <p:txBody>
          <a:bodyPr/>
          <a:lstStyle/>
          <a:p>
            <a:pPr marL="0" indent="0">
              <a:buNone/>
            </a:pPr>
            <a:r>
              <a:rPr lang="hu-HU" sz="2800" dirty="0"/>
              <a:t>Ha kék, akkor az eredeti csúcsunkkal alkotnak egy egyszínű kék négyszöget, így szintén készen vagyunk. Tehát minden csúcsból legfeljebb három piros, és legfeljebb öt kék él indul.</a:t>
            </a:r>
          </a:p>
          <a:p>
            <a:endParaRPr lang="hu-HU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395" y="2708920"/>
            <a:ext cx="8643234" cy="3959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126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solidFill>
                  <a:srgbClr val="FF0000"/>
                </a:solidFill>
              </a:rPr>
              <a:t>A titok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4000" b="1" dirty="0" smtClean="0">
                <a:solidFill>
                  <a:schemeClr val="tx2">
                    <a:lumMod val="50000"/>
                  </a:schemeClr>
                </a:solidFill>
              </a:rPr>
              <a:t>Van-e </a:t>
            </a:r>
            <a:r>
              <a:rPr lang="hu-HU" sz="4000" b="1" dirty="0">
                <a:solidFill>
                  <a:schemeClr val="tx2">
                    <a:lumMod val="50000"/>
                  </a:schemeClr>
                </a:solidFill>
              </a:rPr>
              <a:t>titka a </a:t>
            </a:r>
            <a:r>
              <a:rPr lang="hu-HU" sz="4000" b="1" dirty="0" err="1" smtClean="0">
                <a:solidFill>
                  <a:schemeClr val="tx2">
                    <a:lumMod val="50000"/>
                  </a:schemeClr>
                </a:solidFill>
              </a:rPr>
              <a:t>Boronkaynak</a:t>
            </a:r>
            <a:r>
              <a:rPr lang="hu-HU" sz="4000" b="1" dirty="0" smtClean="0">
                <a:solidFill>
                  <a:schemeClr val="tx2">
                    <a:lumMod val="50000"/>
                  </a:schemeClr>
                </a:solidFill>
              </a:rPr>
              <a:t>?</a:t>
            </a:r>
          </a:p>
          <a:p>
            <a:r>
              <a:rPr lang="hu-HU" sz="4000" b="1" dirty="0" smtClean="0">
                <a:solidFill>
                  <a:schemeClr val="tx2">
                    <a:lumMod val="50000"/>
                  </a:schemeClr>
                </a:solidFill>
              </a:rPr>
              <a:t>Minek </a:t>
            </a:r>
            <a:r>
              <a:rPr lang="hu-HU" sz="4000" b="1" dirty="0">
                <a:solidFill>
                  <a:schemeClr val="tx2">
                    <a:lumMod val="50000"/>
                  </a:schemeClr>
                </a:solidFill>
              </a:rPr>
              <a:t>köszönhetőek ezek az </a:t>
            </a:r>
            <a:r>
              <a:rPr lang="hu-HU" sz="4000" b="1" dirty="0" smtClean="0">
                <a:solidFill>
                  <a:schemeClr val="tx2">
                    <a:lumMod val="50000"/>
                  </a:schemeClr>
                </a:solidFill>
              </a:rPr>
              <a:t>eredmények?</a:t>
            </a:r>
          </a:p>
          <a:p>
            <a:r>
              <a:rPr lang="hu-HU" sz="4000" b="1" dirty="0" smtClean="0">
                <a:solidFill>
                  <a:schemeClr val="tx2">
                    <a:lumMod val="50000"/>
                  </a:schemeClr>
                </a:solidFill>
              </a:rPr>
              <a:t>Mit </a:t>
            </a:r>
            <a:r>
              <a:rPr lang="hu-HU" sz="4000" b="1" dirty="0">
                <a:solidFill>
                  <a:schemeClr val="tx2">
                    <a:lumMod val="50000"/>
                  </a:schemeClr>
                </a:solidFill>
              </a:rPr>
              <a:t>csinálnak ebben az iskolában ilyen </a:t>
            </a:r>
            <a:r>
              <a:rPr lang="hu-HU" sz="4000" b="1" dirty="0" smtClean="0">
                <a:solidFill>
                  <a:schemeClr val="tx2">
                    <a:lumMod val="50000"/>
                  </a:schemeClr>
                </a:solidFill>
              </a:rPr>
              <a:t>jól?</a:t>
            </a:r>
          </a:p>
          <a:p>
            <a:r>
              <a:rPr lang="hu-HU" sz="4000" b="1" dirty="0">
                <a:solidFill>
                  <a:schemeClr val="tx2">
                    <a:lumMod val="50000"/>
                  </a:schemeClr>
                </a:solidFill>
              </a:rPr>
              <a:t>M</a:t>
            </a:r>
            <a:r>
              <a:rPr lang="hu-HU" sz="4000" b="1" dirty="0" smtClean="0">
                <a:solidFill>
                  <a:schemeClr val="tx2">
                    <a:lumMod val="50000"/>
                  </a:schemeClr>
                </a:solidFill>
              </a:rPr>
              <a:t>it </a:t>
            </a:r>
            <a:r>
              <a:rPr lang="hu-HU" sz="4000" b="1" dirty="0">
                <a:solidFill>
                  <a:schemeClr val="tx2">
                    <a:lumMod val="50000"/>
                  </a:schemeClr>
                </a:solidFill>
              </a:rPr>
              <a:t>csinál a </a:t>
            </a:r>
            <a:r>
              <a:rPr lang="hu-HU" sz="4000" b="1" dirty="0" err="1">
                <a:solidFill>
                  <a:schemeClr val="tx2">
                    <a:lumMod val="50000"/>
                  </a:schemeClr>
                </a:solidFill>
              </a:rPr>
              <a:t>Boronkay</a:t>
            </a:r>
            <a:r>
              <a:rPr lang="hu-HU" sz="4000" b="1" dirty="0">
                <a:solidFill>
                  <a:schemeClr val="tx2">
                    <a:lumMod val="50000"/>
                  </a:schemeClr>
                </a:solidFill>
              </a:rPr>
              <a:t> másképp?</a:t>
            </a:r>
          </a:p>
        </p:txBody>
      </p:sp>
    </p:spTree>
    <p:extLst>
      <p:ext uri="{BB962C8B-B14F-4D97-AF65-F5344CB8AC3E}">
        <p14:creationId xmlns:p14="http://schemas.microsoft.com/office/powerpoint/2010/main" val="65904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1152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3200" dirty="0"/>
              <a:t>Ez csak úgy lehet, ha pontosan három piros, illetve négy kék él indul minden csúcsból!</a:t>
            </a:r>
          </a:p>
          <a:p>
            <a:endParaRPr lang="hu-HU" sz="32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080747"/>
            <a:ext cx="10083773" cy="46065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130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30232" y="692696"/>
            <a:ext cx="8229600" cy="4389120"/>
          </a:xfrm>
        </p:spPr>
        <p:txBody>
          <a:bodyPr/>
          <a:lstStyle/>
          <a:p>
            <a:pPr marL="0" indent="0">
              <a:buNone/>
            </a:pPr>
            <a:r>
              <a:rPr lang="hu-HU" sz="3200" dirty="0"/>
              <a:t>A pirossal kiemelt pontokat nem kötheti össze piros él, így kékkel lesznek összekötve, kék háromszög keletkezik.</a:t>
            </a:r>
          </a:p>
          <a:p>
            <a:endParaRPr lang="hu-HU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2420888"/>
            <a:ext cx="10083773" cy="4619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775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980728"/>
            <a:ext cx="5904656" cy="56166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sz="3200" dirty="0"/>
              <a:t>A kék háromszög jelölt csúcsaiból is pontosan öt kék él indul ki. </a:t>
            </a:r>
            <a:r>
              <a:rPr lang="hu-HU" sz="3200" dirty="0" smtClean="0"/>
              <a:t/>
            </a:r>
            <a:br>
              <a:rPr lang="hu-HU" sz="3200" dirty="0" smtClean="0"/>
            </a:br>
            <a:r>
              <a:rPr lang="hu-HU" sz="3200" dirty="0" smtClean="0"/>
              <a:t>A </a:t>
            </a:r>
            <a:r>
              <a:rPr lang="hu-HU" sz="3200" dirty="0"/>
              <a:t>maradék három-három kék él a kékkel jelölt csúcsokba vezet. </a:t>
            </a:r>
            <a:r>
              <a:rPr lang="hu-HU" sz="3200" dirty="0" smtClean="0"/>
              <a:t/>
            </a:r>
            <a:br>
              <a:rPr lang="hu-HU" sz="3200" dirty="0" smtClean="0"/>
            </a:br>
            <a:r>
              <a:rPr lang="hu-HU" sz="3200" dirty="0" smtClean="0"/>
              <a:t>Ez </a:t>
            </a:r>
            <a:r>
              <a:rPr lang="hu-HU" sz="3200" dirty="0"/>
              <a:t>kilenc él, amely öt csúcsba vezet. Biztosan lesz tehát legalább egy olyan csúcs, amelybe csak legfeljebb egy kék él indul a pirossal jelölt csúcsokból. Így lesz legalább egy olyan kékkel jelölt csúcs, amelyből egy kék él vezet a sárgába, (legfeljebb) egy kék él a pirosak egyikébe, és (legalább) három kék él a többi kék csúcsba!</a:t>
            </a:r>
          </a:p>
          <a:p>
            <a:endParaRPr lang="hu-HU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916832"/>
            <a:ext cx="6410760" cy="3563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502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1944216"/>
          </a:xfrm>
        </p:spPr>
        <p:txBody>
          <a:bodyPr/>
          <a:lstStyle/>
          <a:p>
            <a:pPr marL="0" indent="0">
              <a:buNone/>
            </a:pPr>
            <a:r>
              <a:rPr lang="hu-HU" sz="2800" dirty="0"/>
              <a:t>Most kössük össze ezt a három kékkel jelölt csúcsot, és színezzük ki az éleket! Bármelyik élt kékkel színezve, kapunk négy pontot, amelyek kölcsönösen kék színnel vannak összekötve.</a:t>
            </a:r>
          </a:p>
          <a:p>
            <a:endParaRPr lang="hu-HU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34" y="2898105"/>
            <a:ext cx="8643234" cy="3959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343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389120"/>
          </a:xfrm>
        </p:spPr>
        <p:txBody>
          <a:bodyPr/>
          <a:lstStyle/>
          <a:p>
            <a:pPr marL="0" indent="0">
              <a:buNone/>
            </a:pPr>
            <a:r>
              <a:rPr lang="hu-HU" sz="3200" dirty="0"/>
              <a:t>Csak pirossal köthetjük tehát össze a három kiválasztott élt!</a:t>
            </a:r>
          </a:p>
          <a:p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395536" y="5661248"/>
            <a:ext cx="82089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200" dirty="0"/>
              <a:t>Ezzel pedig keletkezik egy piros háromszög, amivel a bizonyítás végére értünk.</a:t>
            </a: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66" y="1988840"/>
            <a:ext cx="8643234" cy="3959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980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080120"/>
          </a:xfrm>
        </p:spPr>
        <p:txBody>
          <a:bodyPr>
            <a:noAutofit/>
          </a:bodyPr>
          <a:lstStyle/>
          <a:p>
            <a:pPr algn="ctr"/>
            <a:r>
              <a:rPr lang="hu-HU" b="1" dirty="0" smtClean="0">
                <a:solidFill>
                  <a:srgbClr val="FF0000"/>
                </a:solidFill>
              </a:rPr>
              <a:t>A jó és sikeres iskola feltételei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2636912"/>
            <a:ext cx="8229600" cy="316835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u-HU" sz="4000" dirty="0" smtClean="0"/>
              <a:t> </a:t>
            </a:r>
            <a:r>
              <a:rPr lang="hu-HU" sz="4000" b="1" dirty="0">
                <a:solidFill>
                  <a:schemeClr val="tx2">
                    <a:lumMod val="50000"/>
                  </a:schemeClr>
                </a:solidFill>
              </a:rPr>
              <a:t>Jó </a:t>
            </a:r>
            <a:r>
              <a:rPr lang="hu-HU" sz="4000" b="1" dirty="0" smtClean="0">
                <a:solidFill>
                  <a:schemeClr val="tx2">
                    <a:lumMod val="50000"/>
                  </a:schemeClr>
                </a:solidFill>
              </a:rPr>
              <a:t>iskolavezetés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40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hu-HU" sz="4000" b="1" dirty="0">
                <a:solidFill>
                  <a:schemeClr val="tx2">
                    <a:lumMod val="50000"/>
                  </a:schemeClr>
                </a:solidFill>
              </a:rPr>
              <a:t>Jó tanári </a:t>
            </a:r>
            <a:r>
              <a:rPr lang="hu-HU" sz="4000" b="1" dirty="0" smtClean="0">
                <a:solidFill>
                  <a:schemeClr val="tx2">
                    <a:lumMod val="50000"/>
                  </a:schemeClr>
                </a:solidFill>
              </a:rPr>
              <a:t>kar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4000" b="1" dirty="0" smtClean="0">
                <a:solidFill>
                  <a:schemeClr val="tx2">
                    <a:lumMod val="50000"/>
                  </a:schemeClr>
                </a:solidFill>
              </a:rPr>
              <a:t>Tehetséges </a:t>
            </a:r>
            <a:r>
              <a:rPr lang="hu-HU" sz="4000" b="1" dirty="0">
                <a:solidFill>
                  <a:schemeClr val="tx2">
                    <a:lumMod val="50000"/>
                  </a:schemeClr>
                </a:solidFill>
              </a:rPr>
              <a:t>és jó diákok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0146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pPr algn="ctr"/>
            <a:r>
              <a:rPr lang="hu-HU" b="1" dirty="0" smtClean="0">
                <a:solidFill>
                  <a:srgbClr val="FF0000"/>
                </a:solidFill>
              </a:rPr>
              <a:t>Igazgatók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1975-2006</a:t>
            </a:r>
            <a:b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hu-HU" b="1" dirty="0" smtClean="0">
                <a:solidFill>
                  <a:srgbClr val="C00000"/>
                </a:solidFill>
              </a:rPr>
              <a:t>Dr. Molnár Lajos</a:t>
            </a:r>
          </a:p>
          <a:p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2006-</a:t>
            </a:r>
            <a:b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hu-HU" b="1" dirty="0" smtClean="0">
                <a:solidFill>
                  <a:srgbClr val="C00000"/>
                </a:solidFill>
              </a:rPr>
              <a:t>Fábián Gábor</a:t>
            </a:r>
          </a:p>
          <a:p>
            <a:pPr marL="0" indent="0" algn="ctr">
              <a:buNone/>
            </a:pP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Felismerték, hogy az </a:t>
            </a:r>
            <a:r>
              <a:rPr lang="hu-HU" b="1" dirty="0">
                <a:solidFill>
                  <a:schemeClr val="tx2">
                    <a:lumMod val="50000"/>
                  </a:schemeClr>
                </a:solidFill>
              </a:rPr>
              <a:t>iskolának reagálni kell a mindennapi élet változásaihoz, ki kell elégítenie a társadalmi igényeket, rugalmasnak kell lenni és bátran hozzá kell kezdeni az esetleges 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változtatásokhoz, 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profilváltáshoz, azaz </a:t>
            </a:r>
            <a:r>
              <a:rPr lang="hu-HU" b="1" dirty="0" smtClean="0">
                <a:solidFill>
                  <a:srgbClr val="C00000"/>
                </a:solidFill>
              </a:rPr>
              <a:t>innovatívnak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 kell lenni</a:t>
            </a:r>
            <a:endParaRPr lang="hu-HU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08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358</TotalTime>
  <Words>2049</Words>
  <Application>Microsoft Office PowerPoint</Application>
  <PresentationFormat>Diavetítés a képernyőre (4:3 oldalarány)</PresentationFormat>
  <Paragraphs>304</Paragraphs>
  <Slides>74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74</vt:i4>
      </vt:variant>
    </vt:vector>
  </HeadingPairs>
  <TitlesOfParts>
    <vt:vector size="75" baseType="lpstr">
      <vt:lpstr>Áramlás</vt:lpstr>
      <vt:lpstr>Lengyel Csaba – Dr. Minda Mihály  boronkay.vac.HÚÚÚ DE JÓ ISKOLA? Tehetséggondozás a váci Boronkay-ban </vt:lpstr>
      <vt:lpstr>Tartalom</vt:lpstr>
      <vt:lpstr>A jó iskola ismérvei</vt:lpstr>
      <vt:lpstr>Tehetséggondozó iskola</vt:lpstr>
      <vt:lpstr>A Boronkay néhány eredménye I.</vt:lpstr>
      <vt:lpstr>A Boronkay néhány eredménye II.</vt:lpstr>
      <vt:lpstr>A titok</vt:lpstr>
      <vt:lpstr>A jó és sikeres iskola feltételei</vt:lpstr>
      <vt:lpstr>Igazgatók</vt:lpstr>
      <vt:lpstr>Újítások</vt:lpstr>
      <vt:lpstr>Közvetlen vezetés</vt:lpstr>
      <vt:lpstr>Tanári kar</vt:lpstr>
      <vt:lpstr>Diákok</vt:lpstr>
      <vt:lpstr>Ujvári István</vt:lpstr>
      <vt:lpstr>Az újítás lényege</vt:lpstr>
      <vt:lpstr>Szakkör és versenyrendszer</vt:lpstr>
      <vt:lpstr>Országos levelezési szakkör pontversennyel</vt:lpstr>
      <vt:lpstr>Regionális versenyek</vt:lpstr>
      <vt:lpstr>Kempelen verseny I.</vt:lpstr>
      <vt:lpstr>Kempelen verseny II.</vt:lpstr>
      <vt:lpstr>Középiskolára előkészítő tanfolyam</vt:lpstr>
      <vt:lpstr>Komplex levelezési csapatverseny</vt:lpstr>
      <vt:lpstr>Középiskolai matematikaversenyek</vt:lpstr>
      <vt:lpstr>Kiadványok</vt:lpstr>
      <vt:lpstr>2002 után</vt:lpstr>
      <vt:lpstr>Új versenyek, rendezvények</vt:lpstr>
      <vt:lpstr>Fizika</vt:lpstr>
      <vt:lpstr>Felvételi felkészítő tanfolyamok</vt:lpstr>
      <vt:lpstr>Kapcsolat az általános iskolákkal</vt:lpstr>
      <vt:lpstr>Összefoglalás</vt:lpstr>
      <vt:lpstr>Tehetséggondozás a váci Boronkay-ban</vt:lpstr>
      <vt:lpstr>Gimnázium  -  Szakközépiskola</vt:lpstr>
      <vt:lpstr>Hangsúlyok a tehetséggondozásban</vt:lpstr>
      <vt:lpstr>Diákok leterheltsége</vt:lpstr>
      <vt:lpstr>Célok kitűzése</vt:lpstr>
      <vt:lpstr>Tehetséggondozás és/vagy versenyfelkészítés?</vt:lpstr>
      <vt:lpstr>Versenyfelkészítés</vt:lpstr>
      <vt:lpstr>Tehetséggondozás</vt:lpstr>
      <vt:lpstr>Miért versenyeztessünk? Egyáltalán versenyeztessünk?</vt:lpstr>
      <vt:lpstr>Miért ne versenyeztessünk?</vt:lpstr>
      <vt:lpstr>Hogyan csináljuk mi a Boronkayban?</vt:lpstr>
      <vt:lpstr>Differenciált oktatás, csoportfoglalkozások</vt:lpstr>
      <vt:lpstr>Kiugró tehetségek</vt:lpstr>
      <vt:lpstr>Szakköri munka</vt:lpstr>
      <vt:lpstr>Szakköri foglalkozások típusai</vt:lpstr>
      <vt:lpstr>Pest megyei matematika verseny</vt:lpstr>
      <vt:lpstr>Otthon végzett munka I.</vt:lpstr>
      <vt:lpstr>Otthon végzett munka II.</vt:lpstr>
      <vt:lpstr>Az otthoni munka egy lehetséges módja</vt:lpstr>
      <vt:lpstr>Diákok gondolatai a tehetséggondozásról I.</vt:lpstr>
      <vt:lpstr>Diákok gondolatai a tehetséggondozásról II.</vt:lpstr>
      <vt:lpstr>A feladat</vt:lpstr>
      <vt:lpstr>Első rásegítő feladat</vt:lpstr>
      <vt:lpstr>Megoldás</vt:lpstr>
      <vt:lpstr>Második rásegítő feladat</vt:lpstr>
      <vt:lpstr>Megoldás</vt:lpstr>
      <vt:lpstr>Gondoljuk tovább az előző feladatot!</vt:lpstr>
      <vt:lpstr>Megoldás</vt:lpstr>
      <vt:lpstr>PowerPoint bemutató</vt:lpstr>
      <vt:lpstr>PowerPoint bemutató</vt:lpstr>
      <vt:lpstr>PowerPoint bemutató</vt:lpstr>
      <vt:lpstr>PowerPoint bemutató</vt:lpstr>
      <vt:lpstr>Gyakorló feladat</vt:lpstr>
      <vt:lpstr>Egy új megközelítés</vt:lpstr>
      <vt:lpstr>Megoldás</vt:lpstr>
      <vt:lpstr>És most újra az eredeti feladat!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Lengyel Csaba – Dr. Minda Mihály  boronkay.vac.HÚÚÚ DE JÓ ISKOLA? Tehetséggondozás a vácy Boronkay-ban</dc:title>
  <dc:creator>Tanar</dc:creator>
  <cp:lastModifiedBy>Tanar</cp:lastModifiedBy>
  <cp:revision>35</cp:revision>
  <dcterms:created xsi:type="dcterms:W3CDTF">2012-06-24T13:52:27Z</dcterms:created>
  <dcterms:modified xsi:type="dcterms:W3CDTF">2012-07-03T17:42:28Z</dcterms:modified>
</cp:coreProperties>
</file>