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311" r:id="rId3"/>
    <p:sldId id="310" r:id="rId4"/>
    <p:sldId id="319" r:id="rId5"/>
    <p:sldId id="314" r:id="rId6"/>
    <p:sldId id="328" r:id="rId7"/>
    <p:sldId id="344" r:id="rId8"/>
    <p:sldId id="327" r:id="rId9"/>
    <p:sldId id="333" r:id="rId10"/>
    <p:sldId id="324" r:id="rId11"/>
    <p:sldId id="352" r:id="rId12"/>
    <p:sldId id="353" r:id="rId13"/>
    <p:sldId id="330" r:id="rId14"/>
    <p:sldId id="331" r:id="rId15"/>
    <p:sldId id="345" r:id="rId16"/>
    <p:sldId id="346" r:id="rId17"/>
    <p:sldId id="326" r:id="rId18"/>
    <p:sldId id="347" r:id="rId19"/>
    <p:sldId id="348" r:id="rId20"/>
    <p:sldId id="332" r:id="rId21"/>
    <p:sldId id="342" r:id="rId22"/>
    <p:sldId id="343" r:id="rId23"/>
    <p:sldId id="351" r:id="rId24"/>
    <p:sldId id="341" r:id="rId2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0E"/>
    <a:srgbClr val="005C2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éma alapján készült stílus 2 – 4. jelölőszín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929F9F4-4A8F-4326-A1B4-22849713DDAB}" styleName="Sötét stílus 1 – 4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Világos stílus 2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unkaf&#252;ze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4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8037427948399743E-2"/>
          <c:y val="5.1054268823931874E-2"/>
          <c:w val="0.80199880282469405"/>
          <c:h val="0.83124243505107642"/>
        </c:manualLayout>
      </c:layout>
      <c:lineChart>
        <c:grouping val="standard"/>
        <c:ser>
          <c:idx val="1"/>
          <c:order val="1"/>
          <c:marker>
            <c:symbol val="none"/>
          </c:marker>
          <c:val>
            <c:numRef>
              <c:f>Munka1!$F$1:$F$7</c:f>
              <c:numCache>
                <c:formatCode>General</c:formatCode>
                <c:ptCount val="7"/>
              </c:numCache>
            </c:numRef>
          </c:val>
        </c:ser>
        <c:ser>
          <c:idx val="0"/>
          <c:order val="0"/>
          <c:marker>
            <c:symbol val="none"/>
          </c:marker>
          <c:val>
            <c:numRef>
              <c:f>Munka1!$B$1:$B$13</c:f>
              <c:numCache>
                <c:formatCode>General</c:formatCode>
                <c:ptCount val="13"/>
                <c:pt idx="0">
                  <c:v>7</c:v>
                </c:pt>
                <c:pt idx="1">
                  <c:v>4.25</c:v>
                </c:pt>
                <c:pt idx="2">
                  <c:v>2</c:v>
                </c:pt>
                <c:pt idx="3">
                  <c:v>0.25</c:v>
                </c:pt>
                <c:pt idx="4">
                  <c:v>-1</c:v>
                </c:pt>
                <c:pt idx="5">
                  <c:v>-1.7500000000000009</c:v>
                </c:pt>
                <c:pt idx="6">
                  <c:v>-2</c:v>
                </c:pt>
                <c:pt idx="7">
                  <c:v>-1.7500000000000009</c:v>
                </c:pt>
                <c:pt idx="8">
                  <c:v>-1</c:v>
                </c:pt>
                <c:pt idx="9">
                  <c:v>0.25</c:v>
                </c:pt>
                <c:pt idx="10">
                  <c:v>2</c:v>
                </c:pt>
                <c:pt idx="11">
                  <c:v>4.25</c:v>
                </c:pt>
                <c:pt idx="12">
                  <c:v>7</c:v>
                </c:pt>
              </c:numCache>
            </c:numRef>
          </c:val>
        </c:ser>
        <c:marker val="1"/>
        <c:axId val="110118784"/>
        <c:axId val="110172416"/>
      </c:lineChart>
      <c:catAx>
        <c:axId val="110118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</c:title>
        <c:tickLblPos val="nextTo"/>
        <c:crossAx val="110172416"/>
        <c:crosses val="autoZero"/>
        <c:auto val="1"/>
        <c:lblAlgn val="ctr"/>
        <c:lblOffset val="100"/>
      </c:catAx>
      <c:valAx>
        <c:axId val="110172416"/>
        <c:scaling>
          <c:orientation val="minMax"/>
        </c:scaling>
        <c:axPos val="l"/>
        <c:majorGridlines/>
        <c:numFmt formatCode="General" sourceLinked="1"/>
        <c:tickLblPos val="nextTo"/>
        <c:crossAx val="110118784"/>
        <c:crosses val="autoZero"/>
        <c:crossBetween val="between"/>
      </c:valAx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9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0B8CFF-EDCE-4514-B907-4CEA0ABB709E}" type="datetimeFigureOut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D5691E-8E5C-467A-82C3-22EFA1EE6DC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églalap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églalap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églalap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églalap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Egyenes összekötő 2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Téglalap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lipszis 23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24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5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B3D0A-7258-4265-AF67-ED1A066D78D5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6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  <p:sp>
        <p:nvSpPr>
          <p:cNvPr id="17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A844E00-F13D-42AF-AB1B-3F57B21281D2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196A3-7AAC-4A4D-9CFA-C9AB5E57D0D7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9297-7B50-4170-9445-A48E227F8F4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6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églalap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églalap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églalap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églalap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Téglalap 2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Egyenes összekötő 21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Ellipszis 2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Ellipszis 2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545B9-C224-4938-8C31-544449949139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4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C3C1-7192-4EED-AD1F-DB331175583D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5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409A8-DC39-41DD-9605-FDE11FD3CFD0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1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80E52-B382-499E-9FC3-EE862AE9578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6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églalap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églalap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églalap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églalap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églalap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églalap 2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Téglalap 2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Egyenes összekötő 24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lipszis 25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26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42C4-066B-4413-A707-199D323F52DD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6" name="Dia számának helye 5"/>
          <p:cNvSpPr>
            <a:spLocks noGrp="1"/>
          </p:cNvSpPr>
          <p:nvPr>
            <p:ph type="sldNum" sz="quarter" idx="11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9409DE9-71EF-4B91-88B4-B6891C33E89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4C98-F01E-48E6-8E49-6640FC4CA597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B465-4F3D-4F06-AD39-80F927EE6E32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8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sp>
        <p:nvSpPr>
          <p:cNvPr id="8" name="Téglalap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églalap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églalap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Téglalap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Téglalap 2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églalap 21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Egyenes összekötő 2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Téglalap 2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Ellipszis 2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8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561FE-10A2-4BE6-A947-EC1DAD0F7188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8F3DA50-4A53-40CA-A2AF-9B356A2C005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20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99972-900B-454A-B903-F00C09826698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4" name="Dia számának helye 4"/>
          <p:cNvSpPr>
            <a:spLocks noGrp="1"/>
          </p:cNvSpPr>
          <p:nvPr>
            <p:ph type="sldNum" sz="quarter" idx="11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335F5-D3C4-48EB-A8D0-1A4E477096A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églalap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églalap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églalap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églalap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Téglalap 20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2A0D-6BFB-4467-B517-BDF22EC9E7B6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9" name="Dia számának helye 3"/>
          <p:cNvSpPr>
            <a:spLocks noGrp="1"/>
          </p:cNvSpPr>
          <p:nvPr>
            <p:ph type="sldNum" sz="quarter" idx="11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BB3C40-2368-403A-A1BC-FCF920DD2E5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15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Téglalap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églalap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églalap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églalap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églalap 2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églalap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Egyenes összekötő 23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lipszis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églalap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701B7FA-DCCD-45E4-9993-349C910F5F1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B5671-DF8F-4AC2-8092-D560974F52D0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8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15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Téglalap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églalap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églalap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églalap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églalap 20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Téglalap 21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églalap 23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lipszis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églalap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dirty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7F708-C656-46F2-9A76-88FCE02024B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9A9C-47D9-4760-9B96-2F49E1F70A0A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18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0C53F-D5D7-4651-A85B-EF6F9F457D7D}" type="datetime1">
              <a:rPr lang="hu-HU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u-HU"/>
              <a:t>Benkó Katalin</a:t>
            </a: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zis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27C274-91C3-42B1-9802-053BD0C56B7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9230" name="Cím hely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9231" name="Szöveg hely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DC7BC-1952-46D7-93B0-A209ADD194EA}" type="slidenum">
              <a:rPr lang="hu-HU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21507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Átmenet a felső tagozat és a középiskola között</a:t>
            </a:r>
          </a:p>
        </p:txBody>
      </p:sp>
      <p:pic>
        <p:nvPicPr>
          <p:cNvPr id="7" name="Kép 6" descr="a_joker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3284538"/>
            <a:ext cx="2809875" cy="1944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Kép 7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227437"/>
            <a:ext cx="1895475" cy="2419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Jobbra nyíl 8"/>
          <p:cNvSpPr/>
          <p:nvPr/>
        </p:nvSpPr>
        <p:spPr>
          <a:xfrm>
            <a:off x="3779838" y="3789363"/>
            <a:ext cx="18716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511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041D8F3-CCF5-4134-AE22-01B21B2A4EEA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1512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987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700" dirty="0" smtClean="0">
                <a:solidFill>
                  <a:schemeClr val="accent3">
                    <a:lumMod val="75000"/>
                  </a:schemeClr>
                </a:solidFill>
              </a:rPr>
              <a:t>Gyakori hiányosságok a 9. évfolyamosok előképzettségében</a:t>
            </a:r>
            <a:r>
              <a:rPr lang="hu-HU" sz="32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u-HU" sz="3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hu-HU" sz="1600" dirty="0" smtClean="0">
                <a:solidFill>
                  <a:schemeClr val="accent3">
                    <a:lumMod val="75000"/>
                  </a:schemeClr>
                </a:solidFill>
              </a:rPr>
              <a:t>Számolási készség</a:t>
            </a:r>
            <a:endParaRPr lang="hu-HU" sz="3200" dirty="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313" y="1500188"/>
            <a:ext cx="8504237" cy="4857750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Törtek, Racionális szám, valós szám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0,3=1/3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2,5=2/5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Törteket szorzáskor is közös nevezőre hozzák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Szabály elfelejtődött értelem nincs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Műveletek negatív</a:t>
            </a:r>
            <a:r>
              <a:rPr lang="hu-H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számokkal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-5+3                  Műveleti jel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-5-3 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-5+(-3)                 Előjel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-3+5=5-3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DB3EE1-2C43-466A-8360-72E6A8B86DCD}" type="slidenum">
              <a:rPr lang="hu-HU"/>
              <a:pPr>
                <a:defRPr/>
              </a:pPr>
              <a:t>10</a:t>
            </a:fld>
            <a:endParaRPr lang="hu-HU" dirty="0"/>
          </a:p>
        </p:txBody>
      </p:sp>
      <p:cxnSp>
        <p:nvCxnSpPr>
          <p:cNvPr id="8" name="Egyenes összekötő nyíllal 7"/>
          <p:cNvCxnSpPr/>
          <p:nvPr/>
        </p:nvCxnSpPr>
        <p:spPr>
          <a:xfrm rot="5400000">
            <a:off x="2522538" y="5119688"/>
            <a:ext cx="3571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Jobb oldali kapcsos zárójel 10"/>
          <p:cNvSpPr/>
          <p:nvPr/>
        </p:nvSpPr>
        <p:spPr>
          <a:xfrm>
            <a:off x="1785938" y="4643438"/>
            <a:ext cx="214312" cy="10715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graphicFrame>
        <p:nvGraphicFramePr>
          <p:cNvPr id="1026" name="Objektum 8"/>
          <p:cNvGraphicFramePr>
            <a:graphicFrameLocks noChangeAspect="1"/>
          </p:cNvGraphicFramePr>
          <p:nvPr/>
        </p:nvGraphicFramePr>
        <p:xfrm>
          <a:off x="4071938" y="3143250"/>
          <a:ext cx="1285875" cy="642938"/>
        </p:xfrm>
        <a:graphic>
          <a:graphicData uri="http://schemas.openxmlformats.org/presentationml/2006/ole">
            <p:oleObj spid="_x0000_s1026" name="Equation" r:id="rId3" imgW="558720" imgH="393480" progId="Equation.3">
              <p:embed/>
            </p:oleObj>
          </a:graphicData>
        </a:graphic>
      </p:graphicFrame>
      <p:graphicFrame>
        <p:nvGraphicFramePr>
          <p:cNvPr id="1027" name="Objektum 9"/>
          <p:cNvGraphicFramePr>
            <a:graphicFrameLocks noChangeAspect="1"/>
          </p:cNvGraphicFramePr>
          <p:nvPr/>
        </p:nvGraphicFramePr>
        <p:xfrm>
          <a:off x="500063" y="2571750"/>
          <a:ext cx="857250" cy="571500"/>
        </p:xfrm>
        <a:graphic>
          <a:graphicData uri="http://schemas.openxmlformats.org/presentationml/2006/ole">
            <p:oleObj spid="_x0000_s1027" name="Equation" r:id="rId4" imgW="520474" imgH="393529" progId="Equation.3">
              <p:embed/>
            </p:oleObj>
          </a:graphicData>
        </a:graphic>
      </p:graphicFrame>
      <p:sp>
        <p:nvSpPr>
          <p:cNvPr id="1035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CBA80BF-B8B8-40A3-8AE9-30AC9CB69C17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1036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500063" y="3143250"/>
          <a:ext cx="2643187" cy="642938"/>
        </p:xfrm>
        <a:graphic>
          <a:graphicData uri="http://schemas.openxmlformats.org/presentationml/2006/ole">
            <p:oleObj spid="_x0000_s1028" name="Equation" r:id="rId5" imgW="1218960" imgH="393480" progId="Equation.3">
              <p:embed/>
            </p:oleObj>
          </a:graphicData>
        </a:graphic>
      </p:graphicFrame>
      <p:cxnSp>
        <p:nvCxnSpPr>
          <p:cNvPr id="13" name="Egyenes összekötő nyíllal 12"/>
          <p:cNvCxnSpPr/>
          <p:nvPr/>
        </p:nvCxnSpPr>
        <p:spPr>
          <a:xfrm>
            <a:off x="3429000" y="342900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9" name="Object 12"/>
          <p:cNvGraphicFramePr>
            <a:graphicFrameLocks noChangeAspect="1"/>
          </p:cNvGraphicFramePr>
          <p:nvPr/>
        </p:nvGraphicFramePr>
        <p:xfrm>
          <a:off x="714375" y="3786188"/>
          <a:ext cx="642938" cy="357187"/>
        </p:xfrm>
        <a:graphic>
          <a:graphicData uri="http://schemas.openxmlformats.org/presentationml/2006/ole">
            <p:oleObj spid="_x0000_s1029" name="Equation" r:id="rId6" imgW="34272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534400" cy="758825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7B9899"/>
                </a:solidFill>
              </a:rPr>
              <a:t>Ötletek-számolási készség</a:t>
            </a:r>
            <a:endParaRPr lang="hu-HU" dirty="0"/>
          </a:p>
        </p:txBody>
      </p:sp>
      <p:sp>
        <p:nvSpPr>
          <p:cNvPr id="2057" name="Tartalom helye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000" b="1" smtClean="0"/>
              <a:t>Műveletek törtekkel</a:t>
            </a:r>
            <a:r>
              <a:rPr lang="hu-HU" sz="2000" smtClean="0"/>
              <a:t>: Sok-sok feladatot tevékenykedtetve. Vágjuk, színezzük!</a:t>
            </a:r>
          </a:p>
          <a:p>
            <a:pPr>
              <a:buFont typeface="Wingdings" pitchFamily="2" charset="2"/>
              <a:buChar char="Ø"/>
            </a:pPr>
            <a:r>
              <a:rPr lang="hu-HU" sz="2000" smtClean="0"/>
              <a:t> 24 km túra, 1 óra alatt 3/24 részét, hányad részét 5 óra alatt?</a:t>
            </a:r>
          </a:p>
          <a:p>
            <a:pPr>
              <a:buFont typeface="Wingdings 2" pitchFamily="18" charset="2"/>
              <a:buNone/>
            </a:pPr>
            <a:r>
              <a:rPr lang="hu-HU" sz="2000" smtClean="0"/>
              <a:t>	</a:t>
            </a:r>
          </a:p>
          <a:p>
            <a:pPr>
              <a:buFont typeface="Wingdings 2" pitchFamily="18" charset="2"/>
              <a:buNone/>
            </a:pPr>
            <a:endParaRPr lang="hu-HU" sz="2000" smtClean="0"/>
          </a:p>
          <a:p>
            <a:pPr>
              <a:buFont typeface="Wingdings" pitchFamily="2" charset="2"/>
              <a:buChar char="Ø"/>
            </a:pPr>
            <a:r>
              <a:rPr lang="hu-HU" sz="2000" smtClean="0"/>
              <a:t>Tepsi almás pite 26 pite. Egy személy a  4/26 részét ette meg, hányad részét egy 4tagú család?</a:t>
            </a:r>
          </a:p>
          <a:p>
            <a:pPr>
              <a:buFont typeface="Wingdings 2" pitchFamily="18" charset="2"/>
              <a:buNone/>
            </a:pPr>
            <a:endParaRPr lang="hu-HU" sz="2000" smtClean="0"/>
          </a:p>
          <a:p>
            <a:pPr>
              <a:buFont typeface="Wingdings 2" pitchFamily="18" charset="2"/>
              <a:buNone/>
            </a:pPr>
            <a:endParaRPr lang="hu-HU" sz="2000" smtClean="0"/>
          </a:p>
          <a:p>
            <a:pPr>
              <a:buFont typeface="Wingdings" pitchFamily="2" charset="2"/>
              <a:buChar char="Ø"/>
            </a:pPr>
            <a:r>
              <a:rPr lang="hu-HU" sz="2000" smtClean="0"/>
              <a:t> Fél pizzát osszuk el 3 gyereknek:</a:t>
            </a:r>
          </a:p>
          <a:p>
            <a:pPr>
              <a:buFont typeface="Wingdings" pitchFamily="2" charset="2"/>
              <a:buChar char="Ø"/>
            </a:pPr>
            <a:r>
              <a:rPr lang="hu-HU" sz="2000" smtClean="0"/>
              <a:t>Az utunk 3/5 részének felében futottunk:                 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25CDEB-DFE1-4A2C-9541-E5E902203101}" type="datetime1">
              <a:rPr lang="hu-HU" smtClean="0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3D3E3-FE12-41C1-AC51-653E2B13F20F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14375" y="2786063"/>
          <a:ext cx="3721100" cy="393700"/>
        </p:xfrm>
        <a:graphic>
          <a:graphicData uri="http://schemas.openxmlformats.org/presentationml/2006/ole">
            <p:oleObj spid="_x0000_s2050" name="Equation" r:id="rId3" imgW="3720960" imgH="39348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71500" y="4143375"/>
          <a:ext cx="3429000" cy="393700"/>
        </p:xfrm>
        <a:graphic>
          <a:graphicData uri="http://schemas.openxmlformats.org/presentationml/2006/ole">
            <p:oleObj spid="_x0000_s2051" name="Equation" r:id="rId4" imgW="3263760" imgH="393480" progId="Equation.3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786313" y="4714875"/>
          <a:ext cx="558800" cy="393700"/>
        </p:xfrm>
        <a:graphic>
          <a:graphicData uri="http://schemas.openxmlformats.org/presentationml/2006/ole">
            <p:oleObj spid="_x0000_s2052" name="Equation" r:id="rId5" imgW="558720" imgH="393480" progId="Equation.3">
              <p:embed/>
            </p:oleObj>
          </a:graphicData>
        </a:graphic>
      </p:graphicFrame>
      <p:graphicFrame>
        <p:nvGraphicFramePr>
          <p:cNvPr id="2054" name="Rectangle 8"/>
          <p:cNvGraphicFramePr>
            <a:graphicFrameLocks/>
          </p:cNvGraphicFramePr>
          <p:nvPr/>
        </p:nvGraphicFramePr>
        <p:xfrm>
          <a:off x="1214438" y="3286125"/>
          <a:ext cx="6096000" cy="4064000"/>
        </p:xfrm>
        <a:graphic>
          <a:graphicData uri="http://schemas.openxmlformats.org/presentationml/2006/ole">
            <p:oleObj spid="_x0000_s2054" name="Equation" r:id="rId6" imgW="0" imgH="0" progId="Equation.3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5643563" y="5143500"/>
          <a:ext cx="1000125" cy="393700"/>
        </p:xfrm>
        <a:graphic>
          <a:graphicData uri="http://schemas.openxmlformats.org/presentationml/2006/ole">
            <p:oleObj spid="_x0000_s2055" name="Equation" r:id="rId7" imgW="622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7B9899"/>
                </a:solidFill>
              </a:rPr>
              <a:t>Ötletek-számolási készség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Műveletek negatív</a:t>
            </a:r>
            <a:r>
              <a:rPr lang="hu-H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számokkal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készpénz-adósságcédula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hőmérő			     Sok-sok feladatot tevékenykedtetve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kisautó számegyenesen </a:t>
            </a:r>
          </a:p>
          <a:p>
            <a:pPr>
              <a:buFont typeface="Wingdings 2" pitchFamily="18" charset="2"/>
              <a:buNone/>
              <a:defRPr/>
            </a:pPr>
            <a:endParaRPr lang="hu-HU" sz="20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hu-HU" sz="2000" dirty="0" smtClean="0"/>
              <a:t>Ne (csak) szabályokat!!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sz="2000" dirty="0" smtClean="0"/>
              <a:t>Tapasztalják meg: 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000" dirty="0" smtClean="0"/>
              <a:t>	6+(-2)=4	6-(+2)=4 , ezért  6+(-2)=6-(+2)=6-2</a:t>
            </a:r>
          </a:p>
          <a:p>
            <a:pPr>
              <a:buFont typeface="Wingdings 2" pitchFamily="18" charset="2"/>
              <a:buNone/>
              <a:defRPr/>
            </a:pPr>
            <a:endParaRPr lang="hu-HU" sz="2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25CDEB-DFE1-4A2C-9541-E5E902203101}" type="datetime1">
              <a:rPr lang="hu-HU" smtClean="0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CB7A0C-CF1A-43D5-82FB-0846851833D8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Jobb oldali kapcsos zárójel 5"/>
          <p:cNvSpPr/>
          <p:nvPr/>
        </p:nvSpPr>
        <p:spPr>
          <a:xfrm>
            <a:off x="3929063" y="1928813"/>
            <a:ext cx="357187" cy="1000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700" dirty="0" smtClean="0">
                <a:solidFill>
                  <a:schemeClr val="accent3">
                    <a:lumMod val="75000"/>
                  </a:schemeClr>
                </a:solidFill>
              </a:rPr>
              <a:t>Gyakori hiányosságok a 9. évfolyamosok előképzettségében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600" dirty="0" smtClean="0"/>
              <a:t>Algebra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89322B-E415-4BB4-B3CE-B3F79FA50669}" type="slidenum">
              <a:rPr lang="hu-HU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/>
              <a:t>Hatványozás fogalma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b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/>
              <a:t>Egyenletek</a:t>
            </a: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-3+x=x-3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-5+x=8 /-5 </a:t>
            </a:r>
            <a:r>
              <a:rPr lang="hu-HU" sz="2000" i="1" dirty="0" smtClean="0"/>
              <a:t>mert ott van 5 el kell tüntetni                              </a:t>
            </a:r>
            <a:r>
              <a:rPr lang="hu-HU" sz="2000" dirty="0" smtClean="0"/>
              <a:t>Egyenlet és algebrai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Mérlegelv - beszorzás     </a:t>
            </a:r>
            <a:r>
              <a:rPr lang="hu-HU" sz="1100" dirty="0" smtClean="0"/>
              <a:t>nem  szoroznak </a:t>
            </a:r>
            <a:r>
              <a:rPr lang="hu-HU" sz="1200" i="1" dirty="0" smtClean="0"/>
              <a:t>minden tagot,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sz="1200" i="1" dirty="0" smtClean="0"/>
              <a:t>			                          szorzatnak is minden tényezőjét szorozzák                         </a:t>
            </a:r>
            <a:r>
              <a:rPr lang="hu-HU" sz="1800" dirty="0" smtClean="0"/>
              <a:t>kifejezés nem különül el</a:t>
            </a:r>
            <a:r>
              <a:rPr lang="hu-HU" sz="1200" i="1" dirty="0" smtClean="0"/>
              <a:t>  			                          összegnek nem szorozzák minden tagját</a:t>
            </a:r>
            <a:r>
              <a:rPr lang="hu-HU" sz="2000" dirty="0" smtClean="0"/>
              <a:t>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b="1" dirty="0" smtClean="0"/>
              <a:t>Algebra</a:t>
            </a:r>
            <a:r>
              <a:rPr lang="hu-HU" sz="2000" dirty="0" smtClean="0"/>
              <a:t>                                                                                                „Beszorzom”</a:t>
            </a:r>
            <a:endParaRPr lang="hu-HU" sz="20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Tényező ,tag 					          </a:t>
            </a:r>
            <a:r>
              <a:rPr lang="hu-HU" sz="1200" i="1" dirty="0" smtClean="0"/>
              <a:t>alkalmazni tudás kell nem definíció!</a:t>
            </a: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Egynemű kifejezés </a:t>
            </a:r>
            <a:r>
              <a:rPr lang="hu-HU" sz="2000" i="1" dirty="0" smtClean="0"/>
              <a:t>használata		                                                         </a:t>
            </a:r>
            <a:endParaRPr lang="hu-HU" sz="12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Együttható, xy nem tudja, hogy az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Összeg osztása (egyszerűsítés) nem minden  tagot oszt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u-HU" sz="2000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/>
          </a:p>
        </p:txBody>
      </p:sp>
      <p:sp>
        <p:nvSpPr>
          <p:cNvPr id="10" name="Jobb oldali kapcsos zárójel 9"/>
          <p:cNvSpPr/>
          <p:nvPr/>
        </p:nvSpPr>
        <p:spPr>
          <a:xfrm>
            <a:off x="5929313" y="2643188"/>
            <a:ext cx="227012" cy="29289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graphicFrame>
        <p:nvGraphicFramePr>
          <p:cNvPr id="4098" name="Objektum 8"/>
          <p:cNvGraphicFramePr>
            <a:graphicFrameLocks noChangeAspect="1"/>
          </p:cNvGraphicFramePr>
          <p:nvPr/>
        </p:nvGraphicFramePr>
        <p:xfrm>
          <a:off x="714375" y="1785938"/>
          <a:ext cx="785813" cy="417512"/>
        </p:xfrm>
        <a:graphic>
          <a:graphicData uri="http://schemas.openxmlformats.org/presentationml/2006/ole">
            <p:oleObj spid="_x0000_s4098" name="Equation" r:id="rId3" imgW="406048" imgH="203024" progId="Equation.3">
              <p:embed/>
            </p:oleObj>
          </a:graphicData>
        </a:graphic>
      </p:graphicFrame>
      <p:graphicFrame>
        <p:nvGraphicFramePr>
          <p:cNvPr id="4099" name="Objektum 10"/>
          <p:cNvGraphicFramePr>
            <a:graphicFrameLocks noChangeAspect="1"/>
          </p:cNvGraphicFramePr>
          <p:nvPr/>
        </p:nvGraphicFramePr>
        <p:xfrm>
          <a:off x="785813" y="3571875"/>
          <a:ext cx="1571625" cy="785813"/>
        </p:xfrm>
        <a:graphic>
          <a:graphicData uri="http://schemas.openxmlformats.org/presentationml/2006/ole">
            <p:oleObj spid="_x0000_s4099" name="Equation" r:id="rId4" imgW="1117115" imgH="393529" progId="Equation.3">
              <p:embed/>
            </p:oleObj>
          </a:graphicData>
        </a:graphic>
      </p:graphicFrame>
      <p:cxnSp>
        <p:nvCxnSpPr>
          <p:cNvPr id="13" name="Egyenes összekötő nyíllal 12"/>
          <p:cNvCxnSpPr/>
          <p:nvPr/>
        </p:nvCxnSpPr>
        <p:spPr>
          <a:xfrm rot="5400000">
            <a:off x="6357938" y="3929063"/>
            <a:ext cx="85883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0" name="Objektum 15"/>
          <p:cNvGraphicFramePr>
            <a:graphicFrameLocks noChangeAspect="1"/>
          </p:cNvGraphicFramePr>
          <p:nvPr/>
        </p:nvGraphicFramePr>
        <p:xfrm>
          <a:off x="4357688" y="5214938"/>
          <a:ext cx="714375" cy="357187"/>
        </p:xfrm>
        <a:graphic>
          <a:graphicData uri="http://schemas.openxmlformats.org/presentationml/2006/ole">
            <p:oleObj spid="_x0000_s4100" name="Equation" r:id="rId5" imgW="317225" imgH="203024" progId="Equation.3">
              <p:embed/>
            </p:oleObj>
          </a:graphicData>
        </a:graphic>
      </p:graphicFrame>
      <p:sp>
        <p:nvSpPr>
          <p:cNvPr id="4106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3123B6C-DC29-44D8-8959-3B588D9FB09C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4107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700" dirty="0" smtClean="0">
                <a:solidFill>
                  <a:schemeClr val="accent3">
                    <a:lumMod val="75000"/>
                  </a:schemeClr>
                </a:solidFill>
              </a:rPr>
              <a:t>Gyakori hiányosságok a 9. évfolyamosok előképzettségében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600" dirty="0" smtClean="0"/>
              <a:t>Algebra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9286-AC97-4BB9-B6F8-6FFE36C6A6EA}" type="slidenum">
              <a:rPr lang="hu-HU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30724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hu-HU" sz="2000" b="1" smtClean="0"/>
              <a:t>Százalékszámítás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2000" smtClean="0"/>
              <a:t>	Értelem nélkül bemagolt szabályok halmaza: „az alapot osztom a százaléklábbal…”</a:t>
            </a:r>
          </a:p>
          <a:p>
            <a:pPr eaLnBrk="1" hangingPunct="1">
              <a:buFont typeface="Wingdings 2" pitchFamily="18" charset="2"/>
              <a:buNone/>
            </a:pPr>
            <a:endParaRPr lang="hu-HU" sz="2000" smtClean="0"/>
          </a:p>
        </p:txBody>
      </p:sp>
      <p:sp>
        <p:nvSpPr>
          <p:cNvPr id="30725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D6EB799D-AF35-44F9-BA2C-A54688DC51D8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0726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Ötletek-algebra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893DC8-ED06-4026-ADE9-D6AC9FB51B99}" type="slidenum">
              <a:rPr lang="hu-HU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301625" y="1665288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dirty="0" smtClean="0"/>
              <a:t> </a:t>
            </a:r>
            <a:r>
              <a:rPr lang="hu-HU" sz="2000" dirty="0" smtClean="0"/>
              <a:t>Tevékenykedjünk!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300" dirty="0" smtClean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3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000" dirty="0" smtClean="0"/>
              <a:t> A törtekkel végzett műveletek </a:t>
            </a:r>
            <a:endParaRPr lang="hu-HU" sz="2000" dirty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785813" y="2366963"/>
          <a:ext cx="3516312" cy="2357437"/>
        </p:xfrm>
        <a:graphic>
          <a:graphicData uri="http://schemas.openxmlformats.org/presentationml/2006/ole">
            <p:oleObj spid="_x0000_s5122" name="Egyenlet" r:id="rId3" imgW="1892160" imgH="1371600" progId="Equation.3">
              <p:embed/>
            </p:oleObj>
          </a:graphicData>
        </a:graphic>
      </p:graphicFrame>
      <p:sp>
        <p:nvSpPr>
          <p:cNvPr id="5127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43952F-FDF9-4895-9196-309D515F8794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5128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sp>
        <p:nvSpPr>
          <p:cNvPr id="9" name="Sávnyíl 8"/>
          <p:cNvSpPr/>
          <p:nvPr/>
        </p:nvSpPr>
        <p:spPr>
          <a:xfrm>
            <a:off x="4286250" y="5214938"/>
            <a:ext cx="484188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schemeClr val="tx1"/>
              </a:solidFill>
            </a:endParaRPr>
          </a:p>
        </p:txBody>
      </p:sp>
      <p:graphicFrame>
        <p:nvGraphicFramePr>
          <p:cNvPr id="5123" name="Object 8"/>
          <p:cNvGraphicFramePr>
            <a:graphicFrameLocks noChangeAspect="1"/>
          </p:cNvGraphicFramePr>
          <p:nvPr/>
        </p:nvGraphicFramePr>
        <p:xfrm>
          <a:off x="5357813" y="4857750"/>
          <a:ext cx="857250" cy="679450"/>
        </p:xfrm>
        <a:graphic>
          <a:graphicData uri="http://schemas.openxmlformats.org/presentationml/2006/ole">
            <p:oleObj spid="_x0000_s5123" name="Equation" r:id="rId4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Ötletek-algebra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99A781-D6FA-4B2D-ADFC-06F9AC6905E9}" type="slidenum">
              <a:rPr lang="hu-HU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150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u-HU" smtClean="0"/>
              <a:t>Fedeztessük fel!</a:t>
            </a:r>
          </a:p>
          <a:p>
            <a:pPr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>
              <a:buFont typeface="Wingdings" pitchFamily="2" charset="2"/>
              <a:buChar char="Ø"/>
            </a:pPr>
            <a:endParaRPr lang="hu-HU" smtClean="0"/>
          </a:p>
          <a:p>
            <a:pPr eaLnBrk="1" hangingPunct="1">
              <a:buFont typeface="Wingdings" pitchFamily="2" charset="2"/>
              <a:buChar char="Ø"/>
            </a:pPr>
            <a:endParaRPr lang="hu-HU" smtClean="0"/>
          </a:p>
          <a:p>
            <a:pPr eaLnBrk="1" hangingPunct="1">
              <a:buFont typeface="Wingdings" pitchFamily="2" charset="2"/>
              <a:buChar char="Ø"/>
            </a:pPr>
            <a:endParaRPr lang="hu-HU" smtClean="0"/>
          </a:p>
          <a:p>
            <a:pPr eaLnBrk="1" hangingPunct="1">
              <a:buFont typeface="Wingdings" pitchFamily="2" charset="2"/>
              <a:buChar char="Ø"/>
            </a:pPr>
            <a:r>
              <a:rPr lang="hu-HU" smtClean="0"/>
              <a:t>Bizonyítás igénye merüljön fel!</a:t>
            </a:r>
          </a:p>
        </p:txBody>
      </p:sp>
      <p:graphicFrame>
        <p:nvGraphicFramePr>
          <p:cNvPr id="6146" name="Objektum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6" name="Equation" r:id="rId3" imgW="114151" imgH="215619" progId="Equation.3">
              <p:embed/>
            </p:oleObj>
          </a:graphicData>
        </a:graphic>
      </p:graphicFrame>
      <p:sp>
        <p:nvSpPr>
          <p:cNvPr id="6151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F48FBFC-4490-4002-BFE7-7ECEC9449AC0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6152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graphicFrame>
        <p:nvGraphicFramePr>
          <p:cNvPr id="6147" name="Object 12"/>
          <p:cNvGraphicFramePr>
            <a:graphicFrameLocks noChangeAspect="1"/>
          </p:cNvGraphicFramePr>
          <p:nvPr/>
        </p:nvGraphicFramePr>
        <p:xfrm>
          <a:off x="752475" y="2071688"/>
          <a:ext cx="1533525" cy="1831975"/>
        </p:xfrm>
        <a:graphic>
          <a:graphicData uri="http://schemas.openxmlformats.org/presentationml/2006/ole">
            <p:oleObj spid="_x0000_s6147" name="Equation" r:id="rId4" imgW="58392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700" dirty="0" smtClean="0">
                <a:solidFill>
                  <a:schemeClr val="accent3">
                    <a:lumMod val="75000"/>
                  </a:schemeClr>
                </a:solidFill>
              </a:rPr>
              <a:t>Gyakori hiányosságok a 9. évfolyamosok előképzettségében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600" dirty="0" smtClean="0"/>
              <a:t>Geometria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ECEBE8-C1A9-4155-AF41-162966DEAFBF}" type="slidenum">
              <a:rPr lang="hu-HU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31748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u-HU" sz="1900" smtClean="0"/>
              <a:t>Speciális négyszögek, definíció és tulajdonság szétválasztása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900" smtClean="0"/>
              <a:t>A háromszög nevezetes vonalai (hegyes, derék, tompa)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900" smtClean="0"/>
              <a:t>SZERKESZTÉS                                RAJZOLÁS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900" smtClean="0"/>
              <a:t>Alapszerkesztések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900" smtClean="0"/>
              <a:t>Számítási feladat: megszerkesztem és lemérem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900" smtClean="0"/>
              <a:t>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hu-HU" sz="1900" smtClean="0"/>
          </a:p>
          <a:p>
            <a:pPr eaLnBrk="1" hangingPunct="1">
              <a:buFont typeface="Wingdings 2" pitchFamily="18" charset="2"/>
              <a:buNone/>
            </a:pPr>
            <a:endParaRPr lang="hu-HU" sz="1900" smtClean="0"/>
          </a:p>
          <a:p>
            <a:pPr eaLnBrk="1" hangingPunct="1">
              <a:buFont typeface="Wingdings 2" pitchFamily="18" charset="2"/>
              <a:buNone/>
            </a:pPr>
            <a:r>
              <a:rPr lang="hu-HU" sz="1900" smtClean="0"/>
              <a:t>				     Nem különül el: szerkesztés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900" smtClean="0"/>
              <a:t>						      rajzolás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900" smtClean="0"/>
              <a:t>						      mérés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900" smtClean="0"/>
              <a:t>						      számítás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2000" i="1" smtClean="0"/>
              <a:t>„</a:t>
            </a:r>
            <a:r>
              <a:rPr lang="hu-HU" sz="1400" i="1" smtClean="0"/>
              <a:t>Az alábbi ábra csak segítségül szolgál, nem feltétlenül tükrözi a valódi méreteket”</a:t>
            </a:r>
            <a:endParaRPr lang="hu-HU" sz="2000" i="1" smtClean="0"/>
          </a:p>
          <a:p>
            <a:pPr eaLnBrk="1" hangingPunct="1">
              <a:buFont typeface="Wingdings 2" pitchFamily="18" charset="2"/>
              <a:buNone/>
            </a:pPr>
            <a:endParaRPr lang="hu-HU" sz="2000" smtClean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2857500" y="2500313"/>
            <a:ext cx="11430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Jobb oldali kapcsos zárójel 10"/>
          <p:cNvSpPr/>
          <p:nvPr/>
        </p:nvSpPr>
        <p:spPr>
          <a:xfrm rot="16200000" flipH="1">
            <a:off x="3929062" y="2857501"/>
            <a:ext cx="714375" cy="20002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1751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3858A8C-8F47-44A0-AE12-520195EF0290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1752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Ötletek-geometria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26A924-689A-4B3F-8AE8-AC3778A4073B}" type="slidenum">
              <a:rPr lang="hu-HU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32772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u-HU" smtClean="0"/>
              <a:t> Csak sima füzetet használjunk!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mtClean="0"/>
              <a:t> Ismerjék és használják az alapszerkesztéseket!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Adott pontból adott egyenesre merőleges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Adott egyenes adott pontjára merőleges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Adott egyenessel, adott ponton át párhuzamos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Adott egyenessel, adott távolságban párhuzamos (két féle képpen)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Szögfelezés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1800" smtClean="0"/>
              <a:t>Szögmásolás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mtClean="0">
                <a:solidFill>
                  <a:srgbClr val="FF0000"/>
                </a:solidFill>
              </a:rPr>
              <a:t>Sokszor</a:t>
            </a:r>
            <a:r>
              <a:rPr lang="hu-HU" smtClean="0"/>
              <a:t> szerkesztessük a nevezetes vonalakat</a:t>
            </a:r>
            <a:r>
              <a:rPr lang="hu-HU" sz="2800" smtClean="0"/>
              <a:t>!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800" smtClean="0"/>
              <a:t>	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800" smtClean="0"/>
              <a:t>		hegyesszögű		   tompaszögű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800" smtClean="0"/>
              <a:t>			           derékszögű</a:t>
            </a:r>
          </a:p>
          <a:p>
            <a:pPr eaLnBrk="1" hangingPunct="1">
              <a:buFont typeface="Wingdings" pitchFamily="2" charset="2"/>
              <a:buChar char="Ø"/>
            </a:pPr>
            <a:endParaRPr lang="hu-HU" sz="1800" smtClean="0"/>
          </a:p>
          <a:p>
            <a:pPr eaLnBrk="1" hangingPunct="1">
              <a:buFont typeface="Wingdings" pitchFamily="2" charset="2"/>
              <a:buChar char="Ø"/>
            </a:pPr>
            <a:endParaRPr lang="hu-HU" smtClean="0"/>
          </a:p>
        </p:txBody>
      </p:sp>
      <p:cxnSp>
        <p:nvCxnSpPr>
          <p:cNvPr id="7" name="Egyenes összekötő nyíllal 6"/>
          <p:cNvCxnSpPr/>
          <p:nvPr/>
        </p:nvCxnSpPr>
        <p:spPr>
          <a:xfrm rot="10800000" flipV="1">
            <a:off x="2428875" y="5000625"/>
            <a:ext cx="928688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rot="5400000">
            <a:off x="3071019" y="5287169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3357563" y="5000625"/>
            <a:ext cx="928687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44B479-95D7-4D5F-8470-E9ED142722C0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2777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Ötletek-geometria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E1F422-FEFC-4919-A4D2-89E0D9A6C238}" type="slidenum">
              <a:rPr lang="hu-HU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33796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u-HU" smtClean="0"/>
              <a:t> A geometriai transzformációkat is 100x szerkesztessük! 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	</a:t>
            </a:r>
            <a:r>
              <a:rPr lang="hu-HU" sz="1800" smtClean="0"/>
              <a:t>Pl.: Egy tompaszögű háromszöget tükrözzünk AB oldalegyenesre            A kapott képet tükrözzük középpontosan C csúcsra               A kapott képet toljuk el, …..tükrözzük…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2400" smtClean="0"/>
              <a:t>Szövegértés – koncentráció – figyelem fejlesztése</a:t>
            </a:r>
          </a:p>
          <a:p>
            <a:pPr eaLnBrk="1" hangingPunct="1">
              <a:buFont typeface="Wingdings 2" pitchFamily="18" charset="2"/>
              <a:buNone/>
            </a:pPr>
            <a:endParaRPr lang="hu-HU" sz="2400" smtClean="0"/>
          </a:p>
          <a:p>
            <a:pPr eaLnBrk="1" hangingPunct="1">
              <a:buFont typeface="Wingdings 2" pitchFamily="18" charset="2"/>
              <a:buNone/>
            </a:pPr>
            <a:r>
              <a:rPr lang="hu-HU" sz="2400" smtClean="0"/>
              <a:t>Szeretett „játékok”: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hu-HU" sz="2400" smtClean="0"/>
              <a:t> Adjanak a tanulók házit!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hu-HU" sz="2400" smtClean="0"/>
              <a:t> Fogalmakat kihúzzák!</a:t>
            </a:r>
          </a:p>
          <a:p>
            <a:pPr eaLnBrk="1" hangingPunct="1">
              <a:buFont typeface="Wingdings 2" pitchFamily="18" charset="2"/>
              <a:buNone/>
            </a:pPr>
            <a:endParaRPr lang="hu-HU" sz="2400" smtClean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7235825" y="2781300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4929188" y="3000375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9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D1750A3-3D40-4380-9B4B-28B86776073F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3800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Az átmenetekről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67A49-3059-4572-8CBE-532EEE62A0FC}" type="slidenum">
              <a:rPr lang="hu-HU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22532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      Egyetem</a:t>
            </a:r>
          </a:p>
          <a:p>
            <a:pPr algn="ctr"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     Középiskola</a:t>
            </a:r>
          </a:p>
          <a:p>
            <a:pPr algn="ctr"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     Általános iskola</a:t>
            </a:r>
          </a:p>
          <a:p>
            <a:pPr algn="ctr"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          Óvoda</a:t>
            </a:r>
          </a:p>
          <a:p>
            <a:pPr algn="ctr" eaLnBrk="1" hangingPunct="1"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6" name="Lefelé nyíl 5"/>
          <p:cNvSpPr/>
          <p:nvPr/>
        </p:nvSpPr>
        <p:spPr>
          <a:xfrm>
            <a:off x="1214438" y="2500313"/>
            <a:ext cx="287337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7" name="Lefelé nyíl 6"/>
          <p:cNvSpPr/>
          <p:nvPr/>
        </p:nvSpPr>
        <p:spPr>
          <a:xfrm>
            <a:off x="1214438" y="3500438"/>
            <a:ext cx="287337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Lefelé nyíl 7"/>
          <p:cNvSpPr/>
          <p:nvPr/>
        </p:nvSpPr>
        <p:spPr>
          <a:xfrm>
            <a:off x="1214438" y="4429125"/>
            <a:ext cx="287337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Felfelé nyíl 8"/>
          <p:cNvSpPr/>
          <p:nvPr/>
        </p:nvSpPr>
        <p:spPr>
          <a:xfrm>
            <a:off x="1714500" y="2500313"/>
            <a:ext cx="360363" cy="576262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10" name="Felfelé nyíl 9"/>
          <p:cNvSpPr/>
          <p:nvPr/>
        </p:nvSpPr>
        <p:spPr>
          <a:xfrm>
            <a:off x="1714500" y="3429000"/>
            <a:ext cx="431800" cy="647700"/>
          </a:xfrm>
          <a:prstGeom prst="up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11" name="Felfelé nyíl 10"/>
          <p:cNvSpPr/>
          <p:nvPr/>
        </p:nvSpPr>
        <p:spPr>
          <a:xfrm>
            <a:off x="1785938" y="4429125"/>
            <a:ext cx="360362" cy="576263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2539" name="Szövegdoboz 17"/>
          <p:cNvSpPr txBox="1">
            <a:spLocks noChangeArrowheads="1"/>
          </p:cNvSpPr>
          <p:nvPr/>
        </p:nvSpPr>
        <p:spPr bwMode="auto">
          <a:xfrm>
            <a:off x="4572000" y="3143250"/>
            <a:ext cx="3429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/>
              <a:t>Pszichológiai</a:t>
            </a:r>
          </a:p>
          <a:p>
            <a:endParaRPr lang="hu-HU" sz="2800"/>
          </a:p>
          <a:p>
            <a:r>
              <a:rPr lang="hu-HU" sz="2800"/>
              <a:t>Tantárgyi-tartalmi</a:t>
            </a:r>
          </a:p>
        </p:txBody>
      </p:sp>
      <p:sp>
        <p:nvSpPr>
          <p:cNvPr id="22" name="Jobb oldali kapcsos zárójel 21"/>
          <p:cNvSpPr/>
          <p:nvPr/>
        </p:nvSpPr>
        <p:spPr>
          <a:xfrm>
            <a:off x="3500438" y="1857375"/>
            <a:ext cx="571500" cy="3629025"/>
          </a:xfrm>
          <a:prstGeom prst="rightBrace">
            <a:avLst>
              <a:gd name="adj1" fmla="val 1509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Lefelé nyíl 22"/>
          <p:cNvSpPr/>
          <p:nvPr/>
        </p:nvSpPr>
        <p:spPr>
          <a:xfrm>
            <a:off x="4714875" y="3643313"/>
            <a:ext cx="48418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Lefelé nyíl 23"/>
          <p:cNvSpPr/>
          <p:nvPr/>
        </p:nvSpPr>
        <p:spPr>
          <a:xfrm flipV="1">
            <a:off x="5786438" y="3643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543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4E46EE3-F86E-442A-8036-1C1FDA41A34F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2544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700" dirty="0" smtClean="0">
                <a:solidFill>
                  <a:schemeClr val="accent3">
                    <a:lumMod val="75000"/>
                  </a:schemeClr>
                </a:solidFill>
              </a:rPr>
              <a:t>Gyakori hiányosságok a 9. évfolyamosok előképzettségében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600" dirty="0" smtClean="0"/>
              <a:t>Függvények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39638F-FDD2-4DCA-931E-ED558ED9B258}" type="slidenum">
              <a:rPr lang="hu-HU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34820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hu-HU" sz="2000" smtClean="0"/>
              <a:t>Koordinátarendszer, pontok koordinátái rendben.</a:t>
            </a:r>
          </a:p>
          <a:p>
            <a:pPr eaLnBrk="1" hangingPunct="1">
              <a:buFont typeface="Wingdings" pitchFamily="2" charset="2"/>
              <a:buChar char="v"/>
            </a:pPr>
            <a:endParaRPr lang="hu-HU" sz="2000" smtClean="0"/>
          </a:p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A két számot a függvény kapcsolja össze                függvény grafikonja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De a fv nem egyenlő a grafikonnal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Helyettesítési érték, felvett függvényérték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Hol vesz fel, mennyit vesz fel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i="1" smtClean="0"/>
              <a:t>Nő, csökken:  itt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2000" i="1" smtClean="0"/>
              <a:t>			(vagy véletlenszerűen x, y tengelyen jelzett értékkel)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i="1" smtClean="0"/>
              <a:t>Min., max: itt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2000" i="1" smtClean="0"/>
              <a:t>		              (nem is érzi, hogy meg kell különböztetni a helyet és az 			 értéket)</a:t>
            </a:r>
          </a:p>
        </p:txBody>
      </p:sp>
      <p:cxnSp>
        <p:nvCxnSpPr>
          <p:cNvPr id="7" name="Egyenes összekötő nyíllal 6"/>
          <p:cNvCxnSpPr/>
          <p:nvPr/>
        </p:nvCxnSpPr>
        <p:spPr>
          <a:xfrm rot="5400000">
            <a:off x="3571875" y="2143125"/>
            <a:ext cx="2857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5715000" y="250031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3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2F4ECB3-F257-446E-B0A0-4856992C1B7C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4824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Ötletek-függvények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DF1C57-9DF8-4F58-8B46-F06E50AC13B2}" type="slidenum">
              <a:rPr lang="hu-HU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2400" dirty="0" smtClean="0"/>
              <a:t>Sokszor különböző függvényeknél gyakoroltassuk!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olidFill>
                  <a:srgbClr val="001E0E"/>
                </a:solidFill>
              </a:rPr>
              <a:t>Hol vesz fel (0-t, 1-et, 5-öt, 10-et, 3 milliót…, sőt törteket!)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olidFill>
                  <a:srgbClr val="001E0E"/>
                </a:solidFill>
              </a:rPr>
              <a:t>Mennyit vesz fel (…)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olidFill>
                  <a:srgbClr val="001E0E"/>
                </a:solidFill>
              </a:rPr>
              <a:t>A(500; y), </a:t>
            </a:r>
            <a:r>
              <a:rPr lang="hu-HU" sz="1800" dirty="0" err="1" smtClean="0">
                <a:solidFill>
                  <a:srgbClr val="001E0E"/>
                </a:solidFill>
              </a:rPr>
              <a:t>y</a:t>
            </a:r>
            <a:r>
              <a:rPr lang="hu-HU" sz="1800" dirty="0" smtClean="0">
                <a:solidFill>
                  <a:srgbClr val="001E0E"/>
                </a:solidFill>
              </a:rPr>
              <a:t>=? hogy rajta/felette/alatta legyen?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olidFill>
                  <a:srgbClr val="001E0E"/>
                </a:solidFill>
              </a:rPr>
              <a:t>B(x; 500), x=?</a:t>
            </a:r>
          </a:p>
          <a:p>
            <a:pPr lvl="1" indent="-547688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hu-HU" sz="2400" dirty="0" smtClean="0">
                <a:solidFill>
                  <a:srgbClr val="001E0E"/>
                </a:solidFill>
              </a:rPr>
              <a:t>Adjuk meg különböző alakban a hozzárendeléseket!</a:t>
            </a:r>
          </a:p>
          <a:p>
            <a:pPr lvl="1" indent="-547688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hu-HU" sz="2400" dirty="0" smtClean="0">
                <a:solidFill>
                  <a:srgbClr val="001E0E"/>
                </a:solidFill>
              </a:rPr>
              <a:t>	</a:t>
            </a:r>
          </a:p>
          <a:p>
            <a:pPr lvl="1" indent="-45243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dirty="0" smtClean="0">
              <a:solidFill>
                <a:srgbClr val="FF0000"/>
              </a:solidFill>
            </a:endParaRPr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hu-HU" sz="1600" dirty="0" smtClean="0"/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hu-HU" sz="1600" dirty="0" smtClean="0"/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hu-HU" sz="1600" dirty="0" smtClean="0"/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hu-HU" sz="1600" dirty="0"/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endParaRPr lang="hu-HU" sz="2400" dirty="0" smtClean="0">
              <a:solidFill>
                <a:schemeClr val="tx1"/>
              </a:solidFill>
            </a:endParaRP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hu-HU" sz="2400" dirty="0" smtClean="0">
                <a:solidFill>
                  <a:schemeClr val="tx1"/>
                </a:solidFill>
              </a:rPr>
              <a:t>Adjanak a diákok egymásnak feladatokat!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dirty="0"/>
          </a:p>
        </p:txBody>
      </p:sp>
      <p:graphicFrame>
        <p:nvGraphicFramePr>
          <p:cNvPr id="7170" name="Objektum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70" name="Equation" r:id="rId3" imgW="114151" imgH="215619" progId="Equation.3">
              <p:embed/>
            </p:oleObj>
          </a:graphicData>
        </a:graphic>
      </p:graphicFrame>
      <p:sp>
        <p:nvSpPr>
          <p:cNvPr id="7177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42F45C1-F408-40AC-8857-89343F322795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7178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928688" y="3500438"/>
          <a:ext cx="1643062" cy="928687"/>
        </p:xfrm>
        <a:graphic>
          <a:graphicData uri="http://schemas.openxmlformats.org/presentationml/2006/ole">
            <p:oleObj spid="_x0000_s7171" name="Equation" r:id="rId4" imgW="787320" imgH="40608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210050" y="3429000"/>
          <a:ext cx="1647825" cy="1285875"/>
        </p:xfrm>
        <a:graphic>
          <a:graphicData uri="http://schemas.openxmlformats.org/presentationml/2006/ole">
            <p:oleObj spid="_x0000_s7172" name="Equation" r:id="rId5" imgW="723600" imgH="81252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928688" y="4572000"/>
          <a:ext cx="1714500" cy="857250"/>
        </p:xfrm>
        <a:graphic>
          <a:graphicData uri="http://schemas.openxmlformats.org/presentationml/2006/ole">
            <p:oleObj spid="_x0000_s7173" name="Equation" r:id="rId6" imgW="62208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Ötletek-függvények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D7549D-6120-4E4C-892B-ABC87E4CB0FD}" type="slidenum">
              <a:rPr lang="hu-HU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8197" name="Tartalom helye 4"/>
          <p:cNvSpPr>
            <a:spLocks noGrp="1"/>
          </p:cNvSpPr>
          <p:nvPr>
            <p:ph sz="quarter" idx="1"/>
          </p:nvPr>
        </p:nvSpPr>
        <p:spPr>
          <a:xfrm>
            <a:off x="500063" y="1714500"/>
            <a:ext cx="8004175" cy="4429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Jellemeztessünk függvényeket! 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000" smtClean="0"/>
              <a:t>Adott tulajdonságokból rajzoltassunk függvényt!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  </a:t>
            </a:r>
          </a:p>
          <a:p>
            <a:pPr eaLnBrk="1" hangingPunct="1">
              <a:buFont typeface="Wingdings" pitchFamily="2" charset="2"/>
              <a:buChar char="Ø"/>
            </a:pPr>
            <a:endParaRPr lang="hu-HU" smtClean="0"/>
          </a:p>
        </p:txBody>
      </p:sp>
      <p:graphicFrame>
        <p:nvGraphicFramePr>
          <p:cNvPr id="8194" name="Objektum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4" name="Equation" r:id="rId3" imgW="114151" imgH="215619" progId="Equation.3">
              <p:embed/>
            </p:oleObj>
          </a:graphicData>
        </a:graphic>
      </p:graphicFrame>
      <p:sp>
        <p:nvSpPr>
          <p:cNvPr id="8198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79DACB5-52A8-4DBD-9C71-252CF3DCC0D7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8199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graphicFrame>
        <p:nvGraphicFramePr>
          <p:cNvPr id="11" name="Diagram 10"/>
          <p:cNvGraphicFramePr>
            <a:graphicFrameLocks/>
          </p:cNvGraphicFramePr>
          <p:nvPr/>
        </p:nvGraphicFramePr>
        <p:xfrm>
          <a:off x="1571604" y="2357430"/>
          <a:ext cx="49081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Lefelé nyíl 14"/>
          <p:cNvSpPr/>
          <p:nvPr/>
        </p:nvSpPr>
        <p:spPr>
          <a:xfrm rot="10800000">
            <a:off x="3714750" y="4643438"/>
            <a:ext cx="287338" cy="1152525"/>
          </a:xfrm>
          <a:prstGeom prst="downArrow">
            <a:avLst>
              <a:gd name="adj1" fmla="val 50000"/>
              <a:gd name="adj2" fmla="val 113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202" name="Szövegdoboz 15"/>
          <p:cNvSpPr txBox="1">
            <a:spLocks noChangeArrowheads="1"/>
          </p:cNvSpPr>
          <p:nvPr/>
        </p:nvSpPr>
        <p:spPr bwMode="auto">
          <a:xfrm>
            <a:off x="2928938" y="572452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/>
              <a:t>Hol, mennyi?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A 9. osztályos diákok véleménye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7D55A6-E949-4178-80D0-9EDBE8ACB45D}" type="slidenum">
              <a:rPr lang="hu-HU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35844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hu-HU" smtClean="0"/>
              <a:t>Függvények</a:t>
            </a:r>
          </a:p>
          <a:p>
            <a:pPr eaLnBrk="1" hangingPunct="1"/>
            <a:r>
              <a:rPr lang="hu-HU" smtClean="0"/>
              <a:t>Algebra</a:t>
            </a:r>
          </a:p>
          <a:p>
            <a:pPr eaLnBrk="1" hangingPunct="1"/>
            <a:r>
              <a:rPr lang="hu-HU" smtClean="0"/>
              <a:t>Bizonyítás hiánya – bemagolandó tételek halmaza</a:t>
            </a:r>
          </a:p>
          <a:p>
            <a:pPr eaLnBrk="1" hangingPunct="1"/>
            <a:r>
              <a:rPr lang="hu-HU" smtClean="0"/>
              <a:t>Bizonyítási igény</a:t>
            </a:r>
          </a:p>
          <a:p>
            <a:pPr eaLnBrk="1" hangingPunct="1"/>
            <a:r>
              <a:rPr lang="hu-HU" smtClean="0"/>
              <a:t>Kombinatorika</a:t>
            </a:r>
          </a:p>
          <a:p>
            <a:pPr eaLnBrk="1" hangingPunct="1"/>
            <a:endParaRPr lang="hu-HU" smtClean="0"/>
          </a:p>
        </p:txBody>
      </p:sp>
      <p:pic>
        <p:nvPicPr>
          <p:cNvPr id="35845" name="Kép 5" descr="IMG_076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141663"/>
            <a:ext cx="3322638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AFA2910-AC6C-4323-9ABD-40A5E3CC530D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5847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A30F4F-4099-42D7-8F49-510D26E0D888}" type="slidenum">
              <a:rPr lang="hu-HU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36867" name="Tartalom helye 4"/>
          <p:cNvSpPr>
            <a:spLocks noGrp="1"/>
          </p:cNvSpPr>
          <p:nvPr>
            <p:ph sz="quarter" idx="1"/>
          </p:nvPr>
        </p:nvSpPr>
        <p:spPr>
          <a:xfrm>
            <a:off x="315913" y="3398838"/>
            <a:ext cx="8504237" cy="677862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hu-HU" sz="4000" smtClean="0"/>
              <a:t>Köszönöm a figyelmet!</a:t>
            </a:r>
          </a:p>
        </p:txBody>
      </p:sp>
      <p:sp>
        <p:nvSpPr>
          <p:cNvPr id="36868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0EC2C81-CFAC-49B8-B62E-6C57ABD4F910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36869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Általános iskolából középiskolába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A9F305-19A5-40AF-90F1-C49CD3A772CF}" type="slidenum">
              <a:rPr lang="hu-HU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Általános isk. jó eredményű	          Általános isk.  gyengébb eredményű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		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		  </a:t>
            </a:r>
            <a:r>
              <a:rPr lang="hu-HU" sz="1200" dirty="0" smtClean="0"/>
              <a:t>önmagához képest				         önmagához képest</a:t>
            </a: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/>
              <a:t>erősebb		gyengébb		  erősebb	           gyengébb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>
                <a:solidFill>
                  <a:srgbClr val="FF0000"/>
                </a:solidFill>
              </a:rPr>
              <a:t>Tantárgyi</a:t>
            </a:r>
            <a:endParaRPr lang="hu-HU" sz="2000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>
                <a:solidFill>
                  <a:srgbClr val="001E0E"/>
                </a:solidFill>
              </a:rPr>
              <a:t>Konkrét tudás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>
                <a:solidFill>
                  <a:srgbClr val="001E0E"/>
                </a:solidFill>
              </a:rPr>
              <a:t>Tanulási, gyakorlási módszerek			Pozitív, negatív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dirty="0" smtClean="0">
                <a:solidFill>
                  <a:srgbClr val="001E0E"/>
                </a:solidFill>
              </a:rPr>
              <a:t>								hatás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>
                <a:solidFill>
                  <a:srgbClr val="FF0000"/>
                </a:solidFill>
              </a:rPr>
              <a:t>Pszichológiai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>
                <a:solidFill>
                  <a:srgbClr val="001E0E"/>
                </a:solidFill>
              </a:rPr>
              <a:t>Társak hatása (kamaszkor)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>
                <a:solidFill>
                  <a:srgbClr val="001E0E"/>
                </a:solidFill>
              </a:rPr>
              <a:t>Szülők elvárása, támogatása, konkrét segítség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000" dirty="0" smtClean="0">
              <a:solidFill>
                <a:srgbClr val="001E0E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 smtClean="0">
              <a:solidFill>
                <a:srgbClr val="001E0E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000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2000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2286000" y="2428875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7286625" y="2428875"/>
            <a:ext cx="500063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 rot="10800000" flipV="1">
            <a:off x="1214438" y="2428875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rot="10800000" flipV="1">
            <a:off x="5929313" y="2428875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Jobb oldali kapcsos zárójel 23"/>
          <p:cNvSpPr/>
          <p:nvPr/>
        </p:nvSpPr>
        <p:spPr>
          <a:xfrm>
            <a:off x="6072188" y="3500438"/>
            <a:ext cx="642937" cy="2428875"/>
          </a:xfrm>
          <a:prstGeom prst="rightBrace">
            <a:avLst>
              <a:gd name="adj1" fmla="val 51600"/>
              <a:gd name="adj2" fmla="val 489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562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4A7FFD0-2F70-44F8-A748-59A3609C792B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3563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 matematika tantárgynak kiemelt szerepe van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A17B5-A055-4535-91AD-1C81745973F5}" type="slidenum">
              <a:rPr lang="hu-HU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24580" name="Tartalom helye 6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hu-HU" smtClean="0"/>
              <a:t>Hatása van a természettudományos tárgyak eredményességére</a:t>
            </a:r>
          </a:p>
          <a:p>
            <a:pPr eaLnBrk="1" hangingPunct="1"/>
            <a:r>
              <a:rPr lang="hu-HU" smtClean="0"/>
              <a:t>Érettségi (25%)</a:t>
            </a:r>
          </a:p>
          <a:p>
            <a:pPr eaLnBrk="1" hangingPunct="1"/>
            <a:r>
              <a:rPr lang="hu-HU" smtClean="0"/>
              <a:t>Legnépszerűbb egyetemek (műszaki, közgazdasági területek, sőt orvosi)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>
                <a:solidFill>
                  <a:srgbClr val="00B050"/>
                </a:solidFill>
              </a:rPr>
              <a:t>(bejutás, helytállás)</a:t>
            </a:r>
          </a:p>
          <a:p>
            <a:pPr eaLnBrk="1" hangingPunct="1"/>
            <a:r>
              <a:rPr lang="hu-HU" smtClean="0">
                <a:solidFill>
                  <a:srgbClr val="001E0E"/>
                </a:solidFill>
              </a:rPr>
              <a:t>Az általános iskolából hozott </a:t>
            </a:r>
            <a:r>
              <a:rPr lang="hu-HU" smtClean="0">
                <a:solidFill>
                  <a:srgbClr val="FF0000"/>
                </a:solidFill>
              </a:rPr>
              <a:t>tudás</a:t>
            </a:r>
            <a:r>
              <a:rPr lang="hu-HU" smtClean="0">
                <a:solidFill>
                  <a:srgbClr val="001E0E"/>
                </a:solidFill>
              </a:rPr>
              <a:t> és </a:t>
            </a:r>
            <a:r>
              <a:rPr lang="hu-HU" smtClean="0">
                <a:solidFill>
                  <a:srgbClr val="FF0000"/>
                </a:solidFill>
              </a:rPr>
              <a:t>képesség</a:t>
            </a:r>
            <a:r>
              <a:rPr lang="hu-HU" smtClean="0">
                <a:solidFill>
                  <a:srgbClr val="001E0E"/>
                </a:solidFill>
              </a:rPr>
              <a:t> nélkül nincs siker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>
                <a:solidFill>
                  <a:srgbClr val="001E0E"/>
                </a:solidFill>
              </a:rPr>
              <a:t>(vagy sokkal-sokkal nehezebb sikert elérni)</a:t>
            </a:r>
          </a:p>
          <a:p>
            <a:pPr eaLnBrk="1" hangingPunct="1"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24581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9B23B1-3B49-4A0A-A9B9-AE841476FE42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4582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A matematika tananyag felépítése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8C715E-C734-4C65-84DB-CC388B0B0CA0}" type="slidenum">
              <a:rPr lang="hu-HU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25604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hu-HU" smtClean="0"/>
              <a:t>Általános iskolában spirális, ezt sok területen 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	9. osztályban egzaktabb szinten lezárjuk.</a:t>
            </a:r>
          </a:p>
          <a:p>
            <a:pPr eaLnBrk="1" hangingPunct="1">
              <a:buFont typeface="Wingdings 2" pitchFamily="18" charset="2"/>
              <a:buNone/>
            </a:pPr>
            <a:endParaRPr lang="hu-HU" smtClean="0"/>
          </a:p>
          <a:p>
            <a:pPr eaLnBrk="1" hangingPunct="1"/>
            <a:r>
              <a:rPr lang="hu-HU" smtClean="0"/>
              <a:t>A 10-12. évfolyamokon tovább épül a spirál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mtClean="0"/>
              <a:t>	</a:t>
            </a:r>
            <a:endParaRPr lang="hu-HU" sz="2000" smtClean="0"/>
          </a:p>
          <a:p>
            <a:pPr eaLnBrk="1" hangingPunct="1"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25605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5C8BEA2E-4588-4411-A396-4075436014C1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5606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hu-HU" smtClean="0"/>
              <a:t>A matematika tananyag a 9. évfolyamon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E6FCDD-1312-4B23-93B3-76923848D0D9}" type="slidenum">
              <a:rPr lang="hu-HU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357188" y="1371600"/>
            <a:ext cx="3983037" cy="49149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Kombinatorika, halmazok</a:t>
            </a: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Számoljuk össze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Halmazok, halmazműveletek, halmazok elemszáma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Logikai szita, számegyenes, intervallum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Algebra és számelmélet</a:t>
            </a:r>
            <a:endParaRPr lang="hu-HU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Betűk használata a matematikában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Hatványozás </a:t>
            </a:r>
            <a:r>
              <a:rPr lang="hu-HU" sz="1200" i="1" dirty="0" smtClean="0"/>
              <a:t>(azonosságok, betűkkel)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Hatványozás egész kitevőre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A számok normálalakja </a:t>
            </a:r>
            <a:r>
              <a:rPr lang="hu-HU" sz="1200" i="1" dirty="0" smtClean="0"/>
              <a:t>(műveletek normálalakban)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Polinomok (</a:t>
            </a:r>
            <a:r>
              <a:rPr lang="hu-HU" sz="1200" i="1" dirty="0" smtClean="0"/>
              <a:t>öv, szorzások, egyszerűsítés)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Nevezetes szorzatok, a szorzattá alakítás módszerei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Műveletek algebrai törtekkel (</a:t>
            </a:r>
            <a:r>
              <a:rPr lang="hu-HU" sz="1200" i="1" dirty="0" smtClean="0"/>
              <a:t>közös </a:t>
            </a:r>
            <a:r>
              <a:rPr lang="hu-HU" sz="1200" i="1" dirty="0" err="1" smtClean="0"/>
              <a:t>nev</a:t>
            </a:r>
            <a:r>
              <a:rPr lang="hu-HU" sz="1200" i="1" dirty="0" smtClean="0"/>
              <a:t>., </a:t>
            </a:r>
            <a:r>
              <a:rPr lang="hu-HU" sz="1200" i="1" dirty="0" err="1" smtClean="0"/>
              <a:t>nev.azon</a:t>
            </a:r>
            <a:r>
              <a:rPr lang="hu-HU" sz="1200" i="1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Oszthatóság, </a:t>
            </a:r>
            <a:r>
              <a:rPr lang="hu-HU" sz="1200" dirty="0" err="1" smtClean="0"/>
              <a:t>lnko</a:t>
            </a:r>
            <a:r>
              <a:rPr lang="hu-HU" sz="1200" dirty="0" smtClean="0"/>
              <a:t>, </a:t>
            </a:r>
            <a:r>
              <a:rPr lang="hu-HU" sz="1200" dirty="0" err="1" smtClean="0"/>
              <a:t>lkkt</a:t>
            </a:r>
            <a:r>
              <a:rPr lang="hu-HU" sz="1200" dirty="0" smtClean="0"/>
              <a:t>, számrendszerek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Függvények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A derékszögű </a:t>
            </a:r>
            <a:r>
              <a:rPr lang="hu-HU" sz="1200" dirty="0" err="1" smtClean="0"/>
              <a:t>koordrsz</a:t>
            </a:r>
            <a:r>
              <a:rPr lang="hu-HU" sz="1200" dirty="0" smtClean="0"/>
              <a:t>., ponthalmazok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Lineáris </a:t>
            </a:r>
            <a:r>
              <a:rPr lang="hu-HU" sz="1200" dirty="0" err="1" smtClean="0"/>
              <a:t>fv-k</a:t>
            </a:r>
            <a:r>
              <a:rPr lang="hu-HU" sz="1200" dirty="0" smtClean="0"/>
              <a:t>, </a:t>
            </a:r>
            <a:r>
              <a:rPr lang="hu-HU" sz="1200" dirty="0" err="1" smtClean="0"/>
              <a:t>abszolútérték</a:t>
            </a:r>
            <a:r>
              <a:rPr lang="hu-HU" sz="1200" dirty="0" smtClean="0"/>
              <a:t> ,  másodfokú, négyzetgyök,  </a:t>
            </a:r>
            <a:r>
              <a:rPr lang="hu-HU" sz="1200" dirty="0" err="1" smtClean="0"/>
              <a:t>törtfv-k</a:t>
            </a:r>
            <a:r>
              <a:rPr lang="hu-HU" sz="1200" dirty="0" smtClean="0"/>
              <a:t>, egészrész, törtrész, </a:t>
            </a:r>
            <a:r>
              <a:rPr lang="hu-HU" sz="1200" dirty="0" err="1" smtClean="0"/>
              <a:t>előjelfv-k</a:t>
            </a: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Ét., Ék. ,növekedés, fogyás, szélsőérték, zh. </a:t>
            </a:r>
            <a:r>
              <a:rPr lang="hu-HU" sz="1200" dirty="0" err="1" smtClean="0"/>
              <a:t>ps</a:t>
            </a:r>
            <a:r>
              <a:rPr lang="hu-HU" sz="1200" dirty="0" smtClean="0"/>
              <a:t>, </a:t>
            </a:r>
            <a:r>
              <a:rPr lang="hu-HU" sz="1200" dirty="0" err="1" smtClean="0"/>
              <a:t>ptl</a:t>
            </a: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1200" dirty="0" smtClean="0"/>
          </a:p>
        </p:txBody>
      </p:sp>
      <p:sp>
        <p:nvSpPr>
          <p:cNvPr id="8" name="Tartalom helye 7"/>
          <p:cNvSpPr>
            <a:spLocks noGrp="1"/>
          </p:cNvSpPr>
          <p:nvPr>
            <p:ph sz="half" idx="2"/>
          </p:nvPr>
        </p:nvSpPr>
        <p:spPr>
          <a:xfrm>
            <a:off x="4786313" y="1371600"/>
            <a:ext cx="4052887" cy="49149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Háromszögek, négyszögek, </a:t>
            </a:r>
            <a:r>
              <a:rPr lang="hu-HU" sz="2000" u="sng" dirty="0" err="1" smtClean="0"/>
              <a:t>sokszk</a:t>
            </a:r>
            <a:endParaRPr lang="hu-HU" sz="2000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Pontok, egyenesek, síkok kölcsönös helyzete, nevezetes szögpárok, távolságok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A háromszögekről (</a:t>
            </a:r>
            <a:r>
              <a:rPr lang="hu-HU" sz="1200" i="1" dirty="0" smtClean="0"/>
              <a:t>szögei, </a:t>
            </a:r>
            <a:r>
              <a:rPr lang="hu-HU" sz="1200" i="1" dirty="0" err="1" smtClean="0"/>
              <a:t>h.egyenlőtlenség</a:t>
            </a:r>
            <a:r>
              <a:rPr lang="hu-HU" sz="1200" i="1" dirty="0" smtClean="0"/>
              <a:t>, összefüggés az oldalak és szögek között)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Pit., és megfordítása, </a:t>
            </a:r>
            <a:r>
              <a:rPr lang="hu-HU" sz="1200" dirty="0" err="1" smtClean="0"/>
              <a:t>Thalesz</a:t>
            </a:r>
            <a:r>
              <a:rPr lang="hu-HU" sz="1200" dirty="0" smtClean="0"/>
              <a:t> és megfordítása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A négyszögek ált., és </a:t>
            </a:r>
            <a:r>
              <a:rPr lang="hu-HU" sz="1200" dirty="0" err="1" smtClean="0"/>
              <a:t>spec</a:t>
            </a:r>
            <a:r>
              <a:rPr lang="hu-HU" sz="12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err="1" smtClean="0"/>
              <a:t>Soksz</a:t>
            </a:r>
            <a:r>
              <a:rPr lang="hu-HU" sz="1200" dirty="0" smtClean="0"/>
              <a:t>. átlók, belső szögek…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Nevezetes ponthalmazok, beírt, körülírt kör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Egyenletek, egyenlőtlenségek, </a:t>
            </a:r>
            <a:r>
              <a:rPr lang="hu-HU" sz="2000" u="sng" dirty="0" err="1" smtClean="0"/>
              <a:t>e.r</a:t>
            </a:r>
            <a:r>
              <a:rPr lang="hu-HU" sz="2000" u="sng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Egyenlet azonosság fogalma, grafikus módszer, ét., ék vizsgálata, szorzattá alakítás módszerei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Mérleg elv, egyenlőtlenségek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err="1" smtClean="0"/>
              <a:t>Absz.értéket</a:t>
            </a:r>
            <a:r>
              <a:rPr lang="hu-HU" sz="1200" dirty="0" smtClean="0"/>
              <a:t> tartalmazó egyenletek, paraméteres egyenletek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Egyenletrendszerek két v. több ismeretlennel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200" dirty="0" smtClean="0"/>
              <a:t>Szöveges feladatok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err="1" smtClean="0"/>
              <a:t>Egybevágósági</a:t>
            </a:r>
            <a:r>
              <a:rPr lang="hu-HU" sz="2000" u="sng" dirty="0" smtClean="0"/>
              <a:t> transzformációk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000" u="sng" dirty="0" smtClean="0"/>
              <a:t>Statisztika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hu-HU" sz="1200" dirty="0"/>
          </a:p>
        </p:txBody>
      </p:sp>
      <p:sp>
        <p:nvSpPr>
          <p:cNvPr id="26630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D88DE88-1D4F-47EF-9422-C5EB4D68D9BE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6631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000" dirty="0" smtClean="0"/>
              <a:t>A matematika tananyag a 10-12. évfolyamokon</a:t>
            </a:r>
            <a:endParaRPr lang="hu-HU" sz="3000" dirty="0"/>
          </a:p>
        </p:txBody>
      </p:sp>
      <p:sp>
        <p:nvSpPr>
          <p:cNvPr id="27651" name="Tartalom helye 2"/>
          <p:cNvSpPr>
            <a:spLocks noGrp="1"/>
          </p:cNvSpPr>
          <p:nvPr>
            <p:ph sz="quarter" idx="1"/>
          </p:nvPr>
        </p:nvSpPr>
        <p:spPr>
          <a:xfrm>
            <a:off x="301625" y="157162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mtClean="0"/>
              <a:t>10.					11.		        12.</a:t>
            </a:r>
          </a:p>
          <a:p>
            <a:pPr>
              <a:buFont typeface="Wingdings 2" pitchFamily="18" charset="2"/>
              <a:buNone/>
            </a:pPr>
            <a:r>
              <a:rPr lang="hu-HU" sz="1900" smtClean="0"/>
              <a:t>A gyökvonás		   Kombinatorika, gráfok	                      Logika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A másodfokú egyenlet             Hatvány, gyök logaritmus	      Sorozatok</a:t>
            </a:r>
          </a:p>
          <a:p>
            <a:pPr>
              <a:buFont typeface="Wingdings 2" pitchFamily="18" charset="2"/>
              <a:buNone/>
            </a:pPr>
            <a:r>
              <a:rPr lang="hu-HU" sz="1900" smtClean="0"/>
              <a:t>Hasonlóság, vektorok           Trigonometria		                     Térgeometria</a:t>
            </a:r>
          </a:p>
          <a:p>
            <a:pPr>
              <a:buFont typeface="Wingdings 2" pitchFamily="18" charset="2"/>
              <a:buNone/>
            </a:pPr>
            <a:r>
              <a:rPr lang="hu-HU" sz="2000" smtClean="0"/>
              <a:t>(</a:t>
            </a:r>
            <a:r>
              <a:rPr lang="hu-HU" sz="1100" smtClean="0"/>
              <a:t>Kp. Hasonlóság, hasonlósági tr.,	          (sin, cos tétel, skaláris szorzat, összegzési                                 </a:t>
            </a:r>
            <a:r>
              <a:rPr lang="hu-HU" sz="1900" smtClean="0"/>
              <a:t>Val., stat.</a:t>
            </a:r>
          </a:p>
          <a:p>
            <a:pPr>
              <a:buFont typeface="Wingdings 2" pitchFamily="18" charset="2"/>
              <a:buNone/>
            </a:pPr>
            <a:r>
              <a:rPr lang="hu-HU" sz="1100" smtClean="0"/>
              <a:t>szögfelező, magasság, befogótétel)	           képletek, egyenletek, egyenlőtlenségek)                                   </a:t>
            </a:r>
            <a:r>
              <a:rPr lang="hu-HU" sz="1900" smtClean="0"/>
              <a:t>Összefoglalás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Szögfüggvények	                     Függvények</a:t>
            </a:r>
          </a:p>
          <a:p>
            <a:pPr>
              <a:buFont typeface="Wingdings 2" pitchFamily="18" charset="2"/>
              <a:buNone/>
            </a:pPr>
            <a:r>
              <a:rPr lang="hu-HU" sz="1100" smtClean="0"/>
              <a:t>(def., szögfv., szögfv.,derékszögű                          (exp., log., trig.+ transzformáltak)</a:t>
            </a:r>
          </a:p>
          <a:p>
            <a:pPr>
              <a:buFont typeface="Wingdings 2" pitchFamily="18" charset="2"/>
              <a:buNone/>
            </a:pPr>
            <a:r>
              <a:rPr lang="hu-HU" sz="1100" smtClean="0"/>
              <a:t>háromszögben, egyenletek)	                                   </a:t>
            </a:r>
            <a:r>
              <a:rPr lang="hu-HU" sz="1800" smtClean="0"/>
              <a:t>Koordinátageometria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Valószínűségszámítás	    Valószínűségszámítás, stat.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	       </a:t>
            </a:r>
          </a:p>
          <a:p>
            <a:pPr>
              <a:buFont typeface="Wingdings 2" pitchFamily="18" charset="2"/>
              <a:buNone/>
            </a:pPr>
            <a:endParaRPr lang="hu-HU" sz="1100" smtClean="0"/>
          </a:p>
          <a:p>
            <a:pPr>
              <a:buFont typeface="Wingdings 2" pitchFamily="18" charset="2"/>
              <a:buNone/>
            </a:pPr>
            <a:endParaRPr lang="hu-HU" sz="1800" smtClean="0"/>
          </a:p>
          <a:p>
            <a:pPr>
              <a:buFont typeface="Wingdings 2" pitchFamily="18" charset="2"/>
              <a:buNone/>
            </a:pPr>
            <a:endParaRPr lang="hu-HU" sz="1900" smtClean="0"/>
          </a:p>
          <a:p>
            <a:pPr>
              <a:buFont typeface="Wingdings 2" pitchFamily="18" charset="2"/>
              <a:buNone/>
            </a:pPr>
            <a:endParaRPr lang="hu-HU" sz="1900" smtClean="0"/>
          </a:p>
          <a:p>
            <a:pPr>
              <a:buFont typeface="Wingdings 2" pitchFamily="18" charset="2"/>
              <a:buNone/>
            </a:pPr>
            <a:endParaRPr lang="hu-HU" sz="1900" smtClean="0"/>
          </a:p>
          <a:p>
            <a:pPr>
              <a:buFont typeface="Wingdings 2" pitchFamily="18" charset="2"/>
              <a:buNone/>
            </a:pPr>
            <a:endParaRPr lang="hu-HU" sz="1800" smtClean="0"/>
          </a:p>
          <a:p>
            <a:pPr>
              <a:buFont typeface="Wingdings 2" pitchFamily="18" charset="2"/>
              <a:buNone/>
            </a:pPr>
            <a:r>
              <a:rPr lang="hu-HU" sz="1900" smtClean="0"/>
              <a:t>	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C5F64AA-C556-449E-A05E-982BE9DFB508}" type="datetime1">
              <a:rPr lang="hu-HU" smtClean="0"/>
              <a:pPr>
                <a:defRPr/>
              </a:pPr>
              <a:t>2017.09.25.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C0D0AA-483F-4DB1-9052-DB1F10E50F56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7B9899"/>
                </a:solidFill>
              </a:rPr>
              <a:t>Felvételi a középiskolába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3CC767-659A-4C44-BBD4-DBB9273EAF97}" type="slidenum">
              <a:rPr lang="hu-HU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28676" name="Tartalom helye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hu-HU" sz="2400" smtClean="0"/>
              <a:t>Tudni kell a felvételire</a:t>
            </a:r>
            <a:r>
              <a:rPr lang="hu-HU" sz="1600" smtClean="0"/>
              <a:t> </a:t>
            </a:r>
            <a:r>
              <a:rPr lang="hu-HU" sz="1600" i="1" smtClean="0"/>
              <a:t>(akár: értelem nélkül, bemagolva, gyakorolva)</a:t>
            </a:r>
          </a:p>
          <a:p>
            <a:pPr eaLnBrk="1" hangingPunct="1"/>
            <a:r>
              <a:rPr lang="hu-HU" sz="1800" smtClean="0"/>
              <a:t>Műveletek törtekkel</a:t>
            </a:r>
          </a:p>
          <a:p>
            <a:pPr eaLnBrk="1" hangingPunct="1"/>
            <a:r>
              <a:rPr lang="hu-HU" sz="1800" smtClean="0"/>
              <a:t>Mértékegység</a:t>
            </a:r>
          </a:p>
          <a:p>
            <a:pPr eaLnBrk="1" hangingPunct="1"/>
            <a:r>
              <a:rPr lang="hu-HU" sz="1800" smtClean="0"/>
              <a:t>Grafikonok</a:t>
            </a:r>
          </a:p>
          <a:p>
            <a:pPr eaLnBrk="1" hangingPunct="1"/>
            <a:r>
              <a:rPr lang="hu-HU" sz="1800" smtClean="0"/>
              <a:t>Törtrész, %, szöveges feladatok</a:t>
            </a:r>
          </a:p>
          <a:p>
            <a:pPr eaLnBrk="1" hangingPunct="1"/>
            <a:r>
              <a:rPr lang="hu-HU" sz="1800" smtClean="0"/>
              <a:t>Kocka, téglatest felszíne, térfogata</a:t>
            </a:r>
          </a:p>
          <a:p>
            <a:pPr eaLnBrk="1" hangingPunct="1"/>
            <a:r>
              <a:rPr lang="hu-HU" sz="1800" smtClean="0"/>
              <a:t>Geometria igaz-hamis</a:t>
            </a:r>
          </a:p>
          <a:p>
            <a:pPr eaLnBrk="1" hangingPunct="1"/>
            <a:r>
              <a:rPr lang="hu-HU" sz="1800" smtClean="0"/>
              <a:t>Geometria számítás: egyenlőszárú h., külső-belső szögek, négyszög szögei</a:t>
            </a:r>
          </a:p>
          <a:p>
            <a:pPr eaLnBrk="1" hangingPunct="1"/>
            <a:r>
              <a:rPr lang="hu-HU" sz="1800" smtClean="0"/>
              <a:t>Kombinatorika</a:t>
            </a:r>
            <a:endParaRPr lang="hu-HU" sz="1600" smtClean="0"/>
          </a:p>
          <a:p>
            <a:pPr eaLnBrk="1" hangingPunct="1">
              <a:buFont typeface="Wingdings" pitchFamily="2" charset="2"/>
              <a:buChar char="Ø"/>
            </a:pPr>
            <a:r>
              <a:rPr lang="hu-HU" sz="2400" smtClean="0">
                <a:solidFill>
                  <a:srgbClr val="001E0E"/>
                </a:solidFill>
              </a:rPr>
              <a:t>Értelem nélküli begyakorlás                     </a:t>
            </a:r>
            <a:r>
              <a:rPr lang="hu-HU" sz="2400" smtClean="0">
                <a:solidFill>
                  <a:srgbClr val="FF0000"/>
                </a:solidFill>
              </a:rPr>
              <a:t>Értő alkalmazás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sz="2400" i="1" smtClean="0"/>
              <a:t>Középiskolai felvételire készítés során az alapot is erősíteni kell. (bizonytalan alapra nem lehet házat építeni)</a:t>
            </a:r>
          </a:p>
          <a:p>
            <a:pPr eaLnBrk="1" hangingPunct="1">
              <a:buFont typeface="Wingdings 2" pitchFamily="18" charset="2"/>
              <a:buNone/>
            </a:pPr>
            <a:endParaRPr lang="hu-HU" sz="2400" smtClean="0">
              <a:solidFill>
                <a:srgbClr val="001E0E"/>
              </a:solidFill>
            </a:endParaRPr>
          </a:p>
          <a:p>
            <a:pPr eaLnBrk="1" hangingPunct="1"/>
            <a:endParaRPr lang="hu-HU" sz="2000" smtClean="0"/>
          </a:p>
          <a:p>
            <a:pPr eaLnBrk="1" hangingPunct="1">
              <a:buFont typeface="Wingdings 2" pitchFamily="18" charset="2"/>
              <a:buNone/>
            </a:pPr>
            <a:endParaRPr lang="hu-HU" sz="2000" i="1" smtClean="0"/>
          </a:p>
        </p:txBody>
      </p:sp>
      <p:sp>
        <p:nvSpPr>
          <p:cNvPr id="28677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5618800-EBD4-48E9-9489-CB1708D24322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8678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  <p:sp>
        <p:nvSpPr>
          <p:cNvPr id="8" name="Balra-jobbra nyíl 7"/>
          <p:cNvSpPr/>
          <p:nvPr/>
        </p:nvSpPr>
        <p:spPr>
          <a:xfrm>
            <a:off x="4714875" y="4643438"/>
            <a:ext cx="785813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/>
              <a:t>Biztos tudás összetevői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Általános iskolában „Csak”  szemlélet</a:t>
            </a:r>
            <a:endParaRPr lang="hu-HU" dirty="0"/>
          </a:p>
        </p:txBody>
      </p:sp>
      <p:sp>
        <p:nvSpPr>
          <p:cNvPr id="29700" name="Tartalom helye 4"/>
          <p:cNvSpPr>
            <a:spLocks noGrp="1"/>
          </p:cNvSpPr>
          <p:nvPr>
            <p:ph sz="quarter" idx="2"/>
          </p:nvPr>
        </p:nvSpPr>
        <p:spPr>
          <a:xfrm>
            <a:off x="301625" y="2471738"/>
            <a:ext cx="4041775" cy="38179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hu-HU" sz="2000" smtClean="0"/>
          </a:p>
          <a:p>
            <a:pPr eaLnBrk="1" hangingPunct="1">
              <a:buFont typeface="Wingdings 2" pitchFamily="18" charset="2"/>
              <a:buNone/>
            </a:pPr>
            <a:r>
              <a:rPr lang="hu-HU" sz="2000" u="sng" smtClean="0"/>
              <a:t>tárgyi tudás</a:t>
            </a:r>
            <a:r>
              <a:rPr lang="hu-HU" sz="2000" smtClean="0"/>
              <a:t>	   </a:t>
            </a:r>
            <a:r>
              <a:rPr lang="hu-HU" sz="2000" u="sng" smtClean="0"/>
              <a:t>tudás+szemlélet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Természetes szám	    Törtrész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Prímszám		    Műveletek törtekkel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Magasságvonal	    Negatív számok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Műveleti sorrend	    Terület, felszín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Trapéz	 	    Százalék 	</a:t>
            </a:r>
          </a:p>
          <a:p>
            <a:pPr eaLnBrk="1" hangingPunct="1">
              <a:buFont typeface="Wingdings 2" pitchFamily="18" charset="2"/>
              <a:buNone/>
            </a:pPr>
            <a:r>
              <a:rPr lang="hu-HU" sz="1600" smtClean="0"/>
              <a:t>Befogó, szár… 	    Ellentett, absz, rec.</a:t>
            </a:r>
          </a:p>
          <a:p>
            <a:pPr eaLnBrk="1" hangingPunct="1">
              <a:buFont typeface="Wingdings 2" pitchFamily="18" charset="2"/>
              <a:buNone/>
            </a:pPr>
            <a:endParaRPr lang="hu-HU" sz="1600" smtClean="0"/>
          </a:p>
          <a:p>
            <a:pPr eaLnBrk="1" hangingPunct="1">
              <a:buFont typeface="Wingdings 2" pitchFamily="18" charset="2"/>
              <a:buNone/>
            </a:pPr>
            <a:endParaRPr lang="hu-HU" sz="1600" smtClean="0"/>
          </a:p>
          <a:p>
            <a:pPr eaLnBrk="1" hangingPunct="1">
              <a:buFont typeface="Wingdings 2" pitchFamily="18" charset="2"/>
              <a:buNone/>
            </a:pPr>
            <a:endParaRPr lang="hu-HU" sz="1600" smtClean="0"/>
          </a:p>
          <a:p>
            <a:pPr eaLnBrk="1" hangingPunct="1">
              <a:buFont typeface="Wingdings 2" pitchFamily="18" charset="2"/>
              <a:buNone/>
            </a:pPr>
            <a:endParaRPr lang="hu-HU" sz="1600" smtClean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800600" y="2471738"/>
            <a:ext cx="4038600" cy="3821112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Halmaz, halmazművelet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Függvény fogalma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Függvények jellemzői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Kombinatorika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Algebrai kifejezés, egyneműség</a:t>
            </a:r>
            <a:endParaRPr lang="hu-HU" sz="2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000" dirty="0" smtClean="0"/>
              <a:t>Egyenlet – algebrai kifejezés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hu-HU" sz="2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2200" dirty="0" smtClean="0"/>
              <a:t>NEHEZEN (nem?) PÓTOLHATÓ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40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E5385F-C199-4068-B603-9AB4D144EAA3}" type="slidenum">
              <a:rPr lang="hu-HU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29703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Tudás vagy/ és szemlélet</a:t>
            </a:r>
          </a:p>
        </p:txBody>
      </p:sp>
      <p:cxnSp>
        <p:nvCxnSpPr>
          <p:cNvPr id="10" name="Egyenes összekötő nyíllal 9"/>
          <p:cNvCxnSpPr/>
          <p:nvPr/>
        </p:nvCxnSpPr>
        <p:spPr>
          <a:xfrm>
            <a:off x="2286000" y="2286000"/>
            <a:ext cx="1071563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rot="10800000" flipV="1">
            <a:off x="1214438" y="2286000"/>
            <a:ext cx="110807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6" name="Dátum helye 3"/>
          <p:cNvSpPr txBox="1">
            <a:spLocks/>
          </p:cNvSpPr>
          <p:nvPr/>
        </p:nvSpPr>
        <p:spPr bwMode="auto">
          <a:xfrm>
            <a:off x="179388" y="6381750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59A7DF60-CA79-44ED-B35F-5E6A2BA1C4D5}" type="datetime1">
              <a:rPr lang="hu-HU" sz="1400">
                <a:solidFill>
                  <a:srgbClr val="FFFFFF"/>
                </a:solidFill>
              </a:rPr>
              <a:pPr/>
              <a:t>2017.09.25.</a:t>
            </a:fld>
            <a:endParaRPr lang="hu-HU" sz="1400">
              <a:solidFill>
                <a:srgbClr val="FFFFFF"/>
              </a:solidFill>
            </a:endParaRPr>
          </a:p>
        </p:txBody>
      </p:sp>
      <p:sp>
        <p:nvSpPr>
          <p:cNvPr id="29707" name="Dátum helye 3"/>
          <p:cNvSpPr txBox="1">
            <a:spLocks/>
          </p:cNvSpPr>
          <p:nvPr/>
        </p:nvSpPr>
        <p:spPr bwMode="auto">
          <a:xfrm>
            <a:off x="4427538" y="6381750"/>
            <a:ext cx="4465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hu-HU" sz="1400">
                <a:solidFill>
                  <a:srgbClr val="FFFFFF"/>
                </a:solidFill>
              </a:rPr>
              <a:t>Benkó Katalin, Rátz László Vándorgyűlés, Pécs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lgári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Polgári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3775</TotalTime>
  <Words>1077</Words>
  <Application>Microsoft Office PowerPoint</Application>
  <PresentationFormat>Diavetítés a képernyőre (4:3 oldalarány)</PresentationFormat>
  <Paragraphs>351</Paragraphs>
  <Slides>24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12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43" baseType="lpstr">
      <vt:lpstr>Georgia</vt:lpstr>
      <vt:lpstr>Arial</vt:lpstr>
      <vt:lpstr>Wingdings 2</vt:lpstr>
      <vt:lpstr>Wingdings</vt:lpstr>
      <vt:lpstr>Calibri</vt:lpstr>
      <vt:lpstr>Polgári</vt:lpstr>
      <vt:lpstr>1_Polgári</vt:lpstr>
      <vt:lpstr>2_Polgári</vt:lpstr>
      <vt:lpstr>3_Polgári</vt:lpstr>
      <vt:lpstr>4_Polgári</vt:lpstr>
      <vt:lpstr>5_Polgári</vt:lpstr>
      <vt:lpstr>6_Polgári</vt:lpstr>
      <vt:lpstr>7_Polgári</vt:lpstr>
      <vt:lpstr>8_Polgári</vt:lpstr>
      <vt:lpstr>9_Polgári</vt:lpstr>
      <vt:lpstr>10_Polgári</vt:lpstr>
      <vt:lpstr>11_Polgári</vt:lpstr>
      <vt:lpstr>Microsoft Equation 3.0</vt:lpstr>
      <vt:lpstr>Equation</vt:lpstr>
      <vt:lpstr>Átmenet a felső tagozat és a középiskola között</vt:lpstr>
      <vt:lpstr>Az átmenetekről</vt:lpstr>
      <vt:lpstr>Általános iskolából középiskolába</vt:lpstr>
      <vt:lpstr>A matematika tantárgynak kiemelt szerepe van</vt:lpstr>
      <vt:lpstr>A matematika tananyag felépítése</vt:lpstr>
      <vt:lpstr>A matematika tananyag a 9. évfolyamon</vt:lpstr>
      <vt:lpstr>A matematika tananyag a 10-12. évfolyamokon</vt:lpstr>
      <vt:lpstr>Felvételi a középiskolába</vt:lpstr>
      <vt:lpstr>Tudás vagy/ és szemlélet</vt:lpstr>
      <vt:lpstr>Gyakori hiányosságok a 9. évfolyamosok előképzettségében Számolási készség</vt:lpstr>
      <vt:lpstr>Ötletek-számolási készség</vt:lpstr>
      <vt:lpstr>Ötletek-számolási készség</vt:lpstr>
      <vt:lpstr>Gyakori hiányosságok a 9. évfolyamosok előképzettségében  Algebra</vt:lpstr>
      <vt:lpstr>Gyakori hiányosságok a 9. évfolyamosok előképzettségében  Algebra</vt:lpstr>
      <vt:lpstr>Ötletek-algebra</vt:lpstr>
      <vt:lpstr>Ötletek-algebra</vt:lpstr>
      <vt:lpstr>Gyakori hiányosságok a 9. évfolyamosok előképzettségében  Geometria</vt:lpstr>
      <vt:lpstr>Ötletek-geometria</vt:lpstr>
      <vt:lpstr>Ötletek-geometria</vt:lpstr>
      <vt:lpstr>Gyakori hiányosságok a 9. évfolyamosok előképzettségében  Függvények</vt:lpstr>
      <vt:lpstr>Ötletek-függvények</vt:lpstr>
      <vt:lpstr>Ötletek-függvények</vt:lpstr>
      <vt:lpstr>A 9. osztályos diákok véleménye</vt:lpstr>
      <vt:lpstr>24.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FELMÉRÉS AZ ÁLTALÁNOS ISKOLAI ANYAGBÓL</dc:title>
  <dc:creator>Kertai</dc:creator>
  <cp:lastModifiedBy>IRODA</cp:lastModifiedBy>
  <cp:revision>175</cp:revision>
  <dcterms:created xsi:type="dcterms:W3CDTF">2010-10-17T12:22:00Z</dcterms:created>
  <dcterms:modified xsi:type="dcterms:W3CDTF">2017-09-25T11:51:35Z</dcterms:modified>
</cp:coreProperties>
</file>