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1" r:id="rId5"/>
    <p:sldId id="262" r:id="rId6"/>
    <p:sldId id="263" r:id="rId7"/>
    <p:sldId id="260" r:id="rId8"/>
    <p:sldId id="264" r:id="rId9"/>
    <p:sldId id="266" r:id="rId10"/>
    <p:sldId id="265" r:id="rId11"/>
    <p:sldId id="267" r:id="rId12"/>
    <p:sldId id="270" r:id="rId13"/>
    <p:sldId id="269" r:id="rId14"/>
    <p:sldId id="268" r:id="rId15"/>
    <p:sldId id="271" r:id="rId16"/>
    <p:sldId id="272" r:id="rId17"/>
    <p:sldId id="285" r:id="rId18"/>
    <p:sldId id="273" r:id="rId19"/>
    <p:sldId id="277" r:id="rId20"/>
    <p:sldId id="278" r:id="rId21"/>
    <p:sldId id="279" r:id="rId22"/>
    <p:sldId id="280" r:id="rId23"/>
    <p:sldId id="274" r:id="rId24"/>
    <p:sldId id="281" r:id="rId25"/>
    <p:sldId id="275" r:id="rId26"/>
    <p:sldId id="282" r:id="rId27"/>
    <p:sldId id="276" r:id="rId28"/>
    <p:sldId id="283" r:id="rId29"/>
    <p:sldId id="284" r:id="rId30"/>
    <p:sldId id="286" r:id="rId31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Közepesen sötét stílus 2 – 2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20" autoAdjust="0"/>
  </p:normalViewPr>
  <p:slideViewPr>
    <p:cSldViewPr>
      <p:cViewPr>
        <p:scale>
          <a:sx n="70" d="100"/>
          <a:sy n="70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églalap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Téglalap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Téglalap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Téglalap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Téglalap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Lekerekített téglalap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Lekerekített téglalap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églalap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Téglalap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9" name="Alcím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28" name="Dátum helye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17" name="Élőláb helye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hu-HU"/>
          </a:p>
        </p:txBody>
      </p:sp>
      <p:sp>
        <p:nvSpPr>
          <p:cNvPr id="29" name="Dia számának hely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26" name="Dátum helye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27" name="Dia számának hely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28" name="Élőláb helye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églalap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églalap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Téglalap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Téglalap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Téglalap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Lekerekített téglalap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Lekerekített téglalap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Téglalap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Téglalap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Téglalap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Téglalap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Téglalap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Téglalap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4" name="Dátum helye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77BFF58-8803-46F8-B8E3-D4F497CF183B}" type="datetimeFigureOut">
              <a:rPr lang="hu-HU" smtClean="0"/>
              <a:pPr/>
              <a:t>2012.07.05.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hu-HU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B9227FF-39A2-48AC-B5F2-3978673A28C9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27.pn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5.bin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ossz&#250;%20szakasz%20m5.ggb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ossz&#250;%20szakasz%20m7.ggb" TargetMode="External"/><Relationship Id="rId4" Type="http://schemas.openxmlformats.org/officeDocument/2006/relationships/hyperlink" Target="Hossz&#250;%20szakasz%20m6.ggb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R&#246;vid%20szakasz%20m.ggb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Sz&#246;gfelez&#337;.ggb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Inverz.ggb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60-70%20m2.ggb" TargetMode="External"/><Relationship Id="rId2" Type="http://schemas.openxmlformats.org/officeDocument/2006/relationships/hyperlink" Target="60-70%20m1.gg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Alap%20m02.ggb" TargetMode="External"/><Relationship Id="rId2" Type="http://schemas.openxmlformats.org/officeDocument/2006/relationships/hyperlink" Target="Alap%20m01.gg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2.png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Alap%20m05.ggb" TargetMode="External"/><Relationship Id="rId2" Type="http://schemas.openxmlformats.org/officeDocument/2006/relationships/hyperlink" Target="Alap%20m04.ggb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Alap%20m07.ggb" TargetMode="External"/><Relationship Id="rId4" Type="http://schemas.openxmlformats.org/officeDocument/2006/relationships/hyperlink" Target="Alap%20m06.ggb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Alap%20m09.ggb" TargetMode="External"/><Relationship Id="rId2" Type="http://schemas.openxmlformats.org/officeDocument/2006/relationships/hyperlink" Target="Alap%20m08.ggb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Alap%20m10.ggb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oleObject" Target="../embeddings/oleObject10.bin"/><Relationship Id="rId7" Type="http://schemas.openxmlformats.org/officeDocument/2006/relationships/hyperlink" Target="Alap%20m11.ggb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ossz&#250;%20szakasz%20m2.ggb" TargetMode="External"/><Relationship Id="rId2" Type="http://schemas.openxmlformats.org/officeDocument/2006/relationships/hyperlink" Target="Hossz&#250;%20szakasz%20m1.ggb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ossz&#250;%20szakasz%20m3_2.ggb" TargetMode="External"/><Relationship Id="rId4" Type="http://schemas.openxmlformats.org/officeDocument/2006/relationships/hyperlink" Target="Hossz&#250;%20szakasz%20m3_1.gg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hu-HU" sz="4800" b="1" dirty="0" smtClean="0"/>
              <a:t>Barangolás a 80°-80°-20°-os háromszögek világában</a:t>
            </a:r>
            <a:endParaRPr lang="hu-HU" sz="4800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smtClean="0"/>
              <a:t>Rátz </a:t>
            </a:r>
            <a:r>
              <a:rPr lang="hu-HU" dirty="0" smtClean="0"/>
              <a:t>László Vándorgyűlés</a:t>
            </a:r>
          </a:p>
          <a:p>
            <a:r>
              <a:rPr lang="hu-HU" dirty="0" smtClean="0"/>
              <a:t>2012 Pécs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138568" y="161344"/>
            <a:ext cx="8229600" cy="106680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Hosszú szakasz probléma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76064"/>
          </a:xfrm>
        </p:spPr>
        <p:txBody>
          <a:bodyPr>
            <a:normAutofit/>
          </a:bodyPr>
          <a:lstStyle/>
          <a:p>
            <a:r>
              <a:rPr lang="hu-HU" dirty="0" smtClean="0"/>
              <a:t>4. megoldás  (</a:t>
            </a:r>
            <a:r>
              <a:rPr lang="hu-HU" dirty="0" err="1" smtClean="0"/>
              <a:t>Leikin</a:t>
            </a:r>
            <a:r>
              <a:rPr lang="hu-HU" dirty="0" smtClean="0"/>
              <a:t>)</a:t>
            </a:r>
          </a:p>
          <a:p>
            <a:endParaRPr lang="hu-HU" dirty="0"/>
          </a:p>
        </p:txBody>
      </p:sp>
      <p:pic>
        <p:nvPicPr>
          <p:cNvPr id="6" name="Kép 5" descr="Hosszú szakasz 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590911"/>
            <a:ext cx="2555776" cy="6267089"/>
          </a:xfrm>
          <a:prstGeom prst="rect">
            <a:avLst/>
          </a:prstGeom>
        </p:spPr>
      </p:pic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1907704" y="2132856"/>
          <a:ext cx="1754537" cy="648072"/>
        </p:xfrm>
        <a:graphic>
          <a:graphicData uri="http://schemas.openxmlformats.org/presentationml/2006/ole">
            <p:oleObj spid="_x0000_s22536" name="Equation" r:id="rId4" imgW="1054080" imgH="393480" progId="Equation.DSMT4">
              <p:embed/>
            </p:oleObj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1916113" y="2852738"/>
          <a:ext cx="3159125" cy="647700"/>
        </p:xfrm>
        <a:graphic>
          <a:graphicData uri="http://schemas.openxmlformats.org/presentationml/2006/ole">
            <p:oleObj spid="_x0000_s22535" name="Equation" r:id="rId5" imgW="1904760" imgH="393480" progId="Equation.DSMT4">
              <p:embed/>
            </p:oleObj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1835696" y="3717032"/>
          <a:ext cx="1656184" cy="611744"/>
        </p:xfrm>
        <a:graphic>
          <a:graphicData uri="http://schemas.openxmlformats.org/presentationml/2006/ole">
            <p:oleObj spid="_x0000_s22534" name="Equation" r:id="rId6" imgW="1054080" imgH="393480" progId="Equation.DSMT4">
              <p:embed/>
            </p:oleObj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1844675" y="4437063"/>
          <a:ext cx="3078163" cy="622300"/>
        </p:xfrm>
        <a:graphic>
          <a:graphicData uri="http://schemas.openxmlformats.org/presentationml/2006/ole">
            <p:oleObj spid="_x0000_s22533" name="Equation" r:id="rId7" imgW="1930320" imgH="393480" progId="Equation.DSMT4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1331640" y="5301208"/>
          <a:ext cx="3153192" cy="288032"/>
        </p:xfrm>
        <a:graphic>
          <a:graphicData uri="http://schemas.openxmlformats.org/presentationml/2006/ole">
            <p:oleObj spid="_x0000_s22532" name="Equation" r:id="rId8" imgW="1981080" imgH="177480" progId="Equation.DSMT4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619672" y="5733256"/>
          <a:ext cx="2736304" cy="275078"/>
        </p:xfrm>
        <a:graphic>
          <a:graphicData uri="http://schemas.openxmlformats.org/presentationml/2006/ole">
            <p:oleObj spid="_x0000_s22531" name="Equation" r:id="rId9" imgW="1802618" imgH="177723" progId="Equation.DSMT4">
              <p:embed/>
            </p:oleObj>
          </a:graphicData>
        </a:graphic>
      </p:graphicFrame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539552" y="1772816"/>
          <a:ext cx="2376265" cy="334910"/>
        </p:xfrm>
        <a:graphic>
          <a:graphicData uri="http://schemas.openxmlformats.org/presentationml/2006/ole">
            <p:oleObj spid="_x0000_s22530" name="Equation" r:id="rId10" imgW="1422360" imgH="203040" progId="Equation.DSMT4">
              <p:embed/>
            </p:oleObj>
          </a:graphicData>
        </a:graphic>
      </p:graphicFrame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1979712" y="6093296"/>
          <a:ext cx="1800200" cy="273630"/>
        </p:xfrm>
        <a:graphic>
          <a:graphicData uri="http://schemas.openxmlformats.org/presentationml/2006/ole">
            <p:oleObj spid="_x0000_s22529" name="Equation" r:id="rId11" imgW="1193282" imgH="177723" progId="Equation.DSMT4">
              <p:embed/>
            </p:oleObj>
          </a:graphicData>
        </a:graphic>
      </p:graphicFrame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847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1695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2543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0" y="3390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0" y="4029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39" name="Szövegdoboz 38"/>
          <p:cNvSpPr txBox="1"/>
          <p:nvPr/>
        </p:nvSpPr>
        <p:spPr>
          <a:xfrm>
            <a:off x="467544" y="22768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/>
              <a:t>CAL</a:t>
            </a:r>
            <a:r>
              <a:rPr lang="hu-HU" dirty="0" smtClean="0">
                <a:sym typeface="Wingdings 3"/>
              </a:rPr>
              <a:t></a:t>
            </a:r>
            <a:r>
              <a:rPr lang="hu-HU" dirty="0" err="1" smtClean="0">
                <a:sym typeface="Wingdings 3"/>
              </a:rPr>
              <a:t>-ben</a:t>
            </a:r>
            <a:endParaRPr lang="hu-HU" dirty="0"/>
          </a:p>
        </p:txBody>
      </p:sp>
      <p:sp>
        <p:nvSpPr>
          <p:cNvPr id="40" name="Szövegdoboz 39"/>
          <p:cNvSpPr txBox="1"/>
          <p:nvPr/>
        </p:nvSpPr>
        <p:spPr>
          <a:xfrm>
            <a:off x="467544" y="37890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/>
              <a:t>BCL</a:t>
            </a:r>
            <a:r>
              <a:rPr lang="hu-HU" dirty="0" smtClean="0">
                <a:sym typeface="Wingdings 3"/>
              </a:rPr>
              <a:t></a:t>
            </a:r>
            <a:r>
              <a:rPr lang="hu-HU" dirty="0" err="1" smtClean="0">
                <a:sym typeface="Wingdings 3"/>
              </a:rPr>
              <a:t>-ben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Hosszú szakas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8526" y="764704"/>
            <a:ext cx="2419798" cy="5892155"/>
          </a:xfrm>
          <a:prstGeom prst="rect">
            <a:avLst/>
          </a:prstGeom>
        </p:spPr>
      </p:pic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138568" y="161344"/>
            <a:ext cx="8229600" cy="106680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Hosszú szakasz probléma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5112"/>
          </a:xfrm>
        </p:spPr>
        <p:txBody>
          <a:bodyPr>
            <a:normAutofit/>
          </a:bodyPr>
          <a:lstStyle/>
          <a:p>
            <a:r>
              <a:rPr lang="hu-HU" dirty="0" smtClean="0">
                <a:hlinkClick r:id="rId3" action="ppaction://hlinkfile"/>
              </a:rPr>
              <a:t>5. megoldás</a:t>
            </a:r>
            <a:r>
              <a:rPr lang="hu-HU" dirty="0" smtClean="0"/>
              <a:t> (</a:t>
            </a:r>
            <a:r>
              <a:rPr lang="hu-HU" dirty="0" err="1" smtClean="0"/>
              <a:t>Leikin</a:t>
            </a:r>
            <a:r>
              <a:rPr lang="hu-HU" dirty="0" smtClean="0"/>
              <a:t>)</a:t>
            </a:r>
          </a:p>
          <a:p>
            <a:pPr>
              <a:lnSpc>
                <a:spcPct val="300000"/>
              </a:lnSpc>
            </a:pPr>
            <a:r>
              <a:rPr lang="hu-HU" dirty="0" smtClean="0">
                <a:hlinkClick r:id="rId4" action="ppaction://hlinkfile"/>
              </a:rPr>
              <a:t>6. megoldás</a:t>
            </a:r>
            <a:r>
              <a:rPr lang="hu-HU" dirty="0" smtClean="0"/>
              <a:t> (</a:t>
            </a:r>
            <a:r>
              <a:rPr lang="hu-HU" dirty="0" err="1" smtClean="0"/>
              <a:t>Leikin</a:t>
            </a:r>
            <a:r>
              <a:rPr lang="hu-HU" dirty="0" smtClean="0"/>
              <a:t>)</a:t>
            </a:r>
          </a:p>
          <a:p>
            <a:pPr>
              <a:lnSpc>
                <a:spcPct val="110000"/>
              </a:lnSpc>
              <a:spcBef>
                <a:spcPts val="3600"/>
              </a:spcBef>
            </a:pPr>
            <a:r>
              <a:rPr lang="hu-HU" dirty="0" smtClean="0">
                <a:hlinkClick r:id="rId5" action="ppaction://hlinkfile"/>
              </a:rPr>
              <a:t>7. megoldás</a:t>
            </a:r>
            <a:r>
              <a:rPr lang="hu-HU" dirty="0" smtClean="0"/>
              <a:t> (</a:t>
            </a:r>
            <a:r>
              <a:rPr lang="hu-HU" dirty="0" err="1" smtClean="0"/>
              <a:t>Konhauser</a:t>
            </a:r>
            <a:r>
              <a:rPr lang="hu-HU" dirty="0" smtClean="0"/>
              <a:t>, </a:t>
            </a:r>
            <a:br>
              <a:rPr lang="hu-HU" dirty="0" smtClean="0"/>
            </a:br>
            <a:r>
              <a:rPr lang="hu-HU" dirty="0" smtClean="0"/>
              <a:t>                       </a:t>
            </a:r>
            <a:r>
              <a:rPr lang="hu-HU" dirty="0" err="1" smtClean="0"/>
              <a:t>Velleman</a:t>
            </a:r>
            <a:r>
              <a:rPr lang="hu-HU" dirty="0" smtClean="0"/>
              <a:t>, </a:t>
            </a:r>
            <a:r>
              <a:rPr lang="hu-HU" dirty="0" err="1" smtClean="0"/>
              <a:t>Wagon</a:t>
            </a:r>
            <a:r>
              <a:rPr lang="hu-HU" dirty="0" smtClean="0"/>
              <a:t>)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 descr="Rövid szakas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7706" y="692696"/>
            <a:ext cx="2566294" cy="6010531"/>
          </a:xfrm>
          <a:prstGeom prst="rect">
            <a:avLst/>
          </a:prstGeom>
        </p:spPr>
      </p:pic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6624736" cy="930027"/>
          </a:xfrm>
        </p:spPr>
        <p:txBody>
          <a:bodyPr/>
          <a:lstStyle/>
          <a:p>
            <a:r>
              <a:rPr lang="hu-HU" dirty="0" smtClean="0"/>
              <a:t>Rövid szakasz probléma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043608" y="2924944"/>
            <a:ext cx="5256584" cy="2448272"/>
          </a:xfrm>
        </p:spPr>
        <p:txBody>
          <a:bodyPr>
            <a:normAutofit/>
          </a:bodyPr>
          <a:lstStyle/>
          <a:p>
            <a:pPr algn="just"/>
            <a:r>
              <a:rPr lang="hu-HU" dirty="0" smtClean="0"/>
              <a:t>Az </a:t>
            </a:r>
            <a:r>
              <a:rPr lang="hu-HU" i="1" dirty="0" smtClean="0"/>
              <a:t>ABC</a:t>
            </a:r>
            <a:r>
              <a:rPr lang="hu-HU" dirty="0" smtClean="0"/>
              <a:t> egyenlőszárú háromszögben </a:t>
            </a:r>
            <a:r>
              <a:rPr lang="hu-HU" i="1" dirty="0" smtClean="0"/>
              <a:t>AB=AC</a:t>
            </a:r>
            <a:r>
              <a:rPr lang="hu-HU" dirty="0" smtClean="0"/>
              <a:t> és </a:t>
            </a:r>
            <a:r>
              <a:rPr lang="hu-HU" i="1" dirty="0" smtClean="0"/>
              <a:t>CAB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=20°. A </a:t>
            </a:r>
            <a:r>
              <a:rPr lang="hu-HU" i="1" dirty="0" smtClean="0"/>
              <a:t>D</a:t>
            </a:r>
            <a:r>
              <a:rPr lang="hu-HU" dirty="0" smtClean="0"/>
              <a:t> pont az </a:t>
            </a:r>
            <a:r>
              <a:rPr lang="hu-HU" i="1" dirty="0" smtClean="0"/>
              <a:t>AB</a:t>
            </a:r>
            <a:r>
              <a:rPr lang="hu-HU" dirty="0" smtClean="0"/>
              <a:t> oldal azon pontja, melyre </a:t>
            </a:r>
            <a:r>
              <a:rPr lang="hu-HU" i="1" dirty="0" smtClean="0"/>
              <a:t>BCD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=60°. </a:t>
            </a:r>
          </a:p>
          <a:p>
            <a:pPr algn="just"/>
            <a:r>
              <a:rPr lang="hu-HU" dirty="0" smtClean="0"/>
              <a:t>Ha a </a:t>
            </a:r>
            <a:r>
              <a:rPr lang="hu-HU" i="1" dirty="0" smtClean="0"/>
              <a:t>B</a:t>
            </a:r>
            <a:r>
              <a:rPr lang="hu-HU" dirty="0" smtClean="0"/>
              <a:t> középpontú, </a:t>
            </a:r>
            <a:r>
              <a:rPr lang="hu-HU" i="1" dirty="0" smtClean="0"/>
              <a:t>BC</a:t>
            </a:r>
            <a:r>
              <a:rPr lang="hu-HU" dirty="0" smtClean="0"/>
              <a:t> sugarú körnek az </a:t>
            </a:r>
            <a:r>
              <a:rPr lang="hu-HU" i="1" dirty="0" smtClean="0"/>
              <a:t>AC</a:t>
            </a:r>
            <a:r>
              <a:rPr lang="hu-HU" dirty="0" smtClean="0"/>
              <a:t> és </a:t>
            </a:r>
            <a:r>
              <a:rPr lang="hu-HU" i="1" dirty="0" smtClean="0"/>
              <a:t>AB</a:t>
            </a:r>
            <a:r>
              <a:rPr lang="hu-HU" dirty="0" smtClean="0"/>
              <a:t> oldalakkal alkotott metszés-pontjai </a:t>
            </a:r>
            <a:r>
              <a:rPr lang="hu-HU" i="1" dirty="0" smtClean="0"/>
              <a:t>E</a:t>
            </a:r>
            <a:r>
              <a:rPr lang="hu-HU" dirty="0" smtClean="0"/>
              <a:t> és </a:t>
            </a:r>
            <a:r>
              <a:rPr lang="hu-HU" i="1" dirty="0" smtClean="0"/>
              <a:t>F</a:t>
            </a:r>
            <a:r>
              <a:rPr lang="hu-HU" dirty="0" smtClean="0"/>
              <a:t>, akkor bizonyítsuk be, hogy </a:t>
            </a:r>
            <a:r>
              <a:rPr lang="hu-HU" i="1" dirty="0" smtClean="0"/>
              <a:t>CE=DF</a:t>
            </a:r>
            <a:r>
              <a:rPr lang="hu-HU" dirty="0" smtClean="0"/>
              <a:t>!</a:t>
            </a:r>
          </a:p>
          <a:p>
            <a:pPr algn="just"/>
            <a:endParaRPr lang="hu-HU" dirty="0" smtClean="0"/>
          </a:p>
          <a:p>
            <a:pPr algn="just"/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 descr="Rövid szakas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7706" y="692696"/>
            <a:ext cx="2566294" cy="6010531"/>
          </a:xfrm>
          <a:prstGeom prst="rect">
            <a:avLst/>
          </a:prstGeom>
        </p:spPr>
      </p:pic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138568" y="161344"/>
            <a:ext cx="8229600" cy="106680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Rövid szakasz probléma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5112"/>
          </a:xfrm>
        </p:spPr>
        <p:txBody>
          <a:bodyPr>
            <a:normAutofit/>
          </a:bodyPr>
          <a:lstStyle/>
          <a:p>
            <a:pPr>
              <a:buNone/>
            </a:pPr>
            <a:endParaRPr lang="hu-HU" dirty="0" smtClean="0"/>
          </a:p>
          <a:p>
            <a:pPr>
              <a:lnSpc>
                <a:spcPct val="300000"/>
              </a:lnSpc>
            </a:pPr>
            <a:r>
              <a:rPr lang="hu-HU" dirty="0" smtClean="0">
                <a:hlinkClick r:id="rId3" action="ppaction://hlinkfile"/>
              </a:rPr>
              <a:t>Megoldás</a:t>
            </a:r>
            <a:r>
              <a:rPr lang="hu-HU" dirty="0" smtClean="0"/>
              <a:t> (</a:t>
            </a:r>
            <a:r>
              <a:rPr lang="hu-HU" dirty="0" err="1" smtClean="0"/>
              <a:t>Mariano</a:t>
            </a:r>
            <a:r>
              <a:rPr lang="hu-HU" dirty="0" smtClean="0"/>
              <a:t> Perez de la Cruz)</a:t>
            </a:r>
          </a:p>
          <a:p>
            <a:pPr>
              <a:buNone/>
            </a:pP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6624736" cy="930027"/>
          </a:xfrm>
        </p:spPr>
        <p:txBody>
          <a:bodyPr/>
          <a:lstStyle/>
          <a:p>
            <a:r>
              <a:rPr lang="hu-HU" dirty="0" smtClean="0"/>
              <a:t>Szögfelezővel történő felosztás problémája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043608" y="2924944"/>
            <a:ext cx="5256584" cy="2448272"/>
          </a:xfrm>
        </p:spPr>
        <p:txBody>
          <a:bodyPr>
            <a:normAutofit/>
          </a:bodyPr>
          <a:lstStyle/>
          <a:p>
            <a:pPr algn="just"/>
            <a:r>
              <a:rPr lang="hu-HU" dirty="0" smtClean="0"/>
              <a:t>Az </a:t>
            </a:r>
            <a:r>
              <a:rPr lang="hu-HU" i="1" dirty="0" smtClean="0"/>
              <a:t>ABC</a:t>
            </a:r>
            <a:r>
              <a:rPr lang="hu-HU" dirty="0" smtClean="0"/>
              <a:t> egyenlőszárú háromszögben </a:t>
            </a:r>
            <a:r>
              <a:rPr lang="hu-HU" i="1" dirty="0" smtClean="0"/>
              <a:t>AB=AC</a:t>
            </a:r>
            <a:r>
              <a:rPr lang="hu-HU" dirty="0" smtClean="0"/>
              <a:t> és </a:t>
            </a:r>
            <a:r>
              <a:rPr lang="hu-HU" i="1" dirty="0" smtClean="0"/>
              <a:t>CAB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=20°. Legyen </a:t>
            </a:r>
            <a:r>
              <a:rPr lang="hu-HU" i="1" dirty="0" smtClean="0"/>
              <a:t>D</a:t>
            </a:r>
            <a:r>
              <a:rPr lang="hu-HU" dirty="0" smtClean="0"/>
              <a:t> pont a </a:t>
            </a:r>
            <a:r>
              <a:rPr lang="hu-HU" i="1" dirty="0" smtClean="0"/>
              <a:t>B</a:t>
            </a:r>
            <a:r>
              <a:rPr lang="hu-HU" dirty="0" smtClean="0"/>
              <a:t> csúcsbeli belső szögfelezőnek az </a:t>
            </a:r>
            <a:r>
              <a:rPr lang="hu-HU" i="1" dirty="0" smtClean="0"/>
              <a:t>AC </a:t>
            </a:r>
            <a:r>
              <a:rPr lang="hu-HU" dirty="0" smtClean="0"/>
              <a:t>oldallal alkotott metszéspontja .</a:t>
            </a:r>
          </a:p>
          <a:p>
            <a:pPr algn="just"/>
            <a:r>
              <a:rPr lang="hu-HU" dirty="0" smtClean="0"/>
              <a:t>Bizonyítsuk be, hogy ekkor </a:t>
            </a:r>
            <a:r>
              <a:rPr lang="hu-HU" i="1" dirty="0" smtClean="0"/>
              <a:t>AD=BC+BD</a:t>
            </a:r>
            <a:r>
              <a:rPr lang="hu-HU" dirty="0" smtClean="0"/>
              <a:t>!</a:t>
            </a:r>
          </a:p>
          <a:p>
            <a:pPr algn="just"/>
            <a:endParaRPr lang="hu-HU" dirty="0" smtClean="0"/>
          </a:p>
          <a:p>
            <a:pPr algn="just"/>
            <a:endParaRPr lang="hu-HU" dirty="0"/>
          </a:p>
        </p:txBody>
      </p:sp>
      <p:pic>
        <p:nvPicPr>
          <p:cNvPr id="6" name="Kép 5" descr="Szögfelező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619832"/>
            <a:ext cx="2555776" cy="6056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0" y="28794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hu-HU" sz="3600" dirty="0" smtClean="0"/>
              <a:t>Szögfelezővel történő felosztás problémája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5112"/>
          </a:xfrm>
        </p:spPr>
        <p:txBody>
          <a:bodyPr>
            <a:normAutofit/>
          </a:bodyPr>
          <a:lstStyle/>
          <a:p>
            <a:pPr>
              <a:buNone/>
            </a:pPr>
            <a:endParaRPr lang="hu-HU" dirty="0" smtClean="0"/>
          </a:p>
          <a:p>
            <a:pPr>
              <a:lnSpc>
                <a:spcPct val="300000"/>
              </a:lnSpc>
            </a:pPr>
            <a:r>
              <a:rPr lang="hu-HU" dirty="0" smtClean="0">
                <a:hlinkClick r:id="rId2" action="ppaction://hlinkfile"/>
              </a:rPr>
              <a:t>Megoldás</a:t>
            </a:r>
            <a:r>
              <a:rPr lang="hu-HU" dirty="0" smtClean="0"/>
              <a:t> (</a:t>
            </a:r>
            <a:r>
              <a:rPr lang="hu-HU" dirty="0" err="1" smtClean="0"/>
              <a:t>Bogomolny</a:t>
            </a:r>
            <a:r>
              <a:rPr lang="hu-HU" dirty="0" smtClean="0"/>
              <a:t>)</a:t>
            </a:r>
          </a:p>
          <a:p>
            <a:pPr>
              <a:buNone/>
            </a:pP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6624736" cy="930027"/>
          </a:xfrm>
        </p:spPr>
        <p:txBody>
          <a:bodyPr/>
          <a:lstStyle/>
          <a:p>
            <a:r>
              <a:rPr lang="hu-HU" dirty="0" smtClean="0"/>
              <a:t>Inverz probléma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043608" y="2924944"/>
            <a:ext cx="5256584" cy="2448272"/>
          </a:xfrm>
        </p:spPr>
        <p:txBody>
          <a:bodyPr>
            <a:normAutofit/>
          </a:bodyPr>
          <a:lstStyle/>
          <a:p>
            <a:pPr algn="just"/>
            <a:r>
              <a:rPr lang="hu-HU" dirty="0" smtClean="0"/>
              <a:t>Az </a:t>
            </a:r>
            <a:r>
              <a:rPr lang="hu-HU" i="1" dirty="0" smtClean="0"/>
              <a:t>ABC</a:t>
            </a:r>
            <a:r>
              <a:rPr lang="hu-HU" dirty="0" smtClean="0"/>
              <a:t> háromszögben </a:t>
            </a:r>
            <a:r>
              <a:rPr lang="hu-HU" i="1" dirty="0" smtClean="0"/>
              <a:t>B</a:t>
            </a:r>
            <a:r>
              <a:rPr lang="hu-HU" dirty="0" smtClean="0"/>
              <a:t> csúcsnál levő szög 80°. Legyen a </a:t>
            </a:r>
            <a:r>
              <a:rPr lang="hu-HU" i="1" dirty="0" smtClean="0"/>
              <a:t>B</a:t>
            </a:r>
            <a:r>
              <a:rPr lang="hu-HU" dirty="0" smtClean="0"/>
              <a:t> csúcsbeli belső szögfelezőnek az </a:t>
            </a:r>
            <a:r>
              <a:rPr lang="hu-HU" i="1" dirty="0" smtClean="0"/>
              <a:t>AC</a:t>
            </a:r>
            <a:r>
              <a:rPr lang="hu-HU" dirty="0" smtClean="0"/>
              <a:t> oldallal való metszéspontja </a:t>
            </a:r>
            <a:r>
              <a:rPr lang="hu-HU" i="1" dirty="0" smtClean="0"/>
              <a:t>D</a:t>
            </a:r>
            <a:r>
              <a:rPr lang="hu-HU" dirty="0" smtClean="0"/>
              <a:t>. </a:t>
            </a:r>
          </a:p>
          <a:p>
            <a:pPr algn="just"/>
            <a:r>
              <a:rPr lang="hu-HU" dirty="0" smtClean="0"/>
              <a:t>Az </a:t>
            </a:r>
            <a:r>
              <a:rPr lang="hu-HU" i="1" dirty="0" smtClean="0"/>
              <a:t>AD=BC+BD</a:t>
            </a:r>
            <a:r>
              <a:rPr lang="hu-HU" dirty="0" smtClean="0"/>
              <a:t> egyenlőség fennállása esetén határozzuk meg a háromszög </a:t>
            </a:r>
            <a:r>
              <a:rPr lang="hu-HU" i="1" dirty="0" smtClean="0"/>
              <a:t>C</a:t>
            </a:r>
            <a:r>
              <a:rPr lang="hu-HU" dirty="0" smtClean="0"/>
              <a:t> csúcsánál levő szögét!</a:t>
            </a:r>
          </a:p>
          <a:p>
            <a:pPr algn="just"/>
            <a:endParaRPr lang="hu-HU" dirty="0" smtClean="0"/>
          </a:p>
          <a:p>
            <a:pPr algn="just"/>
            <a:endParaRPr lang="hu-HU" dirty="0"/>
          </a:p>
        </p:txBody>
      </p:sp>
      <p:pic>
        <p:nvPicPr>
          <p:cNvPr id="8" name="Kép 7" descr="Inver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708350"/>
            <a:ext cx="2403723" cy="5922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06680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Inverz probléma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5112"/>
          </a:xfrm>
        </p:spPr>
        <p:txBody>
          <a:bodyPr>
            <a:normAutofit/>
          </a:bodyPr>
          <a:lstStyle/>
          <a:p>
            <a:pPr>
              <a:buNone/>
            </a:pPr>
            <a:endParaRPr lang="hu-HU" dirty="0" smtClean="0"/>
          </a:p>
          <a:p>
            <a:pPr>
              <a:lnSpc>
                <a:spcPct val="300000"/>
              </a:lnSpc>
            </a:pPr>
            <a:r>
              <a:rPr lang="hu-HU" dirty="0" smtClean="0">
                <a:hlinkClick r:id="rId2" action="ppaction://hlinkfile"/>
              </a:rPr>
              <a:t>Megoldás</a:t>
            </a:r>
            <a:r>
              <a:rPr lang="hu-HU" dirty="0" smtClean="0"/>
              <a:t> (</a:t>
            </a:r>
            <a:r>
              <a:rPr lang="hu-HU" dirty="0" err="1" smtClean="0"/>
              <a:t>Bogomolny</a:t>
            </a:r>
            <a:r>
              <a:rPr lang="hu-HU" dirty="0" smtClean="0"/>
              <a:t>)</a:t>
            </a:r>
          </a:p>
          <a:p>
            <a:pPr>
              <a:buNone/>
            </a:pP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7848872" cy="1944216"/>
          </a:xfrm>
        </p:spPr>
        <p:txBody>
          <a:bodyPr/>
          <a:lstStyle/>
          <a:p>
            <a:r>
              <a:rPr lang="hu-HU" dirty="0" smtClean="0"/>
              <a:t>Folyamatos egyenlőszárú háromszögekre bontás problémája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043608" y="3789040"/>
            <a:ext cx="6840760" cy="1728192"/>
          </a:xfrm>
        </p:spPr>
        <p:txBody>
          <a:bodyPr>
            <a:normAutofit/>
          </a:bodyPr>
          <a:lstStyle/>
          <a:p>
            <a:pPr algn="just"/>
            <a:r>
              <a:rPr lang="hu-HU" dirty="0" smtClean="0"/>
              <a:t>Melyek azok az egyenlőszárú háromszögek, amelyek folyamatosan felbonthatók olyan egyenlőszárú háromszögekre, melyek alapjai illeszkednek az eredeti háromszög száraira?</a:t>
            </a:r>
          </a:p>
          <a:p>
            <a:pPr algn="just"/>
            <a:endParaRPr lang="hu-HU" dirty="0" smtClean="0"/>
          </a:p>
          <a:p>
            <a:pPr algn="just"/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Folyamatos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692696"/>
            <a:ext cx="2430335" cy="5984700"/>
          </a:xfrm>
          <a:prstGeom prst="rect">
            <a:avLst/>
          </a:prstGeom>
        </p:spPr>
      </p:pic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hu-HU" sz="3600" dirty="0" smtClean="0"/>
              <a:t>Folyamatos egyenlőszárú </a:t>
            </a:r>
            <a:br>
              <a:rPr lang="hu-HU" sz="3600" dirty="0" smtClean="0"/>
            </a:br>
            <a:r>
              <a:rPr lang="hu-HU" sz="3600" dirty="0" smtClean="0"/>
              <a:t>háromszögekre bontás problémája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323528" y="1628800"/>
            <a:ext cx="6048672" cy="418109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hu-HU" dirty="0" smtClean="0"/>
              <a:t>Megoldás (</a:t>
            </a:r>
            <a:r>
              <a:rPr lang="hu-HU" dirty="0" err="1" smtClean="0"/>
              <a:t>Leikin</a:t>
            </a:r>
            <a:r>
              <a:rPr lang="hu-HU" dirty="0" smtClean="0"/>
              <a:t>)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24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hu-HU" sz="2400" dirty="0" smtClean="0"/>
              <a:t>Az előzőek alapján a 80°-80°-20°-os háromszög 4 egyenlőszárú háromszögre bontható fel az ábrán látható módon.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2400" dirty="0" smtClean="0"/>
          </a:p>
          <a:p>
            <a:pPr marL="0" indent="0" algn="just">
              <a:spcBef>
                <a:spcPts val="0"/>
              </a:spcBef>
              <a:buNone/>
            </a:pPr>
            <a:endParaRPr lang="hu-HU" sz="2400" dirty="0" smtClean="0"/>
          </a:p>
          <a:p>
            <a:pPr marL="0" indent="0">
              <a:buNone/>
            </a:pPr>
            <a:r>
              <a:rPr lang="hu-HU" sz="2400" dirty="0" smtClean="0"/>
              <a:t>A szárszögek 140°, 100°, 60°, 20°,</a:t>
            </a:r>
            <a:br>
              <a:rPr lang="hu-HU" sz="2400" dirty="0" smtClean="0"/>
            </a:br>
            <a:r>
              <a:rPr lang="hu-HU" sz="2400" dirty="0" smtClean="0"/>
              <a:t>az alapon fekvő szögek 20°, 40°, 60°, 80° egy-egy számtani sorozat részletei.</a:t>
            </a:r>
            <a:endParaRPr 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5832648" cy="930027"/>
          </a:xfrm>
        </p:spPr>
        <p:txBody>
          <a:bodyPr/>
          <a:lstStyle/>
          <a:p>
            <a:r>
              <a:rPr lang="hu-HU" dirty="0" smtClean="0"/>
              <a:t>Klasszikus probléma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043608" y="2924944"/>
            <a:ext cx="5256584" cy="2448272"/>
          </a:xfrm>
        </p:spPr>
        <p:txBody>
          <a:bodyPr>
            <a:normAutofit/>
          </a:bodyPr>
          <a:lstStyle/>
          <a:p>
            <a:pPr algn="just"/>
            <a:r>
              <a:rPr lang="hu-HU" dirty="0" smtClean="0"/>
              <a:t>Az </a:t>
            </a:r>
            <a:r>
              <a:rPr lang="hu-HU" i="1" dirty="0" smtClean="0"/>
              <a:t>ABC</a:t>
            </a:r>
            <a:r>
              <a:rPr lang="hu-HU" dirty="0" smtClean="0"/>
              <a:t> egyenlőszárú háromszögben </a:t>
            </a:r>
            <a:r>
              <a:rPr lang="hu-HU" i="1" dirty="0" smtClean="0"/>
              <a:t>AB=AC</a:t>
            </a:r>
            <a:r>
              <a:rPr lang="hu-HU" dirty="0" smtClean="0"/>
              <a:t> és </a:t>
            </a:r>
            <a:r>
              <a:rPr lang="hu-HU" i="1" dirty="0" smtClean="0"/>
              <a:t>CAB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=20°. Legyenek </a:t>
            </a:r>
            <a:r>
              <a:rPr lang="hu-HU" i="1" dirty="0" smtClean="0"/>
              <a:t>D</a:t>
            </a:r>
            <a:r>
              <a:rPr lang="hu-HU" dirty="0" smtClean="0"/>
              <a:t> és </a:t>
            </a:r>
            <a:r>
              <a:rPr lang="hu-HU" i="1" dirty="0" smtClean="0"/>
              <a:t>E</a:t>
            </a:r>
            <a:r>
              <a:rPr lang="hu-HU" dirty="0" smtClean="0"/>
              <a:t> az </a:t>
            </a:r>
            <a:r>
              <a:rPr lang="hu-HU" i="1" dirty="0" smtClean="0"/>
              <a:t>AC</a:t>
            </a:r>
            <a:r>
              <a:rPr lang="hu-HU" dirty="0" smtClean="0"/>
              <a:t> illetve </a:t>
            </a:r>
            <a:r>
              <a:rPr lang="hu-HU" i="1" dirty="0" smtClean="0"/>
              <a:t>AB</a:t>
            </a:r>
            <a:r>
              <a:rPr lang="hu-HU" dirty="0" smtClean="0"/>
              <a:t> oldalak azon pontjai, melyekre </a:t>
            </a:r>
            <a:r>
              <a:rPr lang="hu-HU" i="1" dirty="0" smtClean="0"/>
              <a:t>DBC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=50° és </a:t>
            </a:r>
            <a:r>
              <a:rPr lang="hu-HU" i="1" dirty="0" smtClean="0"/>
              <a:t>ECB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=60°. Határozzuk meg a </a:t>
            </a:r>
            <a:r>
              <a:rPr lang="hu-HU" i="1" dirty="0" smtClean="0"/>
              <a:t>DEC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err="1" smtClean="0"/>
              <a:t>-et</a:t>
            </a:r>
            <a:r>
              <a:rPr lang="hu-HU" dirty="0" smtClean="0"/>
              <a:t>!</a:t>
            </a:r>
          </a:p>
          <a:p>
            <a:pPr algn="just"/>
            <a:endParaRPr lang="hu-HU" dirty="0" smtClean="0"/>
          </a:p>
          <a:p>
            <a:pPr algn="just"/>
            <a:r>
              <a:rPr lang="hu-HU" dirty="0" smtClean="0"/>
              <a:t>(</a:t>
            </a:r>
            <a:r>
              <a:rPr lang="hu-HU" dirty="0" err="1" smtClean="0"/>
              <a:t>Langley</a:t>
            </a:r>
            <a:r>
              <a:rPr lang="hu-HU" dirty="0" smtClean="0"/>
              <a:t>)</a:t>
            </a:r>
            <a:endParaRPr lang="hu-HU" dirty="0"/>
          </a:p>
        </p:txBody>
      </p:sp>
      <p:pic>
        <p:nvPicPr>
          <p:cNvPr id="6" name="Kép 5" descr="Alap.png"/>
          <p:cNvPicPr>
            <a:picLocks noChangeAspect="1"/>
          </p:cNvPicPr>
          <p:nvPr/>
        </p:nvPicPr>
        <p:blipFill>
          <a:blip r:embed="rId2" cstate="print"/>
          <a:srcRect l="13187" r="64725"/>
          <a:stretch>
            <a:fillRect/>
          </a:stretch>
        </p:blipFill>
        <p:spPr>
          <a:xfrm>
            <a:off x="6300192" y="648111"/>
            <a:ext cx="2556972" cy="62098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 descr="Folyamatos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9" y="820484"/>
            <a:ext cx="3059832" cy="5701488"/>
          </a:xfrm>
          <a:prstGeom prst="rect">
            <a:avLst/>
          </a:prstGeom>
        </p:spPr>
      </p:pic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hu-HU" sz="3600" dirty="0" smtClean="0"/>
              <a:t>Folyamatos egyenlőszárú </a:t>
            </a:r>
            <a:br>
              <a:rPr lang="hu-HU" sz="3600" dirty="0" smtClean="0"/>
            </a:br>
            <a:r>
              <a:rPr lang="hu-HU" sz="3600" dirty="0" smtClean="0"/>
              <a:t>háromszögekre bontás problémája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395536" y="1628800"/>
            <a:ext cx="6048672" cy="129614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hu-HU" sz="24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hu-HU" sz="2400" dirty="0" smtClean="0"/>
              <a:t>Az alapon fekvő szögek sorozatát vizsgálva az ábra alapján:</a:t>
            </a:r>
          </a:p>
          <a:p>
            <a:pPr marL="0" indent="0">
              <a:buNone/>
            </a:pPr>
            <a:endParaRPr lang="hu-HU" sz="2400" dirty="0"/>
          </a:p>
        </p:txBody>
      </p:sp>
      <p:sp>
        <p:nvSpPr>
          <p:cNvPr id="7" name="Tartalom helye 8"/>
          <p:cNvSpPr txBox="1">
            <a:spLocks/>
          </p:cNvSpPr>
          <p:nvPr/>
        </p:nvSpPr>
        <p:spPr>
          <a:xfrm>
            <a:off x="395536" y="4149080"/>
            <a:ext cx="5976664" cy="12961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hu-H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egyenlőség alapján a tulajdonság teljesül.</a:t>
            </a:r>
            <a:endParaRPr kumimoji="0" lang="hu-H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539552" y="2996952"/>
          <a:ext cx="4237805" cy="504056"/>
        </p:xfrm>
        <a:graphic>
          <a:graphicData uri="http://schemas.openxmlformats.org/presentationml/2006/ole">
            <p:oleObj spid="_x0000_s38913" name="Equation" r:id="rId4" imgW="2159000" imgH="254000" progId="Equation.DSMT4">
              <p:embed/>
            </p:oleObj>
          </a:graphicData>
        </a:graphic>
      </p:graphicFrame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1547664" y="3573016"/>
          <a:ext cx="1842558" cy="360040"/>
        </p:xfrm>
        <a:graphic>
          <a:graphicData uri="http://schemas.openxmlformats.org/presentationml/2006/ole">
            <p:oleObj spid="_x0000_s38916" name="Equation" r:id="rId5" imgW="825142" imgH="165028" progId="Equation.DSMT4">
              <p:embed/>
            </p:oleObj>
          </a:graphicData>
        </a:graphic>
      </p:graphicFrame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16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 descr="Folyamatos 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746197"/>
            <a:ext cx="2542691" cy="5905221"/>
          </a:xfrm>
          <a:prstGeom prst="rect">
            <a:avLst/>
          </a:prstGeom>
        </p:spPr>
      </p:pic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hu-HU" sz="3600" dirty="0" smtClean="0"/>
              <a:t>Folyamatos egyenlőszárú </a:t>
            </a:r>
            <a:br>
              <a:rPr lang="hu-HU" sz="3600" dirty="0" smtClean="0"/>
            </a:br>
            <a:r>
              <a:rPr lang="hu-HU" sz="3600" dirty="0" smtClean="0"/>
              <a:t>háromszögekre bontás problémája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395536" y="1772816"/>
            <a:ext cx="6336704" cy="309634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hu-HU" sz="2400" i="1" dirty="0" smtClean="0"/>
              <a:t>ABC</a:t>
            </a:r>
            <a:r>
              <a:rPr lang="hu-HU" sz="2400" dirty="0" smtClean="0"/>
              <a:t> háromszöget folyamatosan </a:t>
            </a:r>
            <a:r>
              <a:rPr lang="hu-HU" sz="2400" i="1" dirty="0" smtClean="0"/>
              <a:t>A-</a:t>
            </a:r>
            <a:r>
              <a:rPr lang="hu-HU" sz="2400" dirty="0" smtClean="0"/>
              <a:t>ból kiindulva </a:t>
            </a:r>
            <a:r>
              <a:rPr lang="hu-HU" sz="2400" i="1" dirty="0" smtClean="0"/>
              <a:t>n</a:t>
            </a:r>
            <a:r>
              <a:rPr lang="hu-HU" sz="2400" dirty="0" smtClean="0"/>
              <a:t> db (</a:t>
            </a:r>
            <a:r>
              <a:rPr lang="hu-HU" sz="2400" i="1" dirty="0" smtClean="0"/>
              <a:t>n</a:t>
            </a:r>
            <a:r>
              <a:rPr lang="hu-HU" sz="2400" dirty="0" smtClean="0">
                <a:sym typeface="Symbol"/>
              </a:rPr>
              <a:t></a:t>
            </a:r>
            <a:r>
              <a:rPr lang="hu-HU" sz="2400" b="1" dirty="0" err="1" smtClean="0"/>
              <a:t>N</a:t>
            </a:r>
            <a:r>
              <a:rPr lang="hu-HU" sz="2400" baseline="30000" dirty="0" smtClean="0"/>
              <a:t>+</a:t>
            </a:r>
            <a:r>
              <a:rPr lang="hu-HU" sz="2400" dirty="0" smtClean="0"/>
              <a:t>) egyenlőszárú háromszögre bontva: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u-HU" sz="2400" dirty="0" smtClean="0"/>
              <a:t>az 1. háromszög alapon fekvő szöge </a:t>
            </a:r>
            <a:r>
              <a:rPr lang="hu-HU" sz="2400" dirty="0" smtClean="0">
                <a:sym typeface="Symbol"/>
              </a:rPr>
              <a:t>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u-HU" sz="2400" dirty="0" smtClean="0"/>
              <a:t>a 2. háromszög alapon fekvő szöge 2</a:t>
            </a:r>
            <a:r>
              <a:rPr lang="hu-HU" sz="2400" dirty="0" smtClean="0">
                <a:sym typeface="Symbol"/>
              </a:rPr>
              <a:t>  (</a:t>
            </a:r>
            <a:r>
              <a:rPr lang="hu-HU" sz="2400" i="1" dirty="0" smtClean="0">
                <a:sym typeface="Symbol"/>
              </a:rPr>
              <a:t>d</a:t>
            </a:r>
            <a:r>
              <a:rPr lang="hu-HU" sz="2400" dirty="0" smtClean="0">
                <a:sym typeface="Symbol"/>
              </a:rPr>
              <a:t>=)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u-HU" sz="2400" dirty="0" smtClean="0"/>
              <a:t>…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u-HU" sz="2400" dirty="0" smtClean="0"/>
              <a:t>az </a:t>
            </a:r>
            <a:r>
              <a:rPr lang="hu-HU" sz="2400" i="1" dirty="0" smtClean="0"/>
              <a:t>n</a:t>
            </a:r>
            <a:r>
              <a:rPr lang="hu-HU" sz="2400" dirty="0" smtClean="0"/>
              <a:t>. háromszög alapon fekvő szöge </a:t>
            </a:r>
            <a:endParaRPr lang="hu-HU" sz="2400" dirty="0" smtClean="0">
              <a:sym typeface="Symbol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hu-HU" sz="2400" dirty="0" smtClean="0"/>
          </a:p>
          <a:p>
            <a:pPr marL="0" indent="0">
              <a:buNone/>
            </a:pPr>
            <a:endParaRPr lang="hu-HU" sz="2400" dirty="0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16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5364088" y="3861048"/>
          <a:ext cx="1034418" cy="681632"/>
        </p:xfrm>
        <a:graphic>
          <a:graphicData uri="http://schemas.openxmlformats.org/presentationml/2006/ole">
            <p:oleObj spid="_x0000_s50179" name="Equation" r:id="rId4" imgW="583920" imgH="393480" progId="Equation.DSMT4">
              <p:embed/>
            </p:oleObj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899591" y="4869160"/>
          <a:ext cx="4728355" cy="720080"/>
        </p:xfrm>
        <a:graphic>
          <a:graphicData uri="http://schemas.openxmlformats.org/presentationml/2006/ole">
            <p:oleObj spid="_x0000_s50180" name="Equation" r:id="rId5" imgW="252720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 descr="Folyamatos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746197"/>
            <a:ext cx="2542691" cy="5905221"/>
          </a:xfrm>
          <a:prstGeom prst="rect">
            <a:avLst/>
          </a:prstGeom>
        </p:spPr>
      </p:pic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hu-HU" sz="3600" dirty="0" smtClean="0"/>
              <a:t>Folyamatos egyenlőszárú </a:t>
            </a:r>
            <a:br>
              <a:rPr lang="hu-HU" sz="3600" dirty="0" smtClean="0"/>
            </a:br>
            <a:r>
              <a:rPr lang="hu-HU" sz="3600" dirty="0" smtClean="0"/>
              <a:t>háromszögekre bontás problémája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395536" y="1772816"/>
            <a:ext cx="6336704" cy="64807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hu-HU" sz="2400" dirty="0" smtClean="0"/>
              <a:t>Az </a:t>
            </a:r>
            <a:r>
              <a:rPr lang="hu-HU" sz="2400" dirty="0" smtClean="0">
                <a:sym typeface="Symbol"/>
              </a:rPr>
              <a:t></a:t>
            </a:r>
            <a:r>
              <a:rPr lang="hu-HU" sz="2400" b="1" dirty="0" smtClean="0"/>
              <a:t>N</a:t>
            </a:r>
            <a:r>
              <a:rPr lang="hu-HU" sz="2400" baseline="30000" dirty="0" smtClean="0"/>
              <a:t>+</a:t>
            </a:r>
            <a:r>
              <a:rPr lang="hu-HU" sz="2400" dirty="0" smtClean="0"/>
              <a:t> eseteket táblázatosan összefoglalva:</a:t>
            </a:r>
            <a:endParaRPr lang="hu-HU" sz="2400" dirty="0" smtClean="0">
              <a:sym typeface="Symbol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hu-HU" sz="2400" dirty="0" smtClean="0"/>
          </a:p>
          <a:p>
            <a:pPr marL="0" indent="0">
              <a:buNone/>
            </a:pPr>
            <a:endParaRPr lang="hu-HU" sz="2400" dirty="0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16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11" name="Táblázat 10"/>
          <p:cNvGraphicFramePr>
            <a:graphicFrameLocks noGrp="1"/>
          </p:cNvGraphicFramePr>
          <p:nvPr/>
        </p:nvGraphicFramePr>
        <p:xfrm>
          <a:off x="755576" y="2564904"/>
          <a:ext cx="5400600" cy="24482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0200"/>
                <a:gridCol w="1800200"/>
                <a:gridCol w="1800200"/>
              </a:tblGrid>
              <a:tr h="408045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</a:t>
                      </a:r>
                      <a:r>
                        <a:rPr lang="hu-HU" i="1" dirty="0" smtClean="0"/>
                        <a:t>n</a:t>
                      </a:r>
                      <a:r>
                        <a:rPr lang="hu-HU" dirty="0" smtClean="0"/>
                        <a:t>+1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i="1" dirty="0" smtClean="0"/>
                        <a:t>n</a:t>
                      </a:r>
                      <a:endParaRPr lang="hu-H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endParaRPr lang="hu-HU" dirty="0"/>
                    </a:p>
                  </a:txBody>
                  <a:tcPr/>
                </a:tc>
              </a:tr>
              <a:tr h="408045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60°</a:t>
                      </a:r>
                      <a:endParaRPr lang="hu-HU" dirty="0"/>
                    </a:p>
                  </a:txBody>
                  <a:tcPr/>
                </a:tc>
              </a:tr>
              <a:tr h="408045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5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36°</a:t>
                      </a:r>
                      <a:endParaRPr lang="hu-HU" dirty="0"/>
                    </a:p>
                  </a:txBody>
                  <a:tcPr/>
                </a:tc>
              </a:tr>
              <a:tr h="408045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9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4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20°</a:t>
                      </a:r>
                      <a:endParaRPr lang="hu-HU" dirty="0"/>
                    </a:p>
                  </a:txBody>
                  <a:tcPr/>
                </a:tc>
              </a:tr>
              <a:tr h="408045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15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7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12°</a:t>
                      </a:r>
                      <a:endParaRPr lang="hu-HU" dirty="0"/>
                    </a:p>
                  </a:txBody>
                  <a:tcPr/>
                </a:tc>
              </a:tr>
              <a:tr h="408045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45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4°</a:t>
                      </a:r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6624736" cy="930027"/>
          </a:xfrm>
        </p:spPr>
        <p:txBody>
          <a:bodyPr/>
          <a:lstStyle/>
          <a:p>
            <a:r>
              <a:rPr lang="hu-HU" dirty="0" smtClean="0"/>
              <a:t>60°-70°-os felosztás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043608" y="2924944"/>
            <a:ext cx="5256584" cy="2448272"/>
          </a:xfrm>
        </p:spPr>
        <p:txBody>
          <a:bodyPr>
            <a:normAutofit/>
          </a:bodyPr>
          <a:lstStyle/>
          <a:p>
            <a:pPr algn="just"/>
            <a:r>
              <a:rPr lang="hu-HU" dirty="0" smtClean="0"/>
              <a:t>Az </a:t>
            </a:r>
            <a:r>
              <a:rPr lang="hu-HU" i="1" dirty="0" smtClean="0"/>
              <a:t>ABC</a:t>
            </a:r>
            <a:r>
              <a:rPr lang="hu-HU" dirty="0" smtClean="0"/>
              <a:t> egyenlőszárú háromszögben </a:t>
            </a:r>
            <a:r>
              <a:rPr lang="hu-HU" i="1" dirty="0" smtClean="0"/>
              <a:t>AB=AC</a:t>
            </a:r>
            <a:r>
              <a:rPr lang="hu-HU" dirty="0" smtClean="0"/>
              <a:t> és </a:t>
            </a:r>
            <a:r>
              <a:rPr lang="hu-HU" i="1" dirty="0" smtClean="0"/>
              <a:t>CAB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=20°. Legyenek </a:t>
            </a:r>
            <a:r>
              <a:rPr lang="hu-HU" i="1" dirty="0" smtClean="0"/>
              <a:t>D</a:t>
            </a:r>
            <a:r>
              <a:rPr lang="hu-HU" dirty="0" smtClean="0"/>
              <a:t> és E pont az AC illetve </a:t>
            </a:r>
            <a:r>
              <a:rPr lang="hu-HU" i="1" dirty="0" smtClean="0"/>
              <a:t>AB</a:t>
            </a:r>
            <a:r>
              <a:rPr lang="hu-HU" dirty="0" smtClean="0"/>
              <a:t> oldalak azon pontjai, melyekre </a:t>
            </a:r>
            <a:r>
              <a:rPr lang="hu-HU" i="1" dirty="0" smtClean="0"/>
              <a:t>DBC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=60° és </a:t>
            </a:r>
            <a:r>
              <a:rPr lang="hu-HU" i="1" dirty="0" smtClean="0"/>
              <a:t>ECB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=70° . </a:t>
            </a:r>
          </a:p>
          <a:p>
            <a:pPr algn="just"/>
            <a:r>
              <a:rPr lang="hu-HU" dirty="0" smtClean="0"/>
              <a:t>Határozzuk meg a </a:t>
            </a:r>
            <a:r>
              <a:rPr lang="hu-HU" i="1" dirty="0" smtClean="0"/>
              <a:t>DEC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err="1" smtClean="0">
                <a:sym typeface="MT Extra Tiger"/>
              </a:rPr>
              <a:t>-et</a:t>
            </a:r>
            <a:r>
              <a:rPr lang="hu-HU" dirty="0" smtClean="0"/>
              <a:t>!</a:t>
            </a:r>
          </a:p>
          <a:p>
            <a:pPr algn="just"/>
            <a:endParaRPr lang="hu-HU" dirty="0" smtClean="0"/>
          </a:p>
          <a:p>
            <a:pPr algn="just"/>
            <a:endParaRPr lang="hu-HU" dirty="0"/>
          </a:p>
        </p:txBody>
      </p:sp>
      <p:pic>
        <p:nvPicPr>
          <p:cNvPr id="7" name="Kép 6" descr="60-7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692696"/>
            <a:ext cx="2355246" cy="5926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06680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60°-70°-os felosztás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5112"/>
          </a:xfrm>
        </p:spPr>
        <p:txBody>
          <a:bodyPr/>
          <a:lstStyle/>
          <a:p>
            <a:r>
              <a:rPr lang="hu-HU" dirty="0" smtClean="0">
                <a:hlinkClick r:id="rId2" action="ppaction://hlinkfile"/>
              </a:rPr>
              <a:t>1. megoldás</a:t>
            </a:r>
            <a:r>
              <a:rPr lang="hu-HU" dirty="0" smtClean="0"/>
              <a:t>  (</a:t>
            </a:r>
            <a:r>
              <a:rPr lang="hu-HU" dirty="0" err="1" smtClean="0"/>
              <a:t>Fondanaiche</a:t>
            </a:r>
            <a:r>
              <a:rPr lang="hu-HU" dirty="0" smtClean="0"/>
              <a:t>)</a:t>
            </a:r>
          </a:p>
          <a:p>
            <a:pPr>
              <a:lnSpc>
                <a:spcPct val="300000"/>
              </a:lnSpc>
            </a:pPr>
            <a:r>
              <a:rPr lang="hu-HU" dirty="0" smtClean="0">
                <a:hlinkClick r:id="rId3" action="ppaction://hlinkfile"/>
              </a:rPr>
              <a:t>2. megoldás</a:t>
            </a:r>
            <a:r>
              <a:rPr lang="hu-HU" dirty="0" smtClean="0"/>
              <a:t> (</a:t>
            </a:r>
            <a:r>
              <a:rPr lang="hu-HU" dirty="0" err="1" smtClean="0"/>
              <a:t>Ionescu</a:t>
            </a:r>
            <a:r>
              <a:rPr lang="hu-HU" dirty="0" smtClean="0"/>
              <a:t>)</a:t>
            </a:r>
          </a:p>
          <a:p>
            <a:endParaRPr lang="hu-HU" dirty="0"/>
          </a:p>
        </p:txBody>
      </p:sp>
      <p:pic>
        <p:nvPicPr>
          <p:cNvPr id="5" name="Kép 4" descr="60-7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692696"/>
            <a:ext cx="2355246" cy="5926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6624736" cy="930027"/>
          </a:xfrm>
        </p:spPr>
        <p:txBody>
          <a:bodyPr/>
          <a:lstStyle/>
          <a:p>
            <a:r>
              <a:rPr lang="hu-HU" dirty="0" smtClean="0"/>
              <a:t>40°-50°-os felosztás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043608" y="2924944"/>
            <a:ext cx="5256584" cy="2448272"/>
          </a:xfrm>
        </p:spPr>
        <p:txBody>
          <a:bodyPr>
            <a:normAutofit/>
          </a:bodyPr>
          <a:lstStyle/>
          <a:p>
            <a:pPr algn="just"/>
            <a:r>
              <a:rPr lang="hu-HU" dirty="0" smtClean="0"/>
              <a:t>Az </a:t>
            </a:r>
            <a:r>
              <a:rPr lang="hu-HU" i="1" dirty="0" smtClean="0"/>
              <a:t>ABC</a:t>
            </a:r>
            <a:r>
              <a:rPr lang="hu-HU" dirty="0" smtClean="0"/>
              <a:t> egyenlőszárú háromszögben </a:t>
            </a:r>
            <a:r>
              <a:rPr lang="hu-HU" i="1" dirty="0" smtClean="0"/>
              <a:t>AB=AC</a:t>
            </a:r>
            <a:r>
              <a:rPr lang="hu-HU" dirty="0" smtClean="0"/>
              <a:t> és </a:t>
            </a:r>
            <a:r>
              <a:rPr lang="hu-HU" i="1" dirty="0" smtClean="0"/>
              <a:t>CAB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=20°. Legyenek </a:t>
            </a:r>
            <a:r>
              <a:rPr lang="hu-HU" i="1" dirty="0" smtClean="0"/>
              <a:t>D</a:t>
            </a:r>
            <a:r>
              <a:rPr lang="hu-HU" dirty="0" smtClean="0"/>
              <a:t> és E pont az AC illetve </a:t>
            </a:r>
            <a:r>
              <a:rPr lang="hu-HU" i="1" dirty="0" smtClean="0"/>
              <a:t>AB</a:t>
            </a:r>
            <a:r>
              <a:rPr lang="hu-HU" dirty="0" smtClean="0"/>
              <a:t> oldalak azon pontjai, melyekre </a:t>
            </a:r>
            <a:r>
              <a:rPr lang="hu-HU" i="1" dirty="0" smtClean="0"/>
              <a:t>DBC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=40° és </a:t>
            </a:r>
            <a:r>
              <a:rPr lang="hu-HU" i="1" dirty="0" smtClean="0"/>
              <a:t>ECB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=50° . </a:t>
            </a:r>
          </a:p>
          <a:p>
            <a:pPr algn="just"/>
            <a:r>
              <a:rPr lang="hu-HU" dirty="0" smtClean="0"/>
              <a:t>Határozzuk meg a </a:t>
            </a:r>
            <a:r>
              <a:rPr lang="hu-HU" i="1" dirty="0" smtClean="0"/>
              <a:t>DEC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err="1" smtClean="0">
                <a:sym typeface="MT Extra Tiger"/>
              </a:rPr>
              <a:t>-et</a:t>
            </a:r>
            <a:r>
              <a:rPr lang="hu-HU" dirty="0" smtClean="0"/>
              <a:t>!</a:t>
            </a:r>
          </a:p>
          <a:p>
            <a:pPr algn="just"/>
            <a:endParaRPr lang="hu-HU" dirty="0" smtClean="0"/>
          </a:p>
          <a:p>
            <a:pPr algn="just"/>
            <a:endParaRPr lang="hu-HU" dirty="0"/>
          </a:p>
        </p:txBody>
      </p:sp>
      <p:pic>
        <p:nvPicPr>
          <p:cNvPr id="7" name="Kép 6" descr="40-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5" y="605738"/>
            <a:ext cx="2555776" cy="6073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40-50 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760204"/>
            <a:ext cx="2502343" cy="5890934"/>
          </a:xfrm>
          <a:prstGeom prst="rect">
            <a:avLst/>
          </a:prstGeom>
        </p:spPr>
      </p:pic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06680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40°-50°-os felosztás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484784"/>
            <a:ext cx="6480720" cy="4325112"/>
          </a:xfrm>
        </p:spPr>
        <p:txBody>
          <a:bodyPr/>
          <a:lstStyle/>
          <a:p>
            <a:r>
              <a:rPr lang="hu-HU" dirty="0" smtClean="0"/>
              <a:t>Megoldás </a:t>
            </a:r>
          </a:p>
          <a:p>
            <a:pPr>
              <a:buNone/>
            </a:pPr>
            <a:endParaRPr lang="hu-HU" dirty="0" smtClean="0"/>
          </a:p>
          <a:p>
            <a:pPr>
              <a:lnSpc>
                <a:spcPct val="150000"/>
              </a:lnSpc>
              <a:buNone/>
            </a:pPr>
            <a:r>
              <a:rPr lang="hu-HU" sz="2400" i="1" dirty="0" smtClean="0"/>
              <a:t>BCE</a:t>
            </a:r>
            <a:r>
              <a:rPr lang="hu-HU" sz="2400" dirty="0" smtClean="0">
                <a:sym typeface="Wingdings 3"/>
              </a:rPr>
              <a:t></a:t>
            </a:r>
            <a:r>
              <a:rPr lang="hu-HU" sz="2400" dirty="0" smtClean="0"/>
              <a:t>  egyenlőszárú</a:t>
            </a:r>
          </a:p>
          <a:p>
            <a:pPr>
              <a:lnSpc>
                <a:spcPct val="150000"/>
              </a:lnSpc>
              <a:buNone/>
            </a:pPr>
            <a:r>
              <a:rPr lang="hu-HU" sz="2400" i="1" dirty="0" smtClean="0"/>
              <a:t>BD</a:t>
            </a:r>
            <a:r>
              <a:rPr lang="hu-HU" sz="2400" dirty="0" smtClean="0"/>
              <a:t> belső szögfelező merőlegesen felezi </a:t>
            </a:r>
            <a:r>
              <a:rPr lang="hu-HU" sz="2400" i="1" dirty="0" err="1" smtClean="0"/>
              <a:t>CE</a:t>
            </a:r>
            <a:r>
              <a:rPr lang="hu-HU" sz="2400" dirty="0" err="1" smtClean="0"/>
              <a:t>-t</a:t>
            </a:r>
            <a:endParaRPr lang="hu-HU" sz="2400" dirty="0" smtClean="0"/>
          </a:p>
          <a:p>
            <a:pPr>
              <a:lnSpc>
                <a:spcPct val="150000"/>
              </a:lnSpc>
              <a:buNone/>
            </a:pPr>
            <a:r>
              <a:rPr lang="hu-HU" sz="2400" i="1" dirty="0" smtClean="0"/>
              <a:t>CDE</a:t>
            </a:r>
            <a:r>
              <a:rPr lang="hu-HU" sz="2400" dirty="0" smtClean="0">
                <a:sym typeface="Wingdings 3"/>
              </a:rPr>
              <a:t></a:t>
            </a:r>
            <a:r>
              <a:rPr lang="hu-HU" sz="2400" dirty="0" smtClean="0"/>
              <a:t>  egyenlőszárú</a:t>
            </a:r>
          </a:p>
          <a:p>
            <a:pPr>
              <a:buNone/>
            </a:pPr>
            <a:endParaRPr lang="hu-HU" sz="2400" dirty="0" smtClean="0"/>
          </a:p>
          <a:p>
            <a:pPr>
              <a:buNone/>
            </a:pPr>
            <a:r>
              <a:rPr lang="hu-HU" sz="2400" dirty="0" smtClean="0">
                <a:sym typeface="Symbol"/>
              </a:rPr>
              <a:t>       </a:t>
            </a:r>
            <a:r>
              <a:rPr lang="hu-HU" sz="2400" dirty="0" smtClean="0"/>
              <a:t>    </a:t>
            </a:r>
            <a:r>
              <a:rPr lang="hu-HU" sz="2400" i="1" dirty="0" smtClean="0"/>
              <a:t>DEC</a:t>
            </a:r>
            <a:r>
              <a:rPr lang="hu-HU" sz="2400" dirty="0" smtClean="0">
                <a:sym typeface="MT Extra Tiger"/>
              </a:rPr>
              <a:t></a:t>
            </a:r>
            <a:r>
              <a:rPr lang="hu-HU" sz="2400" dirty="0" smtClean="0"/>
              <a:t> =30°</a:t>
            </a:r>
            <a:endParaRPr 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6624736" cy="930027"/>
          </a:xfrm>
        </p:spPr>
        <p:txBody>
          <a:bodyPr/>
          <a:lstStyle/>
          <a:p>
            <a:r>
              <a:rPr lang="hu-HU" dirty="0" smtClean="0"/>
              <a:t>Megoldatlan felosztási problémák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043608" y="2924944"/>
            <a:ext cx="5256584" cy="2448272"/>
          </a:xfrm>
        </p:spPr>
        <p:txBody>
          <a:bodyPr>
            <a:normAutofit/>
          </a:bodyPr>
          <a:lstStyle/>
          <a:p>
            <a:pPr algn="just"/>
            <a:r>
              <a:rPr lang="hu-HU" dirty="0" smtClean="0"/>
              <a:t>1.   30°-40°-os felosztás:</a:t>
            </a:r>
          </a:p>
          <a:p>
            <a:pPr algn="just"/>
            <a:endParaRPr lang="hu-HU" dirty="0" smtClean="0"/>
          </a:p>
          <a:p>
            <a:pPr algn="just"/>
            <a:endParaRPr lang="hu-HU" dirty="0"/>
          </a:p>
        </p:txBody>
      </p:sp>
      <p:pic>
        <p:nvPicPr>
          <p:cNvPr id="7" name="Kép 6" descr="Megoldatlan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751944"/>
            <a:ext cx="2473764" cy="5918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 descr="Megoldatlan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9985" y="622374"/>
            <a:ext cx="2555776" cy="6088759"/>
          </a:xfrm>
          <a:prstGeom prst="rect">
            <a:avLst/>
          </a:prstGeom>
        </p:spPr>
      </p:pic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6624736" cy="930027"/>
          </a:xfrm>
        </p:spPr>
        <p:txBody>
          <a:bodyPr/>
          <a:lstStyle/>
          <a:p>
            <a:r>
              <a:rPr lang="hu-HU" dirty="0" smtClean="0"/>
              <a:t>Megoldatlan felosztási problémák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043608" y="2924944"/>
            <a:ext cx="5256584" cy="2448272"/>
          </a:xfrm>
        </p:spPr>
        <p:txBody>
          <a:bodyPr>
            <a:normAutofit/>
          </a:bodyPr>
          <a:lstStyle/>
          <a:p>
            <a:pPr algn="just"/>
            <a:r>
              <a:rPr lang="hu-HU" dirty="0" smtClean="0"/>
              <a:t>2.   20°-30°-os felosztás:</a:t>
            </a:r>
          </a:p>
          <a:p>
            <a:pPr algn="just"/>
            <a:endParaRPr lang="hu-HU" dirty="0" smtClean="0"/>
          </a:p>
          <a:p>
            <a:pPr algn="just"/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6624736" cy="930027"/>
          </a:xfrm>
        </p:spPr>
        <p:txBody>
          <a:bodyPr/>
          <a:lstStyle/>
          <a:p>
            <a:r>
              <a:rPr lang="hu-HU" dirty="0" smtClean="0"/>
              <a:t>Megoldatlan felosztási problémák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043608" y="2924944"/>
            <a:ext cx="5256584" cy="2448272"/>
          </a:xfrm>
        </p:spPr>
        <p:txBody>
          <a:bodyPr>
            <a:normAutofit/>
          </a:bodyPr>
          <a:lstStyle/>
          <a:p>
            <a:pPr algn="just"/>
            <a:r>
              <a:rPr lang="hu-HU" dirty="0" smtClean="0"/>
              <a:t>3.   10°-20°-os felosztás:</a:t>
            </a:r>
          </a:p>
          <a:p>
            <a:pPr algn="just"/>
            <a:endParaRPr lang="hu-HU" dirty="0" smtClean="0"/>
          </a:p>
          <a:p>
            <a:pPr algn="just"/>
            <a:endParaRPr lang="hu-HU" dirty="0"/>
          </a:p>
        </p:txBody>
      </p:sp>
      <p:pic>
        <p:nvPicPr>
          <p:cNvPr id="7" name="Kép 6" descr="Megoldatlan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6337" y="689541"/>
            <a:ext cx="2501184" cy="6086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06680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Klasszikus probléma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893064"/>
          </a:xfrm>
        </p:spPr>
        <p:txBody>
          <a:bodyPr/>
          <a:lstStyle/>
          <a:p>
            <a:r>
              <a:rPr lang="hu-HU" dirty="0" smtClean="0">
                <a:hlinkClick r:id="rId2" action="ppaction://hlinkfile"/>
              </a:rPr>
              <a:t>1. megoldás</a:t>
            </a:r>
            <a:r>
              <a:rPr lang="hu-HU" dirty="0" smtClean="0"/>
              <a:t>  (</a:t>
            </a:r>
            <a:r>
              <a:rPr lang="hu-HU" dirty="0" err="1" smtClean="0"/>
              <a:t>Coxeter</a:t>
            </a:r>
            <a:r>
              <a:rPr lang="hu-HU" dirty="0" smtClean="0"/>
              <a:t> – </a:t>
            </a:r>
            <a:r>
              <a:rPr lang="hu-HU" dirty="0" err="1" smtClean="0"/>
              <a:t>Geitzer</a:t>
            </a:r>
            <a:r>
              <a:rPr lang="hu-HU" dirty="0" smtClean="0"/>
              <a:t>)</a:t>
            </a:r>
          </a:p>
          <a:p>
            <a:pPr>
              <a:lnSpc>
                <a:spcPct val="300000"/>
              </a:lnSpc>
            </a:pPr>
            <a:r>
              <a:rPr lang="hu-HU" dirty="0" smtClean="0">
                <a:hlinkClick r:id="rId3" action="ppaction://hlinkfile"/>
              </a:rPr>
              <a:t>2. megoldás</a:t>
            </a:r>
            <a:r>
              <a:rPr lang="hu-HU" dirty="0" smtClean="0"/>
              <a:t> (</a:t>
            </a:r>
            <a:r>
              <a:rPr lang="hu-HU" dirty="0" err="1" smtClean="0"/>
              <a:t>Mariano</a:t>
            </a:r>
            <a:r>
              <a:rPr lang="hu-HU" dirty="0" smtClean="0"/>
              <a:t> Perez de la Cruz)</a:t>
            </a:r>
          </a:p>
          <a:p>
            <a:endParaRPr lang="hu-HU" dirty="0"/>
          </a:p>
        </p:txBody>
      </p:sp>
      <p:pic>
        <p:nvPicPr>
          <p:cNvPr id="4" name="Kép 3" descr="Alap.png"/>
          <p:cNvPicPr>
            <a:picLocks noChangeAspect="1"/>
          </p:cNvPicPr>
          <p:nvPr/>
        </p:nvPicPr>
        <p:blipFill>
          <a:blip r:embed="rId4" cstate="print"/>
          <a:srcRect l="13187" r="64725"/>
          <a:stretch>
            <a:fillRect/>
          </a:stretch>
        </p:blipFill>
        <p:spPr>
          <a:xfrm>
            <a:off x="6615048" y="1412776"/>
            <a:ext cx="2242115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Köszönöm a figyelmet!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sz="2800" dirty="0" err="1" smtClean="0"/>
              <a:t>Fonyó</a:t>
            </a:r>
            <a:r>
              <a:rPr lang="hu-HU" sz="2800" dirty="0" smtClean="0"/>
              <a:t> Lajos</a:t>
            </a:r>
          </a:p>
          <a:p>
            <a:r>
              <a:rPr lang="hu-HU" dirty="0" smtClean="0"/>
              <a:t>Keszthely</a:t>
            </a:r>
          </a:p>
          <a:p>
            <a:r>
              <a:rPr lang="hu-HU" dirty="0" smtClean="0"/>
              <a:t>Vajda János Gimnázium</a:t>
            </a:r>
          </a:p>
          <a:p>
            <a:r>
              <a:rPr lang="hu-HU" sz="1800" dirty="0" err="1" smtClean="0"/>
              <a:t>fonyolajos</a:t>
            </a:r>
            <a:r>
              <a:rPr lang="hu-HU" sz="1800" dirty="0" smtClean="0"/>
              <a:t>@</a:t>
            </a:r>
            <a:r>
              <a:rPr lang="hu-HU" sz="1800" dirty="0" err="1" smtClean="0"/>
              <a:t>gmail.com</a:t>
            </a:r>
            <a:endParaRPr 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06680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Klasszikus probléma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124744"/>
            <a:ext cx="6264696" cy="576064"/>
          </a:xfrm>
        </p:spPr>
        <p:txBody>
          <a:bodyPr/>
          <a:lstStyle/>
          <a:p>
            <a:r>
              <a:rPr lang="hu-HU" dirty="0" smtClean="0"/>
              <a:t>3. megoldás (</a:t>
            </a:r>
            <a:r>
              <a:rPr lang="hu-HU" dirty="0" err="1" smtClean="0"/>
              <a:t>Knop</a:t>
            </a:r>
            <a:r>
              <a:rPr lang="hu-HU" dirty="0" smtClean="0"/>
              <a:t>)</a:t>
            </a:r>
          </a:p>
          <a:p>
            <a:pPr>
              <a:buNone/>
            </a:pPr>
            <a:endParaRPr lang="hu-HU" dirty="0" smtClean="0"/>
          </a:p>
          <a:p>
            <a:pPr>
              <a:buNone/>
            </a:pPr>
            <a:endParaRPr lang="hu-HU" dirty="0"/>
          </a:p>
        </p:txBody>
      </p:sp>
      <p:pic>
        <p:nvPicPr>
          <p:cNvPr id="5" name="Kép 4" descr="Alap m0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88160" y="764704"/>
            <a:ext cx="2445784" cy="5899322"/>
          </a:xfrm>
          <a:prstGeom prst="rect">
            <a:avLst/>
          </a:prstGeom>
        </p:spPr>
      </p:pic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1907704" y="1844824"/>
          <a:ext cx="1728192" cy="525900"/>
        </p:xfrm>
        <a:graphic>
          <a:graphicData uri="http://schemas.openxmlformats.org/presentationml/2006/ole">
            <p:oleObj spid="_x0000_s19458" name="Equation" r:id="rId4" imgW="1282680" imgH="393480" progId="Equation.DSMT4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907704" y="2492896"/>
          <a:ext cx="2222500" cy="476250"/>
        </p:xfrm>
        <a:graphic>
          <a:graphicData uri="http://schemas.openxmlformats.org/presentationml/2006/ole">
            <p:oleObj spid="_x0000_s19459" name="Equation" r:id="rId5" imgW="1549400" imgH="330200" progId="Equation.DSMT4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4644008" y="3140968"/>
          <a:ext cx="2232248" cy="554680"/>
        </p:xfrm>
        <a:graphic>
          <a:graphicData uri="http://schemas.openxmlformats.org/presentationml/2006/ole">
            <p:oleObj spid="_x0000_s19460" name="Equation" r:id="rId6" imgW="1574800" imgH="393700" progId="Equation.DSMT4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611560" y="4090720"/>
          <a:ext cx="2880320" cy="415875"/>
        </p:xfrm>
        <a:graphic>
          <a:graphicData uri="http://schemas.openxmlformats.org/presentationml/2006/ole">
            <p:oleObj spid="_x0000_s19461" name="Equation" r:id="rId7" imgW="1777680" imgH="253800" progId="Equation.DSMT4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4355976" y="4077072"/>
          <a:ext cx="2560284" cy="432048"/>
        </p:xfrm>
        <a:graphic>
          <a:graphicData uri="http://schemas.openxmlformats.org/presentationml/2006/ole">
            <p:oleObj spid="_x0000_s19462" name="Equation" r:id="rId8" imgW="1524000" imgH="254000" progId="Equation.DSMT4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323528" y="4581128"/>
          <a:ext cx="6696744" cy="415992"/>
        </p:xfrm>
        <a:graphic>
          <a:graphicData uri="http://schemas.openxmlformats.org/presentationml/2006/ole">
            <p:oleObj spid="_x0000_s19463" name="Equation" r:id="rId9" imgW="4229100" imgH="254000" progId="Equation.DSMT4">
              <p:embed/>
            </p:oleObj>
          </a:graphicData>
        </a:graphic>
      </p:graphicFrame>
      <p:graphicFrame>
        <p:nvGraphicFramePr>
          <p:cNvPr id="19464" name="Object 8"/>
          <p:cNvGraphicFramePr>
            <a:graphicFrameLocks noChangeAspect="1"/>
          </p:cNvGraphicFramePr>
          <p:nvPr/>
        </p:nvGraphicFramePr>
        <p:xfrm>
          <a:off x="1907704" y="5013176"/>
          <a:ext cx="2950436" cy="359444"/>
        </p:xfrm>
        <a:graphic>
          <a:graphicData uri="http://schemas.openxmlformats.org/presentationml/2006/ole">
            <p:oleObj spid="_x0000_s19464" name="Equation" r:id="rId10" imgW="1879600" imgH="228600" progId="Equation.DSMT4">
              <p:embed/>
            </p:oleObj>
          </a:graphicData>
        </a:graphic>
      </p:graphicFrame>
      <p:graphicFrame>
        <p:nvGraphicFramePr>
          <p:cNvPr id="19465" name="Object 9"/>
          <p:cNvGraphicFramePr>
            <a:graphicFrameLocks noChangeAspect="1"/>
          </p:cNvGraphicFramePr>
          <p:nvPr/>
        </p:nvGraphicFramePr>
        <p:xfrm>
          <a:off x="2699792" y="5445224"/>
          <a:ext cx="1038842" cy="360709"/>
        </p:xfrm>
        <a:graphic>
          <a:graphicData uri="http://schemas.openxmlformats.org/presentationml/2006/ole">
            <p:oleObj spid="_x0000_s19465" name="Equation" r:id="rId11" imgW="685800" imgH="241300" progId="Equation.DSMT4">
              <p:embed/>
            </p:oleObj>
          </a:graphicData>
        </a:graphic>
      </p:graphicFrame>
      <p:graphicFrame>
        <p:nvGraphicFramePr>
          <p:cNvPr id="19466" name="Object 10"/>
          <p:cNvGraphicFramePr>
            <a:graphicFrameLocks noChangeAspect="1"/>
          </p:cNvGraphicFramePr>
          <p:nvPr/>
        </p:nvGraphicFramePr>
        <p:xfrm>
          <a:off x="2915816" y="5877272"/>
          <a:ext cx="803179" cy="287932"/>
        </p:xfrm>
        <a:graphic>
          <a:graphicData uri="http://schemas.openxmlformats.org/presentationml/2006/ole">
            <p:oleObj spid="_x0000_s19466" name="Equation" r:id="rId12" imgW="507780" imgH="177723" progId="Equation.DSMT4">
              <p:embed/>
            </p:oleObj>
          </a:graphicData>
        </a:graphic>
      </p:graphicFrame>
      <p:sp>
        <p:nvSpPr>
          <p:cNvPr id="15" name="Szövegdoboz 14"/>
          <p:cNvSpPr txBox="1"/>
          <p:nvPr/>
        </p:nvSpPr>
        <p:spPr>
          <a:xfrm>
            <a:off x="539552" y="19888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/>
              <a:t>CDE</a:t>
            </a:r>
            <a:r>
              <a:rPr lang="hu-HU" dirty="0" smtClean="0">
                <a:sym typeface="Wingdings 3"/>
              </a:rPr>
              <a:t></a:t>
            </a:r>
            <a:r>
              <a:rPr lang="hu-HU" dirty="0" err="1" smtClean="0">
                <a:sym typeface="Wingdings 3"/>
              </a:rPr>
              <a:t>-re</a:t>
            </a:r>
            <a:endParaRPr lang="hu-HU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539552" y="256490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/>
              <a:t>BCE</a:t>
            </a:r>
            <a:r>
              <a:rPr lang="hu-HU" dirty="0" smtClean="0">
                <a:sym typeface="Wingdings 3"/>
              </a:rPr>
              <a:t></a:t>
            </a:r>
            <a:r>
              <a:rPr lang="hu-HU" dirty="0" err="1" smtClean="0">
                <a:sym typeface="Wingdings 3"/>
              </a:rPr>
              <a:t>-re</a:t>
            </a:r>
            <a:endParaRPr lang="hu-HU" dirty="0"/>
          </a:p>
        </p:txBody>
      </p:sp>
      <p:sp>
        <p:nvSpPr>
          <p:cNvPr id="17" name="Szövegdoboz 16"/>
          <p:cNvSpPr txBox="1"/>
          <p:nvPr/>
        </p:nvSpPr>
        <p:spPr>
          <a:xfrm>
            <a:off x="539552" y="321297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/>
              <a:t>BCD</a:t>
            </a:r>
            <a:r>
              <a:rPr lang="hu-HU" dirty="0" smtClean="0">
                <a:sym typeface="Wingdings 3"/>
              </a:rPr>
              <a:t> egyenlőszárú, ezért </a:t>
            </a:r>
            <a:r>
              <a:rPr lang="hu-HU" i="1" dirty="0" smtClean="0">
                <a:sym typeface="Wingdings 3"/>
              </a:rPr>
              <a:t>BC=CD   </a:t>
            </a:r>
            <a:r>
              <a:rPr lang="hu-HU" dirty="0" smtClean="0">
                <a:sym typeface="Symbol"/>
              </a:rPr>
              <a:t></a:t>
            </a:r>
            <a:endParaRPr lang="hu-HU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467544" y="371703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ym typeface="Wingdings 3"/>
              </a:rPr>
              <a:t>felhasználva, hogy</a:t>
            </a:r>
            <a:endParaRPr lang="hu-HU" dirty="0"/>
          </a:p>
        </p:txBody>
      </p:sp>
      <p:sp>
        <p:nvSpPr>
          <p:cNvPr id="19" name="Szövegdoboz 18"/>
          <p:cNvSpPr txBox="1"/>
          <p:nvPr/>
        </p:nvSpPr>
        <p:spPr>
          <a:xfrm>
            <a:off x="3779912" y="410436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ym typeface="Wingdings 3"/>
              </a:rPr>
              <a:t>és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06680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Klasszikus probléma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5112"/>
          </a:xfrm>
        </p:spPr>
        <p:txBody>
          <a:bodyPr>
            <a:normAutofit fontScale="92500"/>
          </a:bodyPr>
          <a:lstStyle/>
          <a:p>
            <a:r>
              <a:rPr lang="hu-HU" dirty="0" smtClean="0">
                <a:hlinkClick r:id="rId2" action="ppaction://hlinkfile"/>
              </a:rPr>
              <a:t>4. megoldás</a:t>
            </a:r>
            <a:r>
              <a:rPr lang="hu-HU" dirty="0" smtClean="0"/>
              <a:t>  (</a:t>
            </a:r>
            <a:r>
              <a:rPr lang="hu-HU" dirty="0" err="1" smtClean="0"/>
              <a:t>Knop</a:t>
            </a:r>
            <a:r>
              <a:rPr lang="hu-HU" dirty="0" smtClean="0"/>
              <a:t>)</a:t>
            </a:r>
          </a:p>
          <a:p>
            <a:pPr>
              <a:lnSpc>
                <a:spcPct val="310000"/>
              </a:lnSpc>
            </a:pPr>
            <a:r>
              <a:rPr lang="hu-HU" dirty="0" smtClean="0">
                <a:hlinkClick r:id="rId3" action="ppaction://hlinkfile"/>
              </a:rPr>
              <a:t>5. megoldás</a:t>
            </a:r>
            <a:r>
              <a:rPr lang="hu-HU" dirty="0" smtClean="0"/>
              <a:t> (</a:t>
            </a:r>
            <a:r>
              <a:rPr lang="hu-HU" dirty="0" err="1" smtClean="0"/>
              <a:t>Knop</a:t>
            </a:r>
            <a:r>
              <a:rPr lang="hu-HU" dirty="0" smtClean="0"/>
              <a:t>)</a:t>
            </a:r>
          </a:p>
          <a:p>
            <a:pPr>
              <a:lnSpc>
                <a:spcPct val="300000"/>
              </a:lnSpc>
            </a:pPr>
            <a:r>
              <a:rPr lang="hu-HU" dirty="0" smtClean="0">
                <a:hlinkClick r:id="rId4" action="ppaction://hlinkfile"/>
              </a:rPr>
              <a:t>6. megoldás</a:t>
            </a:r>
            <a:r>
              <a:rPr lang="hu-HU" dirty="0" smtClean="0"/>
              <a:t> (</a:t>
            </a:r>
            <a:r>
              <a:rPr lang="hu-HU" dirty="0" err="1" smtClean="0"/>
              <a:t>Aleksey</a:t>
            </a:r>
            <a:r>
              <a:rPr lang="hu-HU" dirty="0" smtClean="0"/>
              <a:t> </a:t>
            </a:r>
            <a:r>
              <a:rPr lang="hu-HU" dirty="0" err="1" smtClean="0"/>
              <a:t>Borogin</a:t>
            </a:r>
            <a:r>
              <a:rPr lang="hu-HU" dirty="0" smtClean="0"/>
              <a:t>)</a:t>
            </a:r>
          </a:p>
          <a:p>
            <a:pPr>
              <a:lnSpc>
                <a:spcPct val="300000"/>
              </a:lnSpc>
            </a:pPr>
            <a:r>
              <a:rPr lang="hu-HU" dirty="0" smtClean="0">
                <a:hlinkClick r:id="rId5" action="ppaction://hlinkfile"/>
              </a:rPr>
              <a:t>7. megoldás</a:t>
            </a:r>
            <a:r>
              <a:rPr lang="hu-HU" dirty="0" smtClean="0"/>
              <a:t> (Maria </a:t>
            </a:r>
            <a:r>
              <a:rPr lang="hu-HU" dirty="0" err="1" smtClean="0"/>
              <a:t>Gelband</a:t>
            </a:r>
            <a:r>
              <a:rPr lang="hu-HU" dirty="0" smtClean="0"/>
              <a:t>)</a:t>
            </a:r>
          </a:p>
          <a:p>
            <a:endParaRPr lang="hu-HU" dirty="0"/>
          </a:p>
        </p:txBody>
      </p:sp>
      <p:pic>
        <p:nvPicPr>
          <p:cNvPr id="4" name="Kép 3" descr="Alap.png"/>
          <p:cNvPicPr>
            <a:picLocks noChangeAspect="1"/>
          </p:cNvPicPr>
          <p:nvPr/>
        </p:nvPicPr>
        <p:blipFill>
          <a:blip r:embed="rId6" cstate="print"/>
          <a:srcRect l="13187" r="64725"/>
          <a:stretch>
            <a:fillRect/>
          </a:stretch>
        </p:blipFill>
        <p:spPr>
          <a:xfrm>
            <a:off x="6348199" y="764704"/>
            <a:ext cx="2508964" cy="6093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06680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Klasszikus probléma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5112"/>
          </a:xfrm>
        </p:spPr>
        <p:txBody>
          <a:bodyPr>
            <a:normAutofit/>
          </a:bodyPr>
          <a:lstStyle/>
          <a:p>
            <a:r>
              <a:rPr lang="hu-HU" dirty="0" smtClean="0">
                <a:hlinkClick r:id="rId2" action="ppaction://hlinkfile"/>
              </a:rPr>
              <a:t>8. megoldás</a:t>
            </a:r>
            <a:r>
              <a:rPr lang="hu-HU" dirty="0" smtClean="0"/>
              <a:t>  (</a:t>
            </a:r>
            <a:r>
              <a:rPr lang="hu-HU" dirty="0" err="1" smtClean="0"/>
              <a:t>Kornienko</a:t>
            </a:r>
            <a:r>
              <a:rPr lang="hu-HU" dirty="0" smtClean="0"/>
              <a:t>)</a:t>
            </a:r>
          </a:p>
          <a:p>
            <a:pPr>
              <a:lnSpc>
                <a:spcPct val="300000"/>
              </a:lnSpc>
            </a:pPr>
            <a:r>
              <a:rPr lang="hu-HU" dirty="0" smtClean="0">
                <a:hlinkClick r:id="rId3" action="ppaction://hlinkfile"/>
              </a:rPr>
              <a:t>9. megoldás</a:t>
            </a:r>
            <a:r>
              <a:rPr lang="hu-HU" dirty="0" smtClean="0"/>
              <a:t> (</a:t>
            </a:r>
            <a:r>
              <a:rPr lang="hu-HU" dirty="0" err="1" smtClean="0"/>
              <a:t>Saprikin</a:t>
            </a:r>
            <a:r>
              <a:rPr lang="hu-HU" dirty="0" smtClean="0"/>
              <a:t>)</a:t>
            </a:r>
          </a:p>
          <a:p>
            <a:pPr>
              <a:lnSpc>
                <a:spcPct val="300000"/>
              </a:lnSpc>
            </a:pPr>
            <a:r>
              <a:rPr lang="hu-HU" dirty="0" smtClean="0">
                <a:hlinkClick r:id="rId4" action="ppaction://hlinkfile"/>
              </a:rPr>
              <a:t>10. megoldás</a:t>
            </a:r>
            <a:r>
              <a:rPr lang="hu-HU" dirty="0" smtClean="0"/>
              <a:t> (</a:t>
            </a:r>
            <a:r>
              <a:rPr lang="hu-HU" dirty="0" err="1" smtClean="0"/>
              <a:t>Rapley</a:t>
            </a:r>
            <a:r>
              <a:rPr lang="hu-HU" dirty="0" smtClean="0"/>
              <a:t>)</a:t>
            </a:r>
          </a:p>
          <a:p>
            <a:pPr>
              <a:buNone/>
            </a:pPr>
            <a:endParaRPr lang="hu-HU" dirty="0"/>
          </a:p>
        </p:txBody>
      </p:sp>
      <p:pic>
        <p:nvPicPr>
          <p:cNvPr id="4" name="Kép 3" descr="Alap.png"/>
          <p:cNvPicPr>
            <a:picLocks noChangeAspect="1"/>
          </p:cNvPicPr>
          <p:nvPr/>
        </p:nvPicPr>
        <p:blipFill>
          <a:blip r:embed="rId5" cstate="print"/>
          <a:srcRect l="13187" r="64725"/>
          <a:stretch>
            <a:fillRect/>
          </a:stretch>
        </p:blipFill>
        <p:spPr>
          <a:xfrm>
            <a:off x="6615048" y="1412776"/>
            <a:ext cx="2242115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755576" y="1844824"/>
          <a:ext cx="3619719" cy="648072"/>
        </p:xfrm>
        <a:graphic>
          <a:graphicData uri="http://schemas.openxmlformats.org/presentationml/2006/ole">
            <p:oleObj spid="_x0000_s17414" name="Equation" r:id="rId3" imgW="2184400" imgH="393700" progId="Equation.DSMT4">
              <p:embed/>
            </p:oleObj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1043608" y="2636912"/>
          <a:ext cx="2788993" cy="631761"/>
        </p:xfrm>
        <a:graphic>
          <a:graphicData uri="http://schemas.openxmlformats.org/presentationml/2006/ole">
            <p:oleObj spid="_x0000_s17413" name="Equation" r:id="rId4" imgW="1726920" imgH="393480" progId="Equation.DSMT4">
              <p:embed/>
            </p:oleObj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251520" y="3429000"/>
          <a:ext cx="5000424" cy="864096"/>
        </p:xfrm>
        <a:graphic>
          <a:graphicData uri="http://schemas.openxmlformats.org/presentationml/2006/ole">
            <p:oleObj spid="_x0000_s17412" name="Equation" r:id="rId5" imgW="3365500" imgH="584200" progId="Equation.DSMT4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1043608" y="4365104"/>
          <a:ext cx="3287780" cy="648072"/>
        </p:xfrm>
        <a:graphic>
          <a:graphicData uri="http://schemas.openxmlformats.org/presentationml/2006/ole">
            <p:oleObj spid="_x0000_s17411" name="Equation" r:id="rId6" imgW="1981200" imgH="393700" progId="Equation.DSMT4">
              <p:embed/>
            </p:oleObj>
          </a:graphicData>
        </a:graphic>
      </p:graphicFrame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847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3581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17" name="Cím 7"/>
          <p:cNvSpPr txBox="1">
            <a:spLocks/>
          </p:cNvSpPr>
          <p:nvPr/>
        </p:nvSpPr>
        <p:spPr>
          <a:xfrm>
            <a:off x="251520" y="18864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Klasszikus probléma</a:t>
            </a:r>
            <a:endParaRPr kumimoji="0" lang="hu-HU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0" y="5085184"/>
            <a:ext cx="53285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dirty="0" smtClean="0">
                <a:sym typeface="Symbol"/>
              </a:rPr>
              <a:t> </a:t>
            </a:r>
            <a:r>
              <a:rPr lang="hu-HU" i="1" dirty="0" smtClean="0"/>
              <a:t>BU</a:t>
            </a:r>
            <a:r>
              <a:rPr lang="hu-HU" dirty="0" smtClean="0"/>
              <a:t>, </a:t>
            </a:r>
            <a:r>
              <a:rPr lang="hu-HU" i="1" dirty="0" smtClean="0"/>
              <a:t>CV</a:t>
            </a:r>
            <a:r>
              <a:rPr lang="hu-HU" dirty="0" smtClean="0"/>
              <a:t>, </a:t>
            </a:r>
            <a:r>
              <a:rPr lang="hu-HU" i="1" dirty="0" smtClean="0"/>
              <a:t>EW</a:t>
            </a:r>
            <a:r>
              <a:rPr lang="hu-HU" dirty="0" smtClean="0"/>
              <a:t> egy pontban metszik egymást</a:t>
            </a:r>
          </a:p>
          <a:p>
            <a:pPr algn="ctr">
              <a:lnSpc>
                <a:spcPct val="150000"/>
              </a:lnSpc>
            </a:pPr>
            <a:r>
              <a:rPr lang="hu-HU" i="1" smtClean="0">
                <a:sym typeface="Wingdings 3"/>
              </a:rPr>
              <a:t>BU</a:t>
            </a:r>
            <a:r>
              <a:rPr lang="hu-HU" smtClean="0">
                <a:sym typeface="Wingdings 3"/>
              </a:rPr>
              <a:t> </a:t>
            </a:r>
            <a:r>
              <a:rPr lang="hu-HU" dirty="0" smtClean="0">
                <a:sym typeface="Symbol"/>
              </a:rPr>
              <a:t></a:t>
            </a:r>
            <a:r>
              <a:rPr lang="hu-HU" dirty="0" smtClean="0">
                <a:sym typeface="Wingdings 3"/>
              </a:rPr>
              <a:t> </a:t>
            </a:r>
            <a:r>
              <a:rPr lang="hu-HU" i="1" dirty="0" smtClean="0">
                <a:sym typeface="Wingdings 3"/>
              </a:rPr>
              <a:t>CV</a:t>
            </a:r>
            <a:r>
              <a:rPr lang="hu-HU" dirty="0" smtClean="0">
                <a:sym typeface="Wingdings 3"/>
              </a:rPr>
              <a:t> = </a:t>
            </a:r>
            <a:r>
              <a:rPr lang="hu-HU" i="1" dirty="0" smtClean="0">
                <a:sym typeface="Wingdings 3"/>
              </a:rPr>
              <a:t>D</a:t>
            </a:r>
            <a:r>
              <a:rPr lang="hu-HU" dirty="0" smtClean="0">
                <a:sym typeface="Wingdings 3"/>
              </a:rPr>
              <a:t> miatt a közös pont </a:t>
            </a:r>
            <a:r>
              <a:rPr lang="hu-HU" i="1" dirty="0" smtClean="0">
                <a:sym typeface="Wingdings 3"/>
              </a:rPr>
              <a:t>D</a:t>
            </a:r>
          </a:p>
          <a:p>
            <a:pPr algn="ctr">
              <a:lnSpc>
                <a:spcPct val="150000"/>
              </a:lnSpc>
            </a:pPr>
            <a:r>
              <a:rPr lang="hu-HU" dirty="0" smtClean="0">
                <a:sym typeface="Symbol"/>
              </a:rPr>
              <a:t> </a:t>
            </a:r>
            <a:r>
              <a:rPr lang="hu-HU" i="1" dirty="0" smtClean="0">
                <a:sym typeface="Symbol"/>
              </a:rPr>
              <a:t>DEC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>
                <a:sym typeface="Symbol"/>
              </a:rPr>
              <a:t>=</a:t>
            </a:r>
            <a:r>
              <a:rPr lang="hu-HU" i="1" dirty="0" smtClean="0">
                <a:sym typeface="Symbol"/>
              </a:rPr>
              <a:t>WEC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>
                <a:sym typeface="Symbol"/>
              </a:rPr>
              <a:t>=30°</a:t>
            </a:r>
            <a:endParaRPr lang="hu-HU" dirty="0"/>
          </a:p>
        </p:txBody>
      </p:sp>
      <p:sp>
        <p:nvSpPr>
          <p:cNvPr id="20" name="Téglalap 19"/>
          <p:cNvSpPr/>
          <p:nvPr/>
        </p:nvSpPr>
        <p:spPr>
          <a:xfrm>
            <a:off x="539552" y="1196752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dirty="0" smtClean="0">
                <a:hlinkClick r:id="rId7" action="ppaction://hlinkfile"/>
              </a:rPr>
              <a:t>11. megoldás</a:t>
            </a:r>
            <a:r>
              <a:rPr lang="hu-HU" sz="2800" dirty="0" smtClean="0"/>
              <a:t> (</a:t>
            </a:r>
            <a:r>
              <a:rPr lang="hu-HU" sz="2800" dirty="0" err="1" smtClean="0"/>
              <a:t>Prasolov</a:t>
            </a:r>
            <a:r>
              <a:rPr lang="hu-HU" sz="2800" dirty="0" smtClean="0"/>
              <a:t>)</a:t>
            </a:r>
          </a:p>
        </p:txBody>
      </p:sp>
      <p:pic>
        <p:nvPicPr>
          <p:cNvPr id="14" name="Tartalom helye 13" descr="Alap m11.PNG"/>
          <p:cNvPicPr>
            <a:picLocks noGrp="1" noChangeAspect="1"/>
          </p:cNvPicPr>
          <p:nvPr>
            <p:ph idx="1"/>
          </p:nvPr>
        </p:nvPicPr>
        <p:blipFill>
          <a:blip r:embed="rId8" cstate="print"/>
          <a:stretch>
            <a:fillRect/>
          </a:stretch>
        </p:blipFill>
        <p:spPr>
          <a:xfrm>
            <a:off x="5308108" y="1628800"/>
            <a:ext cx="3835892" cy="408696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Hosszú szakas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8526" y="764704"/>
            <a:ext cx="2419798" cy="5892155"/>
          </a:xfrm>
          <a:prstGeom prst="rect">
            <a:avLst/>
          </a:prstGeom>
        </p:spPr>
      </p:pic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6624736" cy="930027"/>
          </a:xfrm>
        </p:spPr>
        <p:txBody>
          <a:bodyPr/>
          <a:lstStyle/>
          <a:p>
            <a:r>
              <a:rPr lang="hu-HU" dirty="0" smtClean="0"/>
              <a:t>Hosszú szakasz probléma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043608" y="2924944"/>
            <a:ext cx="5256584" cy="2448272"/>
          </a:xfrm>
        </p:spPr>
        <p:txBody>
          <a:bodyPr>
            <a:normAutofit/>
          </a:bodyPr>
          <a:lstStyle/>
          <a:p>
            <a:pPr algn="just"/>
            <a:r>
              <a:rPr lang="hu-HU" dirty="0" smtClean="0"/>
              <a:t>Az </a:t>
            </a:r>
            <a:r>
              <a:rPr lang="hu-HU" i="1" dirty="0" smtClean="0"/>
              <a:t>ABC</a:t>
            </a:r>
            <a:r>
              <a:rPr lang="hu-HU" dirty="0" smtClean="0"/>
              <a:t> egyenlőszárú háromszögben </a:t>
            </a:r>
            <a:r>
              <a:rPr lang="hu-HU" i="1" dirty="0" smtClean="0"/>
              <a:t>AB=AC</a:t>
            </a:r>
            <a:r>
              <a:rPr lang="hu-HU" dirty="0" smtClean="0"/>
              <a:t> és </a:t>
            </a:r>
            <a:r>
              <a:rPr lang="hu-HU" i="1" dirty="0" smtClean="0"/>
              <a:t>CAB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smtClean="0"/>
              <a:t>=20°. Az </a:t>
            </a:r>
            <a:r>
              <a:rPr lang="hu-HU" i="1" dirty="0" smtClean="0"/>
              <a:t>E</a:t>
            </a:r>
            <a:r>
              <a:rPr lang="hu-HU" dirty="0" smtClean="0"/>
              <a:t> pont az </a:t>
            </a:r>
            <a:r>
              <a:rPr lang="hu-HU" i="1" dirty="0" smtClean="0"/>
              <a:t>AB</a:t>
            </a:r>
            <a:r>
              <a:rPr lang="hu-HU" dirty="0" smtClean="0"/>
              <a:t> oldal azon pontja, melyre </a:t>
            </a:r>
            <a:r>
              <a:rPr lang="hu-HU" i="1" dirty="0" smtClean="0"/>
              <a:t>AE=BC</a:t>
            </a:r>
            <a:r>
              <a:rPr lang="hu-HU" dirty="0" smtClean="0"/>
              <a:t>.</a:t>
            </a:r>
          </a:p>
          <a:p>
            <a:pPr algn="just"/>
            <a:r>
              <a:rPr lang="hu-HU" dirty="0" smtClean="0"/>
              <a:t>Határozzuk meg az </a:t>
            </a:r>
            <a:r>
              <a:rPr lang="hu-HU" i="1" dirty="0" smtClean="0"/>
              <a:t>AEC</a:t>
            </a:r>
            <a:r>
              <a:rPr lang="hu-HU" dirty="0" smtClean="0">
                <a:sym typeface="MT Extra Tiger"/>
              </a:rPr>
              <a:t></a:t>
            </a:r>
            <a:r>
              <a:rPr lang="hu-HU" dirty="0" err="1" smtClean="0"/>
              <a:t>-et</a:t>
            </a:r>
            <a:r>
              <a:rPr lang="hu-HU" dirty="0" smtClean="0"/>
              <a:t>!</a:t>
            </a:r>
          </a:p>
          <a:p>
            <a:pPr algn="just"/>
            <a:endParaRPr lang="hu-HU" dirty="0" smtClean="0"/>
          </a:p>
          <a:p>
            <a:pPr algn="just"/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138568" y="161344"/>
            <a:ext cx="8229600" cy="106680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Hosszú szakasz probléma</a:t>
            </a:r>
            <a:endParaRPr lang="hu-HU" sz="3600" dirty="0"/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5112"/>
          </a:xfrm>
        </p:spPr>
        <p:txBody>
          <a:bodyPr>
            <a:normAutofit/>
          </a:bodyPr>
          <a:lstStyle/>
          <a:p>
            <a:r>
              <a:rPr lang="hu-HU" dirty="0" smtClean="0">
                <a:hlinkClick r:id="rId2" action="ppaction://hlinkfile"/>
              </a:rPr>
              <a:t>1. megoldás</a:t>
            </a:r>
            <a:r>
              <a:rPr lang="hu-HU" dirty="0" smtClean="0"/>
              <a:t>  (</a:t>
            </a:r>
            <a:r>
              <a:rPr lang="hu-HU" dirty="0" err="1" smtClean="0"/>
              <a:t>Dubrovsky</a:t>
            </a:r>
            <a:r>
              <a:rPr lang="hu-HU" dirty="0" smtClean="0"/>
              <a:t>)</a:t>
            </a:r>
          </a:p>
          <a:p>
            <a:pPr>
              <a:lnSpc>
                <a:spcPct val="300000"/>
              </a:lnSpc>
            </a:pPr>
            <a:r>
              <a:rPr lang="hu-HU" dirty="0" smtClean="0">
                <a:hlinkClick r:id="rId3" action="ppaction://hlinkfile"/>
              </a:rPr>
              <a:t>2. megoldás</a:t>
            </a:r>
            <a:r>
              <a:rPr lang="hu-HU" dirty="0" smtClean="0"/>
              <a:t> (</a:t>
            </a:r>
            <a:r>
              <a:rPr lang="hu-HU" dirty="0" err="1" smtClean="0"/>
              <a:t>McGee</a:t>
            </a:r>
            <a:r>
              <a:rPr lang="hu-HU" dirty="0" smtClean="0"/>
              <a:t>)</a:t>
            </a:r>
          </a:p>
          <a:p>
            <a:pPr>
              <a:lnSpc>
                <a:spcPct val="300000"/>
              </a:lnSpc>
            </a:pPr>
            <a:r>
              <a:rPr lang="hu-HU" dirty="0" smtClean="0"/>
              <a:t>3. megoldás (</a:t>
            </a:r>
            <a:r>
              <a:rPr lang="hu-HU" dirty="0" err="1" smtClean="0"/>
              <a:t>Honsberger</a:t>
            </a:r>
            <a:r>
              <a:rPr lang="hu-HU" dirty="0" smtClean="0"/>
              <a:t>)</a:t>
            </a:r>
          </a:p>
          <a:p>
            <a:pPr>
              <a:lnSpc>
                <a:spcPct val="120000"/>
              </a:lnSpc>
              <a:buNone/>
            </a:pPr>
            <a:r>
              <a:rPr lang="hu-HU" dirty="0" smtClean="0"/>
              <a:t>          </a:t>
            </a:r>
            <a:r>
              <a:rPr lang="hu-HU" dirty="0" smtClean="0">
                <a:hlinkClick r:id="rId4" action="ppaction://hlinkfile"/>
              </a:rPr>
              <a:t>3.1</a:t>
            </a:r>
            <a:r>
              <a:rPr lang="hu-HU" dirty="0" smtClean="0"/>
              <a:t>   </a:t>
            </a:r>
          </a:p>
          <a:p>
            <a:pPr>
              <a:lnSpc>
                <a:spcPct val="120000"/>
              </a:lnSpc>
              <a:buNone/>
            </a:pPr>
            <a:r>
              <a:rPr lang="hu-HU" dirty="0" smtClean="0"/>
              <a:t>          </a:t>
            </a:r>
            <a:r>
              <a:rPr lang="hu-HU" dirty="0" smtClean="0">
                <a:hlinkClick r:id="rId5" action="ppaction://hlinkfile"/>
              </a:rPr>
              <a:t>3.2</a:t>
            </a:r>
            <a:r>
              <a:rPr lang="hu-HU" dirty="0" smtClean="0"/>
              <a:t>    </a:t>
            </a:r>
          </a:p>
          <a:p>
            <a:pPr>
              <a:lnSpc>
                <a:spcPct val="300000"/>
              </a:lnSpc>
              <a:buNone/>
            </a:pPr>
            <a:endParaRPr lang="hu-HU" dirty="0" smtClean="0"/>
          </a:p>
          <a:p>
            <a:endParaRPr lang="hu-HU" dirty="0"/>
          </a:p>
        </p:txBody>
      </p:sp>
      <p:pic>
        <p:nvPicPr>
          <p:cNvPr id="5" name="Kép 4" descr="Hosszú szakasz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8526" y="764704"/>
            <a:ext cx="2419798" cy="5892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ánus">
  <a:themeElements>
    <a:clrScheme name="Urbánus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ánu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ánus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4715</TotalTime>
  <Words>803</Words>
  <Application>Microsoft Office PowerPoint</Application>
  <PresentationFormat>Diavetítés a képernyőre (4:3 oldalarány)</PresentationFormat>
  <Paragraphs>133</Paragraphs>
  <Slides>30</Slides>
  <Notes>0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30</vt:i4>
      </vt:variant>
    </vt:vector>
  </HeadingPairs>
  <TitlesOfParts>
    <vt:vector size="32" baseType="lpstr">
      <vt:lpstr>Urbánus</vt:lpstr>
      <vt:lpstr>Equation</vt:lpstr>
      <vt:lpstr>Barangolás a 80°-80°-20°-os háromszögek világában</vt:lpstr>
      <vt:lpstr>Klasszikus probléma</vt:lpstr>
      <vt:lpstr>Klasszikus probléma</vt:lpstr>
      <vt:lpstr>Klasszikus probléma</vt:lpstr>
      <vt:lpstr>Klasszikus probléma</vt:lpstr>
      <vt:lpstr>Klasszikus probléma</vt:lpstr>
      <vt:lpstr>7. dia</vt:lpstr>
      <vt:lpstr>Hosszú szakasz probléma</vt:lpstr>
      <vt:lpstr>Hosszú szakasz probléma</vt:lpstr>
      <vt:lpstr>Hosszú szakasz probléma</vt:lpstr>
      <vt:lpstr>Hosszú szakasz probléma</vt:lpstr>
      <vt:lpstr>Rövid szakasz probléma</vt:lpstr>
      <vt:lpstr>Rövid szakasz probléma</vt:lpstr>
      <vt:lpstr>Szögfelezővel történő felosztás problémája</vt:lpstr>
      <vt:lpstr>Szögfelezővel történő felosztás problémája</vt:lpstr>
      <vt:lpstr>Inverz probléma</vt:lpstr>
      <vt:lpstr>Inverz probléma</vt:lpstr>
      <vt:lpstr>Folyamatos egyenlőszárú háromszögekre bontás problémája</vt:lpstr>
      <vt:lpstr>Folyamatos egyenlőszárú  háromszögekre bontás problémája</vt:lpstr>
      <vt:lpstr>Folyamatos egyenlőszárú  háromszögekre bontás problémája</vt:lpstr>
      <vt:lpstr>Folyamatos egyenlőszárú  háromszögekre bontás problémája</vt:lpstr>
      <vt:lpstr>Folyamatos egyenlőszárú  háromszögekre bontás problémája</vt:lpstr>
      <vt:lpstr>60°-70°-os felosztás</vt:lpstr>
      <vt:lpstr>60°-70°-os felosztás</vt:lpstr>
      <vt:lpstr>40°-50°-os felosztás</vt:lpstr>
      <vt:lpstr>40°-50°-os felosztás</vt:lpstr>
      <vt:lpstr>Megoldatlan felosztási problémák</vt:lpstr>
      <vt:lpstr>Megoldatlan felosztási problémák</vt:lpstr>
      <vt:lpstr>Megoldatlan felosztási problémák</vt:lpstr>
      <vt:lpstr>Köszönöm a figyelmet!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Fné Ildi</dc:creator>
  <cp:lastModifiedBy>Fonyó Lajos</cp:lastModifiedBy>
  <cp:revision>221</cp:revision>
  <dcterms:created xsi:type="dcterms:W3CDTF">2012-06-26T14:59:02Z</dcterms:created>
  <dcterms:modified xsi:type="dcterms:W3CDTF">2012-07-05T05:23:38Z</dcterms:modified>
</cp:coreProperties>
</file>