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1" r:id="rId5"/>
    <p:sldId id="262" r:id="rId6"/>
    <p:sldId id="263" r:id="rId7"/>
    <p:sldId id="260" r:id="rId8"/>
    <p:sldId id="264" r:id="rId9"/>
    <p:sldId id="266" r:id="rId10"/>
    <p:sldId id="265" r:id="rId11"/>
    <p:sldId id="267" r:id="rId12"/>
    <p:sldId id="270" r:id="rId13"/>
    <p:sldId id="269" r:id="rId14"/>
    <p:sldId id="268" r:id="rId15"/>
    <p:sldId id="271" r:id="rId16"/>
    <p:sldId id="272" r:id="rId17"/>
    <p:sldId id="285" r:id="rId18"/>
    <p:sldId id="273" r:id="rId19"/>
    <p:sldId id="277" r:id="rId20"/>
    <p:sldId id="278" r:id="rId21"/>
    <p:sldId id="279" r:id="rId22"/>
    <p:sldId id="280" r:id="rId23"/>
    <p:sldId id="274" r:id="rId24"/>
    <p:sldId id="281" r:id="rId25"/>
    <p:sldId id="275" r:id="rId26"/>
    <p:sldId id="282" r:id="rId27"/>
    <p:sldId id="276" r:id="rId28"/>
    <p:sldId id="283" r:id="rId29"/>
    <p:sldId id="284" r:id="rId30"/>
    <p:sldId id="286" r:id="rId3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20" autoAdjust="0"/>
  </p:normalViewPr>
  <p:slideViewPr>
    <p:cSldViewPr>
      <p:cViewPr>
        <p:scale>
          <a:sx n="70" d="100"/>
          <a:sy n="70" d="100"/>
        </p:scale>
        <p:origin x="-1158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églalap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églalap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églalap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églalap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Lekerekített téglalap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Lekerekített téglalap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églalap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églalap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églalap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Téglalap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17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F6A28-BD3F-4C7E-8A95-7AAD5A529B25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18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270BDF-F573-4096-A912-6E466F4B4F9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09B0-F8D3-4F3C-9E1E-F989EBF631A6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03C91-D48B-4886-A3CD-2DC79A0B54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34EDD-0B87-4DD4-BA5F-C29E0DD26F8D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0BE8-B131-48DD-A748-FD5DEB3441F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F79AE-FBC2-4EF4-A6EC-839B20DAEA26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0B792-8356-42A6-9AD6-1C6E80A894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442F-4373-4604-A528-92ADF585AC3F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E7AD7-89BB-45A3-9CE2-B8D9DACF5C7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2A4A2-58A0-4AF7-8379-0131DD6DD9F6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6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655B6-6B67-4B7C-A469-D37E6E3056A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FFE768-63B6-49C5-A59F-E27314E2320F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8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3C5A15-8C91-4B06-9B1D-772FC2FDB7F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BF43D-CF70-412E-971B-DA5D3C6102F0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D084-C409-4677-A02D-696358EE00E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E1C98-D21C-49F9-9D7A-22C8067D0195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975C9-12C3-43FE-B7DD-2CBFEFB05A4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CC4D7-7E7E-49CB-A8C0-7786C3316546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6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0A0C6-FD03-4509-B3C3-AC7BA4FA8B4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D7EE6-B117-4005-88CC-BDE32332970C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6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B825D-5448-49A0-9438-7226713937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Téglalap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Téglalap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Cím helye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40" name="Szöveg helye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E590DA45-2ABA-4D74-8A08-2D996E4AC6B5}" type="datetimeFigureOut">
              <a:rPr lang="hu-HU"/>
              <a:pPr>
                <a:defRPr/>
              </a:pPr>
              <a:t>2017.09.25.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929A00A-084B-48BE-B799-21384CF965A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73" r:id="rId5"/>
    <p:sldLayoutId id="2147483674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27.png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IRODA\Local%20Settings\Temp\Hossz&#250;%20szakasz%20m5.ggb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Documents%20and%20Settings\IRODA\Local%20Settings\Temp\Hossz&#250;%20szakasz%20m7.ggb" TargetMode="External"/><Relationship Id="rId4" Type="http://schemas.openxmlformats.org/officeDocument/2006/relationships/hyperlink" Target="file:///C:\Documents%20and%20Settings\IRODA\Local%20Settings\Temp\Hossz&#250;%20szakasz%20m6.ggb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IRODA\Local%20Settings\Temp\R&#246;vid%20szakasz%20m.ggb" TargetMode="Externa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IRODA\Local%20Settings\Temp\Sz&#246;gfelez&#337;.ggb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IRODA\Local%20Settings\Temp\Inverz.ggb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IRODA\Local%20Settings\Temp\60-70%20m2.ggb" TargetMode="External"/><Relationship Id="rId2" Type="http://schemas.openxmlformats.org/officeDocument/2006/relationships/hyperlink" Target="file:///C:\Documents%20and%20Settings\IRODA\Local%20Settings\Temp\60-70%20m1.gg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IRODA\Local%20Settings\Temp\Alap%20m02.ggb" TargetMode="External"/><Relationship Id="rId2" Type="http://schemas.openxmlformats.org/officeDocument/2006/relationships/hyperlink" Target="file:///C:\Documents%20and%20Settings\IRODA\Local%20Settings\Temp\Alap%20m01.gg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IRODA\Local%20Settings\Temp\Alap%20m05.ggb" TargetMode="External"/><Relationship Id="rId2" Type="http://schemas.openxmlformats.org/officeDocument/2006/relationships/hyperlink" Target="file:///C:\Documents%20and%20Settings\IRODA\Local%20Settings\Temp\Alap%20m04.gg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file:///C:\Documents%20and%20Settings\IRODA\Local%20Settings\Temp\Alap%20m07.ggb" TargetMode="External"/><Relationship Id="rId4" Type="http://schemas.openxmlformats.org/officeDocument/2006/relationships/hyperlink" Target="file:///C:\Documents%20and%20Settings\IRODA\Local%20Settings\Temp\Alap%20m06.ggb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IRODA\Local%20Settings\Temp\Alap%20m09.ggb" TargetMode="External"/><Relationship Id="rId2" Type="http://schemas.openxmlformats.org/officeDocument/2006/relationships/hyperlink" Target="file:///C:\Documents%20and%20Settings\IRODA\Local%20Settings\Temp\Alap%20m08.gg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file:///C:\Documents%20and%20Settings\IRODA\Local%20Settings\Temp\Alap%20m10.ggb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oleObject" Target="../embeddings/oleObject10.bin"/><Relationship Id="rId7" Type="http://schemas.openxmlformats.org/officeDocument/2006/relationships/hyperlink" Target="file:///C:\Documents%20and%20Settings\IRODA\Local%20Settings\Temp\Alap%20m11.ggb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IRODA\Local%20Settings\Temp\Hossz&#250;%20szakasz%20m2.ggb" TargetMode="External"/><Relationship Id="rId2" Type="http://schemas.openxmlformats.org/officeDocument/2006/relationships/hyperlink" Target="file:///C:\Documents%20and%20Settings\IRODA\Local%20Settings\Temp\Hossz&#250;%20szakasz%20m1.gg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hyperlink" Target="file:///C:\Documents%20and%20Settings\IRODA\Local%20Settings\Temp\Hossz&#250;%20szakasz%20m3_2.ggb" TargetMode="External"/><Relationship Id="rId4" Type="http://schemas.openxmlformats.org/officeDocument/2006/relationships/hyperlink" Target="file:///C:\Documents%20and%20Settings\IRODA\Local%20Settings\Temp\Hossz&#250;%20szakasz%20m3_1.gg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ím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hu-HU" sz="4800" b="1" smtClean="0"/>
              <a:t>Barangolás a 80°-80°-20°-os háromszögek világában</a:t>
            </a:r>
          </a:p>
        </p:txBody>
      </p:sp>
      <p:sp>
        <p:nvSpPr>
          <p:cNvPr id="13314" name="Alcím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hu-HU" smtClean="0"/>
              <a:t>Rátz László Vándorgyűlés</a:t>
            </a:r>
          </a:p>
          <a:p>
            <a:pPr marL="63500"/>
            <a:r>
              <a:rPr lang="hu-HU" smtClean="0"/>
              <a:t>2012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Cím 7"/>
          <p:cNvSpPr>
            <a:spLocks noGrp="1"/>
          </p:cNvSpPr>
          <p:nvPr>
            <p:ph type="title"/>
          </p:nvPr>
        </p:nvSpPr>
        <p:spPr>
          <a:xfrm>
            <a:off x="138113" y="161925"/>
            <a:ext cx="8229600" cy="1066800"/>
          </a:xfrm>
        </p:spPr>
        <p:txBody>
          <a:bodyPr/>
          <a:lstStyle/>
          <a:p>
            <a:r>
              <a:rPr lang="hu-HU" sz="3600" smtClean="0"/>
              <a:t>Hosszú szakasz probléma</a:t>
            </a:r>
          </a:p>
        </p:txBody>
      </p:sp>
      <p:sp>
        <p:nvSpPr>
          <p:cNvPr id="22538" name="Tartalom helye 8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74675"/>
          </a:xfrm>
        </p:spPr>
        <p:txBody>
          <a:bodyPr/>
          <a:lstStyle/>
          <a:p>
            <a:r>
              <a:rPr lang="hu-HU" smtClean="0"/>
              <a:t>4. megoldás  (Leikin)</a:t>
            </a:r>
          </a:p>
          <a:p>
            <a:endParaRPr lang="hu-HU" smtClean="0"/>
          </a:p>
        </p:txBody>
      </p:sp>
      <p:pic>
        <p:nvPicPr>
          <p:cNvPr id="22539" name="Kép 5" descr="Hosszú szakasz 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590550"/>
            <a:ext cx="2555875" cy="626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1908175" y="2133600"/>
          <a:ext cx="1754188" cy="647700"/>
        </p:xfrm>
        <a:graphic>
          <a:graphicData uri="http://schemas.openxmlformats.org/presentationml/2006/ole">
            <p:oleObj spid="_x0000_s22536" name="Equation" r:id="rId4" imgW="1054080" imgH="393480" progId="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916113" y="2852738"/>
          <a:ext cx="3159125" cy="647700"/>
        </p:xfrm>
        <a:graphic>
          <a:graphicData uri="http://schemas.openxmlformats.org/presentationml/2006/ole">
            <p:oleObj spid="_x0000_s22535" name="Equation" r:id="rId5" imgW="1904760" imgH="393480" progId="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835150" y="3716338"/>
          <a:ext cx="1657350" cy="612775"/>
        </p:xfrm>
        <a:graphic>
          <a:graphicData uri="http://schemas.openxmlformats.org/presentationml/2006/ole">
            <p:oleObj spid="_x0000_s22534" name="Equation" r:id="rId6" imgW="1054080" imgH="393480" progId="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844675" y="4437063"/>
          <a:ext cx="3078163" cy="622300"/>
        </p:xfrm>
        <a:graphic>
          <a:graphicData uri="http://schemas.openxmlformats.org/presentationml/2006/ole">
            <p:oleObj spid="_x0000_s22533" name="Equation" r:id="rId7" imgW="1930320" imgH="393480" progId="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331913" y="5300663"/>
          <a:ext cx="3152775" cy="288925"/>
        </p:xfrm>
        <a:graphic>
          <a:graphicData uri="http://schemas.openxmlformats.org/presentationml/2006/ole">
            <p:oleObj spid="_x0000_s22532" name="Equation" r:id="rId8" imgW="1981080" imgH="177480" progId="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619250" y="5732463"/>
          <a:ext cx="2736850" cy="276225"/>
        </p:xfrm>
        <a:graphic>
          <a:graphicData uri="http://schemas.openxmlformats.org/presentationml/2006/ole">
            <p:oleObj spid="_x0000_s22531" name="Equation" r:id="rId9" imgW="1802618" imgH="177723" progId="">
              <p:embed/>
            </p:oleObj>
          </a:graphicData>
        </a:graphic>
      </p:graphicFrame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539750" y="1773238"/>
          <a:ext cx="2376488" cy="334962"/>
        </p:xfrm>
        <a:graphic>
          <a:graphicData uri="http://schemas.openxmlformats.org/presentationml/2006/ole">
            <p:oleObj spid="_x0000_s22530" name="Equation" r:id="rId10" imgW="1422360" imgH="203040" progId="">
              <p:embed/>
            </p:oleObj>
          </a:graphicData>
        </a:graphic>
      </p:graphicFrame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1979613" y="6092825"/>
          <a:ext cx="1800225" cy="274638"/>
        </p:xfrm>
        <a:graphic>
          <a:graphicData uri="http://schemas.openxmlformats.org/presentationml/2006/ole">
            <p:oleObj spid="_x0000_s22529" name="Equation" r:id="rId11" imgW="1193282" imgH="177723" progId="">
              <p:embed/>
            </p:oleObj>
          </a:graphicData>
        </a:graphic>
      </p:graphicFrame>
      <p:sp>
        <p:nvSpPr>
          <p:cNvPr id="2254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0" y="1695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22543" name="Rectangle 12"/>
          <p:cNvSpPr>
            <a:spLocks noChangeArrowheads="1"/>
          </p:cNvSpPr>
          <p:nvPr/>
        </p:nvSpPr>
        <p:spPr bwMode="auto">
          <a:xfrm>
            <a:off x="0" y="2543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22544" name="Rectangle 13"/>
          <p:cNvSpPr>
            <a:spLocks noChangeArrowheads="1"/>
          </p:cNvSpPr>
          <p:nvPr/>
        </p:nvSpPr>
        <p:spPr bwMode="auto">
          <a:xfrm>
            <a:off x="0" y="3390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22545" name="Rectangle 14"/>
          <p:cNvSpPr>
            <a:spLocks noChangeArrowheads="1"/>
          </p:cNvSpPr>
          <p:nvPr/>
        </p:nvSpPr>
        <p:spPr bwMode="auto">
          <a:xfrm>
            <a:off x="0" y="4029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39" name="Szövegdoboz 38"/>
          <p:cNvSpPr txBox="1">
            <a:spLocks noChangeArrowheads="1"/>
          </p:cNvSpPr>
          <p:nvPr/>
        </p:nvSpPr>
        <p:spPr bwMode="auto">
          <a:xfrm>
            <a:off x="468313" y="2276475"/>
            <a:ext cx="1439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i="1">
                <a:latin typeface="Georgia" pitchFamily="18" charset="0"/>
              </a:rPr>
              <a:t>CAL</a:t>
            </a:r>
            <a:r>
              <a:rPr lang="hu-HU">
                <a:latin typeface="Georgia" pitchFamily="18" charset="0"/>
                <a:sym typeface="Wingdings 3" pitchFamily="18" charset="2"/>
              </a:rPr>
              <a:t>-ben</a:t>
            </a:r>
            <a:endParaRPr lang="hu-HU">
              <a:latin typeface="Georgia" pitchFamily="18" charset="0"/>
            </a:endParaRPr>
          </a:p>
        </p:txBody>
      </p:sp>
      <p:sp>
        <p:nvSpPr>
          <p:cNvPr id="40" name="Szövegdoboz 39"/>
          <p:cNvSpPr txBox="1">
            <a:spLocks noChangeArrowheads="1"/>
          </p:cNvSpPr>
          <p:nvPr/>
        </p:nvSpPr>
        <p:spPr bwMode="auto">
          <a:xfrm>
            <a:off x="468313" y="3789363"/>
            <a:ext cx="143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i="1">
                <a:latin typeface="Georgia" pitchFamily="18" charset="0"/>
              </a:rPr>
              <a:t>BCL</a:t>
            </a:r>
            <a:r>
              <a:rPr lang="hu-HU">
                <a:latin typeface="Georgia" pitchFamily="18" charset="0"/>
                <a:sym typeface="Wingdings 3" pitchFamily="18" charset="2"/>
              </a:rPr>
              <a:t>-ben</a:t>
            </a:r>
            <a:endParaRPr lang="hu-H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Kép 4" descr="Hosszú szakasz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8750" y="765175"/>
            <a:ext cx="2419350" cy="589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Cím 7"/>
          <p:cNvSpPr>
            <a:spLocks noGrp="1"/>
          </p:cNvSpPr>
          <p:nvPr>
            <p:ph type="title"/>
          </p:nvPr>
        </p:nvSpPr>
        <p:spPr>
          <a:xfrm>
            <a:off x="138113" y="161925"/>
            <a:ext cx="8229600" cy="1066800"/>
          </a:xfrm>
        </p:spPr>
        <p:txBody>
          <a:bodyPr/>
          <a:lstStyle/>
          <a:p>
            <a:r>
              <a:rPr lang="hu-HU" sz="3600" smtClean="0"/>
              <a:t>Hosszú szakasz probléma</a:t>
            </a:r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325937"/>
          </a:xfrm>
        </p:spPr>
        <p:txBody>
          <a:bodyPr/>
          <a:lstStyle/>
          <a:p>
            <a:r>
              <a:rPr lang="hu-HU" smtClean="0">
                <a:hlinkClick r:id="rId3" action="ppaction://hlinkfile"/>
              </a:rPr>
              <a:t>5. megoldás</a:t>
            </a:r>
            <a:r>
              <a:rPr lang="hu-HU" smtClean="0"/>
              <a:t> (Leikin)</a:t>
            </a:r>
          </a:p>
          <a:p>
            <a:pPr>
              <a:lnSpc>
                <a:spcPct val="300000"/>
              </a:lnSpc>
            </a:pPr>
            <a:r>
              <a:rPr lang="hu-HU" smtClean="0">
                <a:hlinkClick r:id="rId4" action="ppaction://hlinkfile"/>
              </a:rPr>
              <a:t>6. megoldás</a:t>
            </a:r>
            <a:r>
              <a:rPr lang="hu-HU" smtClean="0"/>
              <a:t> (Leikin)</a:t>
            </a:r>
          </a:p>
          <a:p>
            <a:pPr>
              <a:lnSpc>
                <a:spcPct val="110000"/>
              </a:lnSpc>
              <a:spcBef>
                <a:spcPts val="3600"/>
              </a:spcBef>
            </a:pPr>
            <a:r>
              <a:rPr lang="hu-HU" smtClean="0">
                <a:hlinkClick r:id="rId5" action="ppaction://hlinkfile"/>
              </a:rPr>
              <a:t>7. megoldás</a:t>
            </a:r>
            <a:r>
              <a:rPr lang="hu-HU" smtClean="0"/>
              <a:t> (Konhauser, </a:t>
            </a:r>
            <a:br>
              <a:rPr lang="hu-HU" smtClean="0"/>
            </a:br>
            <a:r>
              <a:rPr lang="hu-HU" smtClean="0"/>
              <a:t>                       Velleman, Wagon)</a:t>
            </a: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Kép 5" descr="Rövid szakasz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7013" y="692150"/>
            <a:ext cx="2566987" cy="601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624736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Rövid szakasz probléma</a:t>
            </a:r>
            <a:endParaRPr lang="hu-HU" dirty="0"/>
          </a:p>
        </p:txBody>
      </p:sp>
      <p:sp>
        <p:nvSpPr>
          <p:cNvPr id="27651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Az </a:t>
            </a:r>
            <a:r>
              <a:rPr lang="hu-HU" i="1" smtClean="0"/>
              <a:t>ABC</a:t>
            </a:r>
            <a:r>
              <a:rPr lang="hu-HU" smtClean="0"/>
              <a:t> egyenlőszárú háromszögben </a:t>
            </a:r>
            <a:r>
              <a:rPr lang="hu-HU" i="1" smtClean="0"/>
              <a:t>AB=AC</a:t>
            </a:r>
            <a:r>
              <a:rPr lang="hu-HU" smtClean="0"/>
              <a:t> és </a:t>
            </a:r>
            <a:r>
              <a:rPr lang="hu-HU" i="1" smtClean="0"/>
              <a:t>CAB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=20°. A </a:t>
            </a:r>
            <a:r>
              <a:rPr lang="hu-HU" i="1" smtClean="0"/>
              <a:t>D</a:t>
            </a:r>
            <a:r>
              <a:rPr lang="hu-HU" smtClean="0"/>
              <a:t> pont az </a:t>
            </a:r>
            <a:r>
              <a:rPr lang="hu-HU" i="1" smtClean="0"/>
              <a:t>AB</a:t>
            </a:r>
            <a:r>
              <a:rPr lang="hu-HU" smtClean="0"/>
              <a:t> oldal azon pontja, melyre </a:t>
            </a:r>
            <a:r>
              <a:rPr lang="hu-HU" i="1" smtClean="0"/>
              <a:t>BCD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=60°. </a:t>
            </a:r>
          </a:p>
          <a:p>
            <a:pPr marL="44450" algn="just"/>
            <a:r>
              <a:rPr lang="hu-HU" smtClean="0"/>
              <a:t>Ha a </a:t>
            </a:r>
            <a:r>
              <a:rPr lang="hu-HU" i="1" smtClean="0"/>
              <a:t>B</a:t>
            </a:r>
            <a:r>
              <a:rPr lang="hu-HU" smtClean="0"/>
              <a:t> középpontú, </a:t>
            </a:r>
            <a:r>
              <a:rPr lang="hu-HU" i="1" smtClean="0"/>
              <a:t>BC</a:t>
            </a:r>
            <a:r>
              <a:rPr lang="hu-HU" smtClean="0"/>
              <a:t> sugarú körnek az </a:t>
            </a:r>
            <a:r>
              <a:rPr lang="hu-HU" i="1" smtClean="0"/>
              <a:t>AC</a:t>
            </a:r>
            <a:r>
              <a:rPr lang="hu-HU" smtClean="0"/>
              <a:t> és </a:t>
            </a:r>
            <a:r>
              <a:rPr lang="hu-HU" i="1" smtClean="0"/>
              <a:t>AB</a:t>
            </a:r>
            <a:r>
              <a:rPr lang="hu-HU" smtClean="0"/>
              <a:t> oldalakkal alkotott metszés-pontjai </a:t>
            </a:r>
            <a:r>
              <a:rPr lang="hu-HU" i="1" smtClean="0"/>
              <a:t>E</a:t>
            </a:r>
            <a:r>
              <a:rPr lang="hu-HU" smtClean="0"/>
              <a:t> és </a:t>
            </a:r>
            <a:r>
              <a:rPr lang="hu-HU" i="1" smtClean="0"/>
              <a:t>F</a:t>
            </a:r>
            <a:r>
              <a:rPr lang="hu-HU" smtClean="0"/>
              <a:t>, akkor bizonyítsuk be, hogy </a:t>
            </a:r>
            <a:r>
              <a:rPr lang="hu-HU" i="1" smtClean="0"/>
              <a:t>CE=DF</a:t>
            </a:r>
            <a:r>
              <a:rPr lang="hu-HU" smtClean="0"/>
              <a:t>!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Kép 5" descr="Rövid szakasz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7013" y="692150"/>
            <a:ext cx="2566987" cy="601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Cím 7"/>
          <p:cNvSpPr>
            <a:spLocks noGrp="1"/>
          </p:cNvSpPr>
          <p:nvPr>
            <p:ph type="title"/>
          </p:nvPr>
        </p:nvSpPr>
        <p:spPr>
          <a:xfrm>
            <a:off x="138113" y="161925"/>
            <a:ext cx="8229600" cy="1066800"/>
          </a:xfrm>
        </p:spPr>
        <p:txBody>
          <a:bodyPr/>
          <a:lstStyle/>
          <a:p>
            <a:r>
              <a:rPr lang="hu-HU" sz="3600" smtClean="0"/>
              <a:t>Rövid szakasz probléma</a:t>
            </a:r>
          </a:p>
        </p:txBody>
      </p:sp>
      <p:sp>
        <p:nvSpPr>
          <p:cNvPr id="28675" name="Tartalom helye 8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325937"/>
          </a:xfrm>
        </p:spPr>
        <p:txBody>
          <a:bodyPr/>
          <a:lstStyle/>
          <a:p>
            <a:pPr>
              <a:buFont typeface="Georgia" pitchFamily="18" charset="0"/>
              <a:buNone/>
            </a:pPr>
            <a:endParaRPr lang="hu-HU" smtClean="0"/>
          </a:p>
          <a:p>
            <a:pPr>
              <a:lnSpc>
                <a:spcPct val="300000"/>
              </a:lnSpc>
            </a:pPr>
            <a:r>
              <a:rPr lang="hu-HU" smtClean="0">
                <a:hlinkClick r:id="rId3" action="ppaction://hlinkfile"/>
              </a:rPr>
              <a:t>Megoldás</a:t>
            </a:r>
            <a:r>
              <a:rPr lang="hu-HU" smtClean="0"/>
              <a:t> (Mariano Perez de la Cruz)</a:t>
            </a:r>
          </a:p>
          <a:p>
            <a:pPr>
              <a:buFont typeface="Georgia" pitchFamily="18" charset="0"/>
              <a:buNone/>
            </a:pP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624736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Szögfelezővel történő felosztás problémája</a:t>
            </a:r>
            <a:endParaRPr lang="hu-HU" dirty="0"/>
          </a:p>
        </p:txBody>
      </p:sp>
      <p:sp>
        <p:nvSpPr>
          <p:cNvPr id="29698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Az </a:t>
            </a:r>
            <a:r>
              <a:rPr lang="hu-HU" i="1" smtClean="0"/>
              <a:t>ABC</a:t>
            </a:r>
            <a:r>
              <a:rPr lang="hu-HU" smtClean="0"/>
              <a:t> egyenlőszárú háromszögben </a:t>
            </a:r>
            <a:r>
              <a:rPr lang="hu-HU" i="1" smtClean="0"/>
              <a:t>AB=AC</a:t>
            </a:r>
            <a:r>
              <a:rPr lang="hu-HU" smtClean="0"/>
              <a:t> és </a:t>
            </a:r>
            <a:r>
              <a:rPr lang="hu-HU" i="1" smtClean="0"/>
              <a:t>CAB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=20°. Legyen </a:t>
            </a:r>
            <a:r>
              <a:rPr lang="hu-HU" i="1" smtClean="0"/>
              <a:t>D</a:t>
            </a:r>
            <a:r>
              <a:rPr lang="hu-HU" smtClean="0"/>
              <a:t> pont a </a:t>
            </a:r>
            <a:r>
              <a:rPr lang="hu-HU" i="1" smtClean="0"/>
              <a:t>B</a:t>
            </a:r>
            <a:r>
              <a:rPr lang="hu-HU" smtClean="0"/>
              <a:t> csúcsbeli belső szögfelezőnek az </a:t>
            </a:r>
            <a:r>
              <a:rPr lang="hu-HU" i="1" smtClean="0"/>
              <a:t>AC </a:t>
            </a:r>
            <a:r>
              <a:rPr lang="hu-HU" smtClean="0"/>
              <a:t>oldallal alkotott metszéspontja .</a:t>
            </a:r>
          </a:p>
          <a:p>
            <a:pPr marL="44450" algn="just"/>
            <a:r>
              <a:rPr lang="hu-HU" smtClean="0"/>
              <a:t>Bizonyítsuk be, hogy ekkor </a:t>
            </a:r>
            <a:r>
              <a:rPr lang="hu-HU" i="1" smtClean="0"/>
              <a:t>AD=BC+BD</a:t>
            </a:r>
            <a:r>
              <a:rPr lang="hu-HU" smtClean="0"/>
              <a:t>!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  <p:pic>
        <p:nvPicPr>
          <p:cNvPr id="29699" name="Kép 5" descr="Szögfelező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619125"/>
            <a:ext cx="2555875" cy="605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0" y="287338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 dirty="0" smtClean="0"/>
              <a:t>Szögfelezővel történő felosztás problémája</a:t>
            </a:r>
            <a:endParaRPr lang="hu-HU" sz="3600" dirty="0"/>
          </a:p>
        </p:txBody>
      </p:sp>
      <p:sp>
        <p:nvSpPr>
          <p:cNvPr id="30722" name="Tartalom helye 8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325937"/>
          </a:xfrm>
        </p:spPr>
        <p:txBody>
          <a:bodyPr/>
          <a:lstStyle/>
          <a:p>
            <a:pPr>
              <a:buFont typeface="Georgia" pitchFamily="18" charset="0"/>
              <a:buNone/>
            </a:pPr>
            <a:endParaRPr lang="hu-HU" smtClean="0"/>
          </a:p>
          <a:p>
            <a:pPr>
              <a:lnSpc>
                <a:spcPct val="300000"/>
              </a:lnSpc>
            </a:pPr>
            <a:r>
              <a:rPr lang="hu-HU" smtClean="0">
                <a:hlinkClick r:id="rId2" action="ppaction://hlinkfile"/>
              </a:rPr>
              <a:t>Megoldás</a:t>
            </a:r>
            <a:r>
              <a:rPr lang="hu-HU" smtClean="0"/>
              <a:t> (Bogomolny)</a:t>
            </a:r>
          </a:p>
          <a:p>
            <a:pPr>
              <a:buFont typeface="Georgia" pitchFamily="18" charset="0"/>
              <a:buNone/>
            </a:pP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624736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Inverz probléma</a:t>
            </a:r>
            <a:endParaRPr lang="hu-HU" dirty="0"/>
          </a:p>
        </p:txBody>
      </p:sp>
      <p:sp>
        <p:nvSpPr>
          <p:cNvPr id="31746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Az </a:t>
            </a:r>
            <a:r>
              <a:rPr lang="hu-HU" i="1" smtClean="0"/>
              <a:t>ABC</a:t>
            </a:r>
            <a:r>
              <a:rPr lang="hu-HU" smtClean="0"/>
              <a:t> háromszögben </a:t>
            </a:r>
            <a:r>
              <a:rPr lang="hu-HU" i="1" smtClean="0"/>
              <a:t>B</a:t>
            </a:r>
            <a:r>
              <a:rPr lang="hu-HU" smtClean="0"/>
              <a:t> csúcsnál levő szög 80°. Legyen a </a:t>
            </a:r>
            <a:r>
              <a:rPr lang="hu-HU" i="1" smtClean="0"/>
              <a:t>B</a:t>
            </a:r>
            <a:r>
              <a:rPr lang="hu-HU" smtClean="0"/>
              <a:t> csúcsbeli belső szögfelezőnek az </a:t>
            </a:r>
            <a:r>
              <a:rPr lang="hu-HU" i="1" smtClean="0"/>
              <a:t>AC</a:t>
            </a:r>
            <a:r>
              <a:rPr lang="hu-HU" smtClean="0"/>
              <a:t> oldallal való metszéspontja </a:t>
            </a:r>
            <a:r>
              <a:rPr lang="hu-HU" i="1" smtClean="0"/>
              <a:t>D</a:t>
            </a:r>
            <a:r>
              <a:rPr lang="hu-HU" smtClean="0"/>
              <a:t>. </a:t>
            </a:r>
          </a:p>
          <a:p>
            <a:pPr marL="44450" algn="just"/>
            <a:r>
              <a:rPr lang="hu-HU" smtClean="0"/>
              <a:t>Az </a:t>
            </a:r>
            <a:r>
              <a:rPr lang="hu-HU" i="1" smtClean="0"/>
              <a:t>AD=BC+BD</a:t>
            </a:r>
            <a:r>
              <a:rPr lang="hu-HU" smtClean="0"/>
              <a:t> egyenlőség fennállása esetén határozzuk meg a háromszög </a:t>
            </a:r>
            <a:r>
              <a:rPr lang="hu-HU" i="1" smtClean="0"/>
              <a:t>C</a:t>
            </a:r>
            <a:r>
              <a:rPr lang="hu-HU" smtClean="0"/>
              <a:t> csúcsánál levő szögét!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  <p:pic>
        <p:nvPicPr>
          <p:cNvPr id="31747" name="Kép 7" descr="Inverz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708025"/>
            <a:ext cx="2403475" cy="592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ím 7"/>
          <p:cNvSpPr>
            <a:spLocks noGrp="1"/>
          </p:cNvSpPr>
          <p:nvPr>
            <p:ph type="title"/>
          </p:nvPr>
        </p:nvSpPr>
        <p:spPr>
          <a:xfrm>
            <a:off x="179388" y="260350"/>
            <a:ext cx="8229600" cy="1066800"/>
          </a:xfrm>
        </p:spPr>
        <p:txBody>
          <a:bodyPr/>
          <a:lstStyle/>
          <a:p>
            <a:r>
              <a:rPr lang="hu-HU" sz="3600" smtClean="0"/>
              <a:t>Inverz probléma</a:t>
            </a:r>
          </a:p>
        </p:txBody>
      </p:sp>
      <p:sp>
        <p:nvSpPr>
          <p:cNvPr id="32770" name="Tartalom helye 8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325937"/>
          </a:xfrm>
        </p:spPr>
        <p:txBody>
          <a:bodyPr/>
          <a:lstStyle/>
          <a:p>
            <a:pPr>
              <a:buFont typeface="Georgia" pitchFamily="18" charset="0"/>
              <a:buNone/>
            </a:pPr>
            <a:endParaRPr lang="hu-HU" smtClean="0"/>
          </a:p>
          <a:p>
            <a:pPr>
              <a:lnSpc>
                <a:spcPct val="300000"/>
              </a:lnSpc>
            </a:pPr>
            <a:r>
              <a:rPr lang="hu-HU" smtClean="0">
                <a:hlinkClick r:id="rId2" action="ppaction://hlinkfile"/>
              </a:rPr>
              <a:t>Megoldás</a:t>
            </a:r>
            <a:r>
              <a:rPr lang="hu-HU" smtClean="0"/>
              <a:t> (Bogomolny)</a:t>
            </a:r>
          </a:p>
          <a:p>
            <a:pPr>
              <a:buFont typeface="Georgia" pitchFamily="18" charset="0"/>
              <a:buNone/>
            </a:pP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7848872" cy="194421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Folyamatos egyenlőszárú háromszögekre bontás problémája</a:t>
            </a:r>
            <a:endParaRPr lang="hu-HU" dirty="0"/>
          </a:p>
        </p:txBody>
      </p:sp>
      <p:sp>
        <p:nvSpPr>
          <p:cNvPr id="33794" name="Szöveg helye 4"/>
          <p:cNvSpPr>
            <a:spLocks noGrp="1"/>
          </p:cNvSpPr>
          <p:nvPr>
            <p:ph type="body" idx="1"/>
          </p:nvPr>
        </p:nvSpPr>
        <p:spPr>
          <a:xfrm>
            <a:off x="1042988" y="3789363"/>
            <a:ext cx="6842125" cy="1727200"/>
          </a:xfrm>
        </p:spPr>
        <p:txBody>
          <a:bodyPr/>
          <a:lstStyle/>
          <a:p>
            <a:pPr marL="44450" algn="just"/>
            <a:r>
              <a:rPr lang="hu-HU" smtClean="0"/>
              <a:t>Melyek azok az egyenlőszárú háromszögek, amelyek folyamatosan felbonthatók olyan egyenlőszárú háromszögekre, melyek alapjai illeszkednek az eredeti háromszög száraira?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Folyamatos 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692150"/>
            <a:ext cx="2430462" cy="598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0" y="404813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 dirty="0" smtClean="0"/>
              <a:t>Folyamatos egyenlőszárú </a:t>
            </a:r>
            <a:br>
              <a:rPr lang="hu-HU" sz="3600" dirty="0" smtClean="0"/>
            </a:br>
            <a:r>
              <a:rPr lang="hu-HU" sz="3600" dirty="0" smtClean="0"/>
              <a:t>háromszögekre bontás problémája</a:t>
            </a:r>
            <a:endParaRPr lang="hu-HU" sz="3600" dirty="0"/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323850" y="1628775"/>
            <a:ext cx="6048375" cy="4181475"/>
          </a:xfrm>
        </p:spPr>
        <p:txBody>
          <a:bodyPr>
            <a:normAutofit/>
          </a:bodyPr>
          <a:lstStyle/>
          <a:p>
            <a:pPr marL="365760" indent="-256032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hu-HU" dirty="0" smtClean="0"/>
              <a:t>Megoldás (</a:t>
            </a:r>
            <a:r>
              <a:rPr lang="hu-HU" dirty="0" err="1" smtClean="0"/>
              <a:t>Leikin</a:t>
            </a:r>
            <a:r>
              <a:rPr lang="hu-HU" dirty="0" smtClean="0"/>
              <a:t>)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hu-HU" sz="2400" dirty="0" smtClean="0"/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hu-HU" sz="2400" dirty="0" smtClean="0"/>
              <a:t>Az előzőek alapján a 80°-80°-20°-os háromszög 4 egyenlőszárú háromszögre bontható fel az ábrán látható módon.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hu-HU" sz="2400" dirty="0" smtClean="0"/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hu-HU" sz="2400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hu-HU" sz="2400" dirty="0" smtClean="0"/>
              <a:t>A szárszögek 140°, 100°, 60°, 20°,</a:t>
            </a:r>
            <a:br>
              <a:rPr lang="hu-HU" sz="2400" dirty="0" smtClean="0"/>
            </a:br>
            <a:r>
              <a:rPr lang="hu-HU" sz="2400" dirty="0" smtClean="0"/>
              <a:t>az alapon fekvő szögek 20°, 40°, 60°, 80° egy-egy számtani sorozat részletei.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5832648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Klasszikus probléma</a:t>
            </a:r>
            <a:endParaRPr lang="hu-HU" dirty="0"/>
          </a:p>
        </p:txBody>
      </p:sp>
      <p:sp>
        <p:nvSpPr>
          <p:cNvPr id="14338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Az </a:t>
            </a:r>
            <a:r>
              <a:rPr lang="hu-HU" i="1" smtClean="0"/>
              <a:t>ABC</a:t>
            </a:r>
            <a:r>
              <a:rPr lang="hu-HU" smtClean="0"/>
              <a:t> egyenlőszárú háromszögben </a:t>
            </a:r>
            <a:r>
              <a:rPr lang="hu-HU" i="1" smtClean="0"/>
              <a:t>AB=AC</a:t>
            </a:r>
            <a:r>
              <a:rPr lang="hu-HU" smtClean="0"/>
              <a:t> és </a:t>
            </a:r>
            <a:r>
              <a:rPr lang="hu-HU" i="1" smtClean="0"/>
              <a:t>CAB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=20°. Legyenek </a:t>
            </a:r>
            <a:r>
              <a:rPr lang="hu-HU" i="1" smtClean="0"/>
              <a:t>D</a:t>
            </a:r>
            <a:r>
              <a:rPr lang="hu-HU" smtClean="0"/>
              <a:t> és </a:t>
            </a:r>
            <a:r>
              <a:rPr lang="hu-HU" i="1" smtClean="0"/>
              <a:t>E</a:t>
            </a:r>
            <a:r>
              <a:rPr lang="hu-HU" smtClean="0"/>
              <a:t> az </a:t>
            </a:r>
            <a:r>
              <a:rPr lang="hu-HU" i="1" smtClean="0"/>
              <a:t>AC</a:t>
            </a:r>
            <a:r>
              <a:rPr lang="hu-HU" smtClean="0"/>
              <a:t> illetve </a:t>
            </a:r>
            <a:r>
              <a:rPr lang="hu-HU" i="1" smtClean="0"/>
              <a:t>AB</a:t>
            </a:r>
            <a:r>
              <a:rPr lang="hu-HU" smtClean="0"/>
              <a:t> oldalak azon pontjai, melyekre </a:t>
            </a:r>
            <a:r>
              <a:rPr lang="hu-HU" i="1" smtClean="0"/>
              <a:t>DBC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=50° és </a:t>
            </a:r>
            <a:r>
              <a:rPr lang="hu-HU" i="1" smtClean="0"/>
              <a:t>ECB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=60°. Határozzuk meg a </a:t>
            </a:r>
            <a:r>
              <a:rPr lang="hu-HU" i="1" smtClean="0"/>
              <a:t>DEC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-et!</a:t>
            </a:r>
          </a:p>
          <a:p>
            <a:pPr marL="44450" algn="just"/>
            <a:endParaRPr lang="hu-HU" smtClean="0"/>
          </a:p>
          <a:p>
            <a:pPr marL="44450" algn="just"/>
            <a:r>
              <a:rPr lang="hu-HU" smtClean="0"/>
              <a:t>(Langley)</a:t>
            </a:r>
          </a:p>
        </p:txBody>
      </p:sp>
      <p:pic>
        <p:nvPicPr>
          <p:cNvPr id="14339" name="Kép 5" descr="Alap.png"/>
          <p:cNvPicPr>
            <a:picLocks noChangeAspect="1"/>
          </p:cNvPicPr>
          <p:nvPr/>
        </p:nvPicPr>
        <p:blipFill>
          <a:blip r:embed="rId2"/>
          <a:srcRect l="13187" r="64725"/>
          <a:stretch>
            <a:fillRect/>
          </a:stretch>
        </p:blipFill>
        <p:spPr bwMode="auto">
          <a:xfrm>
            <a:off x="6300788" y="647700"/>
            <a:ext cx="2555875" cy="62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Folyamatos 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820738"/>
            <a:ext cx="3059112" cy="57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0" y="404813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 dirty="0" smtClean="0"/>
              <a:t>Folyamatos egyenlőszárú </a:t>
            </a:r>
            <a:br>
              <a:rPr lang="hu-HU" sz="3600" dirty="0" smtClean="0"/>
            </a:br>
            <a:r>
              <a:rPr lang="hu-HU" sz="3600" dirty="0" smtClean="0"/>
              <a:t>háromszögekre bontás problémája</a:t>
            </a:r>
            <a:endParaRPr lang="hu-HU" sz="3600" dirty="0"/>
          </a:p>
        </p:txBody>
      </p:sp>
      <p:sp>
        <p:nvSpPr>
          <p:cNvPr id="38919" name="Tartalom helye 8"/>
          <p:cNvSpPr>
            <a:spLocks noGrp="1"/>
          </p:cNvSpPr>
          <p:nvPr>
            <p:ph idx="1"/>
          </p:nvPr>
        </p:nvSpPr>
        <p:spPr>
          <a:xfrm>
            <a:off x="395288" y="1628775"/>
            <a:ext cx="6048375" cy="12954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endParaRPr lang="hu-HU" sz="2400" smtClean="0"/>
          </a:p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r>
              <a:rPr lang="hu-HU" sz="2400" smtClean="0"/>
              <a:t>Az alapon fekvő szögek sorozatát vizsgálva az ábra alapján:</a:t>
            </a:r>
          </a:p>
          <a:p>
            <a:pPr marL="0" indent="0">
              <a:buFont typeface="Georgia" pitchFamily="18" charset="0"/>
              <a:buNone/>
            </a:pPr>
            <a:endParaRPr lang="hu-HU" sz="2400" smtClean="0"/>
          </a:p>
        </p:txBody>
      </p:sp>
      <p:sp>
        <p:nvSpPr>
          <p:cNvPr id="7" name="Tartalom helye 8"/>
          <p:cNvSpPr txBox="1">
            <a:spLocks/>
          </p:cNvSpPr>
          <p:nvPr/>
        </p:nvSpPr>
        <p:spPr>
          <a:xfrm>
            <a:off x="395288" y="4149725"/>
            <a:ext cx="5976937" cy="12954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hu-HU" sz="2400" dirty="0">
                <a:latin typeface="+mn-lt"/>
              </a:rPr>
              <a:t>egyenlőség alapján a tulajdonság teljesül.</a:t>
            </a:r>
            <a:endParaRPr lang="hu-HU" sz="2400" dirty="0">
              <a:latin typeface="+mn-lt"/>
            </a:endParaRPr>
          </a:p>
        </p:txBody>
      </p:sp>
      <p:sp>
        <p:nvSpPr>
          <p:cNvPr id="3892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539750" y="2997200"/>
          <a:ext cx="4237038" cy="503238"/>
        </p:xfrm>
        <a:graphic>
          <a:graphicData uri="http://schemas.openxmlformats.org/presentationml/2006/ole">
            <p:oleObj spid="_x0000_s38913" name="Equation" r:id="rId4" imgW="2159000" imgH="254000" progId="">
              <p:embed/>
            </p:oleObj>
          </a:graphicData>
        </a:graphic>
      </p:graphicFrame>
      <p:sp>
        <p:nvSpPr>
          <p:cNvPr id="38922" name="Rectangle 3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3892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547813" y="3573463"/>
          <a:ext cx="1843087" cy="360362"/>
        </p:xfrm>
        <a:graphic>
          <a:graphicData uri="http://schemas.openxmlformats.org/presentationml/2006/ole">
            <p:oleObj spid="_x0000_s38916" name="Equation" r:id="rId5" imgW="825142" imgH="165028" progId="">
              <p:embed/>
            </p:oleObj>
          </a:graphicData>
        </a:graphic>
      </p:graphicFrame>
      <p:sp>
        <p:nvSpPr>
          <p:cNvPr id="38924" name="Rectangle 6"/>
          <p:cNvSpPr>
            <a:spLocks noChangeArrowheads="1"/>
          </p:cNvSpPr>
          <p:nvPr/>
        </p:nvSpPr>
        <p:spPr bwMode="auto">
          <a:xfrm>
            <a:off x="0" y="161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1" name="Kép 11" descr="Folyamatos 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746125"/>
            <a:ext cx="2543175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0" y="404813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 dirty="0" smtClean="0"/>
              <a:t>Folyamatos egyenlőszárú </a:t>
            </a:r>
            <a:br>
              <a:rPr lang="hu-HU" sz="3600" dirty="0" smtClean="0"/>
            </a:br>
            <a:r>
              <a:rPr lang="hu-HU" sz="3600" dirty="0" smtClean="0"/>
              <a:t>háromszögekre bontás problémája</a:t>
            </a:r>
            <a:endParaRPr lang="hu-HU" sz="3600" dirty="0"/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395288" y="1773238"/>
            <a:ext cx="6337300" cy="3095625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r>
              <a:rPr lang="hu-HU" sz="2400" i="1" smtClean="0"/>
              <a:t>ABC</a:t>
            </a:r>
            <a:r>
              <a:rPr lang="hu-HU" sz="2400" smtClean="0"/>
              <a:t> háromszöget folyamatosan </a:t>
            </a:r>
            <a:r>
              <a:rPr lang="hu-HU" sz="2400" i="1" smtClean="0"/>
              <a:t>A-</a:t>
            </a:r>
            <a:r>
              <a:rPr lang="hu-HU" sz="2400" smtClean="0"/>
              <a:t>ból kiindulva </a:t>
            </a:r>
            <a:r>
              <a:rPr lang="hu-HU" sz="2400" i="1" smtClean="0"/>
              <a:t>n</a:t>
            </a:r>
            <a:r>
              <a:rPr lang="hu-HU" sz="2400" smtClean="0"/>
              <a:t> db (</a:t>
            </a:r>
            <a:r>
              <a:rPr lang="hu-HU" sz="2400" i="1" smtClean="0"/>
              <a:t>n</a:t>
            </a:r>
            <a:r>
              <a:rPr lang="hu-HU" sz="2400" smtClean="0">
                <a:sym typeface="Symbol" pitchFamily="18" charset="2"/>
              </a:rPr>
              <a:t></a:t>
            </a:r>
            <a:r>
              <a:rPr lang="hu-HU" sz="2400" b="1" smtClean="0"/>
              <a:t>N</a:t>
            </a:r>
            <a:r>
              <a:rPr lang="hu-HU" sz="2400" baseline="30000" smtClean="0"/>
              <a:t>+</a:t>
            </a:r>
            <a:r>
              <a:rPr lang="hu-HU" sz="2400" smtClean="0"/>
              <a:t>) egyenlőszárú háromszögre bontva:</a:t>
            </a:r>
          </a:p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r>
              <a:rPr lang="hu-HU" sz="2400" smtClean="0"/>
              <a:t>az 1. háromszög alapon fekvő szöge </a:t>
            </a:r>
            <a:r>
              <a:rPr lang="hu-HU" sz="2400" smtClean="0">
                <a:sym typeface="Symbol" pitchFamily="18" charset="2"/>
              </a:rPr>
              <a:t></a:t>
            </a:r>
          </a:p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r>
              <a:rPr lang="hu-HU" sz="2400" smtClean="0"/>
              <a:t>a 2. háromszög alapon fekvő szöge 2</a:t>
            </a:r>
            <a:r>
              <a:rPr lang="hu-HU" sz="2400" smtClean="0">
                <a:sym typeface="Symbol" pitchFamily="18" charset="2"/>
              </a:rPr>
              <a:t>  (</a:t>
            </a:r>
            <a:r>
              <a:rPr lang="hu-HU" sz="2400" i="1" smtClean="0">
                <a:sym typeface="Symbol" pitchFamily="18" charset="2"/>
              </a:rPr>
              <a:t>d</a:t>
            </a:r>
            <a:r>
              <a:rPr lang="hu-HU" sz="2400" smtClean="0">
                <a:sym typeface="Symbol" pitchFamily="18" charset="2"/>
              </a:rPr>
              <a:t>=)</a:t>
            </a:r>
          </a:p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r>
              <a:rPr lang="hu-HU" sz="2400" smtClean="0"/>
              <a:t>…</a:t>
            </a:r>
          </a:p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r>
              <a:rPr lang="hu-HU" sz="2400" smtClean="0"/>
              <a:t>az </a:t>
            </a:r>
            <a:r>
              <a:rPr lang="hu-HU" sz="2400" i="1" smtClean="0"/>
              <a:t>n</a:t>
            </a:r>
            <a:r>
              <a:rPr lang="hu-HU" sz="2400" smtClean="0"/>
              <a:t>. háromszög alapon fekvő szöge </a:t>
            </a:r>
            <a:endParaRPr lang="hu-HU" sz="2400" smtClean="0">
              <a:sym typeface="Symbol" pitchFamily="18" charset="2"/>
            </a:endParaRPr>
          </a:p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endParaRPr lang="hu-HU" sz="2400" smtClean="0"/>
          </a:p>
          <a:p>
            <a:pPr marL="0" indent="0">
              <a:buFont typeface="Georgia" pitchFamily="18" charset="0"/>
              <a:buNone/>
            </a:pPr>
            <a:endParaRPr lang="hu-HU" sz="2400" smtClean="0"/>
          </a:p>
        </p:txBody>
      </p:sp>
      <p:sp>
        <p:nvSpPr>
          <p:cNvPr id="501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50185" name="Rectangle 3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5018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50187" name="Rectangle 6"/>
          <p:cNvSpPr>
            <a:spLocks noChangeArrowheads="1"/>
          </p:cNvSpPr>
          <p:nvPr/>
        </p:nvSpPr>
        <p:spPr bwMode="auto">
          <a:xfrm>
            <a:off x="0" y="161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5364163" y="3860800"/>
          <a:ext cx="1035050" cy="682625"/>
        </p:xfrm>
        <a:graphic>
          <a:graphicData uri="http://schemas.openxmlformats.org/presentationml/2006/ole">
            <p:oleObj spid="_x0000_s50179" name="Equation" r:id="rId4" imgW="583920" imgH="393480" progId="">
              <p:embed/>
            </p:oleObj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900113" y="4868863"/>
          <a:ext cx="4727575" cy="720725"/>
        </p:xfrm>
        <a:graphic>
          <a:graphicData uri="http://schemas.openxmlformats.org/presentationml/2006/ole">
            <p:oleObj spid="_x0000_s50180" name="Equation" r:id="rId5" imgW="252720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Kép 11" descr="Folyamatos 3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746125"/>
            <a:ext cx="2543175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0" y="404813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 dirty="0" smtClean="0"/>
              <a:t>Folyamatos egyenlőszárú </a:t>
            </a:r>
            <a:br>
              <a:rPr lang="hu-HU" sz="3600" dirty="0" smtClean="0"/>
            </a:br>
            <a:r>
              <a:rPr lang="hu-HU" sz="3600" dirty="0" smtClean="0"/>
              <a:t>háromszögekre bontás problémája</a:t>
            </a:r>
            <a:endParaRPr lang="hu-HU" sz="3600" dirty="0"/>
          </a:p>
        </p:txBody>
      </p:sp>
      <p:sp>
        <p:nvSpPr>
          <p:cNvPr id="51203" name="Tartalom helye 8"/>
          <p:cNvSpPr>
            <a:spLocks noGrp="1"/>
          </p:cNvSpPr>
          <p:nvPr>
            <p:ph idx="1"/>
          </p:nvPr>
        </p:nvSpPr>
        <p:spPr>
          <a:xfrm>
            <a:off x="395288" y="1773238"/>
            <a:ext cx="6337300" cy="6477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r>
              <a:rPr lang="hu-HU" sz="2400" smtClean="0"/>
              <a:t>Az </a:t>
            </a:r>
            <a:r>
              <a:rPr lang="hu-HU" sz="2400" smtClean="0">
                <a:sym typeface="Symbol" pitchFamily="18" charset="2"/>
              </a:rPr>
              <a:t></a:t>
            </a:r>
            <a:r>
              <a:rPr lang="hu-HU" sz="2400" b="1" smtClean="0"/>
              <a:t>N</a:t>
            </a:r>
            <a:r>
              <a:rPr lang="hu-HU" sz="2400" baseline="30000" smtClean="0"/>
              <a:t>+</a:t>
            </a:r>
            <a:r>
              <a:rPr lang="hu-HU" sz="2400" smtClean="0"/>
              <a:t> eseteket táblázatosan összefoglalva:</a:t>
            </a:r>
            <a:endParaRPr lang="hu-HU" sz="2400" smtClean="0">
              <a:sym typeface="Symbol" pitchFamily="18" charset="2"/>
            </a:endParaRPr>
          </a:p>
          <a:p>
            <a:pPr marL="0" indent="0" algn="just">
              <a:spcBef>
                <a:spcPct val="0"/>
              </a:spcBef>
              <a:buFont typeface="Georgia" pitchFamily="18" charset="0"/>
              <a:buNone/>
            </a:pPr>
            <a:endParaRPr lang="hu-HU" sz="2400" smtClean="0"/>
          </a:p>
          <a:p>
            <a:pPr marL="0" indent="0">
              <a:buFont typeface="Georgia" pitchFamily="18" charset="0"/>
              <a:buNone/>
            </a:pPr>
            <a:endParaRPr lang="hu-HU" sz="2400" smtClean="0"/>
          </a:p>
        </p:txBody>
      </p:sp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51207" name="Rectangle 6"/>
          <p:cNvSpPr>
            <a:spLocks noChangeArrowheads="1"/>
          </p:cNvSpPr>
          <p:nvPr/>
        </p:nvSpPr>
        <p:spPr bwMode="auto">
          <a:xfrm>
            <a:off x="0" y="161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graphicFrame>
        <p:nvGraphicFramePr>
          <p:cNvPr id="11" name="Táblázat 10"/>
          <p:cNvGraphicFramePr>
            <a:graphicFrameLocks noGrp="1"/>
          </p:cNvGraphicFramePr>
          <p:nvPr/>
        </p:nvGraphicFramePr>
        <p:xfrm>
          <a:off x="755650" y="2565400"/>
          <a:ext cx="5400675" cy="24479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200"/>
                <a:gridCol w="1800200"/>
                <a:gridCol w="1800200"/>
              </a:tblGrid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</a:t>
                      </a:r>
                      <a:r>
                        <a:rPr lang="hu-HU" i="1" dirty="0" smtClean="0"/>
                        <a:t>n</a:t>
                      </a:r>
                      <a:r>
                        <a:rPr lang="hu-HU" dirty="0" smtClean="0"/>
                        <a:t>+1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n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smtClean="0">
                          <a:sym typeface="Symbol"/>
                        </a:rPr>
                        <a:t></a:t>
                      </a:r>
                      <a:endParaRPr lang="hu-HU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60°</a:t>
                      </a:r>
                      <a:endParaRPr lang="hu-HU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36°</a:t>
                      </a:r>
                      <a:endParaRPr lang="hu-HU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20°</a:t>
                      </a:r>
                      <a:endParaRPr lang="hu-HU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15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12°</a:t>
                      </a:r>
                      <a:endParaRPr lang="hu-HU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45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4°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624736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60°-70°-os felosztás</a:t>
            </a:r>
            <a:endParaRPr lang="hu-HU" dirty="0"/>
          </a:p>
        </p:txBody>
      </p:sp>
      <p:sp>
        <p:nvSpPr>
          <p:cNvPr id="52226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Az </a:t>
            </a:r>
            <a:r>
              <a:rPr lang="hu-HU" i="1" smtClean="0"/>
              <a:t>ABC</a:t>
            </a:r>
            <a:r>
              <a:rPr lang="hu-HU" smtClean="0"/>
              <a:t> egyenlőszárú háromszögben </a:t>
            </a:r>
            <a:r>
              <a:rPr lang="hu-HU" i="1" smtClean="0"/>
              <a:t>AB=AC</a:t>
            </a:r>
            <a:r>
              <a:rPr lang="hu-HU" smtClean="0"/>
              <a:t> és </a:t>
            </a:r>
            <a:r>
              <a:rPr lang="hu-HU" i="1" smtClean="0"/>
              <a:t>CAB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=20°. Legyenek </a:t>
            </a:r>
            <a:r>
              <a:rPr lang="hu-HU" i="1" smtClean="0"/>
              <a:t>D</a:t>
            </a:r>
            <a:r>
              <a:rPr lang="hu-HU" smtClean="0"/>
              <a:t> és E pont az AC illetve </a:t>
            </a:r>
            <a:r>
              <a:rPr lang="hu-HU" i="1" smtClean="0"/>
              <a:t>AB</a:t>
            </a:r>
            <a:r>
              <a:rPr lang="hu-HU" smtClean="0"/>
              <a:t> oldalak azon pontjai, melyekre </a:t>
            </a:r>
            <a:r>
              <a:rPr lang="hu-HU" i="1" smtClean="0"/>
              <a:t>DBC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=60° és </a:t>
            </a:r>
            <a:r>
              <a:rPr lang="hu-HU" i="1" smtClean="0"/>
              <a:t>ECB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=70° . </a:t>
            </a:r>
          </a:p>
          <a:p>
            <a:pPr marL="44450" algn="just"/>
            <a:r>
              <a:rPr lang="hu-HU" smtClean="0"/>
              <a:t>Határozzuk meg a </a:t>
            </a:r>
            <a:r>
              <a:rPr lang="hu-HU" i="1" smtClean="0"/>
              <a:t>DEC</a:t>
            </a:r>
            <a:r>
              <a:rPr lang="hu-HU" smtClean="0">
                <a:sym typeface="MT Extra Tiger"/>
              </a:rPr>
              <a:t>-et</a:t>
            </a:r>
            <a:r>
              <a:rPr lang="hu-HU" smtClean="0"/>
              <a:t>!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  <p:pic>
        <p:nvPicPr>
          <p:cNvPr id="52227" name="Kép 6" descr="60-70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692150"/>
            <a:ext cx="2355850" cy="592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Cím 7"/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066800"/>
          </a:xfrm>
        </p:spPr>
        <p:txBody>
          <a:bodyPr/>
          <a:lstStyle/>
          <a:p>
            <a:r>
              <a:rPr lang="hu-HU" sz="3600" smtClean="0"/>
              <a:t>60°-70°-os felosztás</a:t>
            </a:r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325937"/>
          </a:xfrm>
        </p:spPr>
        <p:txBody>
          <a:bodyPr/>
          <a:lstStyle/>
          <a:p>
            <a:r>
              <a:rPr lang="hu-HU" smtClean="0">
                <a:hlinkClick r:id="rId2" action="ppaction://hlinkfile"/>
              </a:rPr>
              <a:t>1. megoldás</a:t>
            </a:r>
            <a:r>
              <a:rPr lang="hu-HU" smtClean="0"/>
              <a:t>  (Fondanaiche)</a:t>
            </a:r>
          </a:p>
          <a:p>
            <a:pPr>
              <a:lnSpc>
                <a:spcPct val="300000"/>
              </a:lnSpc>
            </a:pPr>
            <a:r>
              <a:rPr lang="hu-HU" smtClean="0">
                <a:hlinkClick r:id="rId3" action="ppaction://hlinkfile"/>
              </a:rPr>
              <a:t>2. megoldás</a:t>
            </a:r>
            <a:r>
              <a:rPr lang="hu-HU" smtClean="0"/>
              <a:t> (Ionescu)</a:t>
            </a:r>
          </a:p>
          <a:p>
            <a:endParaRPr lang="hu-HU" smtClean="0"/>
          </a:p>
        </p:txBody>
      </p:sp>
      <p:pic>
        <p:nvPicPr>
          <p:cNvPr id="53251" name="Kép 4" descr="60-70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692150"/>
            <a:ext cx="2355850" cy="592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624736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40°-50°-os felosztás</a:t>
            </a:r>
            <a:endParaRPr lang="hu-HU" dirty="0"/>
          </a:p>
        </p:txBody>
      </p:sp>
      <p:sp>
        <p:nvSpPr>
          <p:cNvPr id="54274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Az </a:t>
            </a:r>
            <a:r>
              <a:rPr lang="hu-HU" i="1" smtClean="0"/>
              <a:t>ABC</a:t>
            </a:r>
            <a:r>
              <a:rPr lang="hu-HU" smtClean="0"/>
              <a:t> egyenlőszárú háromszögben </a:t>
            </a:r>
            <a:r>
              <a:rPr lang="hu-HU" i="1" smtClean="0"/>
              <a:t>AB=AC</a:t>
            </a:r>
            <a:r>
              <a:rPr lang="hu-HU" smtClean="0"/>
              <a:t> és </a:t>
            </a:r>
            <a:r>
              <a:rPr lang="hu-HU" i="1" smtClean="0"/>
              <a:t>CAB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=20°. Legyenek </a:t>
            </a:r>
            <a:r>
              <a:rPr lang="hu-HU" i="1" smtClean="0"/>
              <a:t>D</a:t>
            </a:r>
            <a:r>
              <a:rPr lang="hu-HU" smtClean="0"/>
              <a:t> és E pont az AC illetve </a:t>
            </a:r>
            <a:r>
              <a:rPr lang="hu-HU" i="1" smtClean="0"/>
              <a:t>AB</a:t>
            </a:r>
            <a:r>
              <a:rPr lang="hu-HU" smtClean="0"/>
              <a:t> oldalak azon pontjai, melyekre </a:t>
            </a:r>
            <a:r>
              <a:rPr lang="hu-HU" i="1" smtClean="0"/>
              <a:t>DBC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=40° és </a:t>
            </a:r>
            <a:r>
              <a:rPr lang="hu-HU" i="1" smtClean="0"/>
              <a:t>ECB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=50° . </a:t>
            </a:r>
          </a:p>
          <a:p>
            <a:pPr marL="44450" algn="just"/>
            <a:r>
              <a:rPr lang="hu-HU" smtClean="0"/>
              <a:t>Határozzuk meg a </a:t>
            </a:r>
            <a:r>
              <a:rPr lang="hu-HU" i="1" smtClean="0"/>
              <a:t>DEC</a:t>
            </a:r>
            <a:r>
              <a:rPr lang="hu-HU" smtClean="0">
                <a:sym typeface="MT Extra Tiger"/>
              </a:rPr>
              <a:t>-et</a:t>
            </a:r>
            <a:r>
              <a:rPr lang="hu-HU" smtClean="0"/>
              <a:t>!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  <p:pic>
        <p:nvPicPr>
          <p:cNvPr id="54275" name="Kép 6" descr="40-50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606425"/>
            <a:ext cx="2555875" cy="607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Kép 4" descr="40-50 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760413"/>
            <a:ext cx="2503487" cy="589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Cím 7"/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066800"/>
          </a:xfrm>
        </p:spPr>
        <p:txBody>
          <a:bodyPr/>
          <a:lstStyle/>
          <a:p>
            <a:r>
              <a:rPr lang="hu-HU" sz="3600" smtClean="0"/>
              <a:t>40°-50°-os felosztás</a:t>
            </a:r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68313" y="1484313"/>
            <a:ext cx="6480175" cy="4325937"/>
          </a:xfrm>
        </p:spPr>
        <p:txBody>
          <a:bodyPr/>
          <a:lstStyle/>
          <a:p>
            <a:r>
              <a:rPr lang="hu-HU" smtClean="0"/>
              <a:t>Megoldás </a:t>
            </a:r>
          </a:p>
          <a:p>
            <a:pPr>
              <a:buFont typeface="Georgia" pitchFamily="18" charset="0"/>
              <a:buNone/>
            </a:pPr>
            <a:endParaRPr lang="hu-HU" smtClean="0"/>
          </a:p>
          <a:p>
            <a:pPr>
              <a:lnSpc>
                <a:spcPct val="150000"/>
              </a:lnSpc>
              <a:buFont typeface="Georgia" pitchFamily="18" charset="0"/>
              <a:buNone/>
            </a:pPr>
            <a:r>
              <a:rPr lang="hu-HU" sz="2400" i="1" smtClean="0"/>
              <a:t>BCE</a:t>
            </a:r>
            <a:r>
              <a:rPr lang="hu-HU" sz="2400" smtClean="0">
                <a:sym typeface="Wingdings 3" pitchFamily="18" charset="2"/>
              </a:rPr>
              <a:t></a:t>
            </a:r>
            <a:r>
              <a:rPr lang="hu-HU" sz="2400" smtClean="0"/>
              <a:t>  egyenlőszárú</a:t>
            </a:r>
          </a:p>
          <a:p>
            <a:pPr>
              <a:lnSpc>
                <a:spcPct val="150000"/>
              </a:lnSpc>
              <a:buFont typeface="Georgia" pitchFamily="18" charset="0"/>
              <a:buNone/>
            </a:pPr>
            <a:r>
              <a:rPr lang="hu-HU" sz="2400" i="1" smtClean="0"/>
              <a:t>BD</a:t>
            </a:r>
            <a:r>
              <a:rPr lang="hu-HU" sz="2400" smtClean="0"/>
              <a:t> belső szögfelező merőlegesen felezi </a:t>
            </a:r>
            <a:r>
              <a:rPr lang="hu-HU" sz="2400" i="1" smtClean="0"/>
              <a:t>CE</a:t>
            </a:r>
            <a:r>
              <a:rPr lang="hu-HU" sz="2400" smtClean="0"/>
              <a:t>-t</a:t>
            </a:r>
          </a:p>
          <a:p>
            <a:pPr>
              <a:lnSpc>
                <a:spcPct val="150000"/>
              </a:lnSpc>
              <a:buFont typeface="Georgia" pitchFamily="18" charset="0"/>
              <a:buNone/>
            </a:pPr>
            <a:r>
              <a:rPr lang="hu-HU" sz="2400" i="1" smtClean="0"/>
              <a:t>CDE</a:t>
            </a:r>
            <a:r>
              <a:rPr lang="hu-HU" sz="2400" smtClean="0">
                <a:sym typeface="Wingdings 3" pitchFamily="18" charset="2"/>
              </a:rPr>
              <a:t></a:t>
            </a:r>
            <a:r>
              <a:rPr lang="hu-HU" sz="2400" smtClean="0"/>
              <a:t>  egyenlőszárú</a:t>
            </a:r>
          </a:p>
          <a:p>
            <a:pPr>
              <a:buFont typeface="Georgia" pitchFamily="18" charset="0"/>
              <a:buNone/>
            </a:pPr>
            <a:endParaRPr lang="hu-HU" sz="2400" smtClean="0"/>
          </a:p>
          <a:p>
            <a:pPr>
              <a:buFont typeface="Georgia" pitchFamily="18" charset="0"/>
              <a:buNone/>
            </a:pPr>
            <a:r>
              <a:rPr lang="hu-HU" sz="2400" smtClean="0">
                <a:sym typeface="Symbol" pitchFamily="18" charset="2"/>
              </a:rPr>
              <a:t>       </a:t>
            </a:r>
            <a:r>
              <a:rPr lang="hu-HU" sz="2400" smtClean="0"/>
              <a:t>    </a:t>
            </a:r>
            <a:r>
              <a:rPr lang="hu-HU" sz="2400" i="1" smtClean="0"/>
              <a:t>DEC</a:t>
            </a:r>
            <a:r>
              <a:rPr lang="hu-HU" sz="2400" smtClean="0">
                <a:sym typeface="MT Extra Tiger"/>
              </a:rPr>
              <a:t></a:t>
            </a:r>
            <a:r>
              <a:rPr lang="hu-HU" sz="2400" smtClean="0"/>
              <a:t> =30°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624736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Megoldatlan felosztási problémák</a:t>
            </a:r>
            <a:endParaRPr lang="hu-HU" dirty="0"/>
          </a:p>
        </p:txBody>
      </p:sp>
      <p:sp>
        <p:nvSpPr>
          <p:cNvPr id="56322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1.   30°-40°-os felosztás: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  <p:pic>
        <p:nvPicPr>
          <p:cNvPr id="56323" name="Kép 6" descr="Megoldatlan 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752475"/>
            <a:ext cx="2474912" cy="591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Kép 5" descr="Megoldatlan 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9863" y="622300"/>
            <a:ext cx="2555875" cy="608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624736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Megoldatlan felosztási problémák</a:t>
            </a:r>
            <a:endParaRPr lang="hu-HU" dirty="0"/>
          </a:p>
        </p:txBody>
      </p:sp>
      <p:sp>
        <p:nvSpPr>
          <p:cNvPr id="57347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2.   20°-30°-os felosztás: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624736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Megoldatlan felosztási problémák</a:t>
            </a:r>
            <a:endParaRPr lang="hu-HU" dirty="0"/>
          </a:p>
        </p:txBody>
      </p:sp>
      <p:sp>
        <p:nvSpPr>
          <p:cNvPr id="58370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3.   10°-20°-os felosztás: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  <p:pic>
        <p:nvPicPr>
          <p:cNvPr id="58371" name="Kép 6" descr="Megoldatlan 3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5575" y="688975"/>
            <a:ext cx="2501900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ím 7"/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066800"/>
          </a:xfrm>
        </p:spPr>
        <p:txBody>
          <a:bodyPr/>
          <a:lstStyle/>
          <a:p>
            <a:r>
              <a:rPr lang="hu-HU" sz="3600" smtClean="0"/>
              <a:t>Klasszikus probléma</a:t>
            </a:r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3894137"/>
          </a:xfrm>
        </p:spPr>
        <p:txBody>
          <a:bodyPr/>
          <a:lstStyle/>
          <a:p>
            <a:r>
              <a:rPr lang="hu-HU" smtClean="0">
                <a:hlinkClick r:id="rId2" action="ppaction://hlinkfile"/>
              </a:rPr>
              <a:t>1. megoldás</a:t>
            </a:r>
            <a:r>
              <a:rPr lang="hu-HU" smtClean="0"/>
              <a:t>  (Coxeter – Geitzer)</a:t>
            </a:r>
          </a:p>
          <a:p>
            <a:pPr>
              <a:lnSpc>
                <a:spcPct val="300000"/>
              </a:lnSpc>
            </a:pPr>
            <a:r>
              <a:rPr lang="hu-HU" smtClean="0">
                <a:hlinkClick r:id="rId3" action="ppaction://hlinkfile"/>
              </a:rPr>
              <a:t>2. megoldás</a:t>
            </a:r>
            <a:r>
              <a:rPr lang="hu-HU" smtClean="0"/>
              <a:t> (Mariano Perez de la Cruz)</a:t>
            </a:r>
          </a:p>
          <a:p>
            <a:endParaRPr lang="hu-HU" smtClean="0"/>
          </a:p>
        </p:txBody>
      </p:sp>
      <p:pic>
        <p:nvPicPr>
          <p:cNvPr id="15363" name="Kép 3" descr="Alap.png"/>
          <p:cNvPicPr>
            <a:picLocks noChangeAspect="1"/>
          </p:cNvPicPr>
          <p:nvPr/>
        </p:nvPicPr>
        <p:blipFill>
          <a:blip r:embed="rId4"/>
          <a:srcRect l="13187" r="64725"/>
          <a:stretch>
            <a:fillRect/>
          </a:stretch>
        </p:blipFill>
        <p:spPr bwMode="auto">
          <a:xfrm>
            <a:off x="6615113" y="1412875"/>
            <a:ext cx="224155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Cím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hu-HU" smtClean="0"/>
              <a:t>Köszönöm a figyelmet!</a:t>
            </a:r>
          </a:p>
        </p:txBody>
      </p:sp>
      <p:sp>
        <p:nvSpPr>
          <p:cNvPr id="59394" name="Alcím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hu-HU" sz="2800" smtClean="0"/>
              <a:t>Fonyó Lajos</a:t>
            </a:r>
          </a:p>
          <a:p>
            <a:pPr marL="63500"/>
            <a:r>
              <a:rPr lang="hu-HU" smtClean="0"/>
              <a:t>Keszthely</a:t>
            </a:r>
          </a:p>
          <a:p>
            <a:pPr marL="63500"/>
            <a:r>
              <a:rPr lang="hu-HU" smtClean="0"/>
              <a:t>Vajda János Gimnázium</a:t>
            </a:r>
          </a:p>
          <a:p>
            <a:pPr marL="63500"/>
            <a:r>
              <a:rPr lang="hu-HU" sz="1800" smtClean="0"/>
              <a:t>fonyolajos@gmail.com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Cím 7"/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066800"/>
          </a:xfrm>
        </p:spPr>
        <p:txBody>
          <a:bodyPr/>
          <a:lstStyle/>
          <a:p>
            <a:r>
              <a:rPr lang="hu-HU" sz="3600" smtClean="0"/>
              <a:t>Klasszikus probléma</a:t>
            </a:r>
          </a:p>
        </p:txBody>
      </p:sp>
      <p:sp>
        <p:nvSpPr>
          <p:cNvPr id="19468" name="Tartalom helye 8"/>
          <p:cNvSpPr>
            <a:spLocks noGrp="1"/>
          </p:cNvSpPr>
          <p:nvPr>
            <p:ph idx="1"/>
          </p:nvPr>
        </p:nvSpPr>
        <p:spPr>
          <a:xfrm>
            <a:off x="468313" y="1125538"/>
            <a:ext cx="6264275" cy="574675"/>
          </a:xfrm>
        </p:spPr>
        <p:txBody>
          <a:bodyPr/>
          <a:lstStyle/>
          <a:p>
            <a:r>
              <a:rPr lang="hu-HU" smtClean="0"/>
              <a:t>3. megoldás (Knop)</a:t>
            </a:r>
          </a:p>
          <a:p>
            <a:pPr>
              <a:buFont typeface="Georgia" pitchFamily="18" charset="0"/>
              <a:buNone/>
            </a:pPr>
            <a:endParaRPr lang="hu-HU" smtClean="0"/>
          </a:p>
          <a:p>
            <a:pPr>
              <a:buFont typeface="Georgia" pitchFamily="18" charset="0"/>
              <a:buNone/>
            </a:pPr>
            <a:endParaRPr lang="hu-HU" smtClean="0"/>
          </a:p>
        </p:txBody>
      </p:sp>
      <p:pic>
        <p:nvPicPr>
          <p:cNvPr id="19469" name="Kép 4" descr="Alap m0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88113" y="765175"/>
            <a:ext cx="2446337" cy="589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908175" y="1844675"/>
          <a:ext cx="1727200" cy="525463"/>
        </p:xfrm>
        <a:graphic>
          <a:graphicData uri="http://schemas.openxmlformats.org/presentationml/2006/ole">
            <p:oleObj spid="_x0000_s19458" name="Equation" r:id="rId4" imgW="1282680" imgH="393480" progId="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908175" y="2492375"/>
          <a:ext cx="2222500" cy="476250"/>
        </p:xfrm>
        <a:graphic>
          <a:graphicData uri="http://schemas.openxmlformats.org/presentationml/2006/ole">
            <p:oleObj spid="_x0000_s19459" name="Equation" r:id="rId5" imgW="1549400" imgH="330200" progId="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643438" y="3141663"/>
          <a:ext cx="2232025" cy="554037"/>
        </p:xfrm>
        <a:graphic>
          <a:graphicData uri="http://schemas.openxmlformats.org/presentationml/2006/ole">
            <p:oleObj spid="_x0000_s19460" name="Equation" r:id="rId6" imgW="1574800" imgH="393700" progId="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611188" y="4090988"/>
          <a:ext cx="2881312" cy="415925"/>
        </p:xfrm>
        <a:graphic>
          <a:graphicData uri="http://schemas.openxmlformats.org/presentationml/2006/ole">
            <p:oleObj spid="_x0000_s19461" name="Equation" r:id="rId7" imgW="1777680" imgH="253800" progId="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4356100" y="4076700"/>
          <a:ext cx="2560638" cy="431800"/>
        </p:xfrm>
        <a:graphic>
          <a:graphicData uri="http://schemas.openxmlformats.org/presentationml/2006/ole">
            <p:oleObj spid="_x0000_s19462" name="Equation" r:id="rId8" imgW="1524000" imgH="254000" progId="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323850" y="4581525"/>
          <a:ext cx="6696075" cy="415925"/>
        </p:xfrm>
        <a:graphic>
          <a:graphicData uri="http://schemas.openxmlformats.org/presentationml/2006/ole">
            <p:oleObj spid="_x0000_s19463" name="Equation" r:id="rId9" imgW="4229100" imgH="254000" progId="">
              <p:embed/>
            </p:oleObj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1908175" y="5013325"/>
          <a:ext cx="2949575" cy="358775"/>
        </p:xfrm>
        <a:graphic>
          <a:graphicData uri="http://schemas.openxmlformats.org/presentationml/2006/ole">
            <p:oleObj spid="_x0000_s19464" name="Equation" r:id="rId10" imgW="1879600" imgH="228600" progId="">
              <p:embed/>
            </p:oleObj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2700338" y="5445125"/>
          <a:ext cx="1038225" cy="360363"/>
        </p:xfrm>
        <a:graphic>
          <a:graphicData uri="http://schemas.openxmlformats.org/presentationml/2006/ole">
            <p:oleObj spid="_x0000_s19465" name="Equation" r:id="rId11" imgW="685800" imgH="241300" progId="">
              <p:embed/>
            </p:oleObj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2916238" y="5876925"/>
          <a:ext cx="803275" cy="288925"/>
        </p:xfrm>
        <a:graphic>
          <a:graphicData uri="http://schemas.openxmlformats.org/presentationml/2006/ole">
            <p:oleObj spid="_x0000_s19466" name="Equation" r:id="rId12" imgW="507780" imgH="177723" progId="">
              <p:embed/>
            </p:oleObj>
          </a:graphicData>
        </a:graphic>
      </p:graphicFrame>
      <p:sp>
        <p:nvSpPr>
          <p:cNvPr id="15" name="Szövegdoboz 14"/>
          <p:cNvSpPr txBox="1">
            <a:spLocks noChangeArrowheads="1"/>
          </p:cNvSpPr>
          <p:nvPr/>
        </p:nvSpPr>
        <p:spPr bwMode="auto">
          <a:xfrm>
            <a:off x="539750" y="1989138"/>
            <a:ext cx="143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i="1">
                <a:latin typeface="Georgia" pitchFamily="18" charset="0"/>
              </a:rPr>
              <a:t>CDE</a:t>
            </a:r>
            <a:r>
              <a:rPr lang="hu-HU">
                <a:latin typeface="Georgia" pitchFamily="18" charset="0"/>
                <a:sym typeface="Wingdings 3" pitchFamily="18" charset="2"/>
              </a:rPr>
              <a:t>-re</a:t>
            </a:r>
            <a:endParaRPr lang="hu-HU">
              <a:latin typeface="Georgia" pitchFamily="18" charset="0"/>
            </a:endParaRPr>
          </a:p>
        </p:txBody>
      </p:sp>
      <p:sp>
        <p:nvSpPr>
          <p:cNvPr id="16" name="Szövegdoboz 15"/>
          <p:cNvSpPr txBox="1">
            <a:spLocks noChangeArrowheads="1"/>
          </p:cNvSpPr>
          <p:nvPr/>
        </p:nvSpPr>
        <p:spPr bwMode="auto">
          <a:xfrm>
            <a:off x="539750" y="2565400"/>
            <a:ext cx="143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i="1">
                <a:latin typeface="Georgia" pitchFamily="18" charset="0"/>
              </a:rPr>
              <a:t>BCE</a:t>
            </a:r>
            <a:r>
              <a:rPr lang="hu-HU">
                <a:latin typeface="Georgia" pitchFamily="18" charset="0"/>
                <a:sym typeface="Wingdings 3" pitchFamily="18" charset="2"/>
              </a:rPr>
              <a:t>-re</a:t>
            </a:r>
            <a:endParaRPr lang="hu-HU">
              <a:latin typeface="Georgia" pitchFamily="18" charset="0"/>
            </a:endParaRPr>
          </a:p>
        </p:txBody>
      </p:sp>
      <p:sp>
        <p:nvSpPr>
          <p:cNvPr id="17" name="Szövegdoboz 16"/>
          <p:cNvSpPr txBox="1">
            <a:spLocks noChangeArrowheads="1"/>
          </p:cNvSpPr>
          <p:nvPr/>
        </p:nvSpPr>
        <p:spPr bwMode="auto">
          <a:xfrm>
            <a:off x="539750" y="3213100"/>
            <a:ext cx="4103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i="1">
                <a:latin typeface="Georgia" pitchFamily="18" charset="0"/>
              </a:rPr>
              <a:t>BCD</a:t>
            </a:r>
            <a:r>
              <a:rPr lang="hu-HU">
                <a:latin typeface="Georgia" pitchFamily="18" charset="0"/>
                <a:sym typeface="Wingdings 3" pitchFamily="18" charset="2"/>
              </a:rPr>
              <a:t> egyenlőszárú, ezért </a:t>
            </a:r>
            <a:r>
              <a:rPr lang="hu-HU" i="1">
                <a:latin typeface="Georgia" pitchFamily="18" charset="0"/>
                <a:sym typeface="Wingdings 3" pitchFamily="18" charset="2"/>
              </a:rPr>
              <a:t>BC=CD   </a:t>
            </a:r>
            <a:r>
              <a:rPr lang="hu-HU">
                <a:latin typeface="Georgia" pitchFamily="18" charset="0"/>
                <a:sym typeface="Symbol" pitchFamily="18" charset="2"/>
              </a:rPr>
              <a:t></a:t>
            </a:r>
            <a:endParaRPr lang="hu-HU">
              <a:latin typeface="Georgia" pitchFamily="18" charset="0"/>
            </a:endParaRPr>
          </a:p>
        </p:txBody>
      </p:sp>
      <p:sp>
        <p:nvSpPr>
          <p:cNvPr id="18" name="Szövegdoboz 17"/>
          <p:cNvSpPr txBox="1">
            <a:spLocks noChangeArrowheads="1"/>
          </p:cNvSpPr>
          <p:nvPr/>
        </p:nvSpPr>
        <p:spPr bwMode="auto">
          <a:xfrm>
            <a:off x="468313" y="37163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Georgia" pitchFamily="18" charset="0"/>
                <a:sym typeface="Wingdings 3" pitchFamily="18" charset="2"/>
              </a:rPr>
              <a:t>felhasználva, hogy</a:t>
            </a:r>
            <a:endParaRPr lang="hu-HU">
              <a:latin typeface="Georgia" pitchFamily="18" charset="0"/>
            </a:endParaRPr>
          </a:p>
        </p:txBody>
      </p:sp>
      <p:sp>
        <p:nvSpPr>
          <p:cNvPr id="19" name="Szövegdoboz 18"/>
          <p:cNvSpPr txBox="1">
            <a:spLocks noChangeArrowheads="1"/>
          </p:cNvSpPr>
          <p:nvPr/>
        </p:nvSpPr>
        <p:spPr bwMode="auto">
          <a:xfrm>
            <a:off x="3779838" y="4103688"/>
            <a:ext cx="720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Georgia" pitchFamily="18" charset="0"/>
                <a:sym typeface="Wingdings 3" pitchFamily="18" charset="2"/>
              </a:rPr>
              <a:t>és</a:t>
            </a:r>
            <a:endParaRPr lang="hu-H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ím 7"/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066800"/>
          </a:xfrm>
        </p:spPr>
        <p:txBody>
          <a:bodyPr/>
          <a:lstStyle/>
          <a:p>
            <a:r>
              <a:rPr lang="hu-HU" sz="3600" smtClean="0"/>
              <a:t>Klasszikus probléma</a:t>
            </a:r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325937"/>
          </a:xfrm>
        </p:spPr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hu-HU" dirty="0" smtClean="0">
                <a:hlinkClick r:id="rId2" action="ppaction://hlinkfile"/>
              </a:rPr>
              <a:t>4. megoldás</a:t>
            </a:r>
            <a:r>
              <a:rPr lang="hu-HU" dirty="0" smtClean="0"/>
              <a:t>  (</a:t>
            </a:r>
            <a:r>
              <a:rPr lang="hu-HU" dirty="0" err="1" smtClean="0"/>
              <a:t>Knop</a:t>
            </a:r>
            <a:r>
              <a:rPr lang="hu-HU" dirty="0" smtClean="0"/>
              <a:t>)</a:t>
            </a:r>
          </a:p>
          <a:p>
            <a:pPr marL="365760" indent="-256032" fontAlgn="auto">
              <a:lnSpc>
                <a:spcPct val="31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hu-HU" dirty="0" smtClean="0">
                <a:hlinkClick r:id="rId3" action="ppaction://hlinkfile"/>
              </a:rPr>
              <a:t>5. megoldás</a:t>
            </a:r>
            <a:r>
              <a:rPr lang="hu-HU" dirty="0" smtClean="0"/>
              <a:t> (</a:t>
            </a:r>
            <a:r>
              <a:rPr lang="hu-HU" dirty="0" err="1" smtClean="0"/>
              <a:t>Knop</a:t>
            </a:r>
            <a:r>
              <a:rPr lang="hu-HU" dirty="0" smtClean="0"/>
              <a:t>)</a:t>
            </a:r>
          </a:p>
          <a:p>
            <a:pPr marL="365760" indent="-256032" fontAlgn="auto">
              <a:lnSpc>
                <a:spcPct val="30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hu-HU" dirty="0" smtClean="0">
                <a:hlinkClick r:id="rId4" action="ppaction://hlinkfile"/>
              </a:rPr>
              <a:t>6. megoldás</a:t>
            </a:r>
            <a:r>
              <a:rPr lang="hu-HU" dirty="0" smtClean="0"/>
              <a:t> (</a:t>
            </a:r>
            <a:r>
              <a:rPr lang="hu-HU" dirty="0" err="1" smtClean="0"/>
              <a:t>Aleksey</a:t>
            </a:r>
            <a:r>
              <a:rPr lang="hu-HU" dirty="0" smtClean="0"/>
              <a:t> </a:t>
            </a:r>
            <a:r>
              <a:rPr lang="hu-HU" dirty="0" err="1" smtClean="0"/>
              <a:t>Borogin</a:t>
            </a:r>
            <a:r>
              <a:rPr lang="hu-HU" dirty="0" smtClean="0"/>
              <a:t>)</a:t>
            </a:r>
          </a:p>
          <a:p>
            <a:pPr marL="365760" indent="-256032" fontAlgn="auto">
              <a:lnSpc>
                <a:spcPct val="30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hu-HU" dirty="0" smtClean="0">
                <a:hlinkClick r:id="rId5" action="ppaction://hlinkfile"/>
              </a:rPr>
              <a:t>7. megoldás</a:t>
            </a:r>
            <a:r>
              <a:rPr lang="hu-HU" dirty="0" smtClean="0"/>
              <a:t> (Maria </a:t>
            </a:r>
            <a:r>
              <a:rPr lang="hu-HU" dirty="0" err="1" smtClean="0"/>
              <a:t>Gelband</a:t>
            </a:r>
            <a:r>
              <a:rPr lang="hu-HU" dirty="0" smtClean="0"/>
              <a:t>)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hu-HU" dirty="0"/>
          </a:p>
        </p:txBody>
      </p:sp>
      <p:pic>
        <p:nvPicPr>
          <p:cNvPr id="20483" name="Kép 3" descr="Alap.png"/>
          <p:cNvPicPr>
            <a:picLocks noChangeAspect="1"/>
          </p:cNvPicPr>
          <p:nvPr/>
        </p:nvPicPr>
        <p:blipFill>
          <a:blip r:embed="rId6"/>
          <a:srcRect l="13187" r="64725"/>
          <a:stretch>
            <a:fillRect/>
          </a:stretch>
        </p:blipFill>
        <p:spPr bwMode="auto">
          <a:xfrm>
            <a:off x="6348413" y="765175"/>
            <a:ext cx="2508250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ím 7"/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066800"/>
          </a:xfrm>
        </p:spPr>
        <p:txBody>
          <a:bodyPr/>
          <a:lstStyle/>
          <a:p>
            <a:r>
              <a:rPr lang="hu-HU" sz="3600" smtClean="0"/>
              <a:t>Klasszikus probléma</a:t>
            </a:r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325937"/>
          </a:xfrm>
        </p:spPr>
        <p:txBody>
          <a:bodyPr/>
          <a:lstStyle/>
          <a:p>
            <a:r>
              <a:rPr lang="hu-HU" smtClean="0">
                <a:hlinkClick r:id="rId2" action="ppaction://hlinkfile"/>
              </a:rPr>
              <a:t>8. megoldás</a:t>
            </a:r>
            <a:r>
              <a:rPr lang="hu-HU" smtClean="0"/>
              <a:t>  (Kornienko)</a:t>
            </a:r>
          </a:p>
          <a:p>
            <a:pPr>
              <a:lnSpc>
                <a:spcPct val="300000"/>
              </a:lnSpc>
            </a:pPr>
            <a:r>
              <a:rPr lang="hu-HU" smtClean="0">
                <a:hlinkClick r:id="rId3" action="ppaction://hlinkfile"/>
              </a:rPr>
              <a:t>9. megoldás</a:t>
            </a:r>
            <a:r>
              <a:rPr lang="hu-HU" smtClean="0"/>
              <a:t> (Saprikin)</a:t>
            </a:r>
          </a:p>
          <a:p>
            <a:pPr>
              <a:lnSpc>
                <a:spcPct val="300000"/>
              </a:lnSpc>
            </a:pPr>
            <a:r>
              <a:rPr lang="hu-HU" smtClean="0">
                <a:hlinkClick r:id="rId4" action="ppaction://hlinkfile"/>
              </a:rPr>
              <a:t>10. megoldás</a:t>
            </a:r>
            <a:r>
              <a:rPr lang="hu-HU" smtClean="0"/>
              <a:t> (Rapley)</a:t>
            </a:r>
          </a:p>
          <a:p>
            <a:pPr>
              <a:buFont typeface="Georgia" pitchFamily="18" charset="0"/>
              <a:buNone/>
            </a:pPr>
            <a:endParaRPr lang="hu-HU" smtClean="0"/>
          </a:p>
        </p:txBody>
      </p:sp>
      <p:pic>
        <p:nvPicPr>
          <p:cNvPr id="21507" name="Kép 3" descr="Alap.png"/>
          <p:cNvPicPr>
            <a:picLocks noChangeAspect="1"/>
          </p:cNvPicPr>
          <p:nvPr/>
        </p:nvPicPr>
        <p:blipFill>
          <a:blip r:embed="rId5"/>
          <a:srcRect l="13187" r="64725"/>
          <a:stretch>
            <a:fillRect/>
          </a:stretch>
        </p:blipFill>
        <p:spPr bwMode="auto">
          <a:xfrm>
            <a:off x="6615113" y="1412875"/>
            <a:ext cx="224155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755650" y="1844675"/>
          <a:ext cx="3619500" cy="647700"/>
        </p:xfrm>
        <a:graphic>
          <a:graphicData uri="http://schemas.openxmlformats.org/presentationml/2006/ole">
            <p:oleObj spid="_x0000_s17414" name="Equation" r:id="rId3" imgW="2184400" imgH="393700" progId="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042988" y="2636838"/>
          <a:ext cx="2789237" cy="631825"/>
        </p:xfrm>
        <a:graphic>
          <a:graphicData uri="http://schemas.openxmlformats.org/presentationml/2006/ole">
            <p:oleObj spid="_x0000_s17413" name="Equation" r:id="rId4" imgW="1726920" imgH="393480" progId="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250825" y="3429000"/>
          <a:ext cx="5000625" cy="863600"/>
        </p:xfrm>
        <a:graphic>
          <a:graphicData uri="http://schemas.openxmlformats.org/presentationml/2006/ole">
            <p:oleObj spid="_x0000_s17412" name="Equation" r:id="rId5" imgW="3365500" imgH="584200" progId="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042988" y="4365625"/>
          <a:ext cx="3287712" cy="647700"/>
        </p:xfrm>
        <a:graphic>
          <a:graphicData uri="http://schemas.openxmlformats.org/presentationml/2006/ole">
            <p:oleObj spid="_x0000_s17411" name="Equation" r:id="rId6" imgW="1981200" imgH="393700" progId="">
              <p:embed/>
            </p:oleObj>
          </a:graphicData>
        </a:graphic>
      </p:graphicFrame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0" y="3581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Georgia" pitchFamily="18" charset="0"/>
            </a:endParaRPr>
          </a:p>
        </p:txBody>
      </p:sp>
      <p:sp>
        <p:nvSpPr>
          <p:cNvPr id="17" name="Cím 7"/>
          <p:cNvSpPr txBox="1">
            <a:spLocks/>
          </p:cNvSpPr>
          <p:nvPr/>
        </p:nvSpPr>
        <p:spPr>
          <a:xfrm>
            <a:off x="250825" y="188913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Klasszikus probléma</a:t>
            </a:r>
            <a:endParaRPr lang="hu-HU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Szövegdoboz 17"/>
          <p:cNvSpPr txBox="1">
            <a:spLocks noChangeArrowheads="1"/>
          </p:cNvSpPr>
          <p:nvPr/>
        </p:nvSpPr>
        <p:spPr bwMode="auto">
          <a:xfrm>
            <a:off x="0" y="5084763"/>
            <a:ext cx="532923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>
                <a:latin typeface="Georgia" pitchFamily="18" charset="0"/>
                <a:sym typeface="Symbol" pitchFamily="18" charset="2"/>
              </a:rPr>
              <a:t> </a:t>
            </a:r>
            <a:r>
              <a:rPr lang="hu-HU" i="1">
                <a:latin typeface="Georgia" pitchFamily="18" charset="0"/>
              </a:rPr>
              <a:t>BU</a:t>
            </a:r>
            <a:r>
              <a:rPr lang="hu-HU">
                <a:latin typeface="Georgia" pitchFamily="18" charset="0"/>
              </a:rPr>
              <a:t>, </a:t>
            </a:r>
            <a:r>
              <a:rPr lang="hu-HU" i="1">
                <a:latin typeface="Georgia" pitchFamily="18" charset="0"/>
              </a:rPr>
              <a:t>CV</a:t>
            </a:r>
            <a:r>
              <a:rPr lang="hu-HU">
                <a:latin typeface="Georgia" pitchFamily="18" charset="0"/>
              </a:rPr>
              <a:t>, </a:t>
            </a:r>
            <a:r>
              <a:rPr lang="hu-HU" i="1">
                <a:latin typeface="Georgia" pitchFamily="18" charset="0"/>
              </a:rPr>
              <a:t>EW</a:t>
            </a:r>
            <a:r>
              <a:rPr lang="hu-HU">
                <a:latin typeface="Georgia" pitchFamily="18" charset="0"/>
              </a:rPr>
              <a:t> egy pontban metszik egymást</a:t>
            </a:r>
          </a:p>
          <a:p>
            <a:pPr algn="ctr">
              <a:lnSpc>
                <a:spcPct val="150000"/>
              </a:lnSpc>
            </a:pPr>
            <a:r>
              <a:rPr lang="hu-HU" i="1">
                <a:latin typeface="Georgia" pitchFamily="18" charset="0"/>
                <a:sym typeface="Wingdings 3" pitchFamily="18" charset="2"/>
              </a:rPr>
              <a:t>BU</a:t>
            </a:r>
            <a:r>
              <a:rPr lang="hu-HU">
                <a:latin typeface="Georgia" pitchFamily="18" charset="0"/>
                <a:sym typeface="Wingdings 3" pitchFamily="18" charset="2"/>
              </a:rPr>
              <a:t> </a:t>
            </a:r>
            <a:r>
              <a:rPr lang="hu-HU">
                <a:latin typeface="Georgia" pitchFamily="18" charset="0"/>
                <a:sym typeface="Symbol" pitchFamily="18" charset="2"/>
              </a:rPr>
              <a:t></a:t>
            </a:r>
            <a:r>
              <a:rPr lang="hu-HU">
                <a:latin typeface="Georgia" pitchFamily="18" charset="0"/>
                <a:sym typeface="Wingdings 3" pitchFamily="18" charset="2"/>
              </a:rPr>
              <a:t> </a:t>
            </a:r>
            <a:r>
              <a:rPr lang="hu-HU" i="1">
                <a:latin typeface="Georgia" pitchFamily="18" charset="0"/>
                <a:sym typeface="Wingdings 3" pitchFamily="18" charset="2"/>
              </a:rPr>
              <a:t>CV</a:t>
            </a:r>
            <a:r>
              <a:rPr lang="hu-HU">
                <a:latin typeface="Georgia" pitchFamily="18" charset="0"/>
                <a:sym typeface="Wingdings 3" pitchFamily="18" charset="2"/>
              </a:rPr>
              <a:t> = </a:t>
            </a:r>
            <a:r>
              <a:rPr lang="hu-HU" i="1">
                <a:latin typeface="Georgia" pitchFamily="18" charset="0"/>
                <a:sym typeface="Wingdings 3" pitchFamily="18" charset="2"/>
              </a:rPr>
              <a:t>D</a:t>
            </a:r>
            <a:r>
              <a:rPr lang="hu-HU">
                <a:latin typeface="Georgia" pitchFamily="18" charset="0"/>
                <a:sym typeface="Wingdings 3" pitchFamily="18" charset="2"/>
              </a:rPr>
              <a:t> miatt a közös pont </a:t>
            </a:r>
            <a:r>
              <a:rPr lang="hu-HU" i="1">
                <a:latin typeface="Georgia" pitchFamily="18" charset="0"/>
                <a:sym typeface="Wingdings 3" pitchFamily="18" charset="2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hu-HU">
                <a:latin typeface="Georgia" pitchFamily="18" charset="0"/>
                <a:sym typeface="Symbol" pitchFamily="18" charset="2"/>
              </a:rPr>
              <a:t> </a:t>
            </a:r>
            <a:r>
              <a:rPr lang="hu-HU" i="1">
                <a:latin typeface="Georgia" pitchFamily="18" charset="0"/>
                <a:sym typeface="Symbol" pitchFamily="18" charset="2"/>
              </a:rPr>
              <a:t>DEC</a:t>
            </a:r>
            <a:r>
              <a:rPr lang="hu-HU">
                <a:latin typeface="Georgia" pitchFamily="18" charset="0"/>
                <a:sym typeface="MT Extra Tiger"/>
              </a:rPr>
              <a:t></a:t>
            </a:r>
            <a:r>
              <a:rPr lang="hu-HU">
                <a:latin typeface="Georgia" pitchFamily="18" charset="0"/>
                <a:sym typeface="Symbol" pitchFamily="18" charset="2"/>
              </a:rPr>
              <a:t>=</a:t>
            </a:r>
            <a:r>
              <a:rPr lang="hu-HU" i="1">
                <a:latin typeface="Georgia" pitchFamily="18" charset="0"/>
                <a:sym typeface="Symbol" pitchFamily="18" charset="2"/>
              </a:rPr>
              <a:t>WEC</a:t>
            </a:r>
            <a:r>
              <a:rPr lang="hu-HU">
                <a:latin typeface="Georgia" pitchFamily="18" charset="0"/>
                <a:sym typeface="MT Extra Tiger"/>
              </a:rPr>
              <a:t></a:t>
            </a:r>
            <a:r>
              <a:rPr lang="hu-HU">
                <a:latin typeface="Georgia" pitchFamily="18" charset="0"/>
                <a:sym typeface="Symbol" pitchFamily="18" charset="2"/>
              </a:rPr>
              <a:t>=30°</a:t>
            </a:r>
            <a:endParaRPr lang="hu-HU">
              <a:latin typeface="Georgia" pitchFamily="18" charset="0"/>
            </a:endParaRPr>
          </a:p>
        </p:txBody>
      </p:sp>
      <p:sp>
        <p:nvSpPr>
          <p:cNvPr id="17420" name="Téglalap 19"/>
          <p:cNvSpPr>
            <a:spLocks noChangeArrowheads="1"/>
          </p:cNvSpPr>
          <p:nvPr/>
        </p:nvSpPr>
        <p:spPr bwMode="auto">
          <a:xfrm>
            <a:off x="539750" y="1196975"/>
            <a:ext cx="42481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>
                <a:latin typeface="Georgia" pitchFamily="18" charset="0"/>
                <a:hlinkClick r:id="rId7" action="ppaction://hlinkfile"/>
              </a:rPr>
              <a:t>11. megoldás</a:t>
            </a:r>
            <a:r>
              <a:rPr lang="hu-HU" sz="2800">
                <a:latin typeface="Georgia" pitchFamily="18" charset="0"/>
              </a:rPr>
              <a:t> (Prasolov)</a:t>
            </a:r>
          </a:p>
        </p:txBody>
      </p:sp>
      <p:pic>
        <p:nvPicPr>
          <p:cNvPr id="14" name="Tartalom helye 13" descr="Alap m11.PNG"/>
          <p:cNvPicPr>
            <a:picLocks noGrp="1" noChangeAspect="1"/>
          </p:cNvPicPr>
          <p:nvPr>
            <p:ph idx="1"/>
          </p:nvPr>
        </p:nvPicPr>
        <p:blipFill>
          <a:blip r:embed="rId8"/>
          <a:srcRect/>
          <a:stretch>
            <a:fillRect/>
          </a:stretch>
        </p:blipFill>
        <p:spPr>
          <a:xfrm>
            <a:off x="5308600" y="1628775"/>
            <a:ext cx="3835400" cy="40862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Kép 6" descr="Hosszú szakasz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8750" y="765175"/>
            <a:ext cx="2419350" cy="589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624736" cy="9300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Hosszú szakasz probléma</a:t>
            </a:r>
            <a:endParaRPr lang="hu-HU" dirty="0"/>
          </a:p>
        </p:txBody>
      </p:sp>
      <p:sp>
        <p:nvSpPr>
          <p:cNvPr id="23555" name="Szöveg helye 4"/>
          <p:cNvSpPr>
            <a:spLocks noGrp="1"/>
          </p:cNvSpPr>
          <p:nvPr>
            <p:ph type="body" idx="1"/>
          </p:nvPr>
        </p:nvSpPr>
        <p:spPr>
          <a:xfrm>
            <a:off x="1042988" y="2924175"/>
            <a:ext cx="5257800" cy="2449513"/>
          </a:xfrm>
        </p:spPr>
        <p:txBody>
          <a:bodyPr/>
          <a:lstStyle/>
          <a:p>
            <a:pPr marL="44450" algn="just"/>
            <a:r>
              <a:rPr lang="hu-HU" smtClean="0"/>
              <a:t>Az </a:t>
            </a:r>
            <a:r>
              <a:rPr lang="hu-HU" i="1" smtClean="0"/>
              <a:t>ABC</a:t>
            </a:r>
            <a:r>
              <a:rPr lang="hu-HU" smtClean="0"/>
              <a:t> egyenlőszárú háromszögben </a:t>
            </a:r>
            <a:r>
              <a:rPr lang="hu-HU" i="1" smtClean="0"/>
              <a:t>AB=AC</a:t>
            </a:r>
            <a:r>
              <a:rPr lang="hu-HU" smtClean="0"/>
              <a:t> és </a:t>
            </a:r>
            <a:r>
              <a:rPr lang="hu-HU" i="1" smtClean="0"/>
              <a:t>CAB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=20°. Az </a:t>
            </a:r>
            <a:r>
              <a:rPr lang="hu-HU" i="1" smtClean="0"/>
              <a:t>E</a:t>
            </a:r>
            <a:r>
              <a:rPr lang="hu-HU" smtClean="0"/>
              <a:t> pont az </a:t>
            </a:r>
            <a:r>
              <a:rPr lang="hu-HU" i="1" smtClean="0"/>
              <a:t>AB</a:t>
            </a:r>
            <a:r>
              <a:rPr lang="hu-HU" smtClean="0"/>
              <a:t> oldal azon pontja, melyre </a:t>
            </a:r>
            <a:r>
              <a:rPr lang="hu-HU" i="1" smtClean="0"/>
              <a:t>AE=BC</a:t>
            </a:r>
            <a:r>
              <a:rPr lang="hu-HU" smtClean="0"/>
              <a:t>.</a:t>
            </a:r>
          </a:p>
          <a:p>
            <a:pPr marL="44450" algn="just"/>
            <a:r>
              <a:rPr lang="hu-HU" smtClean="0"/>
              <a:t>Határozzuk meg az </a:t>
            </a:r>
            <a:r>
              <a:rPr lang="hu-HU" i="1" smtClean="0"/>
              <a:t>AEC</a:t>
            </a:r>
            <a:r>
              <a:rPr lang="hu-HU" smtClean="0">
                <a:sym typeface="MT Extra Tiger"/>
              </a:rPr>
              <a:t></a:t>
            </a:r>
            <a:r>
              <a:rPr lang="hu-HU" smtClean="0"/>
              <a:t>-et!</a:t>
            </a:r>
          </a:p>
          <a:p>
            <a:pPr marL="44450" algn="just"/>
            <a:endParaRPr lang="hu-HU" smtClean="0"/>
          </a:p>
          <a:p>
            <a:pPr marL="44450" algn="just"/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ím 7"/>
          <p:cNvSpPr>
            <a:spLocks noGrp="1"/>
          </p:cNvSpPr>
          <p:nvPr>
            <p:ph type="title"/>
          </p:nvPr>
        </p:nvSpPr>
        <p:spPr>
          <a:xfrm>
            <a:off x="138113" y="161925"/>
            <a:ext cx="8229600" cy="1066800"/>
          </a:xfrm>
        </p:spPr>
        <p:txBody>
          <a:bodyPr/>
          <a:lstStyle/>
          <a:p>
            <a:r>
              <a:rPr lang="hu-HU" sz="3600" smtClean="0"/>
              <a:t>Hosszú szakasz probléma</a:t>
            </a:r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325937"/>
          </a:xfrm>
        </p:spPr>
        <p:txBody>
          <a:bodyPr/>
          <a:lstStyle/>
          <a:p>
            <a:r>
              <a:rPr lang="hu-HU" smtClean="0">
                <a:hlinkClick r:id="rId2" action="ppaction://hlinkfile"/>
              </a:rPr>
              <a:t>1. megoldás</a:t>
            </a:r>
            <a:r>
              <a:rPr lang="hu-HU" smtClean="0"/>
              <a:t>  (Dubrovsky)</a:t>
            </a:r>
          </a:p>
          <a:p>
            <a:pPr>
              <a:lnSpc>
                <a:spcPct val="300000"/>
              </a:lnSpc>
            </a:pPr>
            <a:r>
              <a:rPr lang="hu-HU" smtClean="0">
                <a:hlinkClick r:id="rId3" action="ppaction://hlinkfile"/>
              </a:rPr>
              <a:t>2. megoldás</a:t>
            </a:r>
            <a:r>
              <a:rPr lang="hu-HU" smtClean="0"/>
              <a:t> (McGee)</a:t>
            </a:r>
          </a:p>
          <a:p>
            <a:pPr>
              <a:lnSpc>
                <a:spcPct val="300000"/>
              </a:lnSpc>
            </a:pPr>
            <a:r>
              <a:rPr lang="hu-HU" smtClean="0"/>
              <a:t>3. megoldás (Honsberger)</a:t>
            </a:r>
          </a:p>
          <a:p>
            <a:pPr>
              <a:lnSpc>
                <a:spcPct val="120000"/>
              </a:lnSpc>
              <a:buFont typeface="Georgia" pitchFamily="18" charset="0"/>
              <a:buNone/>
            </a:pPr>
            <a:r>
              <a:rPr lang="hu-HU" smtClean="0"/>
              <a:t>          </a:t>
            </a:r>
            <a:r>
              <a:rPr lang="hu-HU" smtClean="0">
                <a:hlinkClick r:id="rId4" action="ppaction://hlinkfile"/>
              </a:rPr>
              <a:t>3.1</a:t>
            </a:r>
            <a:r>
              <a:rPr lang="hu-HU" smtClean="0"/>
              <a:t>   </a:t>
            </a:r>
          </a:p>
          <a:p>
            <a:pPr>
              <a:lnSpc>
                <a:spcPct val="120000"/>
              </a:lnSpc>
              <a:buFont typeface="Georgia" pitchFamily="18" charset="0"/>
              <a:buNone/>
            </a:pPr>
            <a:r>
              <a:rPr lang="hu-HU" smtClean="0"/>
              <a:t>          </a:t>
            </a:r>
            <a:r>
              <a:rPr lang="hu-HU" smtClean="0">
                <a:hlinkClick r:id="rId5" action="ppaction://hlinkfile"/>
              </a:rPr>
              <a:t>3.2</a:t>
            </a:r>
            <a:r>
              <a:rPr lang="hu-HU" smtClean="0"/>
              <a:t>    </a:t>
            </a:r>
          </a:p>
          <a:p>
            <a:pPr>
              <a:lnSpc>
                <a:spcPct val="300000"/>
              </a:lnSpc>
              <a:buFont typeface="Georgia" pitchFamily="18" charset="0"/>
              <a:buNone/>
            </a:pPr>
            <a:endParaRPr lang="hu-HU" smtClean="0"/>
          </a:p>
          <a:p>
            <a:endParaRPr lang="hu-HU" smtClean="0"/>
          </a:p>
        </p:txBody>
      </p:sp>
      <p:pic>
        <p:nvPicPr>
          <p:cNvPr id="24579" name="Kép 4" descr="Hosszú szakasz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8750" y="765175"/>
            <a:ext cx="2419350" cy="589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Urbánu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4715</TotalTime>
  <Words>561</Words>
  <Application>Microsoft Office PowerPoint</Application>
  <PresentationFormat>Diavetítés a képernyőre (4:3 oldalarány)</PresentationFormat>
  <Paragraphs>122</Paragraphs>
  <Slides>30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8</vt:i4>
      </vt:variant>
      <vt:variant>
        <vt:lpstr>Tervezősablon</vt:lpstr>
      </vt:variant>
      <vt:variant>
        <vt:i4>4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43" baseType="lpstr">
      <vt:lpstr>Georgia</vt:lpstr>
      <vt:lpstr>Arial</vt:lpstr>
      <vt:lpstr>Trebuchet MS</vt:lpstr>
      <vt:lpstr>Wingdings 2</vt:lpstr>
      <vt:lpstr>Calibri</vt:lpstr>
      <vt:lpstr>MT Extra Tiger</vt:lpstr>
      <vt:lpstr>Wingdings 3</vt:lpstr>
      <vt:lpstr>Symbol</vt:lpstr>
      <vt:lpstr>Urbánus</vt:lpstr>
      <vt:lpstr>Urbánus</vt:lpstr>
      <vt:lpstr>Urbánus</vt:lpstr>
      <vt:lpstr>Urbánus</vt:lpstr>
      <vt:lpstr>Equation</vt:lpstr>
      <vt:lpstr>Barangolás a 80°-80°-20°-os háromszögek világában</vt:lpstr>
      <vt:lpstr>2. dia</vt:lpstr>
      <vt:lpstr>Klasszikus probléma</vt:lpstr>
      <vt:lpstr>Klasszikus probléma</vt:lpstr>
      <vt:lpstr>Klasszikus probléma</vt:lpstr>
      <vt:lpstr>Klasszikus probléma</vt:lpstr>
      <vt:lpstr>7. dia</vt:lpstr>
      <vt:lpstr>8. dia</vt:lpstr>
      <vt:lpstr>Hosszú szakasz probléma</vt:lpstr>
      <vt:lpstr>Hosszú szakasz probléma</vt:lpstr>
      <vt:lpstr>Hosszú szakasz probléma</vt:lpstr>
      <vt:lpstr>12. dia</vt:lpstr>
      <vt:lpstr>Rövid szakasz probléma</vt:lpstr>
      <vt:lpstr>14. dia</vt:lpstr>
      <vt:lpstr>Szögfelezővel történő felosztás problémája</vt:lpstr>
      <vt:lpstr>16. dia</vt:lpstr>
      <vt:lpstr>Inverz probléma</vt:lpstr>
      <vt:lpstr>18. dia</vt:lpstr>
      <vt:lpstr>Folyamatos egyenlőszárú  háromszögekre bontás problémája</vt:lpstr>
      <vt:lpstr>Folyamatos egyenlőszárú  háromszögekre bontás problémája</vt:lpstr>
      <vt:lpstr>Folyamatos egyenlőszárú  háromszögekre bontás problémája</vt:lpstr>
      <vt:lpstr>Folyamatos egyenlőszárú  háromszögekre bontás problémája</vt:lpstr>
      <vt:lpstr>23. dia</vt:lpstr>
      <vt:lpstr>60°-70°-os felosztás</vt:lpstr>
      <vt:lpstr>25. dia</vt:lpstr>
      <vt:lpstr>40°-50°-os felosztás</vt:lpstr>
      <vt:lpstr>27. dia</vt:lpstr>
      <vt:lpstr>28. dia</vt:lpstr>
      <vt:lpstr>29. dia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Fné Ildi</dc:creator>
  <cp:lastModifiedBy>IRODA</cp:lastModifiedBy>
  <cp:revision>221</cp:revision>
  <dcterms:created xsi:type="dcterms:W3CDTF">2012-06-26T14:59:02Z</dcterms:created>
  <dcterms:modified xsi:type="dcterms:W3CDTF">2017-09-25T11:57:08Z</dcterms:modified>
</cp:coreProperties>
</file>