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93" r:id="rId3"/>
    <p:sldId id="294" r:id="rId4"/>
    <p:sldId id="295" r:id="rId5"/>
    <p:sldId id="297" r:id="rId6"/>
    <p:sldId id="298" r:id="rId7"/>
    <p:sldId id="299" r:id="rId8"/>
    <p:sldId id="301" r:id="rId9"/>
    <p:sldId id="304" r:id="rId10"/>
    <p:sldId id="302" r:id="rId11"/>
    <p:sldId id="324" r:id="rId12"/>
    <p:sldId id="325" r:id="rId13"/>
    <p:sldId id="327" r:id="rId14"/>
    <p:sldId id="328" r:id="rId15"/>
    <p:sldId id="326" r:id="rId16"/>
    <p:sldId id="281" r:id="rId17"/>
    <p:sldId id="292" r:id="rId18"/>
    <p:sldId id="290" r:id="rId19"/>
    <p:sldId id="283" r:id="rId20"/>
    <p:sldId id="284" r:id="rId21"/>
    <p:sldId id="285" r:id="rId22"/>
    <p:sldId id="287" r:id="rId23"/>
    <p:sldId id="296" r:id="rId24"/>
    <p:sldId id="305" r:id="rId25"/>
    <p:sldId id="307" r:id="rId26"/>
    <p:sldId id="309" r:id="rId27"/>
    <p:sldId id="323" r:id="rId28"/>
    <p:sldId id="330" r:id="rId29"/>
    <p:sldId id="310" r:id="rId30"/>
    <p:sldId id="329" r:id="rId31"/>
    <p:sldId id="321" r:id="rId32"/>
    <p:sldId id="316" r:id="rId33"/>
    <p:sldId id="317" r:id="rId34"/>
    <p:sldId id="318" r:id="rId35"/>
    <p:sldId id="319" r:id="rId36"/>
    <p:sldId id="289" r:id="rId37"/>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F0F83"/>
    <a:srgbClr val="1414AC"/>
    <a:srgbClr val="F5EEAF"/>
    <a:srgbClr val="2626E6"/>
    <a:srgbClr val="FF0303"/>
    <a:srgbClr val="008000"/>
    <a:srgbClr val="83C349"/>
    <a:srgbClr val="CDBC1F"/>
  </p:clrMru>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Közepesen sötét stílus 2 – 5.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Közepesen sötét stílus 2 – 6.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Világos stílus 2 – 6. jelölőszín">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Világos stílus 3 – 6. jelölőszín">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52" autoAdjust="0"/>
    <p:restoredTop sz="93053" autoAdjust="0"/>
  </p:normalViewPr>
  <p:slideViewPr>
    <p:cSldViewPr>
      <p:cViewPr>
        <p:scale>
          <a:sx n="80" d="100"/>
          <a:sy n="80" d="100"/>
        </p:scale>
        <p:origin x="-618" y="-6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23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11A64FC-F088-459F-A8D8-5144975B49E1}" type="datetimeFigureOut">
              <a:rPr lang="en-US"/>
              <a:pPr>
                <a:defRPr/>
              </a:pPr>
              <a:t>9/14/2017</a:t>
            </a:fld>
            <a:endParaRPr lang="en-US"/>
          </a:p>
        </p:txBody>
      </p:sp>
      <p:sp>
        <p:nvSpPr>
          <p:cNvPr id="23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23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F471225D-8051-4340-9901-11BAC8608E6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95948376-9B3B-4FCF-824B-6BF69AA44606}" type="datetimeFigureOut">
              <a:rPr lang="en-US"/>
              <a:pPr>
                <a:defRPr/>
              </a:pPr>
              <a:t>9/14/2017</a:t>
            </a:fld>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Mintaszöveg szerkesztése</a:t>
            </a:r>
          </a:p>
          <a:p>
            <a:pPr lvl="1"/>
            <a:r>
              <a:rPr lang="en-US" noProof="0" smtClean="0"/>
              <a:t>Második szint</a:t>
            </a:r>
          </a:p>
          <a:p>
            <a:pPr lvl="2"/>
            <a:r>
              <a:rPr lang="en-US" noProof="0" smtClean="0"/>
              <a:t>Harmadik szint</a:t>
            </a:r>
          </a:p>
          <a:p>
            <a:pPr lvl="3"/>
            <a:r>
              <a:rPr lang="en-US" noProof="0" smtClean="0"/>
              <a:t>Negyedik szint</a:t>
            </a:r>
          </a:p>
          <a:p>
            <a:pPr lvl="4"/>
            <a:r>
              <a:rPr lang="en-US" noProof="0" smtClean="0"/>
              <a:t>Ötödik szint</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09A3725A-0C41-47E9-8753-1E753FB958B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D33A1F61-38A4-44E1-BCEF-886E2FD46E83}" type="datetimeFigureOut">
              <a:rPr lang="hu-HU"/>
              <a:pPr>
                <a:defRPr/>
              </a:pPr>
              <a:t>2017.09.14.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3754D240-5F75-47B8-9458-AA584EFA9A73}"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62FB3128-5B78-44B7-BBC6-A40C11726E38}" type="datetimeFigureOut">
              <a:rPr lang="hu-HU"/>
              <a:pPr>
                <a:defRPr/>
              </a:pPr>
              <a:t>2017.09.14.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DFF6C43F-FD4D-4192-842C-35CBDECAEE55}"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A61BC6E7-1DB7-4DB5-9628-E035E4901496}" type="datetimeFigureOut">
              <a:rPr lang="hu-HU"/>
              <a:pPr>
                <a:defRPr/>
              </a:pPr>
              <a:t>2017.09.14.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74EDF817-AD4E-47F5-BB60-5623DE93569B}"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494E4F1C-9644-4FE7-9C23-7ED5BE14C8D7}" type="datetimeFigureOut">
              <a:rPr lang="hu-HU"/>
              <a:pPr>
                <a:defRPr/>
              </a:pPr>
              <a:t>2017.09.14.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E3D57F39-5920-4FBB-9566-95ECFA65F1D5}"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08565E5D-B99E-4E52-A12B-46635E5CCCFB}" type="datetimeFigureOut">
              <a:rPr lang="hu-HU"/>
              <a:pPr>
                <a:defRPr/>
              </a:pPr>
              <a:t>2017.09.14.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B9E25F54-7DF9-4FA2-A3D3-F6CA3CA47D04}" type="slidenum">
              <a:rPr lang="hu-HU"/>
              <a:pPr>
                <a:defRPr/>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456F1DB9-C56C-49B8-B231-389A932528F1}" type="datetimeFigureOut">
              <a:rPr lang="hu-HU"/>
              <a:pPr>
                <a:defRPr/>
              </a:pPr>
              <a:t>2017.09.14.</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5076DB75-3DFD-4CDF-B058-AD2E5093F46F}"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FC2C4F3E-C674-4870-BFC8-288A6B5F1201}" type="datetimeFigureOut">
              <a:rPr lang="hu-HU"/>
              <a:pPr>
                <a:defRPr/>
              </a:pPr>
              <a:t>2017.09.14.</a:t>
            </a:fld>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E619C8E4-18DD-4C0B-9570-D810267C2A70}"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8419DEB2-9A17-477E-B363-CC8B3525055A}" type="datetimeFigureOut">
              <a:rPr lang="hu-HU"/>
              <a:pPr>
                <a:defRPr/>
              </a:pPr>
              <a:t>2017.09.14.</a:t>
            </a:fld>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C2B42086-1596-413B-8159-2A8580A6523B}"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D04A504D-6D02-4F93-829E-61316988DA3E}" type="datetimeFigureOut">
              <a:rPr lang="hu-HU"/>
              <a:pPr>
                <a:defRPr/>
              </a:pPr>
              <a:t>2017.09.14.</a:t>
            </a:fld>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36A7CEE9-83AB-4F59-B672-B2BB097EA863}"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8152C664-C7CD-4070-B7E9-6DE5B6AA903B}" type="datetimeFigureOut">
              <a:rPr lang="hu-HU"/>
              <a:pPr>
                <a:defRPr/>
              </a:pPr>
              <a:t>2017.09.14.</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AB8A9BC8-224E-44B0-9682-A5C4C30237F2}"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smtClean="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997778D6-B010-40EA-954F-F632A340344A}" type="datetimeFigureOut">
              <a:rPr lang="hu-HU"/>
              <a:pPr>
                <a:defRPr/>
              </a:pPr>
              <a:t>2017.09.14.</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37CA51A4-DA2F-40C2-B230-425606242221}"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6B9DA36-87A4-42B0-8FD4-22547C05E624}" type="datetimeFigureOut">
              <a:rPr lang="hu-HU"/>
              <a:pPr>
                <a:defRPr/>
              </a:pPr>
              <a:t>2017.09.14.</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3E97CE8-70CA-4BCA-A44E-B456EB62E0D1}"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050" name="Cím 1"/>
          <p:cNvSpPr>
            <a:spLocks noGrp="1"/>
          </p:cNvSpPr>
          <p:nvPr>
            <p:ph type="ctrTitle"/>
          </p:nvPr>
        </p:nvSpPr>
        <p:spPr>
          <a:xfrm>
            <a:off x="684213" y="692150"/>
            <a:ext cx="7772400" cy="4176713"/>
          </a:xfrm>
        </p:spPr>
        <p:txBody>
          <a:bodyPr/>
          <a:lstStyle/>
          <a:p>
            <a:pPr eaLnBrk="1" hangingPunct="1"/>
            <a:r>
              <a:rPr lang="hu-HU" sz="6600" b="1" smtClean="0">
                <a:solidFill>
                  <a:srgbClr val="C00000"/>
                </a:solidFill>
                <a:latin typeface="Arial" charset="0"/>
                <a:cs typeface="Arial" charset="0"/>
              </a:rPr>
              <a:t>Diploma után</a:t>
            </a:r>
            <a:r>
              <a:rPr lang="hu-HU" b="1" smtClean="0">
                <a:solidFill>
                  <a:srgbClr val="C00000"/>
                </a:solidFill>
                <a:latin typeface="Arial" charset="0"/>
                <a:cs typeface="Arial" charset="0"/>
              </a:rPr>
              <a:t/>
            </a:r>
            <a:br>
              <a:rPr lang="hu-HU" b="1" smtClean="0">
                <a:solidFill>
                  <a:srgbClr val="C00000"/>
                </a:solidFill>
                <a:latin typeface="Arial" charset="0"/>
                <a:cs typeface="Arial" charset="0"/>
              </a:rPr>
            </a:br>
            <a:r>
              <a:rPr lang="hu-HU" b="1" smtClean="0">
                <a:solidFill>
                  <a:srgbClr val="C00000"/>
                </a:solidFill>
                <a:latin typeface="Arial" charset="0"/>
                <a:cs typeface="Arial" charset="0"/>
              </a:rPr>
              <a:t/>
            </a:r>
            <a:br>
              <a:rPr lang="hu-HU" b="1" smtClean="0">
                <a:solidFill>
                  <a:srgbClr val="C00000"/>
                </a:solidFill>
                <a:latin typeface="Arial" charset="0"/>
                <a:cs typeface="Arial" charset="0"/>
              </a:rPr>
            </a:br>
            <a:r>
              <a:rPr lang="hu-HU" sz="3200" b="1" smtClean="0">
                <a:solidFill>
                  <a:srgbClr val="C00000"/>
                </a:solidFill>
                <a:latin typeface="Arial" charset="0"/>
                <a:cs typeface="Arial" charset="0"/>
              </a:rPr>
              <a:t>Wintsche Gergely</a:t>
            </a:r>
            <a:endParaRPr lang="en-GB" sz="3200" b="1" smtClean="0">
              <a:solidFill>
                <a:srgbClr val="C00000"/>
              </a:solidFill>
              <a:latin typeface="Arial" charset="0"/>
              <a:cs typeface="Arial" charset="0"/>
            </a:endParaRPr>
          </a:p>
        </p:txBody>
      </p:sp>
      <p:pic>
        <p:nvPicPr>
          <p:cNvPr id="2051"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052"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053"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1266" name="Cím 1"/>
          <p:cNvSpPr>
            <a:spLocks noGrp="1"/>
          </p:cNvSpPr>
          <p:nvPr>
            <p:ph type="ctrTitle"/>
          </p:nvPr>
        </p:nvSpPr>
        <p:spPr>
          <a:xfrm>
            <a:off x="561975" y="549275"/>
            <a:ext cx="8207375" cy="792163"/>
          </a:xfrm>
        </p:spPr>
        <p:txBody>
          <a:bodyPr anchor="t"/>
          <a:lstStyle/>
          <a:p>
            <a:r>
              <a:rPr lang="hu-HU" sz="3200" b="1" smtClean="0">
                <a:solidFill>
                  <a:srgbClr val="0F0F83"/>
                </a:solidFill>
              </a:rPr>
              <a:t>Például Észtországban</a:t>
            </a:r>
            <a:br>
              <a:rPr lang="hu-HU" sz="3200" b="1" smtClean="0">
                <a:solidFill>
                  <a:srgbClr val="0F0F83"/>
                </a:solidFill>
              </a:rPr>
            </a:br>
            <a:endParaRPr lang="en-GB" sz="2400" b="1" smtClean="0">
              <a:solidFill>
                <a:srgbClr val="0F0F83"/>
              </a:solidFill>
              <a:latin typeface="Arial" charset="0"/>
              <a:cs typeface="Arial" charset="0"/>
            </a:endParaRPr>
          </a:p>
        </p:txBody>
      </p:sp>
      <p:pic>
        <p:nvPicPr>
          <p:cNvPr id="11267"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1268"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1269"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7" name="Cím 1"/>
          <p:cNvSpPr txBox="1">
            <a:spLocks/>
          </p:cNvSpPr>
          <p:nvPr/>
        </p:nvSpPr>
        <p:spPr bwMode="auto">
          <a:xfrm>
            <a:off x="250825" y="1125538"/>
            <a:ext cx="8785225" cy="417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457200" indent="-457200" algn="l">
              <a:buFont typeface="Arial" pitchFamily="34" charset="0"/>
              <a:buChar char="•"/>
              <a:defRPr/>
            </a:pPr>
            <a:r>
              <a:rPr lang="hu-HU" sz="2800" b="1" dirty="0" smtClean="0">
                <a:latin typeface="+mn-lt"/>
              </a:rPr>
              <a:t>2004 óta kötelező az első oktatásban eltöltött évben. </a:t>
            </a:r>
          </a:p>
          <a:p>
            <a:pPr marL="457200" indent="-457200" algn="l">
              <a:buFont typeface="Arial" pitchFamily="34" charset="0"/>
              <a:buChar char="•"/>
              <a:defRPr/>
            </a:pPr>
            <a:r>
              <a:rPr lang="hu-HU" sz="2800" b="1" dirty="0" smtClean="0">
                <a:latin typeface="+mn-lt"/>
                <a:cs typeface="Arial" charset="0"/>
              </a:rPr>
              <a:t>Az iskolákban zajlik, de az egyetemen képzik azokat, akik mentortanárok lesznek.</a:t>
            </a:r>
          </a:p>
          <a:p>
            <a:pPr marL="457200" indent="-457200" algn="l">
              <a:buFont typeface="Arial" pitchFamily="34" charset="0"/>
              <a:buChar char="•"/>
              <a:defRPr/>
            </a:pPr>
            <a:r>
              <a:rPr lang="hu-HU" sz="2800" b="1" dirty="0" smtClean="0">
                <a:latin typeface="+mn-lt"/>
                <a:cs typeface="Arial" charset="0"/>
              </a:rPr>
              <a:t>Nem tantárgy, hanem kompetencia alapú.</a:t>
            </a:r>
          </a:p>
          <a:p>
            <a:pPr marL="457200" indent="-457200" algn="l">
              <a:buFont typeface="Arial" pitchFamily="34" charset="0"/>
              <a:buChar char="•"/>
              <a:defRPr/>
            </a:pPr>
            <a:endParaRPr lang="hu-HU" sz="2800" b="1" dirty="0">
              <a:latin typeface="+mn-lt"/>
              <a:cs typeface="Arial" charset="0"/>
            </a:endParaRPr>
          </a:p>
          <a:p>
            <a:pPr algn="l">
              <a:defRPr/>
            </a:pPr>
            <a:r>
              <a:rPr lang="hu-HU" sz="2800" b="1" dirty="0" smtClean="0">
                <a:latin typeface="+mn-lt"/>
              </a:rPr>
              <a:t>A minisztérium finanszírozza a mentorok képzését és foglalkoztatását az egyetemek felé (kb. 60 millió Ft).</a:t>
            </a:r>
          </a:p>
          <a:p>
            <a:pPr lvl="1" algn="l">
              <a:defRPr/>
            </a:pPr>
            <a:r>
              <a:rPr lang="hu-HU" sz="2800" b="1" dirty="0" smtClean="0">
                <a:latin typeface="+mn-lt"/>
              </a:rPr>
              <a:t>(Kb. 1,4 m lakos, kb. 16000 tanár, kb. 500 új/év)</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2290" name="Cím 1"/>
          <p:cNvSpPr>
            <a:spLocks noGrp="1"/>
          </p:cNvSpPr>
          <p:nvPr>
            <p:ph type="ctrTitle"/>
          </p:nvPr>
        </p:nvSpPr>
        <p:spPr>
          <a:xfrm>
            <a:off x="561975" y="549275"/>
            <a:ext cx="8207375" cy="792163"/>
          </a:xfrm>
        </p:spPr>
        <p:txBody>
          <a:bodyPr anchor="t"/>
          <a:lstStyle/>
          <a:p>
            <a:r>
              <a:rPr lang="hu-HU" sz="3200" b="1" smtClean="0">
                <a:solidFill>
                  <a:srgbClr val="0F0F83"/>
                </a:solidFill>
              </a:rPr>
              <a:t>Például Észtországban 2</a:t>
            </a:r>
            <a:br>
              <a:rPr lang="hu-HU" sz="3200" b="1" smtClean="0">
                <a:solidFill>
                  <a:srgbClr val="0F0F83"/>
                </a:solidFill>
              </a:rPr>
            </a:br>
            <a:endParaRPr lang="en-GB" sz="2400" b="1" smtClean="0">
              <a:solidFill>
                <a:srgbClr val="0F0F83"/>
              </a:solidFill>
              <a:latin typeface="Arial" charset="0"/>
              <a:cs typeface="Arial" charset="0"/>
            </a:endParaRPr>
          </a:p>
        </p:txBody>
      </p:sp>
      <p:pic>
        <p:nvPicPr>
          <p:cNvPr id="12291"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2292"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2293"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12295" name="Cím 1"/>
          <p:cNvSpPr txBox="1">
            <a:spLocks/>
          </p:cNvSpPr>
          <p:nvPr/>
        </p:nvSpPr>
        <p:spPr bwMode="auto">
          <a:xfrm>
            <a:off x="250825" y="1989138"/>
            <a:ext cx="8785225" cy="4821237"/>
          </a:xfrm>
          <a:prstGeom prst="rect">
            <a:avLst/>
          </a:prstGeom>
          <a:noFill/>
          <a:ln w="9525">
            <a:noFill/>
            <a:miter lim="800000"/>
            <a:headEnd/>
            <a:tailEnd/>
          </a:ln>
        </p:spPr>
        <p:txBody>
          <a:bodyPr/>
          <a:lstStyle/>
          <a:p>
            <a:pPr marL="457200" indent="-457200" eaLnBrk="0" hangingPunct="0">
              <a:buFont typeface="Arial" charset="0"/>
              <a:buChar char="•"/>
            </a:pPr>
            <a:r>
              <a:rPr lang="hu-HU" sz="2800" b="1">
                <a:latin typeface="Calibri" pitchFamily="34" charset="0"/>
              </a:rPr>
              <a:t>A mentorok a tanév során 4 alkalommal tartanak hivatalos foglalkozást a hozzájuk beosztott kezdő tanároknak. </a:t>
            </a:r>
          </a:p>
          <a:p>
            <a:pPr marL="457200" indent="-457200" eaLnBrk="0" hangingPunct="0">
              <a:buFont typeface="Arial" charset="0"/>
              <a:buChar char="•"/>
            </a:pPr>
            <a:endParaRPr lang="hu-HU" sz="2800" b="1">
              <a:latin typeface="Calibri" pitchFamily="34" charset="0"/>
            </a:endParaRPr>
          </a:p>
          <a:p>
            <a:pPr marL="457200" indent="-457200" eaLnBrk="0" hangingPunct="0">
              <a:buFont typeface="Arial" charset="0"/>
              <a:buChar char="•"/>
            </a:pPr>
            <a:r>
              <a:rPr lang="hu-HU" sz="2800" b="1">
                <a:latin typeface="Calibri" pitchFamily="34" charset="0"/>
              </a:rPr>
              <a:t>Elsősorban pedagógiai, pszichológiai segítséget adnak.</a:t>
            </a:r>
          </a:p>
          <a:p>
            <a:pPr marL="457200" indent="-457200" eaLnBrk="0" hangingPunct="0">
              <a:buFont typeface="Arial" charset="0"/>
              <a:buChar char="•"/>
            </a:pPr>
            <a:endParaRPr lang="hu-HU" sz="2800" b="1">
              <a:latin typeface="Calibri" pitchFamily="34" charset="0"/>
            </a:endParaRPr>
          </a:p>
          <a:p>
            <a:pPr marL="457200" indent="-457200" eaLnBrk="0" hangingPunct="0">
              <a:buFont typeface="Arial" charset="0"/>
              <a:buChar char="•"/>
            </a:pPr>
            <a:r>
              <a:rPr lang="hu-HU" sz="2800" b="1">
                <a:latin typeface="Calibri" pitchFamily="34" charset="0"/>
              </a:rPr>
              <a:t>Másodsorban technikai jellegű segítséget.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3314" name="Cím 1"/>
          <p:cNvSpPr>
            <a:spLocks noGrp="1"/>
          </p:cNvSpPr>
          <p:nvPr>
            <p:ph type="ctrTitle"/>
          </p:nvPr>
        </p:nvSpPr>
        <p:spPr>
          <a:xfrm>
            <a:off x="561975" y="549275"/>
            <a:ext cx="8207375" cy="792163"/>
          </a:xfrm>
        </p:spPr>
        <p:txBody>
          <a:bodyPr anchor="t"/>
          <a:lstStyle/>
          <a:p>
            <a:r>
              <a:rPr lang="hu-HU" sz="3200" b="1" smtClean="0">
                <a:solidFill>
                  <a:srgbClr val="0F0F83"/>
                </a:solidFill>
              </a:rPr>
              <a:t>Például Észtországban 3</a:t>
            </a:r>
            <a:br>
              <a:rPr lang="hu-HU" sz="3200" b="1" smtClean="0">
                <a:solidFill>
                  <a:srgbClr val="0F0F83"/>
                </a:solidFill>
              </a:rPr>
            </a:br>
            <a:endParaRPr lang="en-GB" sz="2400" b="1" smtClean="0">
              <a:solidFill>
                <a:srgbClr val="0F0F83"/>
              </a:solidFill>
              <a:latin typeface="Arial" charset="0"/>
              <a:cs typeface="Arial" charset="0"/>
            </a:endParaRPr>
          </a:p>
        </p:txBody>
      </p:sp>
      <p:pic>
        <p:nvPicPr>
          <p:cNvPr id="13315"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3316"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3317"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13319" name="Cím 1"/>
          <p:cNvSpPr txBox="1">
            <a:spLocks/>
          </p:cNvSpPr>
          <p:nvPr/>
        </p:nvSpPr>
        <p:spPr bwMode="auto">
          <a:xfrm>
            <a:off x="250825" y="1560513"/>
            <a:ext cx="8785225" cy="4029075"/>
          </a:xfrm>
          <a:prstGeom prst="rect">
            <a:avLst/>
          </a:prstGeom>
          <a:noFill/>
          <a:ln w="9525">
            <a:noFill/>
            <a:miter lim="800000"/>
            <a:headEnd/>
            <a:tailEnd/>
          </a:ln>
        </p:spPr>
        <p:txBody>
          <a:bodyPr/>
          <a:lstStyle/>
          <a:p>
            <a:pPr marL="457200" indent="-457200" eaLnBrk="0" hangingPunct="0">
              <a:buFont typeface="Arial" charset="0"/>
              <a:buChar char="•"/>
            </a:pPr>
            <a:r>
              <a:rPr lang="hu-HU" sz="2800" b="1">
                <a:latin typeface="Calibri" pitchFamily="34" charset="0"/>
              </a:rPr>
              <a:t>iskolai életbe történő beilleszkedés;</a:t>
            </a:r>
          </a:p>
          <a:p>
            <a:pPr marL="457200" indent="-457200" eaLnBrk="0" hangingPunct="0">
              <a:buFont typeface="Arial" charset="0"/>
              <a:buChar char="•"/>
            </a:pPr>
            <a:r>
              <a:rPr lang="hu-HU" sz="2800" b="1">
                <a:latin typeface="Calibri" pitchFamily="34" charset="0"/>
              </a:rPr>
              <a:t>kapcsolatteremtés a diákokkal;</a:t>
            </a:r>
          </a:p>
          <a:p>
            <a:pPr marL="457200" indent="-457200" eaLnBrk="0" hangingPunct="0">
              <a:buFont typeface="Arial" charset="0"/>
              <a:buChar char="•"/>
            </a:pPr>
            <a:r>
              <a:rPr lang="hu-HU" sz="2800" b="1">
                <a:latin typeface="Calibri" pitchFamily="34" charset="0"/>
              </a:rPr>
              <a:t>kapcsolatteremtés a szülőkkel;</a:t>
            </a:r>
          </a:p>
          <a:p>
            <a:pPr marL="457200" indent="-457200" eaLnBrk="0" hangingPunct="0">
              <a:buFont typeface="Arial" charset="0"/>
              <a:buChar char="•"/>
            </a:pPr>
            <a:r>
              <a:rPr lang="hu-HU" sz="2800" b="1">
                <a:latin typeface="Calibri" pitchFamily="34" charset="0"/>
              </a:rPr>
              <a:t>kapcsolatteremtés a kollégákkal;</a:t>
            </a:r>
          </a:p>
          <a:p>
            <a:pPr marL="457200" indent="-457200" eaLnBrk="0" hangingPunct="0">
              <a:buFont typeface="Arial" charset="0"/>
              <a:buChar char="•"/>
            </a:pPr>
            <a:r>
              <a:rPr lang="hu-HU" sz="2800" b="1">
                <a:latin typeface="Calibri" pitchFamily="34" charset="0"/>
              </a:rPr>
              <a:t>jogok és kötelességek az iskolában;</a:t>
            </a:r>
          </a:p>
          <a:p>
            <a:pPr marL="457200" indent="-457200" eaLnBrk="0" hangingPunct="0">
              <a:buFont typeface="Arial" charset="0"/>
              <a:buChar char="•"/>
            </a:pPr>
            <a:r>
              <a:rPr lang="hu-HU" sz="2800" b="1">
                <a:latin typeface="Calibri" pitchFamily="34" charset="0"/>
              </a:rPr>
              <a:t>adminisztratív feladatok megismerése;</a:t>
            </a:r>
          </a:p>
          <a:p>
            <a:pPr marL="457200" indent="-457200" eaLnBrk="0" hangingPunct="0">
              <a:buFont typeface="Arial" charset="0"/>
              <a:buChar char="•"/>
            </a:pPr>
            <a:r>
              <a:rPr lang="hu-HU" sz="2800" b="1">
                <a:latin typeface="Calibri" pitchFamily="34" charset="0"/>
              </a:rPr>
              <a:t>önértékelés fejlesztése;</a:t>
            </a:r>
          </a:p>
          <a:p>
            <a:pPr marL="457200" indent="-457200" eaLnBrk="0" hangingPunct="0">
              <a:buFont typeface="Arial" charset="0"/>
              <a:buChar char="•"/>
            </a:pPr>
            <a:r>
              <a:rPr lang="hu-HU" sz="2800" b="1">
                <a:latin typeface="Calibri" pitchFamily="34" charset="0"/>
              </a:rPr>
              <a:t>saját munka erősségeinek/gyengeségeinek vizsgálata.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4338" name="Cím 1"/>
          <p:cNvSpPr>
            <a:spLocks noGrp="1"/>
          </p:cNvSpPr>
          <p:nvPr>
            <p:ph type="ctrTitle"/>
          </p:nvPr>
        </p:nvSpPr>
        <p:spPr>
          <a:xfrm>
            <a:off x="561975" y="549275"/>
            <a:ext cx="8207375" cy="792163"/>
          </a:xfrm>
        </p:spPr>
        <p:txBody>
          <a:bodyPr anchor="t"/>
          <a:lstStyle/>
          <a:p>
            <a:r>
              <a:rPr lang="hu-HU" sz="3200" b="1" smtClean="0">
                <a:solidFill>
                  <a:srgbClr val="0F0F83"/>
                </a:solidFill>
              </a:rPr>
              <a:t>Például Észtországban 4</a:t>
            </a:r>
            <a:br>
              <a:rPr lang="hu-HU" sz="3200" b="1" smtClean="0">
                <a:solidFill>
                  <a:srgbClr val="0F0F83"/>
                </a:solidFill>
              </a:rPr>
            </a:br>
            <a:endParaRPr lang="en-GB" sz="2400" b="1" smtClean="0">
              <a:solidFill>
                <a:srgbClr val="0F0F83"/>
              </a:solidFill>
              <a:latin typeface="Arial" charset="0"/>
              <a:cs typeface="Arial" charset="0"/>
            </a:endParaRPr>
          </a:p>
        </p:txBody>
      </p:sp>
      <p:pic>
        <p:nvPicPr>
          <p:cNvPr id="14339"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4340"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4341"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14343" name="Cím 1"/>
          <p:cNvSpPr txBox="1">
            <a:spLocks/>
          </p:cNvSpPr>
          <p:nvPr/>
        </p:nvSpPr>
        <p:spPr bwMode="auto">
          <a:xfrm>
            <a:off x="250825" y="1125538"/>
            <a:ext cx="8785225" cy="4821237"/>
          </a:xfrm>
          <a:prstGeom prst="rect">
            <a:avLst/>
          </a:prstGeom>
          <a:noFill/>
          <a:ln w="9525">
            <a:noFill/>
            <a:miter lim="800000"/>
            <a:headEnd/>
            <a:tailEnd/>
          </a:ln>
        </p:spPr>
        <p:txBody>
          <a:bodyPr/>
          <a:lstStyle/>
          <a:p>
            <a:pPr eaLnBrk="0" hangingPunct="0"/>
            <a:r>
              <a:rPr lang="hu-HU" sz="2400" b="1">
                <a:latin typeface="Calibri" pitchFamily="34" charset="0"/>
              </a:rPr>
              <a:t>Feltétlenül kiemelésre méltó és követendő példa, hogy a mentorálási rendszert átgondoltan, hatékonyan és szervezetten működtetik Észtországban. A költségkeret magában foglalja országos szinten a két egyetemen 1-1 fő munkabérét, akik a helyi képzésért felelősek, valamint a képzésben részt vevő oktatók óradíjait és a végzett mentortanárok juttatásait is. Magyarországra vetítve ez körülbelül 450 millió Ft lenne. </a:t>
            </a:r>
          </a:p>
          <a:p>
            <a:pPr eaLnBrk="0" hangingPunct="0"/>
            <a:r>
              <a:rPr lang="hu-HU" sz="2400" b="1">
                <a:latin typeface="Calibri" pitchFamily="34" charset="0"/>
              </a:rPr>
              <a:t>Szilárd meggyőződésem szerint nem megkerülhető a szakos tanárok esetében szaktárgyi mentor biztosítása, ami a kezdő tanárok mentorálásának hatékonyságát tovább javítja. Ez azonban a költségeknek maximum duplázódáshoz vezetne, azaz éves szinten 900 millió Ft lenne. Ez nevetségesen csekély összeg a teljes oktatási költségvetésen belül.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5362" name="Cím 1"/>
          <p:cNvSpPr>
            <a:spLocks noGrp="1"/>
          </p:cNvSpPr>
          <p:nvPr>
            <p:ph type="ctrTitle"/>
          </p:nvPr>
        </p:nvSpPr>
        <p:spPr>
          <a:xfrm>
            <a:off x="561975" y="549275"/>
            <a:ext cx="8207375" cy="792163"/>
          </a:xfrm>
        </p:spPr>
        <p:txBody>
          <a:bodyPr anchor="t"/>
          <a:lstStyle/>
          <a:p>
            <a:r>
              <a:rPr lang="hu-HU" sz="3200" b="1" smtClean="0">
                <a:solidFill>
                  <a:srgbClr val="0F0F83"/>
                </a:solidFill>
              </a:rPr>
              <a:t>Hogyan érték el ezt a hatékonyságot?</a:t>
            </a:r>
          </a:p>
        </p:txBody>
      </p:sp>
      <p:pic>
        <p:nvPicPr>
          <p:cNvPr id="15363"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5364"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5365"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15367" name="Cím 1"/>
          <p:cNvSpPr txBox="1">
            <a:spLocks/>
          </p:cNvSpPr>
          <p:nvPr/>
        </p:nvSpPr>
        <p:spPr bwMode="auto">
          <a:xfrm>
            <a:off x="250825" y="1271588"/>
            <a:ext cx="8785225" cy="4821237"/>
          </a:xfrm>
          <a:prstGeom prst="rect">
            <a:avLst/>
          </a:prstGeom>
          <a:noFill/>
          <a:ln w="9525">
            <a:noFill/>
            <a:miter lim="800000"/>
            <a:headEnd/>
            <a:tailEnd/>
          </a:ln>
        </p:spPr>
        <p:txBody>
          <a:bodyPr/>
          <a:lstStyle/>
          <a:p>
            <a:pPr marL="342900" indent="-342900" eaLnBrk="0" hangingPunct="0">
              <a:buFont typeface="Arial" charset="0"/>
              <a:buChar char="•"/>
            </a:pPr>
            <a:r>
              <a:rPr lang="hu-HU" sz="2400" b="1">
                <a:latin typeface="Calibri" pitchFamily="34" charset="0"/>
              </a:rPr>
              <a:t>Nem telepedik extra apparátus az irányításra, képzésre (minisztériumi hatáskör, jogosultsági szintek).</a:t>
            </a:r>
          </a:p>
          <a:p>
            <a:pPr marL="342900" indent="-342900" eaLnBrk="0" hangingPunct="0">
              <a:buFont typeface="Arial" charset="0"/>
              <a:buChar char="•"/>
            </a:pPr>
            <a:r>
              <a:rPr lang="hu-HU" sz="2400" b="1">
                <a:latin typeface="Calibri" pitchFamily="34" charset="0"/>
              </a:rPr>
              <a:t>A képzéseket oda helyezték, ahol azok amúgy is folynak (egyetemek központi szerepe).</a:t>
            </a:r>
          </a:p>
          <a:p>
            <a:pPr marL="342900" indent="-342900" eaLnBrk="0" hangingPunct="0">
              <a:buFont typeface="Arial" charset="0"/>
              <a:buChar char="•"/>
            </a:pPr>
            <a:r>
              <a:rPr lang="hu-HU" sz="2400" b="1">
                <a:latin typeface="Calibri" pitchFamily="34" charset="0"/>
              </a:rPr>
              <a:t>Nincsenek a képzések túldimenzionálva, ezzel reális és teljesíthető elvárásokat állítanak mindenki elé. </a:t>
            </a:r>
            <a:br>
              <a:rPr lang="hu-HU" sz="2400" b="1">
                <a:latin typeface="Calibri" pitchFamily="34" charset="0"/>
              </a:rPr>
            </a:br>
            <a:r>
              <a:rPr lang="hu-HU" sz="2400" b="1">
                <a:latin typeface="Calibri" pitchFamily="34" charset="0"/>
              </a:rPr>
              <a:t>Ezek a következők:</a:t>
            </a:r>
            <a:br>
              <a:rPr lang="hu-HU" sz="2400" b="1">
                <a:latin typeface="Calibri" pitchFamily="34" charset="0"/>
              </a:rPr>
            </a:br>
            <a:r>
              <a:rPr lang="hu-HU" sz="2400" b="1">
                <a:latin typeface="Calibri" pitchFamily="34" charset="0"/>
              </a:rPr>
              <a:t>(1 tanévben 3-4 hétre szervezett továbbképzés keretében sajátíthatják el a gyakorlott és felvételt nyert tanárok a mentorálási alapismereteket. A tanév végén a korábbi tanítási gyakorlata alapján összeállított, valamint az év során kiadott feladatok írásos összefoglalása kötelező (portfolió), valamint eredményes vizsgákat kell tenni.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6386" name="Cím 1"/>
          <p:cNvSpPr>
            <a:spLocks noGrp="1"/>
          </p:cNvSpPr>
          <p:nvPr>
            <p:ph type="ctrTitle"/>
          </p:nvPr>
        </p:nvSpPr>
        <p:spPr>
          <a:xfrm>
            <a:off x="539750" y="260350"/>
            <a:ext cx="8207375" cy="792163"/>
          </a:xfrm>
        </p:spPr>
        <p:txBody>
          <a:bodyPr anchor="t"/>
          <a:lstStyle/>
          <a:p>
            <a:r>
              <a:rPr lang="hu-HU" sz="3200" b="1" smtClean="0">
                <a:solidFill>
                  <a:srgbClr val="0F0F83"/>
                </a:solidFill>
              </a:rPr>
              <a:t>Mentortanárok képzése az EU-ban</a:t>
            </a:r>
            <a:endParaRPr lang="en-GB" sz="2400" b="1" smtClean="0">
              <a:solidFill>
                <a:srgbClr val="0F0F83"/>
              </a:solidFill>
              <a:latin typeface="Arial" charset="0"/>
              <a:cs typeface="Arial" charset="0"/>
            </a:endParaRPr>
          </a:p>
        </p:txBody>
      </p:sp>
      <p:pic>
        <p:nvPicPr>
          <p:cNvPr id="16387"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6388"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6389"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16391" name="Cím 1"/>
          <p:cNvSpPr txBox="1">
            <a:spLocks/>
          </p:cNvSpPr>
          <p:nvPr/>
        </p:nvSpPr>
        <p:spPr bwMode="auto">
          <a:xfrm>
            <a:off x="250825" y="981075"/>
            <a:ext cx="8785225" cy="4821238"/>
          </a:xfrm>
          <a:prstGeom prst="rect">
            <a:avLst/>
          </a:prstGeom>
          <a:noFill/>
          <a:ln w="9525">
            <a:noFill/>
            <a:miter lim="800000"/>
            <a:headEnd/>
            <a:tailEnd/>
          </a:ln>
        </p:spPr>
        <p:txBody>
          <a:bodyPr/>
          <a:lstStyle/>
          <a:p>
            <a:pPr marL="342900" indent="-342900" eaLnBrk="0" hangingPunct="0">
              <a:buFont typeface="Arial" charset="0"/>
              <a:buChar char="•"/>
            </a:pPr>
            <a:r>
              <a:rPr lang="hu-HU" sz="2200" b="1">
                <a:latin typeface="Calibri" pitchFamily="34" charset="0"/>
              </a:rPr>
              <a:t>Egyáltalán nincs külön képzés. A mentorálni akaró tanárnak megfelelő gyakorlattal kell rendelkeznie, és az állam által delegált bizottság előtt vizsgát kell tennie. Ezen kívül be kell mutatnia korábbi tanítási gyakorlatából összeállított órafelvételeket, illetve írásos tanterveket (portfolió).</a:t>
            </a:r>
          </a:p>
          <a:p>
            <a:pPr marL="342900" indent="-342900" eaLnBrk="0" hangingPunct="0">
              <a:buFont typeface="Arial" charset="0"/>
              <a:buChar char="•"/>
            </a:pPr>
            <a:r>
              <a:rPr lang="hu-HU" sz="2200" b="1">
                <a:latin typeface="Calibri" pitchFamily="34" charset="0"/>
              </a:rPr>
              <a:t>Van képzés, de nem önálló, hanem a tanártovábbképzés keretébe integrálva. Az ott 1-2-3 év alatt elvégezhető 30-120 órás tanfolyamok eredményes elvégzése jogosítja fel a tapasztalt tanárt arra, hogy az igazgató megbízása alapján mentorálást végezhessen.</a:t>
            </a:r>
          </a:p>
          <a:p>
            <a:pPr marL="342900" indent="-342900" eaLnBrk="0" hangingPunct="0">
              <a:buFont typeface="Arial" charset="0"/>
              <a:buChar char="•"/>
            </a:pPr>
            <a:r>
              <a:rPr lang="hu-HU" sz="2200" b="1">
                <a:latin typeface="Calibri" pitchFamily="34" charset="0"/>
              </a:rPr>
              <a:t>Van külön képzés, ennek időtartama 120-240 óra. Ezek szervezése és lebonyolítás az egyetemek feladata. 1 tanévben 3-4 hétre szervezett továbbképzés keretében sajátíthatják el a gyakorlott és felvételt nyert tanárok a mentorálási alapismereteket. A tanév végén az év során kiadott feladatok írásos összefoglalása kötelező (portfolió), valamint vizsgák.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7410" name="Cím 1"/>
          <p:cNvSpPr>
            <a:spLocks noGrp="1"/>
          </p:cNvSpPr>
          <p:nvPr>
            <p:ph type="ctrTitle"/>
          </p:nvPr>
        </p:nvSpPr>
        <p:spPr>
          <a:xfrm>
            <a:off x="684213" y="476250"/>
            <a:ext cx="7772400" cy="936625"/>
          </a:xfrm>
        </p:spPr>
        <p:txBody>
          <a:bodyPr/>
          <a:lstStyle/>
          <a:p>
            <a:pPr eaLnBrk="1" hangingPunct="1"/>
            <a:r>
              <a:rPr lang="hu-HU" sz="2800" b="1" smtClean="0">
                <a:solidFill>
                  <a:srgbClr val="0F0F83"/>
                </a:solidFill>
                <a:latin typeface="Arial" charset="0"/>
                <a:cs typeface="Arial" charset="0"/>
              </a:rPr>
              <a:t>Néhány magyar adat </a:t>
            </a:r>
            <a:endParaRPr lang="en-GB" sz="2800" b="1" smtClean="0">
              <a:solidFill>
                <a:srgbClr val="0F0F83"/>
              </a:solidFill>
              <a:latin typeface="Arial" charset="0"/>
              <a:cs typeface="Arial" charset="0"/>
            </a:endParaRPr>
          </a:p>
        </p:txBody>
      </p:sp>
      <p:pic>
        <p:nvPicPr>
          <p:cNvPr id="17411"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7412"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7413"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6" name="Szabadkézi sokszög 15"/>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graphicFrame>
        <p:nvGraphicFramePr>
          <p:cNvPr id="17" name="Táblázat 16"/>
          <p:cNvGraphicFramePr>
            <a:graphicFrameLocks noGrp="1"/>
          </p:cNvGraphicFramePr>
          <p:nvPr/>
        </p:nvGraphicFramePr>
        <p:xfrm>
          <a:off x="611188" y="1484313"/>
          <a:ext cx="7921625" cy="4305300"/>
        </p:xfrm>
        <a:graphic>
          <a:graphicData uri="http://schemas.openxmlformats.org/drawingml/2006/table">
            <a:tbl>
              <a:tblPr firstRow="1" bandRow="1">
                <a:tableStyleId>{E8B1032C-EA38-4F05-BA0D-38AFFFC7BED3}</a:tableStyleId>
              </a:tblPr>
              <a:tblGrid>
                <a:gridCol w="2389288"/>
                <a:gridCol w="1283492"/>
                <a:gridCol w="1322840"/>
                <a:gridCol w="1570052"/>
                <a:gridCol w="1355953"/>
              </a:tblGrid>
              <a:tr h="454593">
                <a:tc>
                  <a:txBody>
                    <a:bodyPr/>
                    <a:lstStyle/>
                    <a:p>
                      <a:endParaRPr lang="hu-HU" sz="1800" dirty="0"/>
                    </a:p>
                  </a:txBody>
                  <a:tcPr marL="91449" marR="91449" marT="45723" marB="45723">
                    <a:solidFill>
                      <a:schemeClr val="accent6">
                        <a:lumMod val="75000"/>
                      </a:schemeClr>
                    </a:solidFill>
                  </a:tcPr>
                </a:tc>
                <a:tc>
                  <a:txBody>
                    <a:bodyPr/>
                    <a:lstStyle/>
                    <a:p>
                      <a:pPr algn="ctr"/>
                      <a:r>
                        <a:rPr lang="hu-HU" sz="1800" dirty="0" smtClean="0">
                          <a:solidFill>
                            <a:schemeClr val="bg1"/>
                          </a:solidFill>
                        </a:rPr>
                        <a:t>Diploma</a:t>
                      </a:r>
                      <a:endParaRPr lang="hu-HU" sz="1800" dirty="0">
                        <a:solidFill>
                          <a:schemeClr val="bg1"/>
                        </a:solidFill>
                      </a:endParaRPr>
                    </a:p>
                  </a:txBody>
                  <a:tcPr marL="91449" marR="91449" marT="45723" marB="45723">
                    <a:solidFill>
                      <a:schemeClr val="accent6">
                        <a:lumMod val="75000"/>
                      </a:schemeClr>
                    </a:solidFill>
                  </a:tcPr>
                </a:tc>
                <a:tc>
                  <a:txBody>
                    <a:bodyPr/>
                    <a:lstStyle/>
                    <a:p>
                      <a:pPr algn="ctr"/>
                      <a:r>
                        <a:rPr lang="hu-HU" sz="1800" dirty="0" smtClean="0">
                          <a:solidFill>
                            <a:schemeClr val="bg1"/>
                          </a:solidFill>
                        </a:rPr>
                        <a:t>Korcsoport</a:t>
                      </a:r>
                      <a:endParaRPr lang="hu-HU" sz="1800" dirty="0">
                        <a:solidFill>
                          <a:schemeClr val="bg1"/>
                        </a:solidFill>
                      </a:endParaRPr>
                    </a:p>
                  </a:txBody>
                  <a:tcPr marL="91449" marR="91449" marT="45723" marB="45723">
                    <a:solidFill>
                      <a:schemeClr val="accent6">
                        <a:lumMod val="75000"/>
                      </a:schemeClr>
                    </a:solidFill>
                  </a:tcPr>
                </a:tc>
                <a:tc>
                  <a:txBody>
                    <a:bodyPr/>
                    <a:lstStyle/>
                    <a:p>
                      <a:pPr algn="ctr"/>
                      <a:r>
                        <a:rPr lang="hu-HU" sz="1800" dirty="0" smtClean="0">
                          <a:solidFill>
                            <a:schemeClr val="bg1"/>
                          </a:solidFill>
                        </a:rPr>
                        <a:t>Iskolatípus</a:t>
                      </a:r>
                      <a:endParaRPr lang="hu-HU" sz="1800" dirty="0">
                        <a:solidFill>
                          <a:schemeClr val="bg1"/>
                        </a:solidFill>
                      </a:endParaRPr>
                    </a:p>
                  </a:txBody>
                  <a:tcPr marL="91449" marR="91449" marT="45723" marB="45723">
                    <a:solidFill>
                      <a:schemeClr val="accent6">
                        <a:lumMod val="75000"/>
                      </a:schemeClr>
                    </a:solidFill>
                  </a:tcPr>
                </a:tc>
                <a:tc>
                  <a:txBody>
                    <a:bodyPr/>
                    <a:lstStyle/>
                    <a:p>
                      <a:pPr algn="ctr"/>
                      <a:r>
                        <a:rPr lang="hu-HU" sz="1800" dirty="0" smtClean="0">
                          <a:solidFill>
                            <a:schemeClr val="bg1"/>
                          </a:solidFill>
                        </a:rPr>
                        <a:t>Számuk</a:t>
                      </a:r>
                      <a:endParaRPr lang="hu-HU" sz="1800" dirty="0">
                        <a:solidFill>
                          <a:schemeClr val="bg1"/>
                        </a:solidFill>
                      </a:endParaRPr>
                    </a:p>
                  </a:txBody>
                  <a:tcPr marL="91449" marR="91449" marT="45723" marB="45723">
                    <a:solidFill>
                      <a:schemeClr val="accent6">
                        <a:lumMod val="75000"/>
                      </a:schemeClr>
                    </a:solidFill>
                  </a:tcPr>
                </a:tc>
              </a:tr>
              <a:tr h="914467">
                <a:tc>
                  <a:txBody>
                    <a:bodyPr/>
                    <a:lstStyle/>
                    <a:p>
                      <a:r>
                        <a:rPr lang="hu-HU" sz="1800" b="0" kern="1200" dirty="0" smtClean="0">
                          <a:latin typeface="Arial" pitchFamily="34" charset="0"/>
                          <a:cs typeface="Arial" pitchFamily="34" charset="0"/>
                        </a:rPr>
                        <a:t>Gondozónő, óvónő</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a:txBody>
                    <a:bodyPr/>
                    <a:lstStyle/>
                    <a:p>
                      <a:pPr algn="ctr"/>
                      <a:r>
                        <a:rPr lang="hu-HU" sz="1800" b="0" dirty="0" smtClean="0">
                          <a:latin typeface="Arial" pitchFamily="34" charset="0"/>
                          <a:cs typeface="Arial" pitchFamily="34" charset="0"/>
                        </a:rPr>
                        <a:t>Főiskola</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a:txBody>
                    <a:bodyPr/>
                    <a:lstStyle/>
                    <a:p>
                      <a:pPr algn="ctr"/>
                      <a:r>
                        <a:rPr lang="hu-HU" sz="1800" b="0" dirty="0" smtClean="0">
                          <a:latin typeface="Arial" pitchFamily="34" charset="0"/>
                          <a:cs typeface="Arial" pitchFamily="34" charset="0"/>
                        </a:rPr>
                        <a:t>3-6</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a:txBody>
                    <a:bodyPr/>
                    <a:lstStyle/>
                    <a:p>
                      <a:pPr algn="ctr"/>
                      <a:r>
                        <a:rPr lang="hu-HU" sz="1800" dirty="0" smtClean="0"/>
                        <a:t>Bölcsőde</a:t>
                      </a:r>
                    </a:p>
                    <a:p>
                      <a:pPr algn="ctr"/>
                      <a:r>
                        <a:rPr lang="hu-HU" sz="1800" dirty="0" err="1" smtClean="0"/>
                        <a:t>Óvóda</a:t>
                      </a:r>
                      <a:endParaRPr lang="hu-HU" sz="1800" dirty="0"/>
                    </a:p>
                  </a:txBody>
                  <a:tcPr marL="91449" marR="91449" marT="45723" marB="45723" anchor="ctr">
                    <a:solidFill>
                      <a:schemeClr val="accent6">
                        <a:lumMod val="20000"/>
                        <a:lumOff val="80000"/>
                      </a:schemeClr>
                    </a:solidFill>
                  </a:tcPr>
                </a:tc>
                <a:tc>
                  <a:txBody>
                    <a:bodyPr/>
                    <a:lstStyle/>
                    <a:p>
                      <a:pPr algn="ctr"/>
                      <a:r>
                        <a:rPr lang="hu-HU" sz="1800" dirty="0" smtClean="0"/>
                        <a:t>30200</a:t>
                      </a:r>
                      <a:endParaRPr lang="hu-HU" sz="1800" dirty="0"/>
                    </a:p>
                  </a:txBody>
                  <a:tcPr marL="91449" marR="91449" marT="45723" marB="45723" anchor="ctr">
                    <a:solidFill>
                      <a:schemeClr val="accent6">
                        <a:lumMod val="20000"/>
                        <a:lumOff val="80000"/>
                      </a:schemeClr>
                    </a:solidFill>
                  </a:tcPr>
                </a:tc>
              </a:tr>
              <a:tr h="914467">
                <a:tc>
                  <a:txBody>
                    <a:bodyPr/>
                    <a:lstStyle/>
                    <a:p>
                      <a:r>
                        <a:rPr lang="hu-HU" sz="1800" b="0" kern="1200" dirty="0" smtClean="0">
                          <a:latin typeface="Arial" pitchFamily="34" charset="0"/>
                          <a:cs typeface="Arial" pitchFamily="34" charset="0"/>
                        </a:rPr>
                        <a:t>Tanító</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a:txBody>
                    <a:bodyPr/>
                    <a:lstStyle/>
                    <a:p>
                      <a:pPr algn="ctr"/>
                      <a:r>
                        <a:rPr lang="hu-HU" sz="1800" b="0" dirty="0" smtClean="0">
                          <a:latin typeface="Arial" pitchFamily="34" charset="0"/>
                          <a:cs typeface="Arial" pitchFamily="34" charset="0"/>
                        </a:rPr>
                        <a:t>Főiskola</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a:txBody>
                    <a:bodyPr/>
                    <a:lstStyle/>
                    <a:p>
                      <a:pPr algn="ctr"/>
                      <a:r>
                        <a:rPr lang="hu-HU" sz="1800" b="0" dirty="0" smtClean="0">
                          <a:latin typeface="Arial" pitchFamily="34" charset="0"/>
                          <a:cs typeface="Arial" pitchFamily="34" charset="0"/>
                        </a:rPr>
                        <a:t>6-12</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rowSpan="2">
                  <a:txBody>
                    <a:bodyPr/>
                    <a:lstStyle/>
                    <a:p>
                      <a:pPr algn="ctr"/>
                      <a:r>
                        <a:rPr lang="hu-HU" sz="1800" dirty="0" smtClean="0"/>
                        <a:t>Általános</a:t>
                      </a:r>
                      <a:r>
                        <a:rPr lang="hu-HU" sz="1800" baseline="0" dirty="0" smtClean="0"/>
                        <a:t> iskola</a:t>
                      </a:r>
                      <a:endParaRPr lang="hu-HU" sz="1800" dirty="0" smtClean="0"/>
                    </a:p>
                    <a:p>
                      <a:pPr algn="ctr"/>
                      <a:r>
                        <a:rPr lang="hu-HU" sz="1800" dirty="0" smtClean="0"/>
                        <a:t>6-14</a:t>
                      </a:r>
                      <a:endParaRPr lang="hu-HU" sz="1800" dirty="0"/>
                    </a:p>
                  </a:txBody>
                  <a:tcPr marL="91449" marR="91449" marT="45723" marB="45723" anchor="ctr">
                    <a:solidFill>
                      <a:schemeClr val="accent6">
                        <a:lumMod val="20000"/>
                        <a:lumOff val="80000"/>
                      </a:schemeClr>
                    </a:solidFill>
                  </a:tcPr>
                </a:tc>
                <a:tc rowSpan="2">
                  <a:txBody>
                    <a:bodyPr/>
                    <a:lstStyle/>
                    <a:p>
                      <a:pPr algn="ctr"/>
                      <a:r>
                        <a:rPr lang="hu-HU" sz="1800" dirty="0" smtClean="0"/>
                        <a:t>73000</a:t>
                      </a:r>
                      <a:endParaRPr lang="hu-HU" sz="1800" dirty="0"/>
                    </a:p>
                  </a:txBody>
                  <a:tcPr marL="91449" marR="91449" marT="45723" marB="45723" anchor="ctr">
                    <a:solidFill>
                      <a:schemeClr val="accent6">
                        <a:lumMod val="20000"/>
                        <a:lumOff val="80000"/>
                      </a:schemeClr>
                    </a:solidFill>
                  </a:tcPr>
                </a:tc>
              </a:tr>
              <a:tr h="597004">
                <a:tc rowSpan="2">
                  <a:txBody>
                    <a:bodyPr/>
                    <a:lstStyle/>
                    <a:p>
                      <a:r>
                        <a:rPr lang="hu-HU" sz="1800" b="0" dirty="0" smtClean="0">
                          <a:latin typeface="Arial" pitchFamily="34" charset="0"/>
                          <a:cs typeface="Arial" pitchFamily="34" charset="0"/>
                        </a:rPr>
                        <a:t>Tanár</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rowSpan="2">
                  <a:txBody>
                    <a:bodyPr/>
                    <a:lstStyle/>
                    <a:p>
                      <a:pPr algn="ctr"/>
                      <a:r>
                        <a:rPr lang="hu-HU" sz="1800" b="0" dirty="0" smtClean="0">
                          <a:latin typeface="Arial" pitchFamily="34" charset="0"/>
                          <a:cs typeface="Arial" pitchFamily="34" charset="0"/>
                        </a:rPr>
                        <a:t>Egyetem</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rowSpan="2">
                  <a:txBody>
                    <a:bodyPr/>
                    <a:lstStyle/>
                    <a:p>
                      <a:pPr algn="ctr"/>
                      <a:r>
                        <a:rPr lang="hu-HU" sz="1800" b="0" dirty="0" smtClean="0">
                          <a:latin typeface="Arial" pitchFamily="34" charset="0"/>
                          <a:cs typeface="Arial" pitchFamily="34" charset="0"/>
                        </a:rPr>
                        <a:t>10-18</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vMerge="1">
                  <a:txBody>
                    <a:bodyPr/>
                    <a:lstStyle/>
                    <a:p>
                      <a:pPr algn="ctr"/>
                      <a:endParaRPr lang="hu-HU" dirty="0"/>
                    </a:p>
                  </a:txBody>
                  <a:tcPr anchor="ctr">
                    <a:solidFill>
                      <a:schemeClr val="accent6">
                        <a:lumMod val="20000"/>
                        <a:lumOff val="80000"/>
                      </a:schemeClr>
                    </a:solidFill>
                  </a:tcPr>
                </a:tc>
                <a:tc vMerge="1">
                  <a:txBody>
                    <a:bodyPr/>
                    <a:lstStyle/>
                    <a:p>
                      <a:pPr algn="ctr"/>
                      <a:endParaRPr lang="hu-HU" dirty="0"/>
                    </a:p>
                  </a:txBody>
                  <a:tcPr anchor="ctr">
                    <a:solidFill>
                      <a:schemeClr val="accent6">
                        <a:lumMod val="20000"/>
                        <a:lumOff val="80000"/>
                      </a:schemeClr>
                    </a:solidFill>
                  </a:tcPr>
                </a:tc>
              </a:tr>
              <a:tr h="640127">
                <a:tc vMerge="1">
                  <a:txBody>
                    <a:bodyPr/>
                    <a:lstStyle/>
                    <a:p>
                      <a:endParaRPr lang="hu-HU" b="0" dirty="0">
                        <a:latin typeface="Arial" pitchFamily="34" charset="0"/>
                        <a:cs typeface="Arial" pitchFamily="34" charset="0"/>
                      </a:endParaRPr>
                    </a:p>
                  </a:txBody>
                  <a:tcPr anchor="ctr">
                    <a:solidFill>
                      <a:schemeClr val="accent6">
                        <a:lumMod val="20000"/>
                        <a:lumOff val="80000"/>
                      </a:schemeClr>
                    </a:solidFill>
                  </a:tcPr>
                </a:tc>
                <a:tc vMerge="1">
                  <a:txBody>
                    <a:bodyPr/>
                    <a:lstStyle/>
                    <a:p>
                      <a:pPr algn="ctr"/>
                      <a:endParaRPr lang="hu-HU" b="0" dirty="0">
                        <a:latin typeface="Arial" pitchFamily="34" charset="0"/>
                        <a:cs typeface="Arial" pitchFamily="34" charset="0"/>
                      </a:endParaRPr>
                    </a:p>
                  </a:txBody>
                  <a:tcPr anchor="ctr">
                    <a:solidFill>
                      <a:schemeClr val="accent6">
                        <a:lumMod val="20000"/>
                        <a:lumOff val="80000"/>
                      </a:schemeClr>
                    </a:solidFill>
                  </a:tcPr>
                </a:tc>
                <a:tc vMerge="1">
                  <a:txBody>
                    <a:bodyPr/>
                    <a:lstStyle/>
                    <a:p>
                      <a:pPr algn="ctr"/>
                      <a:endParaRPr lang="hu-HU" b="0" dirty="0">
                        <a:latin typeface="Arial" pitchFamily="34" charset="0"/>
                        <a:cs typeface="Arial" pitchFamily="34" charset="0"/>
                      </a:endParaRPr>
                    </a:p>
                  </a:txBody>
                  <a:tcPr anchor="ctr">
                    <a:solidFill>
                      <a:schemeClr val="accent6">
                        <a:lumMod val="20000"/>
                        <a:lumOff val="80000"/>
                      </a:schemeClr>
                    </a:solidFill>
                  </a:tcPr>
                </a:tc>
                <a:tc>
                  <a:txBody>
                    <a:bodyPr/>
                    <a:lstStyle/>
                    <a:p>
                      <a:pPr algn="ctr"/>
                      <a:r>
                        <a:rPr lang="hu-HU" sz="1800" dirty="0" smtClean="0"/>
                        <a:t>Középiskola</a:t>
                      </a:r>
                    </a:p>
                    <a:p>
                      <a:pPr algn="ctr"/>
                      <a:r>
                        <a:rPr lang="hu-HU" sz="1800" dirty="0" smtClean="0"/>
                        <a:t>14-18</a:t>
                      </a:r>
                      <a:endParaRPr lang="hu-HU" sz="1800" dirty="0"/>
                    </a:p>
                  </a:txBody>
                  <a:tcPr marL="91449" marR="91449" marT="45723" marB="45723" anchor="ctr">
                    <a:solidFill>
                      <a:schemeClr val="accent6">
                        <a:lumMod val="20000"/>
                        <a:lumOff val="80000"/>
                      </a:schemeClr>
                    </a:solidFill>
                  </a:tcPr>
                </a:tc>
                <a:tc rowSpan="2">
                  <a:txBody>
                    <a:bodyPr/>
                    <a:lstStyle/>
                    <a:p>
                      <a:pPr algn="ctr"/>
                      <a:r>
                        <a:rPr lang="hu-HU" sz="1800" dirty="0" smtClean="0"/>
                        <a:t>47000</a:t>
                      </a:r>
                      <a:endParaRPr lang="hu-HU" sz="1800" dirty="0"/>
                    </a:p>
                  </a:txBody>
                  <a:tcPr marL="91449" marR="91449" marT="45723" marB="45723" anchor="ctr">
                    <a:solidFill>
                      <a:schemeClr val="accent6">
                        <a:lumMod val="20000"/>
                        <a:lumOff val="80000"/>
                      </a:schemeClr>
                    </a:solidFill>
                  </a:tcPr>
                </a:tc>
              </a:tr>
              <a:tr h="784642">
                <a:tc>
                  <a:txBody>
                    <a:bodyPr/>
                    <a:lstStyle/>
                    <a:p>
                      <a:r>
                        <a:rPr lang="hu-HU" sz="1800" b="0" dirty="0" smtClean="0">
                          <a:latin typeface="Arial" pitchFamily="34" charset="0"/>
                          <a:cs typeface="Arial" pitchFamily="34" charset="0"/>
                        </a:rPr>
                        <a:t>Szakiskolai tanár</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a:txBody>
                    <a:bodyPr/>
                    <a:lstStyle/>
                    <a:p>
                      <a:pPr algn="ctr"/>
                      <a:r>
                        <a:rPr lang="hu-HU" sz="1800" b="0" dirty="0" smtClean="0">
                          <a:latin typeface="Arial" pitchFamily="34" charset="0"/>
                          <a:cs typeface="Arial" pitchFamily="34" charset="0"/>
                        </a:rPr>
                        <a:t>Egyetem</a:t>
                      </a:r>
                    </a:p>
                  </a:txBody>
                  <a:tcPr marL="91449" marR="91449" marT="45723" marB="45723" anchor="ctr">
                    <a:solidFill>
                      <a:schemeClr val="accent6">
                        <a:lumMod val="20000"/>
                        <a:lumOff val="80000"/>
                      </a:schemeClr>
                    </a:solidFill>
                  </a:tcPr>
                </a:tc>
                <a:tc>
                  <a:txBody>
                    <a:bodyPr/>
                    <a:lstStyle/>
                    <a:p>
                      <a:pPr algn="ctr"/>
                      <a:r>
                        <a:rPr lang="hu-HU" sz="1800" b="0" dirty="0" smtClean="0">
                          <a:latin typeface="Arial" pitchFamily="34" charset="0"/>
                          <a:cs typeface="Arial" pitchFamily="34" charset="0"/>
                        </a:rPr>
                        <a:t>14-18</a:t>
                      </a:r>
                      <a:endParaRPr lang="hu-HU" sz="1800" b="0" dirty="0">
                        <a:latin typeface="Arial" pitchFamily="34" charset="0"/>
                        <a:cs typeface="Arial" pitchFamily="34" charset="0"/>
                      </a:endParaRPr>
                    </a:p>
                  </a:txBody>
                  <a:tcPr marL="91449" marR="91449" marT="45723" marB="45723" anchor="ctr">
                    <a:solidFill>
                      <a:schemeClr val="accent6">
                        <a:lumMod val="20000"/>
                        <a:lumOff val="80000"/>
                      </a:schemeClr>
                    </a:solidFill>
                  </a:tcPr>
                </a:tc>
                <a:tc>
                  <a:txBody>
                    <a:bodyPr/>
                    <a:lstStyle/>
                    <a:p>
                      <a:pPr algn="ctr"/>
                      <a:r>
                        <a:rPr lang="hu-HU" sz="1800" dirty="0" smtClean="0"/>
                        <a:t>Szakiskola</a:t>
                      </a:r>
                    </a:p>
                    <a:p>
                      <a:pPr algn="ctr"/>
                      <a:r>
                        <a:rPr lang="hu-HU" sz="1800" dirty="0" smtClean="0"/>
                        <a:t>14-18</a:t>
                      </a:r>
                      <a:endParaRPr lang="hu-HU" sz="1800" dirty="0"/>
                    </a:p>
                  </a:txBody>
                  <a:tcPr marL="91449" marR="91449" marT="45723" marB="45723" anchor="ctr">
                    <a:solidFill>
                      <a:schemeClr val="accent6">
                        <a:lumMod val="20000"/>
                        <a:lumOff val="80000"/>
                      </a:schemeClr>
                    </a:solidFill>
                  </a:tcPr>
                </a:tc>
                <a:tc vMerge="1">
                  <a:txBody>
                    <a:bodyPr/>
                    <a:lstStyle/>
                    <a:p>
                      <a:pPr algn="ctr"/>
                      <a:endParaRPr lang="hu-HU" dirty="0"/>
                    </a:p>
                  </a:txBody>
                  <a:tcPr anchor="ctr">
                    <a:solidFill>
                      <a:schemeClr val="accent6">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8434" name="Cím 1"/>
          <p:cNvSpPr>
            <a:spLocks noGrp="1"/>
          </p:cNvSpPr>
          <p:nvPr>
            <p:ph type="ctrTitle"/>
          </p:nvPr>
        </p:nvSpPr>
        <p:spPr>
          <a:xfrm>
            <a:off x="684213" y="476250"/>
            <a:ext cx="7772400" cy="865188"/>
          </a:xfrm>
        </p:spPr>
        <p:txBody>
          <a:bodyPr/>
          <a:lstStyle/>
          <a:p>
            <a:pPr eaLnBrk="1" hangingPunct="1"/>
            <a:r>
              <a:rPr lang="hu-HU" sz="2800" b="1" smtClean="0">
                <a:solidFill>
                  <a:srgbClr val="0F0F83"/>
                </a:solidFill>
                <a:latin typeface="Arial" charset="0"/>
                <a:cs typeface="Arial" charset="0"/>
              </a:rPr>
              <a:t>A kezdő tanárok száma</a:t>
            </a:r>
            <a:endParaRPr lang="en-GB" sz="2800" b="1" smtClean="0">
              <a:solidFill>
                <a:srgbClr val="0F0F83"/>
              </a:solidFill>
              <a:latin typeface="Arial" charset="0"/>
              <a:cs typeface="Arial" charset="0"/>
            </a:endParaRPr>
          </a:p>
        </p:txBody>
      </p:sp>
      <p:pic>
        <p:nvPicPr>
          <p:cNvPr id="18435"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8436"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8437"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6" name="Szabadkézi sokszög 15"/>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9" name="Cím 1"/>
          <p:cNvSpPr txBox="1">
            <a:spLocks/>
          </p:cNvSpPr>
          <p:nvPr/>
        </p:nvSpPr>
        <p:spPr bwMode="auto">
          <a:xfrm>
            <a:off x="468313" y="1557338"/>
            <a:ext cx="8135937" cy="2952750"/>
          </a:xfrm>
          <a:prstGeom prst="rect">
            <a:avLst/>
          </a:prstGeom>
          <a:noFill/>
          <a:ln w="9525">
            <a:noFill/>
            <a:miter lim="800000"/>
            <a:headEnd/>
            <a:tailEnd/>
          </a:ln>
        </p:spPr>
        <p:txBody>
          <a:bodyPr/>
          <a:lstStyle/>
          <a:p>
            <a:pPr>
              <a:lnSpc>
                <a:spcPct val="150000"/>
              </a:lnSpc>
              <a:defRPr/>
            </a:pPr>
            <a:r>
              <a:rPr lang="hu-HU" sz="2400" b="1" dirty="0">
                <a:ea typeface="+mj-ea"/>
              </a:rPr>
              <a:t>A tanárok száma az elmúlt években kicsit csökkent</a:t>
            </a:r>
            <a:r>
              <a:rPr lang="en-US" sz="2400" b="1" dirty="0">
                <a:ea typeface="+mj-ea"/>
              </a:rPr>
              <a:t>. </a:t>
            </a:r>
            <a:r>
              <a:rPr lang="hu-HU" sz="2400" b="1" dirty="0">
                <a:ea typeface="+mj-ea"/>
              </a:rPr>
              <a:t>Körülbelül </a:t>
            </a:r>
            <a:r>
              <a:rPr lang="en-US" sz="2400" b="1" dirty="0">
                <a:ea typeface="+mj-ea"/>
              </a:rPr>
              <a:t> 1000-1200</a:t>
            </a:r>
            <a:r>
              <a:rPr lang="hu-HU" sz="2400" b="1" dirty="0" err="1">
                <a:ea typeface="+mj-ea"/>
              </a:rPr>
              <a:t>-zal</a:t>
            </a:r>
            <a:r>
              <a:rPr lang="hu-HU" sz="2400" b="1" dirty="0">
                <a:ea typeface="+mj-ea"/>
              </a:rPr>
              <a:t> több tanár ment nyugdíjba, mint ahány munkába álló volt. Ez a csökkenés „normális”, mert a gyerekek száma is csökken. </a:t>
            </a:r>
          </a:p>
          <a:p>
            <a:pPr>
              <a:lnSpc>
                <a:spcPct val="150000"/>
              </a:lnSpc>
              <a:defRPr/>
            </a:pPr>
            <a:r>
              <a:rPr lang="hu-HU" sz="2400" b="1" dirty="0">
                <a:ea typeface="+mj-ea"/>
              </a:rPr>
              <a:t>A tendencia hasonló a legtöbb EU országban.</a:t>
            </a:r>
            <a:endParaRPr lang="en-US" sz="2400" b="1" dirty="0">
              <a:ea typeface="+mj-ea"/>
            </a:endParaRPr>
          </a:p>
          <a:p>
            <a:pPr>
              <a:lnSpc>
                <a:spcPct val="150000"/>
              </a:lnSpc>
              <a:defRPr/>
            </a:pPr>
            <a:r>
              <a:rPr lang="hu-HU" sz="2400" b="1" dirty="0">
                <a:ea typeface="+mj-ea"/>
              </a:rPr>
              <a:t>Ezen csökkenő szám mellett is évente kb. 5000 új tanár kezd dolgozni az oktatási intézményekben.</a:t>
            </a:r>
            <a:endParaRPr lang="en-US" sz="2400" b="1" dirty="0">
              <a:ea typeface="+mj-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9458" name="Cím 1"/>
          <p:cNvSpPr>
            <a:spLocks noGrp="1"/>
          </p:cNvSpPr>
          <p:nvPr>
            <p:ph type="ctrTitle"/>
          </p:nvPr>
        </p:nvSpPr>
        <p:spPr>
          <a:xfrm>
            <a:off x="684213" y="692150"/>
            <a:ext cx="7772400" cy="1152525"/>
          </a:xfrm>
        </p:spPr>
        <p:txBody>
          <a:bodyPr/>
          <a:lstStyle/>
          <a:p>
            <a:pPr eaLnBrk="1" hangingPunct="1"/>
            <a:r>
              <a:rPr lang="hu-HU" sz="3600" b="1" smtClean="0">
                <a:solidFill>
                  <a:srgbClr val="0F0F83"/>
                </a:solidFill>
                <a:latin typeface="Arial" charset="0"/>
                <a:cs typeface="Arial" charset="0"/>
              </a:rPr>
              <a:t>Kezdő tanárok mentorálása</a:t>
            </a:r>
            <a:endParaRPr lang="en-GB" sz="3600" b="1" smtClean="0">
              <a:solidFill>
                <a:srgbClr val="0F0F83"/>
              </a:solidFill>
              <a:latin typeface="Arial" charset="0"/>
              <a:cs typeface="Arial" charset="0"/>
            </a:endParaRPr>
          </a:p>
        </p:txBody>
      </p:sp>
      <p:pic>
        <p:nvPicPr>
          <p:cNvPr id="19459"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9460"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9461"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6" name="Szövegdoboz 5"/>
          <p:cNvSpPr txBox="1">
            <a:spLocks/>
          </p:cNvSpPr>
          <p:nvPr/>
        </p:nvSpPr>
        <p:spPr>
          <a:xfrm>
            <a:off x="500034" y="2730597"/>
            <a:ext cx="1928826" cy="57150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hu-HU" sz="2400" dirty="0">
                <a:latin typeface="Arial" pitchFamily="34" charset="0"/>
                <a:cs typeface="Arial" pitchFamily="34" charset="0"/>
              </a:rPr>
              <a:t>Múlt</a:t>
            </a:r>
          </a:p>
        </p:txBody>
      </p:sp>
      <p:sp>
        <p:nvSpPr>
          <p:cNvPr id="9" name="Szövegdoboz 8"/>
          <p:cNvSpPr txBox="1">
            <a:spLocks/>
          </p:cNvSpPr>
          <p:nvPr/>
        </p:nvSpPr>
        <p:spPr>
          <a:xfrm>
            <a:off x="3500430" y="2730597"/>
            <a:ext cx="1928826" cy="57150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hu-HU" sz="2400" dirty="0">
                <a:latin typeface="Arial" pitchFamily="34" charset="0"/>
                <a:cs typeface="Arial" pitchFamily="34" charset="0"/>
              </a:rPr>
              <a:t>Jelen</a:t>
            </a:r>
          </a:p>
        </p:txBody>
      </p:sp>
      <p:sp>
        <p:nvSpPr>
          <p:cNvPr id="10" name="Szövegdoboz 9"/>
          <p:cNvSpPr txBox="1">
            <a:spLocks/>
          </p:cNvSpPr>
          <p:nvPr/>
        </p:nvSpPr>
        <p:spPr>
          <a:xfrm>
            <a:off x="6429388" y="2730597"/>
            <a:ext cx="1928826" cy="57150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hu-HU" sz="2400" dirty="0">
                <a:latin typeface="Arial" pitchFamily="34" charset="0"/>
                <a:cs typeface="Arial" pitchFamily="34" charset="0"/>
              </a:rPr>
              <a:t>Jövő</a:t>
            </a:r>
          </a:p>
        </p:txBody>
      </p:sp>
      <p:sp>
        <p:nvSpPr>
          <p:cNvPr id="13" name="Cím 1"/>
          <p:cNvSpPr txBox="1">
            <a:spLocks/>
          </p:cNvSpPr>
          <p:nvPr/>
        </p:nvSpPr>
        <p:spPr bwMode="auto">
          <a:xfrm>
            <a:off x="438150" y="3659188"/>
            <a:ext cx="2562225" cy="1285875"/>
          </a:xfrm>
          <a:prstGeom prst="rect">
            <a:avLst/>
          </a:prstGeom>
          <a:noFill/>
          <a:ln w="9525">
            <a:noFill/>
            <a:miter lim="800000"/>
            <a:headEnd/>
            <a:tailEnd/>
          </a:ln>
        </p:spPr>
        <p:txBody>
          <a:bodyPr/>
          <a:lstStyle/>
          <a:p>
            <a:pPr>
              <a:defRPr/>
            </a:pPr>
            <a:r>
              <a:rPr lang="hu-HU" sz="2000" b="1" dirty="0">
                <a:ea typeface="+mj-ea"/>
              </a:rPr>
              <a:t>Ami volt, és ami néhol most is van.</a:t>
            </a:r>
            <a:endParaRPr lang="en-GB" sz="2000" b="1" dirty="0">
              <a:ea typeface="+mj-ea"/>
            </a:endParaRPr>
          </a:p>
        </p:txBody>
      </p:sp>
      <p:sp>
        <p:nvSpPr>
          <p:cNvPr id="14" name="Cím 1"/>
          <p:cNvSpPr txBox="1">
            <a:spLocks/>
          </p:cNvSpPr>
          <p:nvPr/>
        </p:nvSpPr>
        <p:spPr bwMode="auto">
          <a:xfrm>
            <a:off x="3508375" y="3659188"/>
            <a:ext cx="2071688" cy="1214437"/>
          </a:xfrm>
          <a:prstGeom prst="rect">
            <a:avLst/>
          </a:prstGeom>
          <a:noFill/>
          <a:ln w="9525">
            <a:noFill/>
            <a:miter lim="800000"/>
            <a:headEnd/>
            <a:tailEnd/>
          </a:ln>
        </p:spPr>
        <p:txBody>
          <a:bodyPr/>
          <a:lstStyle/>
          <a:p>
            <a:pPr>
              <a:defRPr/>
            </a:pPr>
            <a:r>
              <a:rPr lang="hu-HU" sz="2000" b="1" dirty="0">
                <a:ea typeface="+mj-ea"/>
              </a:rPr>
              <a:t>A mai helyzet.</a:t>
            </a:r>
            <a:endParaRPr lang="en-GB" sz="2000" b="1" dirty="0"/>
          </a:p>
        </p:txBody>
      </p:sp>
      <p:sp>
        <p:nvSpPr>
          <p:cNvPr id="15" name="Cím 1"/>
          <p:cNvSpPr txBox="1">
            <a:spLocks/>
          </p:cNvSpPr>
          <p:nvPr/>
        </p:nvSpPr>
        <p:spPr bwMode="auto">
          <a:xfrm>
            <a:off x="6216650" y="3659188"/>
            <a:ext cx="2532063" cy="1785937"/>
          </a:xfrm>
          <a:prstGeom prst="rect">
            <a:avLst/>
          </a:prstGeom>
          <a:noFill/>
          <a:ln w="9525">
            <a:noFill/>
            <a:miter lim="800000"/>
            <a:headEnd/>
            <a:tailEnd/>
          </a:ln>
        </p:spPr>
        <p:txBody>
          <a:bodyPr/>
          <a:lstStyle/>
          <a:p>
            <a:pPr>
              <a:defRPr/>
            </a:pPr>
            <a:r>
              <a:rPr lang="hu-HU" sz="2000" b="1" dirty="0">
                <a:ea typeface="+mj-ea"/>
              </a:rPr>
              <a:t>A tervezett jövő, </a:t>
            </a:r>
          </a:p>
          <a:p>
            <a:pPr>
              <a:defRPr/>
            </a:pPr>
            <a:r>
              <a:rPr lang="hu-HU" sz="2000" b="1" dirty="0">
                <a:ea typeface="+mj-ea"/>
              </a:rPr>
              <a:t>ami mindig sokkal szebbnek tűnik.</a:t>
            </a:r>
            <a:endParaRPr lang="en-GB" sz="2000" b="1" dirty="0">
              <a:ea typeface="+mj-ea"/>
            </a:endParaRPr>
          </a:p>
        </p:txBody>
      </p:sp>
      <p:sp>
        <p:nvSpPr>
          <p:cNvPr id="16" name="Szabadkézi sokszög 15"/>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0482"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0483"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0484"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20485" name="Szövegdoboz 5"/>
          <p:cNvSpPr txBox="1">
            <a:spLocks/>
          </p:cNvSpPr>
          <p:nvPr/>
        </p:nvSpPr>
        <p:spPr bwMode="auto">
          <a:xfrm>
            <a:off x="500063" y="1643063"/>
            <a:ext cx="8143875" cy="4519612"/>
          </a:xfrm>
          <a:prstGeom prst="rect">
            <a:avLst/>
          </a:prstGeom>
          <a:noFill/>
          <a:ln w="9525">
            <a:noFill/>
            <a:miter lim="800000"/>
            <a:headEnd/>
            <a:tailEnd/>
          </a:ln>
        </p:spPr>
        <p:txBody>
          <a:bodyPr/>
          <a:lstStyle/>
          <a:p>
            <a:r>
              <a:rPr lang="hu-HU" sz="2800" b="1"/>
              <a:t>Habár nem volt központi előírás és szabályozás egyes nagyobb vagy lelkesebb iskolákban volt és van támogatás. </a:t>
            </a:r>
            <a:br>
              <a:rPr lang="hu-HU" sz="2800" b="1"/>
            </a:br>
            <a:r>
              <a:rPr lang="hu-HU" sz="2800" b="1"/>
              <a:t>Általában egy-két évig nincs extra feladat,  segítő egy tapasztaltabb kolléga mellett, délutáni, tanórán kívüli foglalkozásokat vezet, ahol kisebb létszámú csoportok vannak…</a:t>
            </a:r>
          </a:p>
        </p:txBody>
      </p:sp>
      <p:sp>
        <p:nvSpPr>
          <p:cNvPr id="8" name="Szövegdoboz 7"/>
          <p:cNvSpPr txBox="1">
            <a:spLocks/>
          </p:cNvSpPr>
          <p:nvPr/>
        </p:nvSpPr>
        <p:spPr>
          <a:xfrm>
            <a:off x="3571868" y="571480"/>
            <a:ext cx="1928826" cy="57150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hu-HU" sz="2400" dirty="0">
                <a:latin typeface="Arial" pitchFamily="34" charset="0"/>
                <a:cs typeface="Arial" pitchFamily="34" charset="0"/>
              </a:rPr>
              <a:t>Múlt</a:t>
            </a:r>
          </a:p>
        </p:txBody>
      </p:sp>
      <p:sp>
        <p:nvSpPr>
          <p:cNvPr id="7" name="Szabadkézi sokszög 6"/>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074" name="Cím 1"/>
          <p:cNvSpPr>
            <a:spLocks noGrp="1"/>
          </p:cNvSpPr>
          <p:nvPr>
            <p:ph type="ctrTitle"/>
          </p:nvPr>
        </p:nvSpPr>
        <p:spPr>
          <a:xfrm>
            <a:off x="468313" y="619125"/>
            <a:ext cx="8270875" cy="2738438"/>
          </a:xfrm>
        </p:spPr>
        <p:txBody>
          <a:bodyPr/>
          <a:lstStyle/>
          <a:p>
            <a:pPr eaLnBrk="1" hangingPunct="1"/>
            <a:r>
              <a:rPr lang="hu-HU" sz="4000" b="1" smtClean="0">
                <a:latin typeface="Arial" charset="0"/>
                <a:cs typeface="Arial" charset="0"/>
              </a:rPr>
              <a:t>I.</a:t>
            </a:r>
            <a:br>
              <a:rPr lang="hu-HU" sz="4000" b="1" smtClean="0">
                <a:latin typeface="Arial" charset="0"/>
                <a:cs typeface="Arial" charset="0"/>
              </a:rPr>
            </a:br>
            <a:r>
              <a:rPr lang="hu-HU" sz="4000" b="1" smtClean="0">
                <a:latin typeface="Arial" charset="0"/>
                <a:cs typeface="Arial" charset="0"/>
              </a:rPr>
              <a:t>Kezdő tanárok </a:t>
            </a:r>
            <a:br>
              <a:rPr lang="hu-HU" sz="4000" b="1" smtClean="0">
                <a:latin typeface="Arial" charset="0"/>
                <a:cs typeface="Arial" charset="0"/>
              </a:rPr>
            </a:br>
            <a:r>
              <a:rPr lang="hu-HU" sz="4000" b="1" smtClean="0">
                <a:latin typeface="Arial" charset="0"/>
                <a:cs typeface="Arial" charset="0"/>
              </a:rPr>
              <a:t>támogatási rendszere</a:t>
            </a:r>
            <a:br>
              <a:rPr lang="hu-HU" sz="4000" b="1" smtClean="0">
                <a:latin typeface="Arial" charset="0"/>
                <a:cs typeface="Arial" charset="0"/>
              </a:rPr>
            </a:br>
            <a:r>
              <a:rPr lang="hu-HU" sz="4000" b="1" smtClean="0">
                <a:latin typeface="Arial" charset="0"/>
                <a:cs typeface="Arial" charset="0"/>
              </a:rPr>
              <a:t>(mentorálás)</a:t>
            </a:r>
            <a:endParaRPr lang="en-GB" sz="4000" b="1" smtClean="0">
              <a:latin typeface="Arial" charset="0"/>
              <a:cs typeface="Arial" charset="0"/>
            </a:endParaRPr>
          </a:p>
        </p:txBody>
      </p:sp>
      <p:pic>
        <p:nvPicPr>
          <p:cNvPr id="3075"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076"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077"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3079" name="Cím 1"/>
          <p:cNvSpPr txBox="1">
            <a:spLocks/>
          </p:cNvSpPr>
          <p:nvPr/>
        </p:nvSpPr>
        <p:spPr bwMode="auto">
          <a:xfrm>
            <a:off x="468313" y="4076700"/>
            <a:ext cx="8270875" cy="1585913"/>
          </a:xfrm>
          <a:prstGeom prst="rect">
            <a:avLst/>
          </a:prstGeom>
          <a:noFill/>
          <a:ln w="9525">
            <a:noFill/>
            <a:miter lim="800000"/>
            <a:headEnd/>
            <a:tailEnd/>
          </a:ln>
        </p:spPr>
        <p:txBody>
          <a:bodyPr anchor="ctr"/>
          <a:lstStyle/>
          <a:p>
            <a:pPr algn="ctr"/>
            <a:r>
              <a:rPr lang="hu-HU" sz="4000" b="1"/>
              <a:t>II.</a:t>
            </a:r>
          </a:p>
          <a:p>
            <a:pPr algn="ctr"/>
            <a:r>
              <a:rPr lang="hu-HU" sz="4000" b="1"/>
              <a:t>Tanártovábbképzési rendszerek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1506"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1507"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1508"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6389" name="Szövegdoboz 5"/>
          <p:cNvSpPr txBox="1">
            <a:spLocks/>
          </p:cNvSpPr>
          <p:nvPr/>
        </p:nvSpPr>
        <p:spPr bwMode="auto">
          <a:xfrm>
            <a:off x="357188" y="1571625"/>
            <a:ext cx="8429625" cy="4500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hu-HU" sz="2400" b="1" dirty="0" smtClean="0">
                <a:latin typeface="+mn-lt"/>
              </a:rPr>
              <a:t>A közalkalmazotti törvény megváltozása után az iskoláknak (elvileg) meg kellett alkotni a saját gyakornoki szabályzatukat és rendszerüket, amihez kaptak útmutatást és mintát. </a:t>
            </a:r>
            <a:r>
              <a:rPr lang="en-GB" sz="2400" b="1" dirty="0" smtClean="0">
                <a:latin typeface="+mn-lt"/>
              </a:rPr>
              <a:t> </a:t>
            </a:r>
          </a:p>
          <a:p>
            <a:pPr eaLnBrk="1" hangingPunct="1">
              <a:defRPr/>
            </a:pPr>
            <a:endParaRPr lang="en-GB" sz="2000" b="1" dirty="0" smtClean="0">
              <a:latin typeface="+mn-lt"/>
            </a:endParaRPr>
          </a:p>
          <a:p>
            <a:pPr eaLnBrk="1" hangingPunct="1">
              <a:defRPr/>
            </a:pPr>
            <a:r>
              <a:rPr lang="hu-HU" sz="2000" b="1" dirty="0" smtClean="0">
                <a:latin typeface="+mn-lt"/>
              </a:rPr>
              <a:t>A közalkalmazotti törvény változásának nem ez volt a fő célja, ez csak melléktermék. Három éves periódust biztosít gyakornoki időnek, illetve a munkáltatónak, hogy viszonylag fájdalommentesen szabadulhasson meg a nem megfelelő alkalmazottól. </a:t>
            </a:r>
          </a:p>
          <a:p>
            <a:pPr eaLnBrk="1" hangingPunct="1">
              <a:defRPr/>
            </a:pPr>
            <a:endParaRPr lang="hu-HU" sz="2400" dirty="0" smtClean="0">
              <a:latin typeface="+mn-lt"/>
            </a:endParaRPr>
          </a:p>
          <a:p>
            <a:pPr eaLnBrk="1" hangingPunct="1">
              <a:defRPr/>
            </a:pPr>
            <a:r>
              <a:rPr lang="hu-HU" sz="2400" b="1" dirty="0" smtClean="0">
                <a:latin typeface="+mn-lt"/>
              </a:rPr>
              <a:t>Elvileg minden munkáltató köteles létrehozni a saját gyakornoki szabályzatát. Elvileg.</a:t>
            </a:r>
            <a:endParaRPr lang="en-GB" sz="2400" b="1" dirty="0" smtClean="0">
              <a:latin typeface="+mn-lt"/>
            </a:endParaRPr>
          </a:p>
        </p:txBody>
      </p:sp>
      <p:sp>
        <p:nvSpPr>
          <p:cNvPr id="8" name="Szövegdoboz 7"/>
          <p:cNvSpPr txBox="1">
            <a:spLocks/>
          </p:cNvSpPr>
          <p:nvPr/>
        </p:nvSpPr>
        <p:spPr>
          <a:xfrm>
            <a:off x="3571868" y="571480"/>
            <a:ext cx="1928826" cy="57150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hu-HU" sz="2400" dirty="0">
                <a:latin typeface="Arial" pitchFamily="34" charset="0"/>
                <a:cs typeface="Arial" pitchFamily="34" charset="0"/>
              </a:rPr>
              <a:t>Jelen(1)</a:t>
            </a:r>
          </a:p>
        </p:txBody>
      </p:sp>
      <p:sp>
        <p:nvSpPr>
          <p:cNvPr id="7" name="Szabadkézi sokszög 6"/>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2530"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2531"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2532"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22533" name="Szövegdoboz 5"/>
          <p:cNvSpPr txBox="1">
            <a:spLocks/>
          </p:cNvSpPr>
          <p:nvPr/>
        </p:nvSpPr>
        <p:spPr bwMode="auto">
          <a:xfrm>
            <a:off x="357188" y="1231900"/>
            <a:ext cx="8429625" cy="4500563"/>
          </a:xfrm>
          <a:prstGeom prst="rect">
            <a:avLst/>
          </a:prstGeom>
          <a:noFill/>
          <a:ln w="9525">
            <a:noFill/>
            <a:miter lim="800000"/>
            <a:headEnd/>
            <a:tailEnd/>
          </a:ln>
        </p:spPr>
        <p:txBody>
          <a:bodyPr/>
          <a:lstStyle/>
          <a:p>
            <a:r>
              <a:rPr lang="hu-HU" sz="2400">
                <a:latin typeface="Calibri" pitchFamily="34" charset="0"/>
              </a:rPr>
              <a:t>Például:</a:t>
            </a:r>
          </a:p>
          <a:p>
            <a:pPr eaLnBrk="0" hangingPunct="0"/>
            <a:r>
              <a:rPr lang="hu-HU" sz="1600" b="1">
                <a:latin typeface="Calibri" pitchFamily="34" charset="0"/>
              </a:rPr>
              <a:t>Gyakornoki szabályzat  </a:t>
            </a:r>
            <a:endParaRPr lang="hu-HU" sz="1600">
              <a:latin typeface="Calibri" pitchFamily="34" charset="0"/>
            </a:endParaRPr>
          </a:p>
          <a:p>
            <a:pPr eaLnBrk="0" hangingPunct="0"/>
            <a:r>
              <a:rPr lang="hu-HU" sz="1600">
                <a:latin typeface="Calibri" pitchFamily="34" charset="0"/>
              </a:rPr>
              <a:t>A közalkalmazottakról szóló 1992. évi XXXIII. törvény 22. § (9) bekezdés, valamint a közalkalmazottakról szóló 1992. évi XXXIII. törvény végrehajtásáról a közoktatási intézményekben tárgyú 138/1992. (X. 8.) Korm. rendelet  4/B. § (1) bekezdése szerint az alábbi szabályzat a gyakornoki követelmények teljesítésével és teljesítmény mérésével, értékelésével összefüggő eljárásrendet rögzíti.</a:t>
            </a:r>
          </a:p>
          <a:p>
            <a:pPr eaLnBrk="0" hangingPunct="0"/>
            <a:endParaRPr lang="hu-HU" sz="1600">
              <a:latin typeface="Calibri" pitchFamily="34" charset="0"/>
            </a:endParaRPr>
          </a:p>
          <a:p>
            <a:pPr eaLnBrk="0" hangingPunct="0"/>
            <a:r>
              <a:rPr lang="hu-HU" sz="1600" b="1">
                <a:latin typeface="Calibri" pitchFamily="34" charset="0"/>
              </a:rPr>
              <a:t>1. Fogalmak meghatározása</a:t>
            </a:r>
          </a:p>
          <a:p>
            <a:pPr eaLnBrk="0" hangingPunct="0"/>
            <a:r>
              <a:rPr lang="hu-HU" sz="1600" b="1">
                <a:latin typeface="Calibri" pitchFamily="34" charset="0"/>
              </a:rPr>
              <a:t>2. A szabályzat célja</a:t>
            </a:r>
            <a:r>
              <a:rPr lang="hu-HU" sz="1600">
                <a:latin typeface="Calibri" pitchFamily="34" charset="0"/>
              </a:rPr>
              <a:t>    </a:t>
            </a:r>
          </a:p>
          <a:p>
            <a:pPr eaLnBrk="0" hangingPunct="0"/>
            <a:r>
              <a:rPr lang="hu-HU" sz="1600" b="1">
                <a:latin typeface="Calibri" pitchFamily="34" charset="0"/>
              </a:rPr>
              <a:t>3. A szabályzat területi, személyi hatálya</a:t>
            </a:r>
            <a:endParaRPr lang="hu-HU" sz="1600">
              <a:latin typeface="Calibri" pitchFamily="34" charset="0"/>
            </a:endParaRPr>
          </a:p>
          <a:p>
            <a:pPr eaLnBrk="0" hangingPunct="0"/>
            <a:r>
              <a:rPr lang="hu-HU" sz="1600" b="1">
                <a:latin typeface="Calibri" pitchFamily="34" charset="0"/>
              </a:rPr>
              <a:t>4. A szabályzat időbeli hatálya</a:t>
            </a:r>
          </a:p>
          <a:p>
            <a:pPr eaLnBrk="0" hangingPunct="0"/>
            <a:r>
              <a:rPr lang="hu-HU" sz="1600" b="1">
                <a:latin typeface="Calibri" pitchFamily="34" charset="0"/>
              </a:rPr>
              <a:t>5. A szabályzat módosítása</a:t>
            </a:r>
          </a:p>
          <a:p>
            <a:pPr eaLnBrk="0" hangingPunct="0"/>
            <a:r>
              <a:rPr lang="hu-HU" sz="1600" b="1">
                <a:latin typeface="Calibri" pitchFamily="34" charset="0"/>
              </a:rPr>
              <a:t>6. A gyakornoki időtartam</a:t>
            </a:r>
          </a:p>
          <a:p>
            <a:pPr eaLnBrk="0" hangingPunct="0"/>
            <a:r>
              <a:rPr lang="hu-HU" sz="1600" b="1">
                <a:latin typeface="Calibri" pitchFamily="34" charset="0"/>
              </a:rPr>
              <a:t>7. A gyakornoki munkavégzés speciális szabályai</a:t>
            </a:r>
          </a:p>
          <a:p>
            <a:pPr eaLnBrk="0" hangingPunct="0"/>
            <a:r>
              <a:rPr lang="hu-HU" sz="1600" b="1">
                <a:latin typeface="Calibri" pitchFamily="34" charset="0"/>
              </a:rPr>
              <a:t>8. A gyakornoki tapasztalatszerzés, számonkérés módszerei</a:t>
            </a:r>
          </a:p>
          <a:p>
            <a:pPr eaLnBrk="0" hangingPunct="0"/>
            <a:r>
              <a:rPr lang="hu-HU" sz="1600" b="1">
                <a:latin typeface="Calibri" pitchFamily="34" charset="0"/>
              </a:rPr>
              <a:t>9. A szakmai segítő kijelölése, feladata</a:t>
            </a:r>
          </a:p>
          <a:p>
            <a:pPr eaLnBrk="0" hangingPunct="0"/>
            <a:r>
              <a:rPr lang="hu-HU" sz="1600" b="1">
                <a:latin typeface="Calibri" pitchFamily="34" charset="0"/>
              </a:rPr>
              <a:t>10. A gyakornok értékelése, minősítése</a:t>
            </a:r>
          </a:p>
          <a:p>
            <a:pPr eaLnBrk="0" hangingPunct="0"/>
            <a:r>
              <a:rPr lang="hu-HU" sz="1600" b="1">
                <a:latin typeface="Calibri" pitchFamily="34" charset="0"/>
              </a:rPr>
              <a:t>11. Záró rendelkezések</a:t>
            </a:r>
            <a:endParaRPr lang="hu-HU" sz="1600" b="1" i="1">
              <a:latin typeface="Calibri" pitchFamily="34" charset="0"/>
            </a:endParaRPr>
          </a:p>
          <a:p>
            <a:pPr eaLnBrk="0" hangingPunct="0"/>
            <a:endParaRPr lang="hu-HU" sz="1400">
              <a:latin typeface="Calibri" pitchFamily="34" charset="0"/>
            </a:endParaRPr>
          </a:p>
        </p:txBody>
      </p:sp>
      <p:sp>
        <p:nvSpPr>
          <p:cNvPr id="8" name="Szövegdoboz 7"/>
          <p:cNvSpPr txBox="1">
            <a:spLocks/>
          </p:cNvSpPr>
          <p:nvPr/>
        </p:nvSpPr>
        <p:spPr>
          <a:xfrm>
            <a:off x="3571868" y="571480"/>
            <a:ext cx="1928826" cy="57150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hu-HU" sz="2400" dirty="0">
                <a:latin typeface="Arial" pitchFamily="34" charset="0"/>
                <a:cs typeface="Arial" pitchFamily="34" charset="0"/>
              </a:rPr>
              <a:t>Jelen (2)</a:t>
            </a:r>
          </a:p>
        </p:txBody>
      </p:sp>
      <p:sp>
        <p:nvSpPr>
          <p:cNvPr id="7" name="Szabadkézi sokszög 6"/>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23554"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3555"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3556"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a:solidFill>
                  <a:srgbClr val="1414AC"/>
                </a:solidFill>
                <a:latin typeface="Arial Rounded MT Bold" pitchFamily="34" charset="0"/>
              </a:rPr>
              <a:t>51. Rátz László Vándorgyűlés</a:t>
            </a:r>
            <a:endParaRPr lang="en-US" sz="1200">
              <a:solidFill>
                <a:srgbClr val="1414AC"/>
              </a:solidFill>
              <a:latin typeface="Arial Rounded MT Bold" pitchFamily="34" charset="0"/>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8437" name="Szövegdoboz 5"/>
          <p:cNvSpPr txBox="1">
            <a:spLocks/>
          </p:cNvSpPr>
          <p:nvPr/>
        </p:nvSpPr>
        <p:spPr bwMode="auto">
          <a:xfrm>
            <a:off x="357188" y="1341438"/>
            <a:ext cx="8429625" cy="439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hu-HU" sz="2400" dirty="0" smtClean="0"/>
              <a:t>Elvileg éppen megreformálják a Közoktatási és a Felsőoktatási törvényt…</a:t>
            </a:r>
          </a:p>
          <a:p>
            <a:pPr eaLnBrk="1" hangingPunct="1">
              <a:defRPr/>
            </a:pPr>
            <a:endParaRPr lang="hu-HU" sz="2400" dirty="0" smtClean="0"/>
          </a:p>
          <a:p>
            <a:pPr eaLnBrk="1" hangingPunct="1">
              <a:defRPr/>
            </a:pPr>
            <a:r>
              <a:rPr lang="hu-HU" sz="2800" dirty="0" smtClean="0"/>
              <a:t>Hároméves terv</a:t>
            </a:r>
          </a:p>
          <a:p>
            <a:pPr eaLnBrk="1" hangingPunct="1">
              <a:defRPr/>
            </a:pPr>
            <a:endParaRPr lang="hu-HU" sz="1050" dirty="0" smtClean="0"/>
          </a:p>
          <a:p>
            <a:pPr eaLnBrk="1" hangingPunct="1">
              <a:defRPr/>
            </a:pPr>
            <a:r>
              <a:rPr lang="hu-HU" sz="2400" b="1" dirty="0" smtClean="0"/>
              <a:t>Az első év az egyetem hatásköre, diploma csak ez után, kezdő fizetés közben jön. Mentor áll a jelölt mellette. </a:t>
            </a:r>
          </a:p>
          <a:p>
            <a:pPr eaLnBrk="1" hangingPunct="1">
              <a:defRPr/>
            </a:pPr>
            <a:endParaRPr lang="hu-HU" sz="2400" b="1" dirty="0" smtClean="0"/>
          </a:p>
          <a:p>
            <a:pPr eaLnBrk="1" hangingPunct="1">
              <a:defRPr/>
            </a:pPr>
            <a:r>
              <a:rPr lang="hu-HU" sz="2400" b="1" dirty="0" smtClean="0"/>
              <a:t>A diploma után még két év gyakornoki periódus, extra feladatok nélkül, beilleszkedés az iskola életébe. </a:t>
            </a:r>
          </a:p>
          <a:p>
            <a:pPr eaLnBrk="1" hangingPunct="1">
              <a:defRPr/>
            </a:pPr>
            <a:endParaRPr lang="hu-HU" sz="2400" b="1" dirty="0" smtClean="0"/>
          </a:p>
          <a:p>
            <a:pPr eaLnBrk="1" hangingPunct="1">
              <a:defRPr/>
            </a:pPr>
            <a:r>
              <a:rPr lang="hu-HU" sz="2400" b="1" dirty="0" smtClean="0"/>
              <a:t>Ha vége, taníthat akárhol.</a:t>
            </a:r>
            <a:endParaRPr lang="hu-HU" sz="2800" dirty="0" smtClean="0"/>
          </a:p>
          <a:p>
            <a:pPr eaLnBrk="1" hangingPunct="1">
              <a:defRPr/>
            </a:pPr>
            <a:endParaRPr lang="hu-HU" sz="2400" dirty="0" smtClean="0"/>
          </a:p>
          <a:p>
            <a:pPr eaLnBrk="1" hangingPunct="1">
              <a:defRPr/>
            </a:pPr>
            <a:endParaRPr lang="hu-HU" sz="2400" dirty="0" smtClean="0"/>
          </a:p>
          <a:p>
            <a:pPr eaLnBrk="1" hangingPunct="1">
              <a:defRPr/>
            </a:pPr>
            <a:endParaRPr lang="en-US" sz="2400" dirty="0" smtClean="0"/>
          </a:p>
          <a:p>
            <a:pPr eaLnBrk="1" hangingPunct="1">
              <a:defRPr/>
            </a:pPr>
            <a:r>
              <a:rPr lang="hu-HU" sz="2400" dirty="0" smtClean="0"/>
              <a:t> </a:t>
            </a:r>
            <a:endParaRPr lang="en-GB" sz="2400" dirty="0" smtClean="0"/>
          </a:p>
        </p:txBody>
      </p:sp>
      <p:sp>
        <p:nvSpPr>
          <p:cNvPr id="8" name="Szövegdoboz 7"/>
          <p:cNvSpPr txBox="1">
            <a:spLocks/>
          </p:cNvSpPr>
          <p:nvPr/>
        </p:nvSpPr>
        <p:spPr>
          <a:xfrm>
            <a:off x="3571868" y="571480"/>
            <a:ext cx="1928826" cy="571504"/>
          </a:xfrm>
          <a:prstGeom prst="rect">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hu-HU" sz="2400" dirty="0">
                <a:latin typeface="Arial" pitchFamily="34" charset="0"/>
                <a:cs typeface="Arial" pitchFamily="34" charset="0"/>
              </a:rPr>
              <a:t>Jövő</a:t>
            </a:r>
          </a:p>
        </p:txBody>
      </p:sp>
      <p:sp>
        <p:nvSpPr>
          <p:cNvPr id="7" name="Szabadkézi sokszög 6"/>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24578" name="Cím 1"/>
          <p:cNvSpPr>
            <a:spLocks noGrp="1"/>
          </p:cNvSpPr>
          <p:nvPr>
            <p:ph type="ctrTitle"/>
          </p:nvPr>
        </p:nvSpPr>
        <p:spPr>
          <a:xfrm>
            <a:off x="684213" y="692150"/>
            <a:ext cx="7772400" cy="4176713"/>
          </a:xfrm>
        </p:spPr>
        <p:txBody>
          <a:bodyPr/>
          <a:lstStyle/>
          <a:p>
            <a:pPr eaLnBrk="1" hangingPunct="1"/>
            <a:r>
              <a:rPr lang="hu-HU" b="1" smtClean="0">
                <a:latin typeface="Arial" charset="0"/>
                <a:cs typeface="Arial" charset="0"/>
              </a:rPr>
              <a:t>II.</a:t>
            </a:r>
            <a:br>
              <a:rPr lang="hu-HU" b="1" smtClean="0">
                <a:latin typeface="Arial" charset="0"/>
                <a:cs typeface="Arial" charset="0"/>
              </a:rPr>
            </a:br>
            <a:r>
              <a:rPr lang="hu-HU" b="1" smtClean="0">
                <a:latin typeface="Arial" charset="0"/>
                <a:cs typeface="Arial" charset="0"/>
              </a:rPr>
              <a:t>Tanártovábbképzés </a:t>
            </a:r>
            <a:endParaRPr lang="en-GB" b="1" smtClean="0">
              <a:latin typeface="Arial" charset="0"/>
              <a:cs typeface="Arial" charset="0"/>
            </a:endParaRPr>
          </a:p>
        </p:txBody>
      </p:sp>
      <p:pic>
        <p:nvPicPr>
          <p:cNvPr id="24579"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4580"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4581"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25602" name="Cím 1"/>
          <p:cNvSpPr>
            <a:spLocks noGrp="1"/>
          </p:cNvSpPr>
          <p:nvPr>
            <p:ph type="ctrTitle"/>
          </p:nvPr>
        </p:nvSpPr>
        <p:spPr>
          <a:xfrm>
            <a:off x="357188" y="404813"/>
            <a:ext cx="8535987" cy="792162"/>
          </a:xfrm>
        </p:spPr>
        <p:txBody>
          <a:bodyPr anchor="t"/>
          <a:lstStyle/>
          <a:p>
            <a:r>
              <a:rPr lang="hu-HU" b="1" smtClean="0">
                <a:solidFill>
                  <a:srgbClr val="0F0F83"/>
                </a:solidFill>
                <a:latin typeface="Arial" charset="0"/>
                <a:cs typeface="Arial" charset="0"/>
              </a:rPr>
              <a:t>Elvi célok, deklarációk</a:t>
            </a:r>
            <a:br>
              <a:rPr lang="hu-HU" b="1" smtClean="0">
                <a:solidFill>
                  <a:srgbClr val="0F0F83"/>
                </a:solidFill>
                <a:latin typeface="Arial" charset="0"/>
                <a:cs typeface="Arial" charset="0"/>
              </a:rPr>
            </a:br>
            <a:r>
              <a:rPr lang="hu-HU" sz="2800" smtClean="0">
                <a:solidFill>
                  <a:srgbClr val="0F0F83"/>
                </a:solidFill>
              </a:rPr>
              <a:t>(T</a:t>
            </a:r>
            <a:r>
              <a:rPr lang="en-US" sz="2800" smtClean="0">
                <a:solidFill>
                  <a:srgbClr val="0F0F83"/>
                </a:solidFill>
              </a:rPr>
              <a:t>eaching and Learning International Survey (TALIS)</a:t>
            </a:r>
            <a:r>
              <a:rPr lang="hu-HU" sz="2800" smtClean="0">
                <a:solidFill>
                  <a:srgbClr val="0F0F83"/>
                </a:solidFill>
              </a:rPr>
              <a:t> 2010)</a:t>
            </a:r>
            <a:endParaRPr lang="en-GB" sz="2800" b="1" smtClean="0">
              <a:solidFill>
                <a:srgbClr val="0F0F83"/>
              </a:solidFill>
              <a:latin typeface="Arial" charset="0"/>
              <a:cs typeface="Arial" charset="0"/>
            </a:endParaRPr>
          </a:p>
        </p:txBody>
      </p:sp>
      <p:pic>
        <p:nvPicPr>
          <p:cNvPr id="25603"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5604"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5605"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25607" name="Szövegdoboz 5"/>
          <p:cNvSpPr txBox="1">
            <a:spLocks/>
          </p:cNvSpPr>
          <p:nvPr/>
        </p:nvSpPr>
        <p:spPr bwMode="auto">
          <a:xfrm>
            <a:off x="357188" y="1773238"/>
            <a:ext cx="8429625" cy="4464050"/>
          </a:xfrm>
          <a:prstGeom prst="rect">
            <a:avLst/>
          </a:prstGeom>
          <a:noFill/>
          <a:ln w="9525">
            <a:noFill/>
            <a:miter lim="800000"/>
            <a:headEnd/>
            <a:tailEnd/>
          </a:ln>
        </p:spPr>
        <p:txBody>
          <a:bodyPr/>
          <a:lstStyle/>
          <a:p>
            <a:pPr marL="457200" indent="-457200">
              <a:buFont typeface="Arial" charset="0"/>
              <a:buChar char="•"/>
            </a:pPr>
            <a:r>
              <a:rPr lang="hu-HU" sz="3200" b="1"/>
              <a:t>Élethosszig tartó tanulás része.</a:t>
            </a:r>
          </a:p>
          <a:p>
            <a:pPr marL="457200" indent="-457200">
              <a:buFont typeface="Arial" charset="0"/>
              <a:buChar char="•"/>
            </a:pPr>
            <a:endParaRPr lang="hu-HU" sz="3200" b="1"/>
          </a:p>
          <a:p>
            <a:pPr marL="457200" indent="-457200">
              <a:buFont typeface="Arial" charset="0"/>
              <a:buChar char="•"/>
            </a:pPr>
            <a:r>
              <a:rPr lang="hu-HU" sz="3200" b="1"/>
              <a:t>Kötelező </a:t>
            </a:r>
            <a:r>
              <a:rPr lang="hu-HU" sz="3200" b="1">
                <a:sym typeface="Wingdings" pitchFamily="2" charset="2"/>
              </a:rPr>
              <a:t></a:t>
            </a:r>
            <a:r>
              <a:rPr lang="hu-HU" sz="3200" b="1"/>
              <a:t> fakultatív, motiváció alapú.</a:t>
            </a:r>
          </a:p>
          <a:p>
            <a:pPr marL="457200" indent="-457200">
              <a:buFont typeface="Arial" charset="0"/>
              <a:buChar char="•"/>
            </a:pPr>
            <a:endParaRPr lang="hu-HU" sz="3200" b="1"/>
          </a:p>
          <a:p>
            <a:pPr marL="457200" indent="-457200">
              <a:buFont typeface="Arial" charset="0"/>
              <a:buChar char="•"/>
            </a:pPr>
            <a:r>
              <a:rPr lang="hu-HU" sz="3200" b="1"/>
              <a:t>Központi irányítás </a:t>
            </a:r>
            <a:r>
              <a:rPr lang="hu-HU" sz="3200" b="1">
                <a:sym typeface="Wingdings" pitchFamily="2" charset="2"/>
              </a:rPr>
              <a:t></a:t>
            </a:r>
            <a:r>
              <a:rPr lang="hu-HU" sz="3200" b="1"/>
              <a:t> regionális, helyi szintű szervezés. </a:t>
            </a:r>
          </a:p>
          <a:p>
            <a:pPr marL="457200" indent="-457200">
              <a:buFont typeface="Arial" charset="0"/>
              <a:buChar char="•"/>
            </a:pPr>
            <a:endParaRPr lang="hu-HU" sz="3200" b="1"/>
          </a:p>
          <a:p>
            <a:pPr marL="457200" indent="-457200">
              <a:buFont typeface="Arial" charset="0"/>
              <a:buChar char="•"/>
            </a:pPr>
            <a:r>
              <a:rPr lang="hu-HU" sz="3200" b="1"/>
              <a:t>Kínálat </a:t>
            </a:r>
            <a:r>
              <a:rPr lang="hu-HU" sz="3200" b="1">
                <a:sym typeface="Wingdings" pitchFamily="2" charset="2"/>
              </a:rPr>
              <a:t></a:t>
            </a:r>
            <a:r>
              <a:rPr lang="hu-HU" sz="3200" b="1"/>
              <a:t> kereslet alapján.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26626" name="Cím 1"/>
          <p:cNvSpPr>
            <a:spLocks noGrp="1"/>
          </p:cNvSpPr>
          <p:nvPr>
            <p:ph type="ctrTitle"/>
          </p:nvPr>
        </p:nvSpPr>
        <p:spPr>
          <a:xfrm>
            <a:off x="561975" y="549275"/>
            <a:ext cx="8207375" cy="792163"/>
          </a:xfrm>
        </p:spPr>
        <p:txBody>
          <a:bodyPr anchor="t"/>
          <a:lstStyle/>
          <a:p>
            <a:r>
              <a:rPr lang="hu-HU" b="1" smtClean="0">
                <a:solidFill>
                  <a:srgbClr val="0F0F83"/>
                </a:solidFill>
                <a:latin typeface="Arial" charset="0"/>
                <a:cs typeface="Arial" charset="0"/>
              </a:rPr>
              <a:t>Pályázati lehetőségek (EU)</a:t>
            </a:r>
            <a:endParaRPr lang="en-GB" b="1" smtClean="0">
              <a:solidFill>
                <a:srgbClr val="0F0F83"/>
              </a:solidFill>
              <a:latin typeface="Arial" charset="0"/>
              <a:cs typeface="Arial" charset="0"/>
            </a:endParaRPr>
          </a:p>
        </p:txBody>
      </p:sp>
      <p:pic>
        <p:nvPicPr>
          <p:cNvPr id="26627"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6628"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6629"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26631" name="Szövegdoboz 5"/>
          <p:cNvSpPr txBox="1">
            <a:spLocks/>
          </p:cNvSpPr>
          <p:nvPr/>
        </p:nvSpPr>
        <p:spPr bwMode="auto">
          <a:xfrm>
            <a:off x="357188" y="1557338"/>
            <a:ext cx="8429625" cy="3887787"/>
          </a:xfrm>
          <a:prstGeom prst="rect">
            <a:avLst/>
          </a:prstGeom>
          <a:noFill/>
          <a:ln w="9525">
            <a:noFill/>
            <a:miter lim="800000"/>
            <a:headEnd/>
            <a:tailEnd/>
          </a:ln>
        </p:spPr>
        <p:txBody>
          <a:bodyPr/>
          <a:lstStyle/>
          <a:p>
            <a:pPr marL="457200" indent="-457200" eaLnBrk="0" hangingPunct="0">
              <a:spcBef>
                <a:spcPts val="600"/>
              </a:spcBef>
              <a:buFont typeface="Arial" charset="0"/>
              <a:buChar char="•"/>
            </a:pPr>
            <a:r>
              <a:rPr lang="hu-HU" sz="3200" b="1"/>
              <a:t>Comenius (iskolák, tanárok, …)</a:t>
            </a:r>
          </a:p>
          <a:p>
            <a:pPr marL="457200" indent="-457200" eaLnBrk="0" hangingPunct="0">
              <a:spcBef>
                <a:spcPts val="600"/>
              </a:spcBef>
              <a:buFont typeface="Arial" charset="0"/>
              <a:buChar char="•"/>
            </a:pPr>
            <a:r>
              <a:rPr lang="hu-HU" sz="3200" b="1"/>
              <a:t>Erasmus (felsőoktatás) </a:t>
            </a:r>
          </a:p>
          <a:p>
            <a:pPr marL="457200" indent="-457200" eaLnBrk="0" hangingPunct="0">
              <a:spcBef>
                <a:spcPts val="600"/>
              </a:spcBef>
              <a:buFont typeface="Arial" charset="0"/>
              <a:buChar char="•"/>
            </a:pPr>
            <a:r>
              <a:rPr lang="hu-HU" sz="3200" b="1"/>
              <a:t>Leonardo da Vinci (szakképzés)</a:t>
            </a:r>
          </a:p>
          <a:p>
            <a:pPr marL="457200" indent="-457200" eaLnBrk="0" hangingPunct="0">
              <a:spcBef>
                <a:spcPts val="600"/>
              </a:spcBef>
              <a:buFont typeface="Arial" charset="0"/>
              <a:buChar char="•"/>
            </a:pPr>
            <a:r>
              <a:rPr lang="hu-HU" sz="3200" b="1"/>
              <a:t>Grundtvig (felnőttoktatás)</a:t>
            </a:r>
          </a:p>
          <a:p>
            <a:pPr marL="457200" indent="-457200" eaLnBrk="0" hangingPunct="0">
              <a:spcBef>
                <a:spcPts val="600"/>
              </a:spcBef>
              <a:buFont typeface="Arial" charset="0"/>
              <a:buChar char="•"/>
            </a:pPr>
            <a:r>
              <a:rPr lang="hu-HU" sz="3200" b="1"/>
              <a: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27650" name="Cím 1"/>
          <p:cNvSpPr>
            <a:spLocks noGrp="1"/>
          </p:cNvSpPr>
          <p:nvPr>
            <p:ph type="ctrTitle"/>
          </p:nvPr>
        </p:nvSpPr>
        <p:spPr>
          <a:xfrm>
            <a:off x="561975" y="549275"/>
            <a:ext cx="8207375" cy="792163"/>
          </a:xfrm>
        </p:spPr>
        <p:txBody>
          <a:bodyPr anchor="t"/>
          <a:lstStyle/>
          <a:p>
            <a:r>
              <a:rPr lang="hu-HU" sz="3600" b="1" smtClean="0">
                <a:solidFill>
                  <a:srgbClr val="0F0F83"/>
                </a:solidFill>
                <a:latin typeface="Arial" charset="0"/>
                <a:cs typeface="Arial" charset="0"/>
              </a:rPr>
              <a:t>A tanártovábbképzés fajtája</a:t>
            </a:r>
            <a:endParaRPr lang="en-GB" sz="3600" b="1" smtClean="0">
              <a:solidFill>
                <a:srgbClr val="0F0F83"/>
              </a:solidFill>
              <a:latin typeface="Arial" charset="0"/>
              <a:cs typeface="Arial" charset="0"/>
            </a:endParaRPr>
          </a:p>
        </p:txBody>
      </p:sp>
      <p:pic>
        <p:nvPicPr>
          <p:cNvPr id="27651"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7652"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7653"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24583" name="Szövegdoboz 5"/>
          <p:cNvSpPr txBox="1">
            <a:spLocks/>
          </p:cNvSpPr>
          <p:nvPr/>
        </p:nvSpPr>
        <p:spPr bwMode="auto">
          <a:xfrm>
            <a:off x="357188" y="1341438"/>
            <a:ext cx="8429625" cy="4464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buFontTx/>
              <a:buAutoNum type="arabicPeriod"/>
              <a:defRPr/>
            </a:pPr>
            <a:r>
              <a:rPr lang="hu-HU" sz="3200" b="1" dirty="0" smtClean="0"/>
              <a:t>Kötelező (Ciprus, </a:t>
            </a:r>
            <a:r>
              <a:rPr lang="hu-HU" sz="3200" b="1" dirty="0" err="1" smtClean="0"/>
              <a:t>Görögo</a:t>
            </a:r>
            <a:r>
              <a:rPr lang="hu-HU" sz="3200" b="1" dirty="0" smtClean="0"/>
              <a:t>., </a:t>
            </a:r>
            <a:r>
              <a:rPr lang="hu-HU" sz="3200" b="1" dirty="0" err="1" smtClean="0"/>
              <a:t>Olaszo</a:t>
            </a:r>
            <a:r>
              <a:rPr lang="hu-HU" sz="3200" b="1" dirty="0" smtClean="0"/>
              <a:t>.)</a:t>
            </a:r>
          </a:p>
          <a:p>
            <a:pPr marL="0" indent="0">
              <a:defRPr/>
            </a:pPr>
            <a:endParaRPr lang="hu-HU" sz="3200" b="1" dirty="0" smtClean="0"/>
          </a:p>
          <a:p>
            <a:pPr>
              <a:defRPr/>
            </a:pPr>
            <a:r>
              <a:rPr lang="hu-HU" sz="3200" b="1" dirty="0" smtClean="0"/>
              <a:t>2.	Elvileg kötelező, de… (Francia, Svéd, Holland, Izland)</a:t>
            </a:r>
          </a:p>
          <a:p>
            <a:pPr>
              <a:defRPr/>
            </a:pPr>
            <a:endParaRPr lang="hu-HU" sz="3200" b="1" dirty="0" smtClean="0"/>
          </a:p>
          <a:p>
            <a:pPr>
              <a:defRPr/>
            </a:pPr>
            <a:r>
              <a:rPr lang="hu-HU" sz="3200" b="1" dirty="0" smtClean="0"/>
              <a:t>3.	Választható, de össze van kötve az előmenetellel és/vagy a </a:t>
            </a:r>
            <a:r>
              <a:rPr lang="hu-HU" sz="3200" b="1" dirty="0" err="1" smtClean="0"/>
              <a:t>fizetésse</a:t>
            </a:r>
            <a:r>
              <a:rPr lang="it-IT" sz="3200" b="1" dirty="0" smtClean="0"/>
              <a:t>I</a:t>
            </a:r>
            <a:r>
              <a:rPr lang="hu-HU" sz="3200" b="1" dirty="0" smtClean="0"/>
              <a:t>. (</a:t>
            </a:r>
            <a:r>
              <a:rPr lang="it-IT" sz="3200" b="1" dirty="0" smtClean="0"/>
              <a:t>Luxembourg, </a:t>
            </a:r>
            <a:r>
              <a:rPr lang="hu-HU" sz="3200" b="1" dirty="0" err="1" smtClean="0"/>
              <a:t>Lengyelo</a:t>
            </a:r>
            <a:r>
              <a:rPr lang="hu-HU" sz="3200" b="1" dirty="0" smtClean="0"/>
              <a:t>.</a:t>
            </a:r>
            <a:r>
              <a:rPr lang="it-IT" sz="3200" b="1" dirty="0" smtClean="0"/>
              <a:t>, Portug</a:t>
            </a:r>
            <a:r>
              <a:rPr lang="hu-HU" sz="3200" b="1" dirty="0" smtClean="0"/>
              <a:t>á</a:t>
            </a:r>
            <a:r>
              <a:rPr lang="it-IT" sz="3200" b="1" dirty="0" smtClean="0"/>
              <a:t>l</a:t>
            </a:r>
            <a:r>
              <a:rPr lang="hu-HU" sz="3200" b="1" dirty="0" err="1" smtClean="0"/>
              <a:t>ia</a:t>
            </a:r>
            <a:r>
              <a:rPr lang="it-IT" sz="3200" b="1" dirty="0" smtClean="0"/>
              <a:t>,  S</a:t>
            </a:r>
            <a:r>
              <a:rPr lang="hu-HU" sz="3200" b="1" dirty="0" smtClean="0"/>
              <a:t>z</a:t>
            </a:r>
            <a:r>
              <a:rPr lang="it-IT" sz="3200" b="1" dirty="0" smtClean="0"/>
              <a:t>lov</a:t>
            </a:r>
            <a:r>
              <a:rPr lang="hu-HU" sz="3200" b="1" dirty="0" smtClean="0"/>
              <a:t>é</a:t>
            </a:r>
            <a:r>
              <a:rPr lang="it-IT" sz="3200" b="1" dirty="0" smtClean="0"/>
              <a:t>nia</a:t>
            </a:r>
            <a:r>
              <a:rPr lang="hu-HU" sz="3200" b="1" dirty="0" smtClean="0"/>
              <a:t>, </a:t>
            </a:r>
            <a:r>
              <a:rPr lang="hu-HU" sz="3200" b="1" dirty="0" err="1" smtClean="0"/>
              <a:t>Spanyolo</a:t>
            </a:r>
            <a:r>
              <a:rPr lang="hu-HU" sz="3200" b="1" dirty="0" smtClean="0"/>
              <a:t>.)</a:t>
            </a:r>
          </a:p>
          <a:p>
            <a:pPr>
              <a:defRPr/>
            </a:pPr>
            <a:endParaRPr lang="it-IT" sz="32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pic>
        <p:nvPicPr>
          <p:cNvPr id="28674"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8675"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8676"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pic>
        <p:nvPicPr>
          <p:cNvPr id="28678" name="Kép 5" descr="Képernyőrész kivágása"/>
          <p:cNvPicPr>
            <a:picLocks noChangeAspect="1"/>
          </p:cNvPicPr>
          <p:nvPr/>
        </p:nvPicPr>
        <p:blipFill>
          <a:blip r:embed="rId4"/>
          <a:srcRect/>
          <a:stretch>
            <a:fillRect/>
          </a:stretch>
        </p:blipFill>
        <p:spPr bwMode="auto">
          <a:xfrm>
            <a:off x="1116013" y="1268413"/>
            <a:ext cx="7056437" cy="4514850"/>
          </a:xfrm>
          <a:prstGeom prst="rect">
            <a:avLst/>
          </a:prstGeom>
          <a:noFill/>
          <a:ln w="9525">
            <a:noFill/>
            <a:miter lim="800000"/>
            <a:headEnd/>
            <a:tailEnd/>
          </a:ln>
        </p:spPr>
      </p:pic>
      <p:sp>
        <p:nvSpPr>
          <p:cNvPr id="28679" name="Cím 1"/>
          <p:cNvSpPr>
            <a:spLocks noGrp="1"/>
          </p:cNvSpPr>
          <p:nvPr>
            <p:ph type="ctrTitle"/>
          </p:nvPr>
        </p:nvSpPr>
        <p:spPr>
          <a:xfrm>
            <a:off x="0" y="260350"/>
            <a:ext cx="9036050" cy="792163"/>
          </a:xfrm>
        </p:spPr>
        <p:txBody>
          <a:bodyPr anchor="t"/>
          <a:lstStyle/>
          <a:p>
            <a:r>
              <a:rPr lang="hu-HU" sz="3200" b="1" smtClean="0">
                <a:solidFill>
                  <a:srgbClr val="0F0F83"/>
                </a:solidFill>
                <a:latin typeface="Arial" charset="0"/>
                <a:cs typeface="Arial" charset="0"/>
              </a:rPr>
              <a:t>A tanártovábbképzésben részt vevők aránya</a:t>
            </a:r>
            <a:endParaRPr lang="en-GB" sz="3200" b="1" smtClean="0">
              <a:solidFill>
                <a:srgbClr val="0F0F83"/>
              </a:solidFill>
              <a:latin typeface="Arial" charset="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ím 1"/>
          <p:cNvSpPr>
            <a:spLocks noGrp="1"/>
          </p:cNvSpPr>
          <p:nvPr>
            <p:ph type="ctrTitle"/>
          </p:nvPr>
        </p:nvSpPr>
        <p:spPr>
          <a:xfrm>
            <a:off x="561975" y="549275"/>
            <a:ext cx="8207375" cy="792163"/>
          </a:xfrm>
        </p:spPr>
        <p:txBody>
          <a:bodyPr anchor="t"/>
          <a:lstStyle/>
          <a:p>
            <a:r>
              <a:rPr lang="hu-HU" b="1" smtClean="0">
                <a:solidFill>
                  <a:srgbClr val="0F0F83"/>
                </a:solidFill>
                <a:latin typeface="Arial" charset="0"/>
                <a:cs typeface="Arial" charset="0"/>
              </a:rPr>
              <a:t>Miért nem élnek vele</a:t>
            </a:r>
            <a:endParaRPr lang="en-GB" b="1" smtClean="0">
              <a:solidFill>
                <a:srgbClr val="0F0F83"/>
              </a:solidFill>
              <a:latin typeface="Arial" charset="0"/>
              <a:cs typeface="Arial" charset="0"/>
            </a:endParaRPr>
          </a:p>
        </p:txBody>
      </p:sp>
      <p:pic>
        <p:nvPicPr>
          <p:cNvPr id="29699"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29700"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29701"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29703" name="Szövegdoboz 5"/>
          <p:cNvSpPr txBox="1">
            <a:spLocks/>
          </p:cNvSpPr>
          <p:nvPr/>
        </p:nvSpPr>
        <p:spPr bwMode="auto">
          <a:xfrm>
            <a:off x="357188" y="1268413"/>
            <a:ext cx="8429625" cy="576262"/>
          </a:xfrm>
          <a:prstGeom prst="rect">
            <a:avLst/>
          </a:prstGeom>
          <a:noFill/>
          <a:ln w="9525">
            <a:noFill/>
            <a:miter lim="800000"/>
            <a:headEnd/>
            <a:tailEnd/>
          </a:ln>
        </p:spPr>
        <p:txBody>
          <a:bodyPr/>
          <a:lstStyle/>
          <a:p>
            <a:pPr algn="ctr"/>
            <a:r>
              <a:rPr lang="en-US" sz="2400"/>
              <a:t>Teaching and Learning International Survey (TALIS)</a:t>
            </a:r>
            <a:endParaRPr lang="hu-HU" sz="2400" b="1"/>
          </a:p>
        </p:txBody>
      </p:sp>
      <p:graphicFrame>
        <p:nvGraphicFramePr>
          <p:cNvPr id="10" name="Táblázat 9"/>
          <p:cNvGraphicFramePr>
            <a:graphicFrameLocks noGrp="1"/>
          </p:cNvGraphicFramePr>
          <p:nvPr/>
        </p:nvGraphicFramePr>
        <p:xfrm>
          <a:off x="684213" y="2197100"/>
          <a:ext cx="7632700" cy="3608388"/>
        </p:xfrm>
        <a:graphic>
          <a:graphicData uri="http://schemas.openxmlformats.org/drawingml/2006/table">
            <a:tbl>
              <a:tblPr firstRow="1" bandRow="1">
                <a:tableStyleId>{5C22544A-7EE6-4342-B048-85BDC9FD1C3A}</a:tableStyleId>
              </a:tblPr>
              <a:tblGrid>
                <a:gridCol w="6340831"/>
                <a:gridCol w="1291869"/>
              </a:tblGrid>
              <a:tr h="457306">
                <a:tc>
                  <a:txBody>
                    <a:bodyPr/>
                    <a:lstStyle/>
                    <a:p>
                      <a:r>
                        <a:rPr lang="hu-HU" sz="2400" dirty="0" smtClean="0"/>
                        <a:t>Amiért nem vesznek részt </a:t>
                      </a:r>
                      <a:r>
                        <a:rPr lang="hu-HU" sz="2400" baseline="0" dirty="0" smtClean="0"/>
                        <a:t> a továbbképzéseken</a:t>
                      </a:r>
                      <a:endParaRPr lang="hu-HU" sz="2400" dirty="0"/>
                    </a:p>
                  </a:txBody>
                  <a:tcPr marL="91438" marR="91438" marT="45731" marB="45731"/>
                </a:tc>
                <a:tc>
                  <a:txBody>
                    <a:bodyPr/>
                    <a:lstStyle/>
                    <a:p>
                      <a:pPr algn="ctr"/>
                      <a:r>
                        <a:rPr lang="hu-HU" sz="1800" dirty="0" smtClean="0"/>
                        <a:t>%</a:t>
                      </a:r>
                      <a:endParaRPr lang="hu-HU" sz="1800" dirty="0"/>
                    </a:p>
                  </a:txBody>
                  <a:tcPr marL="91438" marR="91438" marT="45731" marB="45731"/>
                </a:tc>
              </a:tr>
              <a:tr h="450155">
                <a:tc>
                  <a:txBody>
                    <a:bodyPr/>
                    <a:lstStyle/>
                    <a:p>
                      <a:r>
                        <a:rPr lang="hu-HU" sz="2000" b="1" dirty="0" smtClean="0"/>
                        <a:t>Nincsenek meg az előfeltételek</a:t>
                      </a:r>
                      <a:endParaRPr lang="hu-HU" sz="2000" b="1" dirty="0"/>
                    </a:p>
                  </a:txBody>
                  <a:tcPr marL="91438" marR="91438" marT="45731" marB="45731"/>
                </a:tc>
                <a:tc>
                  <a:txBody>
                    <a:bodyPr/>
                    <a:lstStyle/>
                    <a:p>
                      <a:pPr algn="ctr"/>
                      <a:r>
                        <a:rPr lang="hu-HU" sz="2000" b="1" dirty="0" smtClean="0"/>
                        <a:t>4</a:t>
                      </a:r>
                      <a:endParaRPr lang="hu-HU" sz="2000" b="1" dirty="0"/>
                    </a:p>
                  </a:txBody>
                  <a:tcPr marL="91438" marR="91438" marT="45731" marB="45731"/>
                </a:tc>
              </a:tr>
              <a:tr h="450155">
                <a:tc>
                  <a:txBody>
                    <a:bodyPr/>
                    <a:lstStyle/>
                    <a:p>
                      <a:r>
                        <a:rPr lang="hu-HU" sz="2000" b="1" dirty="0" smtClean="0"/>
                        <a:t>Drága</a:t>
                      </a:r>
                      <a:endParaRPr lang="hu-HU" sz="2000" b="1" dirty="0"/>
                    </a:p>
                  </a:txBody>
                  <a:tcPr marL="91438" marR="91438" marT="45731" marB="45731"/>
                </a:tc>
                <a:tc>
                  <a:txBody>
                    <a:bodyPr/>
                    <a:lstStyle/>
                    <a:p>
                      <a:pPr algn="ctr"/>
                      <a:r>
                        <a:rPr lang="hu-HU" sz="2000" b="1" dirty="0" smtClean="0"/>
                        <a:t>30</a:t>
                      </a:r>
                      <a:endParaRPr lang="hu-HU" sz="2000" b="1" dirty="0"/>
                    </a:p>
                  </a:txBody>
                  <a:tcPr marL="91438" marR="91438" marT="45731" marB="45731"/>
                </a:tc>
              </a:tr>
              <a:tr h="450155">
                <a:tc>
                  <a:txBody>
                    <a:bodyPr/>
                    <a:lstStyle/>
                    <a:p>
                      <a:r>
                        <a:rPr lang="hu-HU" sz="2000" b="1" dirty="0" smtClean="0"/>
                        <a:t>Nem támogatja a munkáltató</a:t>
                      </a:r>
                      <a:endParaRPr lang="hu-HU" sz="2000" b="1" dirty="0"/>
                    </a:p>
                  </a:txBody>
                  <a:tcPr marL="91438" marR="91438" marT="45731" marB="45731"/>
                </a:tc>
                <a:tc>
                  <a:txBody>
                    <a:bodyPr/>
                    <a:lstStyle/>
                    <a:p>
                      <a:pPr algn="ctr"/>
                      <a:r>
                        <a:rPr lang="hu-HU" sz="2000" b="1" dirty="0" smtClean="0"/>
                        <a:t>15</a:t>
                      </a:r>
                      <a:endParaRPr lang="hu-HU" sz="2000" b="1" dirty="0"/>
                    </a:p>
                  </a:txBody>
                  <a:tcPr marL="91438" marR="91438" marT="45731" marB="45731"/>
                </a:tc>
              </a:tr>
              <a:tr h="450155">
                <a:tc>
                  <a:txBody>
                    <a:bodyPr/>
                    <a:lstStyle/>
                    <a:p>
                      <a:r>
                        <a:rPr lang="hu-HU" sz="2000" b="1" dirty="0" smtClean="0"/>
                        <a:t>Órarendi problémák</a:t>
                      </a:r>
                      <a:endParaRPr lang="hu-HU" sz="2000" b="1" dirty="0"/>
                    </a:p>
                  </a:txBody>
                  <a:tcPr marL="91438" marR="91438" marT="45731" marB="45731"/>
                </a:tc>
                <a:tc>
                  <a:txBody>
                    <a:bodyPr/>
                    <a:lstStyle/>
                    <a:p>
                      <a:pPr algn="ctr"/>
                      <a:r>
                        <a:rPr lang="hu-HU" sz="2000" b="1" dirty="0" smtClean="0"/>
                        <a:t>55</a:t>
                      </a:r>
                      <a:endParaRPr lang="hu-HU" sz="2000" b="1" dirty="0"/>
                    </a:p>
                  </a:txBody>
                  <a:tcPr marL="91438" marR="91438" marT="45731" marB="45731"/>
                </a:tc>
              </a:tr>
              <a:tr h="450155">
                <a:tc>
                  <a:txBody>
                    <a:bodyPr/>
                    <a:lstStyle/>
                    <a:p>
                      <a:r>
                        <a:rPr lang="hu-HU" sz="2000" b="1" dirty="0" smtClean="0"/>
                        <a:t>Családi kötelezettségek</a:t>
                      </a:r>
                      <a:endParaRPr lang="hu-HU" sz="2000" b="1" dirty="0"/>
                    </a:p>
                  </a:txBody>
                  <a:tcPr marL="91438" marR="91438" marT="45731" marB="45731"/>
                </a:tc>
                <a:tc>
                  <a:txBody>
                    <a:bodyPr/>
                    <a:lstStyle/>
                    <a:p>
                      <a:pPr algn="ctr"/>
                      <a:r>
                        <a:rPr lang="hu-HU" sz="2000" b="1" dirty="0" smtClean="0"/>
                        <a:t>29</a:t>
                      </a:r>
                      <a:endParaRPr lang="hu-HU" sz="2000" b="1" dirty="0"/>
                    </a:p>
                  </a:txBody>
                  <a:tcPr marL="91438" marR="91438" marT="45731" marB="45731"/>
                </a:tc>
              </a:tr>
              <a:tr h="450155">
                <a:tc>
                  <a:txBody>
                    <a:bodyPr/>
                    <a:lstStyle/>
                    <a:p>
                      <a:r>
                        <a:rPr lang="hu-HU" sz="2000" b="1" dirty="0" smtClean="0"/>
                        <a:t>Nem talált megfelelő</a:t>
                      </a:r>
                      <a:r>
                        <a:rPr lang="hu-HU" sz="2000" b="1" baseline="0" dirty="0" smtClean="0"/>
                        <a:t> továbbképzést</a:t>
                      </a:r>
                      <a:endParaRPr lang="hu-HU" sz="2000" b="1" dirty="0"/>
                    </a:p>
                  </a:txBody>
                  <a:tcPr marL="91438" marR="91438" marT="45731" marB="45731"/>
                </a:tc>
                <a:tc>
                  <a:txBody>
                    <a:bodyPr/>
                    <a:lstStyle/>
                    <a:p>
                      <a:pPr algn="ctr"/>
                      <a:r>
                        <a:rPr lang="hu-HU" sz="2000" b="1" dirty="0" smtClean="0"/>
                        <a:t>67</a:t>
                      </a:r>
                      <a:endParaRPr lang="hu-HU" sz="2000" b="1" dirty="0"/>
                    </a:p>
                  </a:txBody>
                  <a:tcPr marL="91438" marR="91438" marT="45731" marB="45731"/>
                </a:tc>
              </a:tr>
              <a:tr h="450155">
                <a:tc>
                  <a:txBody>
                    <a:bodyPr/>
                    <a:lstStyle/>
                    <a:p>
                      <a:r>
                        <a:rPr lang="hu-HU" sz="2000" b="1" dirty="0" smtClean="0"/>
                        <a:t>Egyéb</a:t>
                      </a:r>
                      <a:endParaRPr lang="hu-HU" sz="2000" b="1" dirty="0"/>
                    </a:p>
                  </a:txBody>
                  <a:tcPr marL="91438" marR="91438" marT="45731" marB="45731"/>
                </a:tc>
                <a:tc>
                  <a:txBody>
                    <a:bodyPr/>
                    <a:lstStyle/>
                    <a:p>
                      <a:pPr algn="ctr"/>
                      <a:r>
                        <a:rPr lang="hu-HU" sz="2000" b="1" dirty="0" smtClean="0"/>
                        <a:t>17</a:t>
                      </a:r>
                      <a:endParaRPr lang="hu-HU" sz="2000" b="1" dirty="0"/>
                    </a:p>
                  </a:txBody>
                  <a:tcPr marL="91438" marR="91438" marT="45731" marB="45731"/>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30722" name="Cím 1"/>
          <p:cNvSpPr>
            <a:spLocks noGrp="1"/>
          </p:cNvSpPr>
          <p:nvPr>
            <p:ph type="ctrTitle"/>
          </p:nvPr>
        </p:nvSpPr>
        <p:spPr>
          <a:xfrm>
            <a:off x="561975" y="549275"/>
            <a:ext cx="8207375" cy="792163"/>
          </a:xfrm>
        </p:spPr>
        <p:txBody>
          <a:bodyPr anchor="t"/>
          <a:lstStyle/>
          <a:p>
            <a:r>
              <a:rPr lang="hu-HU" b="1" smtClean="0">
                <a:solidFill>
                  <a:srgbClr val="0F0F83"/>
                </a:solidFill>
                <a:latin typeface="Arial" charset="0"/>
                <a:cs typeface="Arial" charset="0"/>
              </a:rPr>
              <a:t>Mennyiség</a:t>
            </a:r>
            <a:endParaRPr lang="en-GB" b="1" smtClean="0">
              <a:solidFill>
                <a:srgbClr val="0F0F83"/>
              </a:solidFill>
              <a:latin typeface="Arial" charset="0"/>
              <a:cs typeface="Arial" charset="0"/>
            </a:endParaRPr>
          </a:p>
        </p:txBody>
      </p:sp>
      <p:pic>
        <p:nvPicPr>
          <p:cNvPr id="30723"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0724"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0725"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25607" name="Szövegdoboz 5"/>
          <p:cNvSpPr txBox="1">
            <a:spLocks/>
          </p:cNvSpPr>
          <p:nvPr/>
        </p:nvSpPr>
        <p:spPr bwMode="auto">
          <a:xfrm>
            <a:off x="357188" y="1557338"/>
            <a:ext cx="8429625"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indent="0">
              <a:defRPr/>
            </a:pPr>
            <a:r>
              <a:rPr lang="hu-HU" sz="2400" dirty="0" smtClean="0"/>
              <a:t>Az országok több mint felében nincs mennyiségi követelmény, de ahol van ott tipikusan 3-5 nap/év.</a:t>
            </a:r>
          </a:p>
          <a:p>
            <a:pPr marL="0" indent="0">
              <a:defRPr/>
            </a:pPr>
            <a:r>
              <a:rPr lang="hu-HU" sz="2400" dirty="0" smtClean="0"/>
              <a:t>(A terjedelem 10 óra-104 óra.)</a:t>
            </a:r>
          </a:p>
          <a:p>
            <a:pPr>
              <a:defRPr/>
            </a:pPr>
            <a:endParaRPr lang="hu-HU" sz="2400" b="1" dirty="0" smtClean="0"/>
          </a:p>
          <a:p>
            <a:pPr>
              <a:defRPr/>
            </a:pPr>
            <a:endParaRPr lang="hu-HU" sz="2400" b="1" dirty="0" smtClean="0"/>
          </a:p>
        </p:txBody>
      </p:sp>
      <p:sp>
        <p:nvSpPr>
          <p:cNvPr id="30728" name="Cím 1"/>
          <p:cNvSpPr txBox="1">
            <a:spLocks/>
          </p:cNvSpPr>
          <p:nvPr/>
        </p:nvSpPr>
        <p:spPr bwMode="auto">
          <a:xfrm>
            <a:off x="600075" y="3429000"/>
            <a:ext cx="8207375" cy="792163"/>
          </a:xfrm>
          <a:prstGeom prst="rect">
            <a:avLst/>
          </a:prstGeom>
          <a:noFill/>
          <a:ln w="9525">
            <a:noFill/>
            <a:miter lim="800000"/>
            <a:headEnd/>
            <a:tailEnd/>
          </a:ln>
        </p:spPr>
        <p:txBody>
          <a:bodyPr/>
          <a:lstStyle/>
          <a:p>
            <a:pPr algn="ctr" eaLnBrk="0" hangingPunct="0"/>
            <a:r>
              <a:rPr lang="hu-HU" sz="4400" b="1">
                <a:solidFill>
                  <a:srgbClr val="0F0F83"/>
                </a:solidFill>
              </a:rPr>
              <a:t>Mikor?</a:t>
            </a:r>
            <a:endParaRPr lang="en-GB" sz="4400" b="1">
              <a:solidFill>
                <a:srgbClr val="0F0F83"/>
              </a:solidFill>
            </a:endParaRPr>
          </a:p>
        </p:txBody>
      </p:sp>
      <p:sp>
        <p:nvSpPr>
          <p:cNvPr id="30729" name="Szövegdoboz 5"/>
          <p:cNvSpPr txBox="1">
            <a:spLocks/>
          </p:cNvSpPr>
          <p:nvPr/>
        </p:nvSpPr>
        <p:spPr bwMode="auto">
          <a:xfrm>
            <a:off x="468313" y="4471988"/>
            <a:ext cx="8339137" cy="1295400"/>
          </a:xfrm>
          <a:prstGeom prst="rect">
            <a:avLst/>
          </a:prstGeom>
          <a:noFill/>
          <a:ln w="9525">
            <a:noFill/>
            <a:miter lim="800000"/>
            <a:headEnd/>
            <a:tailEnd/>
          </a:ln>
        </p:spPr>
        <p:txBody>
          <a:bodyPr/>
          <a:lstStyle/>
          <a:p>
            <a:pPr marL="457200" indent="-457200" eaLnBrk="0" hangingPunct="0"/>
            <a:r>
              <a:rPr lang="hu-HU" sz="2400"/>
              <a:t>Munkaidő alatt vagy után? Helyettesítés. </a:t>
            </a:r>
          </a:p>
          <a:p>
            <a:pPr marL="457200" indent="-457200" eaLnBrk="0" hangingPunct="0"/>
            <a:endParaRPr lang="hu-HU" sz="2400" b="1"/>
          </a:p>
          <a:p>
            <a:pPr marL="457200" indent="-457200" eaLnBrk="0" hangingPunct="0"/>
            <a:endParaRPr lang="hu-HU" sz="24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098" name="Cím 1"/>
          <p:cNvSpPr>
            <a:spLocks noGrp="1"/>
          </p:cNvSpPr>
          <p:nvPr>
            <p:ph type="ctrTitle"/>
          </p:nvPr>
        </p:nvSpPr>
        <p:spPr>
          <a:xfrm>
            <a:off x="684213" y="692150"/>
            <a:ext cx="7772400" cy="4176713"/>
          </a:xfrm>
        </p:spPr>
        <p:txBody>
          <a:bodyPr/>
          <a:lstStyle/>
          <a:p>
            <a:pPr eaLnBrk="1" hangingPunct="1"/>
            <a:r>
              <a:rPr lang="hu-HU" b="1" smtClean="0">
                <a:latin typeface="Arial" charset="0"/>
                <a:cs typeface="Arial" charset="0"/>
              </a:rPr>
              <a:t>I.</a:t>
            </a:r>
            <a:br>
              <a:rPr lang="hu-HU" b="1" smtClean="0">
                <a:latin typeface="Arial" charset="0"/>
                <a:cs typeface="Arial" charset="0"/>
              </a:rPr>
            </a:br>
            <a:r>
              <a:rPr lang="hu-HU" b="1" smtClean="0">
                <a:latin typeface="Arial" charset="0"/>
                <a:cs typeface="Arial" charset="0"/>
              </a:rPr>
              <a:t>Kezdő tanárok </a:t>
            </a:r>
            <a:br>
              <a:rPr lang="hu-HU" b="1" smtClean="0">
                <a:latin typeface="Arial" charset="0"/>
                <a:cs typeface="Arial" charset="0"/>
              </a:rPr>
            </a:br>
            <a:r>
              <a:rPr lang="hu-HU" b="1" smtClean="0">
                <a:latin typeface="Arial" charset="0"/>
                <a:cs typeface="Arial" charset="0"/>
              </a:rPr>
              <a:t>támogatási rendszere</a:t>
            </a:r>
            <a:br>
              <a:rPr lang="hu-HU" b="1" smtClean="0">
                <a:latin typeface="Arial" charset="0"/>
                <a:cs typeface="Arial" charset="0"/>
              </a:rPr>
            </a:br>
            <a:r>
              <a:rPr lang="hu-HU" b="1" smtClean="0">
                <a:latin typeface="Arial" charset="0"/>
                <a:cs typeface="Arial" charset="0"/>
              </a:rPr>
              <a:t/>
            </a:r>
            <a:br>
              <a:rPr lang="hu-HU" b="1" smtClean="0">
                <a:latin typeface="Arial" charset="0"/>
                <a:cs typeface="Arial" charset="0"/>
              </a:rPr>
            </a:br>
            <a:r>
              <a:rPr lang="hu-HU" b="1" smtClean="0">
                <a:latin typeface="Arial" charset="0"/>
                <a:cs typeface="Arial" charset="0"/>
              </a:rPr>
              <a:t>(mentorálás)</a:t>
            </a:r>
            <a:endParaRPr lang="en-GB" b="1" smtClean="0">
              <a:latin typeface="Arial" charset="0"/>
              <a:cs typeface="Arial" charset="0"/>
            </a:endParaRPr>
          </a:p>
        </p:txBody>
      </p:sp>
      <p:pic>
        <p:nvPicPr>
          <p:cNvPr id="4099"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4100"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4101"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ím 1"/>
          <p:cNvSpPr>
            <a:spLocks noGrp="1"/>
          </p:cNvSpPr>
          <p:nvPr>
            <p:ph type="ctrTitle"/>
          </p:nvPr>
        </p:nvSpPr>
        <p:spPr>
          <a:xfrm>
            <a:off x="250825" y="549275"/>
            <a:ext cx="8518525" cy="792163"/>
          </a:xfrm>
        </p:spPr>
        <p:txBody>
          <a:bodyPr anchor="t"/>
          <a:lstStyle/>
          <a:p>
            <a:r>
              <a:rPr lang="hu-HU" sz="4000" b="1" smtClean="0">
                <a:solidFill>
                  <a:srgbClr val="0F0F83"/>
                </a:solidFill>
                <a:latin typeface="Arial" charset="0"/>
                <a:cs typeface="Arial" charset="0"/>
              </a:rPr>
              <a:t>A továbbképzések fajtája szerint</a:t>
            </a:r>
            <a:endParaRPr lang="en-GB" sz="4000" b="1" smtClean="0">
              <a:solidFill>
                <a:srgbClr val="0F0F83"/>
              </a:solidFill>
              <a:latin typeface="Arial" charset="0"/>
              <a:cs typeface="Arial" charset="0"/>
            </a:endParaRPr>
          </a:p>
        </p:txBody>
      </p:sp>
      <p:pic>
        <p:nvPicPr>
          <p:cNvPr id="31747"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1748"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1749"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31751" name="Szövegdoboz 5"/>
          <p:cNvSpPr txBox="1">
            <a:spLocks/>
          </p:cNvSpPr>
          <p:nvPr/>
        </p:nvSpPr>
        <p:spPr bwMode="auto">
          <a:xfrm>
            <a:off x="357188" y="1557338"/>
            <a:ext cx="8429625" cy="4464050"/>
          </a:xfrm>
          <a:prstGeom prst="rect">
            <a:avLst/>
          </a:prstGeom>
          <a:noFill/>
          <a:ln w="9525">
            <a:noFill/>
            <a:miter lim="800000"/>
            <a:headEnd/>
            <a:tailEnd/>
          </a:ln>
        </p:spPr>
        <p:txBody>
          <a:bodyPr/>
          <a:lstStyle/>
          <a:p>
            <a:pPr marL="457200" indent="-457200" eaLnBrk="0" hangingPunct="0">
              <a:spcBef>
                <a:spcPts val="1200"/>
              </a:spcBef>
              <a:buFont typeface="Arial" charset="0"/>
              <a:buChar char="•"/>
            </a:pPr>
            <a:r>
              <a:rPr lang="hu-HU" sz="2800" b="1"/>
              <a:t>Informális beszélgetések</a:t>
            </a:r>
          </a:p>
          <a:p>
            <a:pPr marL="457200" indent="-457200" eaLnBrk="0" hangingPunct="0">
              <a:spcBef>
                <a:spcPts val="1200"/>
              </a:spcBef>
              <a:buFont typeface="Arial" charset="0"/>
              <a:buChar char="•"/>
            </a:pPr>
            <a:r>
              <a:rPr lang="hu-HU" sz="2800" b="1"/>
              <a:t>Munkacsoportok</a:t>
            </a:r>
          </a:p>
          <a:p>
            <a:pPr marL="457200" indent="-457200" eaLnBrk="0" hangingPunct="0">
              <a:spcBef>
                <a:spcPts val="1200"/>
              </a:spcBef>
              <a:buFont typeface="Arial" charset="0"/>
              <a:buChar char="•"/>
            </a:pPr>
            <a:r>
              <a:rPr lang="hu-HU" sz="2800" b="1"/>
              <a:t>Konferencia, szeminárium</a:t>
            </a:r>
          </a:p>
          <a:p>
            <a:pPr marL="457200" indent="-457200" eaLnBrk="0" hangingPunct="0">
              <a:spcBef>
                <a:spcPts val="1200"/>
              </a:spcBef>
              <a:buFont typeface="Arial" charset="0"/>
              <a:buChar char="•"/>
            </a:pPr>
            <a:r>
              <a:rPr lang="hu-HU" sz="2800" b="1"/>
              <a:t>Minősítést adó programok</a:t>
            </a:r>
          </a:p>
          <a:p>
            <a:pPr marL="457200" indent="-457200" eaLnBrk="0" hangingPunct="0">
              <a:spcBef>
                <a:spcPts val="1200"/>
              </a:spcBef>
              <a:buFont typeface="Arial" charset="0"/>
              <a:buChar char="•"/>
            </a:pPr>
            <a:r>
              <a:rPr lang="hu-HU" sz="2800" b="1"/>
              <a:t>Iskolalátogatások</a:t>
            </a:r>
          </a:p>
          <a:p>
            <a:pPr marL="457200" indent="-457200" eaLnBrk="0" hangingPunct="0">
              <a:spcBef>
                <a:spcPts val="1200"/>
              </a:spcBef>
              <a:buFont typeface="Arial" charset="0"/>
              <a:buChar char="•"/>
            </a:pPr>
            <a:r>
              <a:rPr lang="hu-HU" sz="2800" b="1"/>
              <a:t>Egyéni és egyéb kutatások</a:t>
            </a:r>
          </a:p>
          <a:p>
            <a:pPr marL="457200" indent="-457200" eaLnBrk="0" hangingPunct="0">
              <a:spcBef>
                <a:spcPts val="1200"/>
              </a:spcBef>
              <a:buFont typeface="Arial" charset="0"/>
              <a:buChar char="•"/>
            </a:pPr>
            <a:r>
              <a:rPr lang="hu-HU" sz="2800" b="1"/>
              <a:t>Mentorálás és személyes konzultáció</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ím 1"/>
          <p:cNvSpPr>
            <a:spLocks noGrp="1"/>
          </p:cNvSpPr>
          <p:nvPr>
            <p:ph type="ctrTitle"/>
          </p:nvPr>
        </p:nvSpPr>
        <p:spPr>
          <a:xfrm>
            <a:off x="561975" y="260350"/>
            <a:ext cx="8207375" cy="792163"/>
          </a:xfrm>
        </p:spPr>
        <p:txBody>
          <a:bodyPr anchor="t"/>
          <a:lstStyle/>
          <a:p>
            <a:r>
              <a:rPr lang="hu-HU" sz="4000" b="1" smtClean="0">
                <a:solidFill>
                  <a:srgbClr val="0F0F83"/>
                </a:solidFill>
                <a:latin typeface="Arial" charset="0"/>
                <a:cs typeface="Arial" charset="0"/>
              </a:rPr>
              <a:t>Statisztika,</a:t>
            </a:r>
            <a:br>
              <a:rPr lang="hu-HU" sz="4000" b="1" smtClean="0">
                <a:solidFill>
                  <a:srgbClr val="0F0F83"/>
                </a:solidFill>
                <a:latin typeface="Arial" charset="0"/>
                <a:cs typeface="Arial" charset="0"/>
              </a:rPr>
            </a:br>
            <a:r>
              <a:rPr lang="hu-HU" sz="4000" b="1" smtClean="0">
                <a:solidFill>
                  <a:srgbClr val="0F0F83"/>
                </a:solidFill>
                <a:latin typeface="Arial" charset="0"/>
                <a:cs typeface="Arial" charset="0"/>
              </a:rPr>
              <a:t>rengeteg összetevőt mértek </a:t>
            </a:r>
            <a:endParaRPr lang="en-GB" sz="4000" b="1" smtClean="0">
              <a:solidFill>
                <a:srgbClr val="0F0F83"/>
              </a:solidFill>
              <a:latin typeface="Arial" charset="0"/>
              <a:cs typeface="Arial" charset="0"/>
            </a:endParaRPr>
          </a:p>
        </p:txBody>
      </p:sp>
      <p:pic>
        <p:nvPicPr>
          <p:cNvPr id="32771"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2772"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2773"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32775" name="Szövegdoboz 5"/>
          <p:cNvSpPr txBox="1">
            <a:spLocks/>
          </p:cNvSpPr>
          <p:nvPr/>
        </p:nvSpPr>
        <p:spPr bwMode="auto">
          <a:xfrm>
            <a:off x="334963" y="1555750"/>
            <a:ext cx="8429625" cy="1296988"/>
          </a:xfrm>
          <a:prstGeom prst="rect">
            <a:avLst/>
          </a:prstGeom>
          <a:noFill/>
          <a:ln w="9525">
            <a:noFill/>
            <a:miter lim="800000"/>
            <a:headEnd/>
            <a:tailEnd/>
          </a:ln>
        </p:spPr>
        <p:txBody>
          <a:bodyPr/>
          <a:lstStyle/>
          <a:p>
            <a:pPr eaLnBrk="0" hangingPunct="0">
              <a:spcBef>
                <a:spcPts val="1200"/>
              </a:spcBef>
            </a:pPr>
            <a:r>
              <a:rPr lang="hu-HU" sz="2800" b="1"/>
              <a:t>Minek van legnagyobb befolyása a tanári hatékonyságra?</a:t>
            </a:r>
          </a:p>
        </p:txBody>
      </p:sp>
      <p:sp>
        <p:nvSpPr>
          <p:cNvPr id="8" name="Szövegdoboz 5"/>
          <p:cNvSpPr txBox="1">
            <a:spLocks/>
          </p:cNvSpPr>
          <p:nvPr/>
        </p:nvSpPr>
        <p:spPr bwMode="auto">
          <a:xfrm>
            <a:off x="369888" y="2638425"/>
            <a:ext cx="8429625" cy="3743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spcBef>
                <a:spcPts val="0"/>
              </a:spcBef>
              <a:buFont typeface="Arial" pitchFamily="34" charset="0"/>
              <a:buChar char="•"/>
              <a:defRPr/>
            </a:pPr>
            <a:r>
              <a:rPr lang="hu-HU" sz="2400" b="1" dirty="0"/>
              <a:t>Hány napot tölt továbbképzéssel</a:t>
            </a:r>
          </a:p>
          <a:p>
            <a:pPr marL="342900" indent="-342900">
              <a:spcBef>
                <a:spcPts val="0"/>
              </a:spcBef>
              <a:buFont typeface="Arial" pitchFamily="34" charset="0"/>
              <a:buChar char="•"/>
              <a:defRPr/>
            </a:pPr>
            <a:r>
              <a:rPr lang="hu-HU" sz="2400" b="1" dirty="0"/>
              <a:t>Igény szerinti képzés </a:t>
            </a:r>
          </a:p>
          <a:p>
            <a:pPr marL="342900" indent="-342900">
              <a:spcBef>
                <a:spcPts val="0"/>
              </a:spcBef>
              <a:buFont typeface="Arial" pitchFamily="34" charset="0"/>
              <a:buChar char="•"/>
              <a:defRPr/>
            </a:pPr>
            <a:r>
              <a:rPr lang="hu-HU" sz="2400" b="1" dirty="0"/>
              <a:t>Különböző tevékenységek száma</a:t>
            </a:r>
          </a:p>
          <a:p>
            <a:pPr marL="342900" indent="-342900">
              <a:spcBef>
                <a:spcPts val="0"/>
              </a:spcBef>
              <a:buFont typeface="Arial" pitchFamily="34" charset="0"/>
              <a:buChar char="•"/>
              <a:defRPr/>
            </a:pPr>
            <a:r>
              <a:rPr lang="hu-HU" sz="2400" b="1" dirty="0"/>
              <a:t>Visszajelzések a munkáról</a:t>
            </a:r>
          </a:p>
          <a:p>
            <a:pPr marL="342900" indent="-342900">
              <a:spcBef>
                <a:spcPts val="0"/>
              </a:spcBef>
              <a:buFont typeface="Arial" pitchFamily="34" charset="0"/>
              <a:buChar char="•"/>
              <a:defRPr/>
            </a:pPr>
            <a:r>
              <a:rPr lang="hu-HU" sz="2400" b="1" dirty="0"/>
              <a:t>Iskolai légkör</a:t>
            </a:r>
          </a:p>
          <a:p>
            <a:pPr marL="360000" indent="-342900">
              <a:spcBef>
                <a:spcPts val="0"/>
              </a:spcBef>
              <a:buFont typeface="Arial" pitchFamily="34" charset="0"/>
              <a:buChar char="•"/>
              <a:defRPr/>
            </a:pPr>
            <a:r>
              <a:rPr lang="hu-HU" sz="2400" b="1" dirty="0" smtClean="0"/>
              <a:t>Nemek </a:t>
            </a:r>
            <a:r>
              <a:rPr lang="hu-HU" sz="2400" b="1" dirty="0"/>
              <a:t>szerinti megoszlás.</a:t>
            </a:r>
          </a:p>
          <a:p>
            <a:pPr marL="360000" indent="-342900">
              <a:spcBef>
                <a:spcPts val="0"/>
              </a:spcBef>
              <a:buFont typeface="Arial" pitchFamily="34" charset="0"/>
              <a:buChar char="•"/>
              <a:defRPr/>
            </a:pPr>
            <a:r>
              <a:rPr lang="hu-HU" sz="2400" b="1" dirty="0" smtClean="0"/>
              <a:t>Kor </a:t>
            </a:r>
            <a:r>
              <a:rPr lang="hu-HU" sz="2400" b="1" dirty="0"/>
              <a:t>szerinti megoszlás.</a:t>
            </a:r>
          </a:p>
          <a:p>
            <a:pPr marL="360000" indent="-342900">
              <a:spcBef>
                <a:spcPts val="0"/>
              </a:spcBef>
              <a:buFont typeface="Arial" pitchFamily="34" charset="0"/>
              <a:buChar char="•"/>
              <a:defRPr/>
            </a:pPr>
            <a:r>
              <a:rPr lang="hu-HU" sz="2400" b="1" dirty="0" smtClean="0"/>
              <a:t>Lakóhely </a:t>
            </a:r>
            <a:r>
              <a:rPr lang="hu-HU" sz="2400" b="1" dirty="0"/>
              <a:t>szerepe.</a:t>
            </a:r>
          </a:p>
          <a:p>
            <a:pPr marL="360000" indent="-342900">
              <a:spcBef>
                <a:spcPts val="0"/>
              </a:spcBef>
              <a:buFont typeface="Arial" pitchFamily="34" charset="0"/>
              <a:buChar char="•"/>
              <a:defRPr/>
            </a:pPr>
            <a:r>
              <a:rPr lang="hu-HU" sz="2400" b="1" dirty="0" smtClean="0"/>
              <a:t>Tantárgy </a:t>
            </a:r>
            <a:r>
              <a:rPr lang="hu-HU" sz="2400" b="1" dirty="0"/>
              <a:t>szerepe</a:t>
            </a:r>
            <a:r>
              <a:rPr lang="hu-HU" sz="2400" b="1" dirty="0" smtClean="0"/>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33794" name="Cím 1"/>
          <p:cNvSpPr>
            <a:spLocks noGrp="1"/>
          </p:cNvSpPr>
          <p:nvPr>
            <p:ph type="ctrTitle"/>
          </p:nvPr>
        </p:nvSpPr>
        <p:spPr>
          <a:xfrm>
            <a:off x="561975" y="549275"/>
            <a:ext cx="8207375" cy="792163"/>
          </a:xfrm>
        </p:spPr>
        <p:txBody>
          <a:bodyPr anchor="t"/>
          <a:lstStyle/>
          <a:p>
            <a:r>
              <a:rPr lang="hu-HU" b="1" smtClean="0">
                <a:solidFill>
                  <a:srgbClr val="0F0F83"/>
                </a:solidFill>
                <a:latin typeface="Arial" charset="0"/>
                <a:cs typeface="Arial" charset="0"/>
              </a:rPr>
              <a:t>A spanyol példa</a:t>
            </a:r>
            <a:endParaRPr lang="en-GB" b="1" smtClean="0">
              <a:solidFill>
                <a:srgbClr val="0F0F83"/>
              </a:solidFill>
              <a:latin typeface="Arial" charset="0"/>
              <a:cs typeface="Arial" charset="0"/>
            </a:endParaRPr>
          </a:p>
        </p:txBody>
      </p:sp>
      <p:pic>
        <p:nvPicPr>
          <p:cNvPr id="33795"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3796"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3797"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33799" name="Szövegdoboz 5"/>
          <p:cNvSpPr txBox="1">
            <a:spLocks/>
          </p:cNvSpPr>
          <p:nvPr/>
        </p:nvSpPr>
        <p:spPr bwMode="auto">
          <a:xfrm>
            <a:off x="357188" y="1557338"/>
            <a:ext cx="8429625" cy="3887787"/>
          </a:xfrm>
          <a:prstGeom prst="rect">
            <a:avLst/>
          </a:prstGeom>
          <a:noFill/>
          <a:ln w="9525">
            <a:noFill/>
            <a:miter lim="800000"/>
            <a:headEnd/>
            <a:tailEnd/>
          </a:ln>
        </p:spPr>
        <p:txBody>
          <a:bodyPr/>
          <a:lstStyle/>
          <a:p>
            <a:pPr marL="457200" indent="-457200" eaLnBrk="0" hangingPunct="0">
              <a:buFont typeface="Arial" charset="0"/>
              <a:buChar char="•"/>
            </a:pPr>
            <a:r>
              <a:rPr lang="hu-HU" sz="3200" b="1"/>
              <a:t>Továbbképző központokban zajlik</a:t>
            </a:r>
          </a:p>
          <a:p>
            <a:pPr marL="457200" indent="-457200" eaLnBrk="0" hangingPunct="0">
              <a:buFont typeface="Arial" charset="0"/>
              <a:buChar char="•"/>
            </a:pPr>
            <a:r>
              <a:rPr lang="hu-HU" sz="3200" b="1"/>
              <a:t>Emberi és tárgyi feltételek összevonva</a:t>
            </a:r>
          </a:p>
          <a:p>
            <a:pPr marL="457200" indent="-457200" eaLnBrk="0" hangingPunct="0">
              <a:buFont typeface="Arial" charset="0"/>
              <a:buChar char="•"/>
            </a:pPr>
            <a:r>
              <a:rPr lang="hu-HU" sz="3200" b="1"/>
              <a:t>Regionális besorolás alapján</a:t>
            </a:r>
          </a:p>
          <a:p>
            <a:pPr marL="742950" lvl="1" indent="-285750" eaLnBrk="0" hangingPunct="0">
              <a:buFont typeface="Arial" charset="0"/>
              <a:buChar char="•"/>
            </a:pPr>
            <a:r>
              <a:rPr lang="hu-HU" sz="3200" b="1"/>
              <a:t>Egy régió pl.: 2 000 000 lakos, 9 kisebb terület, egy-egy vezetővel és összesen 70 alkalmazottal (4 éves megbízás, pályázat kb. 500 000 000 Ft/év).</a:t>
            </a:r>
          </a:p>
          <a:p>
            <a:pPr marL="457200" indent="-457200" eaLnBrk="0" hangingPunct="0">
              <a:buFont typeface="Arial" charset="0"/>
              <a:buChar char="•"/>
            </a:pPr>
            <a:endParaRPr lang="hu-HU" sz="3200" b="1"/>
          </a:p>
          <a:p>
            <a:pPr marL="457200" indent="-457200" eaLnBrk="0" hangingPunct="0">
              <a:buFont typeface="Arial" charset="0"/>
              <a:buChar char="•"/>
            </a:pPr>
            <a:endParaRPr lang="hu-HU" sz="3200" b="1"/>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34818" name="Cím 1"/>
          <p:cNvSpPr>
            <a:spLocks noGrp="1"/>
          </p:cNvSpPr>
          <p:nvPr>
            <p:ph type="ctrTitle"/>
          </p:nvPr>
        </p:nvSpPr>
        <p:spPr>
          <a:xfrm>
            <a:off x="561975" y="549275"/>
            <a:ext cx="8207375" cy="792163"/>
          </a:xfrm>
        </p:spPr>
        <p:txBody>
          <a:bodyPr anchor="t"/>
          <a:lstStyle/>
          <a:p>
            <a:r>
              <a:rPr lang="hu-HU" b="1" smtClean="0">
                <a:solidFill>
                  <a:srgbClr val="0F0F83"/>
                </a:solidFill>
                <a:latin typeface="Arial" charset="0"/>
                <a:cs typeface="Arial" charset="0"/>
              </a:rPr>
              <a:t>A spanyol példa/2</a:t>
            </a:r>
            <a:endParaRPr lang="en-GB" b="1" smtClean="0">
              <a:solidFill>
                <a:srgbClr val="0F0F83"/>
              </a:solidFill>
              <a:latin typeface="Arial" charset="0"/>
              <a:cs typeface="Arial" charset="0"/>
            </a:endParaRPr>
          </a:p>
        </p:txBody>
      </p:sp>
      <p:pic>
        <p:nvPicPr>
          <p:cNvPr id="34819"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4820"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4821"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34823" name="Szövegdoboz 5"/>
          <p:cNvSpPr txBox="1">
            <a:spLocks/>
          </p:cNvSpPr>
          <p:nvPr/>
        </p:nvSpPr>
        <p:spPr bwMode="auto">
          <a:xfrm>
            <a:off x="357188" y="1557338"/>
            <a:ext cx="8429625" cy="4392612"/>
          </a:xfrm>
          <a:prstGeom prst="rect">
            <a:avLst/>
          </a:prstGeom>
          <a:noFill/>
          <a:ln w="9525">
            <a:noFill/>
            <a:miter lim="800000"/>
            <a:headEnd/>
            <a:tailEnd/>
          </a:ln>
        </p:spPr>
        <p:txBody>
          <a:bodyPr/>
          <a:lstStyle/>
          <a:p>
            <a:pPr marL="457200" indent="-457200">
              <a:buFont typeface="Arial" charset="0"/>
              <a:buChar char="•"/>
            </a:pPr>
            <a:r>
              <a:rPr lang="hu-HU" sz="2800" b="1"/>
              <a:t>Spanyol nyelv és irodalom</a:t>
            </a:r>
            <a:endParaRPr lang="es-ES" sz="2800" b="1"/>
          </a:p>
          <a:p>
            <a:pPr marL="457200" indent="-457200">
              <a:buFont typeface="Arial" charset="0"/>
              <a:buChar char="•"/>
            </a:pPr>
            <a:r>
              <a:rPr lang="hu-HU" sz="2800" b="1"/>
              <a:t>Óvodai és elemi iskola</a:t>
            </a:r>
            <a:endParaRPr lang="es-ES" sz="2800" b="1"/>
          </a:p>
          <a:p>
            <a:pPr marL="457200" indent="-457200">
              <a:buFont typeface="Arial" charset="0"/>
              <a:buChar char="•"/>
            </a:pPr>
            <a:r>
              <a:rPr lang="hu-HU" sz="2800" b="1"/>
              <a:t>Művészetek és testnevelés</a:t>
            </a:r>
            <a:endParaRPr lang="es-ES" sz="2800" b="1"/>
          </a:p>
          <a:p>
            <a:pPr marL="457200" indent="-457200">
              <a:buFont typeface="Arial" charset="0"/>
              <a:buChar char="•"/>
            </a:pPr>
            <a:r>
              <a:rPr lang="hu-HU" sz="2800" b="1"/>
              <a:t>Földrajz, történelem</a:t>
            </a:r>
            <a:endParaRPr lang="es-ES" sz="2800" b="1"/>
          </a:p>
          <a:p>
            <a:pPr marL="457200" indent="-457200">
              <a:buFont typeface="Arial" charset="0"/>
              <a:buChar char="•"/>
            </a:pPr>
            <a:r>
              <a:rPr lang="hu-HU" sz="2800" b="1"/>
              <a:t>Hátrányos helyzetűek</a:t>
            </a:r>
          </a:p>
          <a:p>
            <a:pPr marL="457200" indent="-457200">
              <a:buFont typeface="Arial" charset="0"/>
              <a:buChar char="•"/>
            </a:pPr>
            <a:r>
              <a:rPr lang="hu-HU" sz="2800" b="1"/>
              <a:t>Tudomány</a:t>
            </a:r>
            <a:endParaRPr lang="es-ES" sz="2800" b="1"/>
          </a:p>
          <a:p>
            <a:pPr marL="457200" indent="-457200">
              <a:buFont typeface="Arial" charset="0"/>
              <a:buChar char="•"/>
            </a:pPr>
            <a:r>
              <a:rPr lang="hu-HU" sz="2800" b="1"/>
              <a:t>Számítástechnika</a:t>
            </a:r>
            <a:endParaRPr lang="es-ES" sz="2800" b="1"/>
          </a:p>
          <a:p>
            <a:pPr marL="457200" indent="-457200">
              <a:buFont typeface="Arial" charset="0"/>
              <a:buChar char="•"/>
            </a:pPr>
            <a:r>
              <a:rPr lang="hu-HU" sz="2800" b="1"/>
              <a:t>Idegen nyelvek</a:t>
            </a:r>
            <a:endParaRPr lang="es-ES" sz="2800" b="1"/>
          </a:p>
          <a:p>
            <a:pPr marL="457200" indent="-457200">
              <a:buFont typeface="Arial" charset="0"/>
              <a:buChar char="•"/>
            </a:pPr>
            <a:r>
              <a:rPr lang="hu-HU" sz="2800" b="1"/>
              <a:t>Szakiskolai képzés</a:t>
            </a:r>
          </a:p>
          <a:p>
            <a:pPr marL="457200" indent="-457200">
              <a:buFont typeface="Arial" charset="0"/>
              <a:buChar char="•"/>
            </a:pPr>
            <a:r>
              <a:rPr lang="hu-HU" sz="2800" b="1"/>
              <a:t>Matematika</a:t>
            </a:r>
            <a:endParaRPr lang="hu-HU" sz="3200" b="1"/>
          </a:p>
          <a:p>
            <a:pPr marL="457200" indent="-457200" eaLnBrk="0" hangingPunct="0">
              <a:buFont typeface="Arial" charset="0"/>
              <a:buChar char="•"/>
            </a:pPr>
            <a:endParaRPr lang="hu-HU" sz="3200" b="1"/>
          </a:p>
          <a:p>
            <a:pPr marL="457200" indent="-457200" eaLnBrk="0" hangingPunct="0">
              <a:buFont typeface="Arial" charset="0"/>
              <a:buChar char="•"/>
            </a:pPr>
            <a:endParaRPr lang="hu-HU" sz="3200" b="1"/>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pic>
        <p:nvPicPr>
          <p:cNvPr id="35842"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5843"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5844"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35846" name="AutoShape 5"/>
          <p:cNvSpPr>
            <a:spLocks noChangeArrowheads="1"/>
          </p:cNvSpPr>
          <p:nvPr/>
        </p:nvSpPr>
        <p:spPr bwMode="auto">
          <a:xfrm>
            <a:off x="2555875" y="476250"/>
            <a:ext cx="3960813" cy="792163"/>
          </a:xfrm>
          <a:prstGeom prst="flowChartAlternateProcess">
            <a:avLst/>
          </a:prstGeom>
          <a:solidFill>
            <a:schemeClr val="bg1"/>
          </a:solidFill>
          <a:ln w="9525">
            <a:solidFill>
              <a:schemeClr val="tx1"/>
            </a:solidFill>
            <a:miter lim="800000"/>
            <a:headEnd/>
            <a:tailEnd/>
          </a:ln>
        </p:spPr>
        <p:txBody>
          <a:bodyPr wrap="none" anchor="ctr"/>
          <a:lstStyle/>
          <a:p>
            <a:pPr algn="ctr"/>
            <a:r>
              <a:rPr lang="hu-HU" sz="2400" b="1">
                <a:solidFill>
                  <a:srgbClr val="0F0F83"/>
                </a:solidFill>
              </a:rPr>
              <a:t>Felépítés</a:t>
            </a:r>
            <a:endParaRPr lang="es-ES" sz="2400" b="1">
              <a:solidFill>
                <a:srgbClr val="0F0F83"/>
              </a:solidFill>
            </a:endParaRPr>
          </a:p>
        </p:txBody>
      </p:sp>
      <p:sp>
        <p:nvSpPr>
          <p:cNvPr id="35847" name="AutoShape 6"/>
          <p:cNvSpPr>
            <a:spLocks noChangeArrowheads="1"/>
          </p:cNvSpPr>
          <p:nvPr/>
        </p:nvSpPr>
        <p:spPr bwMode="auto">
          <a:xfrm>
            <a:off x="2627313" y="1916113"/>
            <a:ext cx="3887787" cy="576262"/>
          </a:xfrm>
          <a:prstGeom prst="flowChartAlternateProcess">
            <a:avLst/>
          </a:prstGeom>
          <a:solidFill>
            <a:srgbClr val="808000"/>
          </a:solidFill>
          <a:ln w="9525">
            <a:solidFill>
              <a:schemeClr val="tx1"/>
            </a:solidFill>
            <a:miter lim="800000"/>
            <a:headEnd/>
            <a:tailEnd/>
          </a:ln>
          <a:effectLst/>
        </p:spPr>
        <p:txBody>
          <a:bodyPr wrap="none" anchor="ctr"/>
          <a:lstStyle/>
          <a:p>
            <a:pPr algn="ctr"/>
            <a:r>
              <a:rPr lang="hu-HU" sz="2400" b="1">
                <a:solidFill>
                  <a:schemeClr val="bg1"/>
                </a:solidFill>
              </a:rPr>
              <a:t>Igények felmérése</a:t>
            </a:r>
            <a:endParaRPr lang="es-ES" sz="2400" b="1">
              <a:solidFill>
                <a:schemeClr val="bg1"/>
              </a:solidFill>
            </a:endParaRPr>
          </a:p>
        </p:txBody>
      </p:sp>
      <p:sp>
        <p:nvSpPr>
          <p:cNvPr id="35848" name="AutoShape 7"/>
          <p:cNvSpPr>
            <a:spLocks noChangeArrowheads="1"/>
          </p:cNvSpPr>
          <p:nvPr/>
        </p:nvSpPr>
        <p:spPr bwMode="auto">
          <a:xfrm>
            <a:off x="2124075" y="4148138"/>
            <a:ext cx="4895850" cy="576262"/>
          </a:xfrm>
          <a:prstGeom prst="flowChartAlternateProcess">
            <a:avLst/>
          </a:prstGeom>
          <a:solidFill>
            <a:srgbClr val="808000"/>
          </a:solidFill>
          <a:ln w="9525">
            <a:solidFill>
              <a:schemeClr val="tx1"/>
            </a:solidFill>
            <a:miter lim="800000"/>
            <a:headEnd/>
            <a:tailEnd/>
          </a:ln>
          <a:effectLst/>
        </p:spPr>
        <p:txBody>
          <a:bodyPr wrap="none" anchor="ctr"/>
          <a:lstStyle/>
          <a:p>
            <a:pPr algn="ctr"/>
            <a:r>
              <a:rPr lang="hu-HU" sz="2400" b="1">
                <a:solidFill>
                  <a:schemeClr val="bg1"/>
                </a:solidFill>
              </a:rPr>
              <a:t>A tréningek besorolása</a:t>
            </a:r>
            <a:endParaRPr lang="es-ES" sz="2400" b="1">
              <a:solidFill>
                <a:schemeClr val="bg1"/>
              </a:solidFill>
            </a:endParaRPr>
          </a:p>
        </p:txBody>
      </p:sp>
      <p:sp>
        <p:nvSpPr>
          <p:cNvPr id="35849" name="AutoShape 8"/>
          <p:cNvSpPr>
            <a:spLocks noChangeArrowheads="1"/>
          </p:cNvSpPr>
          <p:nvPr/>
        </p:nvSpPr>
        <p:spPr bwMode="auto">
          <a:xfrm>
            <a:off x="2627313" y="5227638"/>
            <a:ext cx="3744912" cy="504825"/>
          </a:xfrm>
          <a:prstGeom prst="flowChartAlternateProcess">
            <a:avLst/>
          </a:prstGeom>
          <a:solidFill>
            <a:srgbClr val="808000"/>
          </a:solidFill>
          <a:ln w="9525">
            <a:solidFill>
              <a:schemeClr val="tx1"/>
            </a:solidFill>
            <a:miter lim="800000"/>
            <a:headEnd/>
            <a:tailEnd/>
          </a:ln>
          <a:effectLst/>
        </p:spPr>
        <p:txBody>
          <a:bodyPr wrap="none" anchor="ctr"/>
          <a:lstStyle/>
          <a:p>
            <a:pPr algn="ctr"/>
            <a:r>
              <a:rPr lang="hu-HU" sz="2400" b="1">
                <a:solidFill>
                  <a:schemeClr val="bg1"/>
                </a:solidFill>
              </a:rPr>
              <a:t>Megvalósítás</a:t>
            </a:r>
            <a:endParaRPr lang="es-ES" sz="2400" b="1">
              <a:solidFill>
                <a:schemeClr val="bg1"/>
              </a:solidFill>
            </a:endParaRPr>
          </a:p>
        </p:txBody>
      </p:sp>
      <p:sp>
        <p:nvSpPr>
          <p:cNvPr id="35850" name="AutoShape 9"/>
          <p:cNvSpPr>
            <a:spLocks noChangeArrowheads="1"/>
          </p:cNvSpPr>
          <p:nvPr/>
        </p:nvSpPr>
        <p:spPr bwMode="auto">
          <a:xfrm>
            <a:off x="1489075" y="3068638"/>
            <a:ext cx="6107113" cy="576262"/>
          </a:xfrm>
          <a:prstGeom prst="flowChartAlternateProcess">
            <a:avLst/>
          </a:prstGeom>
          <a:solidFill>
            <a:srgbClr val="808000"/>
          </a:solidFill>
          <a:ln w="9525">
            <a:solidFill>
              <a:schemeClr val="tx1"/>
            </a:solidFill>
            <a:miter lim="800000"/>
            <a:headEnd/>
            <a:tailEnd/>
          </a:ln>
          <a:effectLst/>
        </p:spPr>
        <p:txBody>
          <a:bodyPr wrap="none" anchor="ctr"/>
          <a:lstStyle/>
          <a:p>
            <a:pPr algn="ctr"/>
            <a:r>
              <a:rPr lang="hu-HU" sz="2400" b="1">
                <a:solidFill>
                  <a:schemeClr val="bg1"/>
                </a:solidFill>
              </a:rPr>
              <a:t>Kiemelt célok és tervek összefésülése</a:t>
            </a:r>
            <a:endParaRPr lang="es-ES" sz="2400" b="1">
              <a:solidFill>
                <a:schemeClr val="bg1"/>
              </a:solidFill>
            </a:endParaRPr>
          </a:p>
        </p:txBody>
      </p:sp>
      <p:sp>
        <p:nvSpPr>
          <p:cNvPr id="35851" name="Line 14"/>
          <p:cNvSpPr>
            <a:spLocks noChangeShapeType="1"/>
          </p:cNvSpPr>
          <p:nvPr/>
        </p:nvSpPr>
        <p:spPr bwMode="auto">
          <a:xfrm>
            <a:off x="4500563" y="1268413"/>
            <a:ext cx="0" cy="647700"/>
          </a:xfrm>
          <a:prstGeom prst="line">
            <a:avLst/>
          </a:prstGeom>
          <a:noFill/>
          <a:ln w="9525">
            <a:solidFill>
              <a:schemeClr val="tx1"/>
            </a:solidFill>
            <a:round/>
            <a:headEnd/>
            <a:tailEnd type="triangle" w="med" len="med"/>
          </a:ln>
          <a:effectLst/>
        </p:spPr>
        <p:txBody>
          <a:bodyPr/>
          <a:lstStyle/>
          <a:p>
            <a:endParaRPr lang="hu-HU"/>
          </a:p>
        </p:txBody>
      </p:sp>
      <p:sp>
        <p:nvSpPr>
          <p:cNvPr id="35852" name="Line 16"/>
          <p:cNvSpPr>
            <a:spLocks noChangeShapeType="1"/>
          </p:cNvSpPr>
          <p:nvPr/>
        </p:nvSpPr>
        <p:spPr bwMode="auto">
          <a:xfrm>
            <a:off x="4500563" y="2492375"/>
            <a:ext cx="0" cy="576263"/>
          </a:xfrm>
          <a:prstGeom prst="line">
            <a:avLst/>
          </a:prstGeom>
          <a:noFill/>
          <a:ln w="9525">
            <a:solidFill>
              <a:schemeClr val="tx1"/>
            </a:solidFill>
            <a:round/>
            <a:headEnd/>
            <a:tailEnd type="triangle" w="med" len="med"/>
          </a:ln>
          <a:effectLst/>
        </p:spPr>
        <p:txBody>
          <a:bodyPr/>
          <a:lstStyle/>
          <a:p>
            <a:endParaRPr lang="hu-HU"/>
          </a:p>
        </p:txBody>
      </p:sp>
      <p:sp>
        <p:nvSpPr>
          <p:cNvPr id="35853" name="Line 17"/>
          <p:cNvSpPr>
            <a:spLocks noChangeShapeType="1"/>
          </p:cNvSpPr>
          <p:nvPr/>
        </p:nvSpPr>
        <p:spPr bwMode="auto">
          <a:xfrm>
            <a:off x="4500563" y="3644900"/>
            <a:ext cx="0" cy="503238"/>
          </a:xfrm>
          <a:prstGeom prst="line">
            <a:avLst/>
          </a:prstGeom>
          <a:noFill/>
          <a:ln w="9525">
            <a:solidFill>
              <a:schemeClr val="tx1"/>
            </a:solidFill>
            <a:round/>
            <a:headEnd/>
            <a:tailEnd type="triangle" w="med" len="med"/>
          </a:ln>
          <a:effectLst/>
        </p:spPr>
        <p:txBody>
          <a:bodyPr/>
          <a:lstStyle/>
          <a:p>
            <a:endParaRPr lang="hu-HU"/>
          </a:p>
        </p:txBody>
      </p:sp>
      <p:sp>
        <p:nvSpPr>
          <p:cNvPr id="35854" name="Line 18"/>
          <p:cNvSpPr>
            <a:spLocks noChangeShapeType="1"/>
          </p:cNvSpPr>
          <p:nvPr/>
        </p:nvSpPr>
        <p:spPr bwMode="auto">
          <a:xfrm>
            <a:off x="4500563" y="4724400"/>
            <a:ext cx="0" cy="504825"/>
          </a:xfrm>
          <a:prstGeom prst="line">
            <a:avLst/>
          </a:prstGeom>
          <a:noFill/>
          <a:ln w="9525">
            <a:solidFill>
              <a:schemeClr val="tx1"/>
            </a:solidFill>
            <a:round/>
            <a:headEnd/>
            <a:tailEnd type="triangle" w="med" len="med"/>
          </a:ln>
          <a:effectLst/>
        </p:spPr>
        <p:txBody>
          <a:bodyPr/>
          <a:lstStyle/>
          <a:p>
            <a:endParaRPr lang="hu-HU"/>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5EEAF"/>
        </a:solidFill>
        <a:effectLst/>
      </p:bgPr>
    </p:bg>
    <p:spTree>
      <p:nvGrpSpPr>
        <p:cNvPr id="1" name=""/>
        <p:cNvGrpSpPr/>
        <p:nvPr/>
      </p:nvGrpSpPr>
      <p:grpSpPr>
        <a:xfrm>
          <a:off x="0" y="0"/>
          <a:ext cx="0" cy="0"/>
          <a:chOff x="0" y="0"/>
          <a:chExt cx="0" cy="0"/>
        </a:xfrm>
      </p:grpSpPr>
      <p:sp>
        <p:nvSpPr>
          <p:cNvPr id="36866" name="Cím 1"/>
          <p:cNvSpPr>
            <a:spLocks noGrp="1"/>
          </p:cNvSpPr>
          <p:nvPr>
            <p:ph type="ctrTitle"/>
          </p:nvPr>
        </p:nvSpPr>
        <p:spPr>
          <a:xfrm>
            <a:off x="561975" y="549275"/>
            <a:ext cx="8207375" cy="792163"/>
          </a:xfrm>
        </p:spPr>
        <p:txBody>
          <a:bodyPr anchor="t"/>
          <a:lstStyle/>
          <a:p>
            <a:r>
              <a:rPr lang="hu-HU" b="1" smtClean="0">
                <a:solidFill>
                  <a:srgbClr val="0F0F83"/>
                </a:solidFill>
                <a:latin typeface="Arial" charset="0"/>
                <a:cs typeface="Arial" charset="0"/>
              </a:rPr>
              <a:t>A spanyol példa/3</a:t>
            </a:r>
            <a:endParaRPr lang="en-GB" b="1" smtClean="0">
              <a:solidFill>
                <a:srgbClr val="0F0F83"/>
              </a:solidFill>
              <a:latin typeface="Arial" charset="0"/>
              <a:cs typeface="Arial" charset="0"/>
            </a:endParaRPr>
          </a:p>
        </p:txBody>
      </p:sp>
      <p:pic>
        <p:nvPicPr>
          <p:cNvPr id="36867"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6868"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6869"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29703" name="Szövegdoboz 5"/>
          <p:cNvSpPr txBox="1">
            <a:spLocks/>
          </p:cNvSpPr>
          <p:nvPr/>
        </p:nvSpPr>
        <p:spPr bwMode="auto">
          <a:xfrm>
            <a:off x="357188" y="1557338"/>
            <a:ext cx="8429625" cy="4392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0" indent="0">
              <a:defRPr/>
            </a:pPr>
            <a:r>
              <a:rPr lang="hu-HU" sz="3200" b="1" dirty="0" smtClean="0"/>
              <a:t>200 óra / 6 év </a:t>
            </a:r>
            <a:r>
              <a:rPr lang="hu-HU" sz="3200" b="1" dirty="0" smtClean="0">
                <a:sym typeface="Wingdings" pitchFamily="2" charset="2"/>
              </a:rPr>
              <a:t></a:t>
            </a:r>
            <a:r>
              <a:rPr lang="hu-HU" sz="3200" b="1" dirty="0" smtClean="0"/>
              <a:t> fizetésemelés</a:t>
            </a:r>
          </a:p>
          <a:p>
            <a:pPr marL="0" indent="0">
              <a:defRPr/>
            </a:pPr>
            <a:endParaRPr lang="hu-HU" sz="3200" b="1" dirty="0"/>
          </a:p>
          <a:p>
            <a:pPr marL="0" indent="0">
              <a:defRPr/>
            </a:pPr>
            <a:r>
              <a:rPr lang="hu-HU" sz="3200" b="1" dirty="0" smtClean="0"/>
              <a:t>5-ször ismételhető az életpálya alatt.</a:t>
            </a:r>
          </a:p>
          <a:p>
            <a:pPr>
              <a:buFont typeface="Arial" charset="0"/>
              <a:buChar char="•"/>
              <a:defRPr/>
            </a:pPr>
            <a:endParaRPr lang="hu-HU" sz="3200" b="1"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37890"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37891" name="Rectangle 3"/>
          <p:cNvSpPr txBox="1">
            <a:spLocks noChangeArrowheads="1"/>
          </p:cNvSpPr>
          <p:nvPr/>
        </p:nvSpPr>
        <p:spPr bwMode="auto">
          <a:xfrm>
            <a:off x="2438400" y="6248400"/>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37892"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a:solidFill>
                  <a:srgbClr val="1414AC"/>
                </a:solidFill>
                <a:latin typeface="Arial Rounded MT Bold" pitchFamily="34" charset="0"/>
              </a:rPr>
              <a:t>51. Rátz László Vándorgyűlés</a:t>
            </a:r>
            <a:endParaRPr lang="en-US" sz="1200">
              <a:solidFill>
                <a:srgbClr val="1414AC"/>
              </a:solidFill>
              <a:latin typeface="Arial Rounded MT Bold" pitchFamily="34" charset="0"/>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37893" name="Szövegdoboz 5"/>
          <p:cNvSpPr txBox="1">
            <a:spLocks/>
          </p:cNvSpPr>
          <p:nvPr/>
        </p:nvSpPr>
        <p:spPr bwMode="auto">
          <a:xfrm>
            <a:off x="357188" y="2924175"/>
            <a:ext cx="8429625" cy="2147888"/>
          </a:xfrm>
          <a:prstGeom prst="rect">
            <a:avLst/>
          </a:prstGeom>
          <a:noFill/>
          <a:ln w="9525">
            <a:noFill/>
            <a:miter lim="800000"/>
            <a:headEnd/>
            <a:tailEnd/>
          </a:ln>
        </p:spPr>
        <p:txBody>
          <a:bodyPr/>
          <a:lstStyle/>
          <a:p>
            <a:pPr algn="ctr"/>
            <a:r>
              <a:rPr lang="hu-HU" sz="1000"/>
              <a:t>Thanks! </a:t>
            </a:r>
          </a:p>
          <a:p>
            <a:endParaRPr lang="hu-HU" sz="2400"/>
          </a:p>
          <a:p>
            <a:endParaRPr lang="hu-HU" sz="2400"/>
          </a:p>
          <a:p>
            <a:endParaRPr lang="en-US" sz="2400"/>
          </a:p>
          <a:p>
            <a:r>
              <a:rPr lang="hu-HU" sz="2400"/>
              <a:t> </a:t>
            </a:r>
            <a:endParaRPr lang="en-GB" sz="2400"/>
          </a:p>
        </p:txBody>
      </p:sp>
      <p:sp>
        <p:nvSpPr>
          <p:cNvPr id="7" name="Szabadkézi sokszög 6"/>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5122"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5123"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5124"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5126" name="Cím 1"/>
          <p:cNvSpPr txBox="1">
            <a:spLocks/>
          </p:cNvSpPr>
          <p:nvPr/>
        </p:nvSpPr>
        <p:spPr bwMode="auto">
          <a:xfrm>
            <a:off x="684213" y="4868863"/>
            <a:ext cx="7772400" cy="1368425"/>
          </a:xfrm>
          <a:prstGeom prst="rect">
            <a:avLst/>
          </a:prstGeom>
          <a:noFill/>
          <a:ln w="9525">
            <a:noFill/>
            <a:miter lim="800000"/>
            <a:headEnd/>
            <a:tailEnd/>
          </a:ln>
        </p:spPr>
        <p:txBody>
          <a:bodyPr/>
          <a:lstStyle/>
          <a:p>
            <a:pPr algn="just" eaLnBrk="0" hangingPunct="0"/>
            <a:r>
              <a:rPr lang="hu-HU" sz="2400" i="1">
                <a:latin typeface="Calibri" pitchFamily="34" charset="0"/>
              </a:rPr>
              <a:t>A tagállamok kormányai képviselőinek tanácskozása,</a:t>
            </a:r>
            <a:r>
              <a:rPr lang="en-US" sz="2400" i="1">
                <a:latin typeface="Calibri" pitchFamily="34" charset="0"/>
              </a:rPr>
              <a:t> </a:t>
            </a:r>
            <a:endParaRPr lang="hu-HU" sz="2400" i="1">
              <a:latin typeface="Calibri" pitchFamily="34" charset="0"/>
            </a:endParaRPr>
          </a:p>
          <a:p>
            <a:pPr algn="just" eaLnBrk="0" hangingPunct="0"/>
            <a:r>
              <a:rPr lang="hu-HU" sz="2400" i="1">
                <a:latin typeface="Calibri" pitchFamily="34" charset="0"/>
              </a:rPr>
              <a:t>a tanárképzés minőségének emeléséről. 2007 november 15.</a:t>
            </a:r>
            <a:endParaRPr lang="en-US" sz="2400" i="1">
              <a:latin typeface="Calibri" pitchFamily="34" charset="0"/>
            </a:endParaRPr>
          </a:p>
          <a:p>
            <a:pPr algn="just" eaLnBrk="0" hangingPunct="0"/>
            <a:r>
              <a:rPr lang="en-US" sz="2400" i="1">
                <a:latin typeface="Calibri" pitchFamily="34" charset="0"/>
              </a:rPr>
              <a:t>(Official Journal 2007/C 300/07 of 12.12.2007).</a:t>
            </a:r>
            <a:endParaRPr lang="en-GB" sz="2400" b="1" i="1"/>
          </a:p>
        </p:txBody>
      </p:sp>
      <p:sp>
        <p:nvSpPr>
          <p:cNvPr id="8" name="Lekerekített téglalap 7"/>
          <p:cNvSpPr/>
          <p:nvPr/>
        </p:nvSpPr>
        <p:spPr>
          <a:xfrm>
            <a:off x="323850" y="404813"/>
            <a:ext cx="8496300" cy="4248150"/>
          </a:xfrm>
          <a:prstGeom prst="roundRect">
            <a:avLst/>
          </a:prstGeom>
          <a:effectLst>
            <a:outerShdw blurRad="63500" sx="102000" sy="102000" algn="ctr" rotWithShape="0">
              <a:srgbClr val="1414AC">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hu-HU" sz="3200" b="1" dirty="0"/>
              <a:t>„A tanárok kiváló minőségű képzése előfeltétele a jó minőségű oktatásnak, amely viszont jelentősen meghatározza Európa hosszú távú versenyképességét, valamint nagy mértékben hozzájárul a munkahelyek számának és ezzel párhuzamosan a gazdaság egészének növekedéséhez, összhangban a lisszaboni célokkal ...”</a:t>
            </a:r>
            <a:endParaRPr lang="hu-HU"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Lekerekített téglalap 1"/>
          <p:cNvSpPr/>
          <p:nvPr/>
        </p:nvSpPr>
        <p:spPr>
          <a:xfrm>
            <a:off x="552450" y="404813"/>
            <a:ext cx="8066088" cy="3455987"/>
          </a:xfrm>
          <a:prstGeom prst="roundRect">
            <a:avLst/>
          </a:prstGeom>
          <a:effectLst>
            <a:outerShdw blurRad="63500" sx="102000" sy="102000" algn="ctr" rotWithShape="0">
              <a:srgbClr val="1414AC">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hu-HU" sz="3600" b="1" dirty="0"/>
              <a:t>„Erőfeszítéseket kell tennünk, hogy minden újonnan végzett tanár elegendő és hatékony támogatást kapjon a munkahelyén, pályafutásának első éveiben.”</a:t>
            </a:r>
            <a:endParaRPr lang="hu-HU" sz="3600" dirty="0"/>
          </a:p>
        </p:txBody>
      </p:sp>
      <p:pic>
        <p:nvPicPr>
          <p:cNvPr id="6147"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6148"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6149"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6151" name="Cím 1"/>
          <p:cNvSpPr txBox="1">
            <a:spLocks/>
          </p:cNvSpPr>
          <p:nvPr/>
        </p:nvSpPr>
        <p:spPr bwMode="auto">
          <a:xfrm>
            <a:off x="684213" y="4652963"/>
            <a:ext cx="7772400" cy="1368425"/>
          </a:xfrm>
          <a:prstGeom prst="rect">
            <a:avLst/>
          </a:prstGeom>
          <a:noFill/>
          <a:ln w="9525">
            <a:noFill/>
            <a:miter lim="800000"/>
            <a:headEnd/>
            <a:tailEnd/>
          </a:ln>
        </p:spPr>
        <p:txBody>
          <a:bodyPr/>
          <a:lstStyle/>
          <a:p>
            <a:pPr algn="just" eaLnBrk="0" hangingPunct="0"/>
            <a:r>
              <a:rPr lang="hu-HU" sz="2400" i="1">
                <a:latin typeface="Calibri" pitchFamily="34" charset="0"/>
              </a:rPr>
              <a:t>A tagállamok kormányai képviselőinek tanácskozása,</a:t>
            </a:r>
            <a:r>
              <a:rPr lang="en-US" sz="2400" i="1">
                <a:latin typeface="Calibri" pitchFamily="34" charset="0"/>
              </a:rPr>
              <a:t> </a:t>
            </a:r>
            <a:endParaRPr lang="hu-HU" sz="2400" i="1">
              <a:latin typeface="Calibri" pitchFamily="34" charset="0"/>
            </a:endParaRPr>
          </a:p>
          <a:p>
            <a:pPr algn="just" eaLnBrk="0" hangingPunct="0"/>
            <a:r>
              <a:rPr lang="hu-HU" sz="2400" i="1">
                <a:latin typeface="Calibri" pitchFamily="34" charset="0"/>
              </a:rPr>
              <a:t>a tanárképzés minőségének emeléséről. 2009.</a:t>
            </a:r>
            <a:endParaRPr lang="en-US" sz="2400" i="1">
              <a:latin typeface="Calibri" pitchFamily="34" charset="0"/>
            </a:endParaRPr>
          </a:p>
          <a:p>
            <a:pPr eaLnBrk="0" hangingPunct="0"/>
            <a:r>
              <a:rPr lang="en-US" sz="2400" i="1">
                <a:latin typeface="Calibri" pitchFamily="34" charset="0"/>
              </a:rPr>
              <a:t>(</a:t>
            </a:r>
            <a:r>
              <a:rPr lang="hu-HU" sz="2400" i="1">
                <a:latin typeface="Calibri" pitchFamily="34" charset="0"/>
              </a:rPr>
              <a:t>OJ 2009/C 000/09</a:t>
            </a:r>
            <a:r>
              <a:rPr lang="en-US" sz="2400" i="1">
                <a:latin typeface="Calibri" pitchFamily="34" charset="0"/>
              </a:rPr>
              <a:t>).</a:t>
            </a:r>
            <a:endParaRPr lang="en-GB" sz="2400" b="1" i="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7170"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7171"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7172"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7174" name="Cím 1"/>
          <p:cNvSpPr txBox="1">
            <a:spLocks/>
          </p:cNvSpPr>
          <p:nvPr/>
        </p:nvSpPr>
        <p:spPr bwMode="auto">
          <a:xfrm>
            <a:off x="684213" y="4652963"/>
            <a:ext cx="7772400" cy="1368425"/>
          </a:xfrm>
          <a:prstGeom prst="rect">
            <a:avLst/>
          </a:prstGeom>
          <a:noFill/>
          <a:ln w="9525">
            <a:noFill/>
            <a:miter lim="800000"/>
            <a:headEnd/>
            <a:tailEnd/>
          </a:ln>
        </p:spPr>
        <p:txBody>
          <a:bodyPr/>
          <a:lstStyle/>
          <a:p>
            <a:pPr algn="just" eaLnBrk="0" hangingPunct="0"/>
            <a:r>
              <a:rPr lang="hu-HU" sz="2400" i="1">
                <a:latin typeface="Calibri" pitchFamily="34" charset="0"/>
              </a:rPr>
              <a:t>A tagállamok kormányai képviselőinek tanácskozása,</a:t>
            </a:r>
            <a:r>
              <a:rPr lang="en-US" sz="2400" i="1">
                <a:latin typeface="Calibri" pitchFamily="34" charset="0"/>
              </a:rPr>
              <a:t> </a:t>
            </a:r>
            <a:endParaRPr lang="hu-HU" sz="2400" i="1">
              <a:latin typeface="Calibri" pitchFamily="34" charset="0"/>
            </a:endParaRPr>
          </a:p>
          <a:p>
            <a:pPr algn="just" eaLnBrk="0" hangingPunct="0"/>
            <a:r>
              <a:rPr lang="hu-HU" sz="2400" i="1">
                <a:latin typeface="Calibri" pitchFamily="34" charset="0"/>
              </a:rPr>
              <a:t>a tanárképzés minőségének emeléséről. 2009.</a:t>
            </a:r>
            <a:endParaRPr lang="en-US" sz="2400" i="1">
              <a:latin typeface="Calibri" pitchFamily="34" charset="0"/>
            </a:endParaRPr>
          </a:p>
          <a:p>
            <a:pPr eaLnBrk="0" hangingPunct="0"/>
            <a:r>
              <a:rPr lang="en-US" sz="2400" i="1">
                <a:latin typeface="Calibri" pitchFamily="34" charset="0"/>
              </a:rPr>
              <a:t>(</a:t>
            </a:r>
            <a:r>
              <a:rPr lang="hu-HU" sz="2400" i="1">
                <a:latin typeface="Calibri" pitchFamily="34" charset="0"/>
              </a:rPr>
              <a:t>OJ 2009/C 000/09</a:t>
            </a:r>
            <a:r>
              <a:rPr lang="en-US" sz="2400" i="1">
                <a:latin typeface="Calibri" pitchFamily="34" charset="0"/>
              </a:rPr>
              <a:t>).</a:t>
            </a:r>
            <a:endParaRPr lang="en-GB" sz="2400" b="1" i="1"/>
          </a:p>
        </p:txBody>
      </p:sp>
      <p:sp>
        <p:nvSpPr>
          <p:cNvPr id="8" name="Lekerekített téglalap 7"/>
          <p:cNvSpPr/>
          <p:nvPr/>
        </p:nvSpPr>
        <p:spPr>
          <a:xfrm>
            <a:off x="684213" y="836613"/>
            <a:ext cx="7848600" cy="3240087"/>
          </a:xfrm>
          <a:prstGeom prst="roundRect">
            <a:avLst/>
          </a:prstGeom>
          <a:effectLst>
            <a:outerShdw blurRad="63500" sx="102000" sy="102000" algn="ctr" rotWithShape="0">
              <a:schemeClr val="accent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hu-HU" sz="3200" b="1" dirty="0"/>
              <a:t>„Minden újonnan munkába álló tanárnak legyen lehetősége, hogy munkakezdésének első éveiben részt vegyen egy olyan programban, ahol szakmai és személyes segítséget is kaphat.”</a:t>
            </a:r>
            <a:endParaRPr lang="hu-HU"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8194" name="Cím 1"/>
          <p:cNvSpPr>
            <a:spLocks noGrp="1"/>
          </p:cNvSpPr>
          <p:nvPr>
            <p:ph type="ctrTitle"/>
          </p:nvPr>
        </p:nvSpPr>
        <p:spPr>
          <a:xfrm>
            <a:off x="265113" y="476250"/>
            <a:ext cx="8640762" cy="504825"/>
          </a:xfrm>
        </p:spPr>
        <p:txBody>
          <a:bodyPr anchor="t"/>
          <a:lstStyle/>
          <a:p>
            <a:r>
              <a:rPr lang="hu-HU" sz="2400" b="1" smtClean="0">
                <a:solidFill>
                  <a:srgbClr val="0F0F83"/>
                </a:solidFill>
              </a:rPr>
              <a:t>Tanárok kor szerinti eloszlása az EU 27 országában (Eurostat 2007)</a:t>
            </a:r>
            <a:endParaRPr lang="en-GB" sz="2400" b="1" smtClean="0">
              <a:solidFill>
                <a:srgbClr val="0F0F83"/>
              </a:solidFill>
              <a:latin typeface="Arial" charset="0"/>
              <a:cs typeface="Arial" charset="0"/>
            </a:endParaRPr>
          </a:p>
        </p:txBody>
      </p:sp>
      <p:pic>
        <p:nvPicPr>
          <p:cNvPr id="8195"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8196"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8197"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graphicFrame>
        <p:nvGraphicFramePr>
          <p:cNvPr id="2" name="Táblázat 1"/>
          <p:cNvGraphicFramePr>
            <a:graphicFrameLocks noGrp="1"/>
          </p:cNvGraphicFramePr>
          <p:nvPr/>
        </p:nvGraphicFramePr>
        <p:xfrm>
          <a:off x="755650" y="1268413"/>
          <a:ext cx="7777163" cy="4608512"/>
        </p:xfrm>
        <a:graphic>
          <a:graphicData uri="http://schemas.openxmlformats.org/drawingml/2006/table">
            <a:tbl>
              <a:tblPr>
                <a:tableStyleId>{5C22544A-7EE6-4342-B048-85BDC9FD1C3A}</a:tableStyleId>
              </a:tblPr>
              <a:tblGrid>
                <a:gridCol w="927551"/>
                <a:gridCol w="684961"/>
                <a:gridCol w="684961"/>
                <a:gridCol w="684961"/>
                <a:gridCol w="684961"/>
                <a:gridCol w="684961"/>
                <a:gridCol w="684961"/>
                <a:gridCol w="684961"/>
                <a:gridCol w="684961"/>
                <a:gridCol w="684961"/>
                <a:gridCol w="684961"/>
              </a:tblGrid>
              <a:tr h="271089">
                <a:tc>
                  <a:txBody>
                    <a:bodyPr/>
                    <a:lstStyle/>
                    <a:p>
                      <a:pPr algn="l" fontAlgn="b"/>
                      <a:r>
                        <a:rPr lang="hu-HU" sz="1400" b="1" u="none" strike="noStrike" dirty="0">
                          <a:effectLst/>
                        </a:rPr>
                        <a:t>korcsoport</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BE</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BG</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CZ</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DK</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DE</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EE</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IE</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EL</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ES</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FR</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r>
              <a:tr h="271089">
                <a:tc>
                  <a:txBody>
                    <a:bodyPr/>
                    <a:lstStyle/>
                    <a:p>
                      <a:pPr algn="l" fontAlgn="b"/>
                      <a:r>
                        <a:rPr lang="hu-HU" sz="1400" b="1" u="none" strike="noStrike" dirty="0">
                          <a:effectLst/>
                        </a:rPr>
                        <a:t>&lt;30</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16,2</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8,3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12,8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2,9</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10,7</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13,4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5,4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10</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9,9</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30-39</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smtClean="0">
                          <a:effectLst/>
                        </a:rPr>
                        <a:t>23,3</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26,1</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21,0</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21,2</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17,4</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29,4</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23,9</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30,3</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dirty="0" smtClean="0">
                          <a:effectLst/>
                        </a:rPr>
                        <a:t>29,5</a:t>
                      </a:r>
                      <a:endParaRPr lang="hu-HU" sz="1400" b="1" i="0" u="none" strike="noStrike" dirty="0">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40-49</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28,1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32,4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29,9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25,5</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30</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25</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41,3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35,1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25,1</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 50</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32,4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33,2</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36,3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50,4</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41,9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32,2</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29,3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24,5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35,4</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endParaRPr lang="hu-HU" sz="1400" b="1" i="0" u="none" strike="noStrike" dirty="0">
                        <a:solidFill>
                          <a:srgbClr val="000000"/>
                        </a:solidFill>
                        <a:effectLst/>
                        <a:latin typeface="Calibri"/>
                      </a:endParaRPr>
                    </a:p>
                  </a:txBody>
                  <a:tcPr marL="9525" marR="9525" marT="9525" marB="0" anchor="b">
                    <a:noFill/>
                  </a:tcPr>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dirty="0">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 </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IT</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CY</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LV</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LT</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LU</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solidFill>
                            <a:srgbClr val="FF0000"/>
                          </a:solidFill>
                          <a:effectLst/>
                        </a:rPr>
                        <a:t>HU</a:t>
                      </a:r>
                      <a:endParaRPr lang="hu-HU" sz="1400" b="1" i="0" u="none" strike="noStrike" dirty="0">
                        <a:solidFill>
                          <a:srgbClr val="FF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MT</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NL</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AT</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PL</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r>
              <a:tr h="271089">
                <a:tc>
                  <a:txBody>
                    <a:bodyPr/>
                    <a:lstStyle/>
                    <a:p>
                      <a:pPr algn="l" fontAlgn="b"/>
                      <a:r>
                        <a:rPr lang="hu-HU" sz="1400" b="1" u="none" strike="noStrike" dirty="0">
                          <a:effectLst/>
                        </a:rPr>
                        <a:t>&lt;30</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1,1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12,1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11,5</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20,8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solidFill>
                            <a:srgbClr val="FF0000"/>
                          </a:solidFill>
                          <a:effectLst/>
                        </a:rPr>
                        <a:t>12,7</a:t>
                      </a:r>
                      <a:endParaRPr lang="hu-HU" sz="1400" b="1" i="0" u="none" strike="noStrike" dirty="0">
                        <a:solidFill>
                          <a:srgbClr val="FF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10,9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5,2</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19,4</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30-39</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12,70</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27,50</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21,10</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22,70</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25,00</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solidFill>
                            <a:srgbClr val="FF0000"/>
                          </a:solidFill>
                          <a:effectLst/>
                        </a:rPr>
                        <a:t>27,4</a:t>
                      </a:r>
                      <a:endParaRPr lang="hu-HU" sz="1400" b="1" i="0" u="none" strike="noStrike" dirty="0">
                        <a:solidFill>
                          <a:srgbClr val="FF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17,7</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19,8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34,1</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40-49</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31,1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36,5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30,9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32,5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24,8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solidFill>
                            <a:srgbClr val="FF0000"/>
                          </a:solidFill>
                          <a:effectLst/>
                        </a:rPr>
                        <a:t>29,3</a:t>
                      </a:r>
                      <a:endParaRPr lang="hu-HU" sz="1400" b="1" i="0" u="none" strike="noStrike" dirty="0">
                        <a:solidFill>
                          <a:srgbClr val="FF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27,4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40,6</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27,9</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 50</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55</a:t>
                      </a:r>
                      <a:endParaRPr lang="hu-HU" sz="1400" b="1" i="0" u="none" strike="noStrike" dirty="0">
                        <a:solidFill>
                          <a:srgbClr val="000000"/>
                        </a:solidFill>
                        <a:effectLst/>
                        <a:latin typeface="Calibri"/>
                      </a:endParaRPr>
                    </a:p>
                  </a:txBody>
                  <a:tcPr marL="9525" marR="9525" marT="9525" marB="0" anchor="b"/>
                </a:tc>
                <a:tc>
                  <a:txBody>
                    <a:bodyPr/>
                    <a:lstStyle/>
                    <a:p>
                      <a:pPr algn="ctr" fontAlgn="b"/>
                      <a:r>
                        <a:rPr lang="hu-HU" sz="1400" b="1" u="none" strike="noStrike">
                          <a:effectLst/>
                        </a:rPr>
                        <a:t>20,9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36</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33,3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29,3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solidFill>
                            <a:srgbClr val="FF0000"/>
                          </a:solidFill>
                          <a:effectLst/>
                        </a:rPr>
                        <a:t>30,6</a:t>
                      </a:r>
                      <a:endParaRPr lang="hu-HU" sz="1400" b="1" i="0" u="none" strike="noStrike" dirty="0">
                        <a:solidFill>
                          <a:srgbClr val="FF0000"/>
                        </a:solidFill>
                        <a:effectLst/>
                        <a:latin typeface="Calibri"/>
                      </a:endParaRPr>
                    </a:p>
                  </a:txBody>
                  <a:tcPr marL="9525" marR="9525" marT="9525" marB="0" anchor="b"/>
                </a:tc>
                <a:tc>
                  <a:txBody>
                    <a:bodyPr/>
                    <a:lstStyle/>
                    <a:p>
                      <a:pPr algn="ctr" fontAlgn="b"/>
                      <a:r>
                        <a:rPr lang="hu-HU" sz="1400" b="1" u="none" strike="noStrike">
                          <a:effectLst/>
                        </a:rPr>
                        <a:t>:</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44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34,4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18,6</a:t>
                      </a:r>
                      <a:endParaRPr lang="hu-HU" sz="1400" b="1" i="0" u="none" strike="noStrike" dirty="0">
                        <a:solidFill>
                          <a:srgbClr val="000000"/>
                        </a:solidFill>
                        <a:effectLst/>
                        <a:latin typeface="Calibri"/>
                      </a:endParaRPr>
                    </a:p>
                  </a:txBody>
                  <a:tcPr marL="9525" marR="9525" marT="9525" marB="0" anchor="b"/>
                </a:tc>
              </a:tr>
              <a:tr h="271089">
                <a:tc>
                  <a:txBody>
                    <a:bodyPr/>
                    <a:lstStyle/>
                    <a:p>
                      <a:pPr algn="l" fontAlgn="b"/>
                      <a:endParaRPr lang="hu-HU" sz="1400" b="1" i="0" u="none" strike="noStrike" dirty="0">
                        <a:solidFill>
                          <a:srgbClr val="000000"/>
                        </a:solidFill>
                        <a:effectLst/>
                        <a:latin typeface="Calibri"/>
                      </a:endParaRPr>
                    </a:p>
                  </a:txBody>
                  <a:tcPr marL="9525" marR="9525" marT="9525" marB="0" anchor="b">
                    <a:noFill/>
                  </a:tcPr>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c>
                  <a:txBody>
                    <a:bodyPr/>
                    <a:lstStyle/>
                    <a:p>
                      <a:pPr algn="l" fontAlgn="b"/>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 </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PT</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RO</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SI</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SK</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FI</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SE</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UK</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IS</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LI</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dirty="0">
                          <a:effectLst/>
                        </a:rPr>
                        <a:t>NO</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r>
              <a:tr h="271089">
                <a:tc>
                  <a:txBody>
                    <a:bodyPr/>
                    <a:lstStyle/>
                    <a:p>
                      <a:pPr algn="l" fontAlgn="b"/>
                      <a:r>
                        <a:rPr lang="hu-HU" sz="1400" b="1" u="none" strike="noStrike" dirty="0">
                          <a:effectLst/>
                        </a:rPr>
                        <a:t>&lt;30</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11,5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22,3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9,5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16,3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7,7</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8,7</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19,9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6,3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11,9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7,7</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30-39</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35,6</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25,4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22</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25,1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25,4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24,8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17,8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27,4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24,5</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40-49</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32</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18,8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33,8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25,7</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29,4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24,3</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26,2</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30,4</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30,9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23,4</a:t>
                      </a:r>
                      <a:endParaRPr lang="hu-HU" sz="1400" b="1" i="0" u="none" strike="noStrike">
                        <a:solidFill>
                          <a:srgbClr val="000000"/>
                        </a:solidFill>
                        <a:effectLst/>
                        <a:latin typeface="Calibri"/>
                      </a:endParaRPr>
                    </a:p>
                  </a:txBody>
                  <a:tcPr marL="9525" marR="9525" marT="9525" marB="0" anchor="b"/>
                </a:tc>
              </a:tr>
              <a:tr h="271089">
                <a:tc>
                  <a:txBody>
                    <a:bodyPr/>
                    <a:lstStyle/>
                    <a:p>
                      <a:pPr algn="l" fontAlgn="b"/>
                      <a:r>
                        <a:rPr lang="hu-HU" sz="1400" b="1" u="none" strike="noStrike" dirty="0">
                          <a:effectLst/>
                        </a:rPr>
                        <a:t>≥ 50</a:t>
                      </a:r>
                      <a:endParaRPr lang="hu-HU" sz="1400" b="1" i="0" u="none" strike="noStrike" dirty="0">
                        <a:solidFill>
                          <a:srgbClr val="000000"/>
                        </a:solidFill>
                        <a:effectLst/>
                        <a:latin typeface="Calibri"/>
                      </a:endParaRPr>
                    </a:p>
                  </a:txBody>
                  <a:tcPr marL="9525" marR="9525" marT="9525" marB="0" anchor="b">
                    <a:solidFill>
                      <a:schemeClr val="accent6">
                        <a:lumMod val="20000"/>
                        <a:lumOff val="80000"/>
                      </a:schemeClr>
                    </a:solidFill>
                  </a:tcPr>
                </a:tc>
                <a:tc>
                  <a:txBody>
                    <a:bodyPr/>
                    <a:lstStyle/>
                    <a:p>
                      <a:pPr algn="ctr" fontAlgn="b"/>
                      <a:r>
                        <a:rPr lang="hu-HU" sz="1400" b="1" u="none" strike="noStrike">
                          <a:effectLst/>
                        </a:rPr>
                        <a:t>20,8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33,5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25,6</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35,9</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37,7</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41,6</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29,1</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45,5</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a:effectLst/>
                        </a:rPr>
                        <a:t>29,8</a:t>
                      </a:r>
                      <a:endParaRPr lang="hu-HU" sz="1400" b="1" i="0" u="none" strike="noStrike">
                        <a:solidFill>
                          <a:srgbClr val="000000"/>
                        </a:solidFill>
                        <a:effectLst/>
                        <a:latin typeface="Calibri"/>
                      </a:endParaRPr>
                    </a:p>
                  </a:txBody>
                  <a:tcPr marL="9525" marR="9525" marT="9525" marB="0" anchor="b"/>
                </a:tc>
                <a:tc>
                  <a:txBody>
                    <a:bodyPr/>
                    <a:lstStyle/>
                    <a:p>
                      <a:pPr algn="ctr" fontAlgn="b"/>
                      <a:r>
                        <a:rPr lang="hu-HU" sz="1400" b="1" u="none" strike="noStrike" dirty="0">
                          <a:effectLst/>
                        </a:rPr>
                        <a:t>44,4</a:t>
                      </a:r>
                      <a:endParaRPr lang="hu-HU" sz="1400" b="1" i="0" u="none" strike="noStrike" dirty="0">
                        <a:solidFill>
                          <a:srgbClr val="000000"/>
                        </a:solidFill>
                        <a:effectLst/>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9218" name="Cím 1"/>
          <p:cNvSpPr>
            <a:spLocks noGrp="1"/>
          </p:cNvSpPr>
          <p:nvPr>
            <p:ph type="ctrTitle"/>
          </p:nvPr>
        </p:nvSpPr>
        <p:spPr>
          <a:xfrm>
            <a:off x="561975" y="549275"/>
            <a:ext cx="8207375" cy="1150938"/>
          </a:xfrm>
        </p:spPr>
        <p:txBody>
          <a:bodyPr anchor="t"/>
          <a:lstStyle/>
          <a:p>
            <a:r>
              <a:rPr lang="hu-HU" sz="3200" b="1" smtClean="0">
                <a:solidFill>
                  <a:srgbClr val="0F0F83"/>
                </a:solidFill>
              </a:rPr>
              <a:t>Nem egységes az sem, hogy mit értünk alatta</a:t>
            </a:r>
            <a:br>
              <a:rPr lang="hu-HU" sz="3200" b="1" smtClean="0">
                <a:solidFill>
                  <a:srgbClr val="0F0F83"/>
                </a:solidFill>
              </a:rPr>
            </a:br>
            <a:endParaRPr lang="en-GB" sz="2400" b="1" smtClean="0">
              <a:solidFill>
                <a:srgbClr val="0F0F83"/>
              </a:solidFill>
              <a:latin typeface="Arial" charset="0"/>
              <a:cs typeface="Arial" charset="0"/>
            </a:endParaRPr>
          </a:p>
        </p:txBody>
      </p:sp>
      <p:pic>
        <p:nvPicPr>
          <p:cNvPr id="9219"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9220"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9221"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10247" name="Cím 1"/>
          <p:cNvSpPr txBox="1">
            <a:spLocks/>
          </p:cNvSpPr>
          <p:nvPr/>
        </p:nvSpPr>
        <p:spPr bwMode="auto">
          <a:xfrm>
            <a:off x="827088" y="1341438"/>
            <a:ext cx="7772400" cy="4535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hu-HU" sz="2800" b="1" dirty="0" smtClean="0">
                <a:latin typeface="+mn-lt"/>
              </a:rPr>
              <a:t>1.  Azok számára, akik végeztek és jogosultak tanítani. (</a:t>
            </a:r>
            <a:r>
              <a:rPr lang="hu-HU" sz="2800" b="1" dirty="0" err="1" smtClean="0">
                <a:latin typeface="+mn-lt"/>
              </a:rPr>
              <a:t>Észto</a:t>
            </a:r>
            <a:r>
              <a:rPr lang="hu-HU" sz="2800" b="1" dirty="0" smtClean="0">
                <a:latin typeface="+mn-lt"/>
              </a:rPr>
              <a:t>., Ciprus, Szlovénia)</a:t>
            </a:r>
            <a:br>
              <a:rPr lang="hu-HU" sz="2800" b="1" dirty="0" smtClean="0">
                <a:latin typeface="+mn-lt"/>
              </a:rPr>
            </a:br>
            <a:r>
              <a:rPr lang="hu-HU" sz="2800" b="1" dirty="0" smtClean="0">
                <a:latin typeface="+mn-lt"/>
              </a:rPr>
              <a:t/>
            </a:r>
            <a:br>
              <a:rPr lang="hu-HU" sz="2800" b="1" dirty="0" smtClean="0">
                <a:latin typeface="+mn-lt"/>
              </a:rPr>
            </a:br>
            <a:r>
              <a:rPr lang="hu-HU" sz="2800" b="1" dirty="0" smtClean="0">
                <a:latin typeface="+mn-lt"/>
              </a:rPr>
              <a:t>2. Azok számára akik végeztek, de ettől még nem jogosultak tanítani. (</a:t>
            </a:r>
            <a:r>
              <a:rPr lang="hu-HU" sz="2800" b="1" dirty="0" err="1" smtClean="0">
                <a:latin typeface="+mn-lt"/>
              </a:rPr>
              <a:t>Németo</a:t>
            </a:r>
            <a:r>
              <a:rPr lang="hu-HU" sz="2800" b="1" dirty="0" smtClean="0">
                <a:latin typeface="+mn-lt"/>
              </a:rPr>
              <a:t>. Ausztria, Port., Nagy-Britannia, </a:t>
            </a:r>
            <a:r>
              <a:rPr lang="hu-HU" sz="2800" b="1" dirty="0" err="1" smtClean="0">
                <a:latin typeface="+mn-lt"/>
              </a:rPr>
              <a:t>Töröko</a:t>
            </a:r>
            <a:r>
              <a:rPr lang="hu-HU" sz="2800" b="1" dirty="0" smtClean="0">
                <a:latin typeface="+mn-lt"/>
              </a:rPr>
              <a:t>.)</a:t>
            </a:r>
            <a:br>
              <a:rPr lang="hu-HU" sz="2800" b="1" dirty="0" smtClean="0">
                <a:latin typeface="+mn-lt"/>
              </a:rPr>
            </a:br>
            <a:r>
              <a:rPr lang="hu-HU" sz="2800" b="1" dirty="0" smtClean="0">
                <a:latin typeface="+mn-lt"/>
              </a:rPr>
              <a:t/>
            </a:r>
            <a:br>
              <a:rPr lang="hu-HU" sz="2800" b="1" dirty="0" smtClean="0">
                <a:latin typeface="+mn-lt"/>
              </a:rPr>
            </a:br>
            <a:r>
              <a:rPr lang="hu-HU" sz="2800" b="1" dirty="0" smtClean="0">
                <a:latin typeface="+mn-lt"/>
              </a:rPr>
              <a:t>3. Nem végeztek és még nem is taníthatnak (utolsó év). (</a:t>
            </a:r>
            <a:r>
              <a:rPr lang="hu-HU" sz="2800" b="1" dirty="0" err="1" smtClean="0">
                <a:latin typeface="+mn-lt"/>
              </a:rPr>
              <a:t>Franciao</a:t>
            </a:r>
            <a:r>
              <a:rPr lang="hu-HU" sz="2800" b="1" dirty="0" smtClean="0">
                <a:latin typeface="+mn-lt"/>
              </a:rPr>
              <a:t>., Lux.) </a:t>
            </a:r>
          </a:p>
          <a:p>
            <a:pPr>
              <a:defRPr/>
            </a:pPr>
            <a:r>
              <a:rPr lang="hu-HU" sz="2400" b="1" dirty="0" smtClean="0">
                <a:latin typeface="+mn-lt"/>
              </a:rPr>
              <a:t/>
            </a:r>
            <a:br>
              <a:rPr lang="hu-HU" sz="2400" b="1" dirty="0" smtClean="0">
                <a:latin typeface="+mn-lt"/>
              </a:rPr>
            </a:br>
            <a:r>
              <a:rPr lang="hu-HU" sz="2400" b="1" dirty="0" smtClean="0">
                <a:latin typeface="+mn-lt"/>
              </a:rPr>
              <a:t>4. Norvégia, Hollandia, … van, de nem egységes.</a:t>
            </a:r>
            <a:endParaRPr lang="en-GB" sz="2400" b="1" dirty="0" smtClean="0">
              <a:latin typeface="+mn-lt"/>
            </a:endParaRPr>
          </a:p>
          <a:p>
            <a:pPr>
              <a:defRPr/>
            </a:pPr>
            <a:endParaRPr lang="en-GB" sz="2400"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10242" name="Cím 1"/>
          <p:cNvSpPr>
            <a:spLocks noGrp="1"/>
          </p:cNvSpPr>
          <p:nvPr>
            <p:ph type="ctrTitle"/>
          </p:nvPr>
        </p:nvSpPr>
        <p:spPr>
          <a:xfrm>
            <a:off x="561975" y="549275"/>
            <a:ext cx="8207375" cy="792163"/>
          </a:xfrm>
        </p:spPr>
        <p:txBody>
          <a:bodyPr anchor="t"/>
          <a:lstStyle/>
          <a:p>
            <a:r>
              <a:rPr lang="hu-HU" sz="3200" b="1" smtClean="0">
                <a:solidFill>
                  <a:srgbClr val="0F0F83"/>
                </a:solidFill>
              </a:rPr>
              <a:t>Például Skóciában</a:t>
            </a:r>
            <a:br>
              <a:rPr lang="hu-HU" sz="3200" b="1" smtClean="0">
                <a:solidFill>
                  <a:srgbClr val="0F0F83"/>
                </a:solidFill>
              </a:rPr>
            </a:br>
            <a:endParaRPr lang="en-GB" sz="2400" b="1" smtClean="0">
              <a:solidFill>
                <a:srgbClr val="0F0F83"/>
              </a:solidFill>
              <a:latin typeface="Arial" charset="0"/>
              <a:cs typeface="Arial" charset="0"/>
            </a:endParaRPr>
          </a:p>
        </p:txBody>
      </p:sp>
      <p:pic>
        <p:nvPicPr>
          <p:cNvPr id="10243" name="Kép 4" descr="mathb_kep.png"/>
          <p:cNvPicPr>
            <a:picLocks noChangeAspect="1"/>
          </p:cNvPicPr>
          <p:nvPr/>
        </p:nvPicPr>
        <p:blipFill>
          <a:blip r:embed="rId3"/>
          <a:srcRect/>
          <a:stretch>
            <a:fillRect/>
          </a:stretch>
        </p:blipFill>
        <p:spPr bwMode="auto">
          <a:xfrm>
            <a:off x="0" y="6257925"/>
            <a:ext cx="2400300" cy="600075"/>
          </a:xfrm>
          <a:prstGeom prst="rect">
            <a:avLst/>
          </a:prstGeom>
          <a:noFill/>
          <a:ln w="9525">
            <a:noFill/>
            <a:miter lim="800000"/>
            <a:headEnd/>
            <a:tailEnd/>
          </a:ln>
          <a:effectLst>
            <a:outerShdw sx="999" sy="999" algn="tl" rotWithShape="0">
              <a:srgbClr val="333333"/>
            </a:outerShdw>
          </a:effectLst>
        </p:spPr>
      </p:pic>
      <p:sp>
        <p:nvSpPr>
          <p:cNvPr id="10244" name="Rectangle 3"/>
          <p:cNvSpPr txBox="1">
            <a:spLocks noChangeArrowheads="1"/>
          </p:cNvSpPr>
          <p:nvPr/>
        </p:nvSpPr>
        <p:spPr bwMode="auto">
          <a:xfrm>
            <a:off x="2438400" y="6237288"/>
            <a:ext cx="4294188" cy="609600"/>
          </a:xfrm>
          <a:prstGeom prst="rect">
            <a:avLst/>
          </a:prstGeom>
          <a:noFill/>
          <a:ln w="9525">
            <a:noFill/>
            <a:miter lim="800000"/>
            <a:headEnd/>
            <a:tailEnd/>
          </a:ln>
        </p:spPr>
        <p:txBody>
          <a:bodyPr/>
          <a:lstStyle/>
          <a:p>
            <a:pPr algn="ctr">
              <a:lnSpc>
                <a:spcPct val="80000"/>
              </a:lnSpc>
              <a:spcBef>
                <a:spcPct val="20000"/>
              </a:spcBef>
              <a:buFont typeface="Arial" charset="0"/>
              <a:buNone/>
            </a:pPr>
            <a:r>
              <a:rPr lang="hu-HU" sz="1200">
                <a:latin typeface="Arial Rounded MT Bold" pitchFamily="34" charset="0"/>
              </a:rPr>
              <a:t>Wintsche Gergely</a:t>
            </a:r>
          </a:p>
          <a:p>
            <a:pPr algn="ctr">
              <a:lnSpc>
                <a:spcPct val="80000"/>
              </a:lnSpc>
              <a:spcBef>
                <a:spcPct val="20000"/>
              </a:spcBef>
              <a:buFont typeface="Arial" charset="0"/>
              <a:buNone/>
            </a:pPr>
            <a:r>
              <a:rPr lang="hu-HU" sz="1200">
                <a:latin typeface="Arial Rounded MT Bold" pitchFamily="34" charset="0"/>
              </a:rPr>
              <a:t>ELTE TTK </a:t>
            </a:r>
          </a:p>
          <a:p>
            <a:pPr algn="ctr">
              <a:lnSpc>
                <a:spcPct val="80000"/>
              </a:lnSpc>
              <a:spcBef>
                <a:spcPct val="20000"/>
              </a:spcBef>
              <a:buFont typeface="Arial" charset="0"/>
              <a:buNone/>
            </a:pPr>
            <a:r>
              <a:rPr lang="hu-HU" sz="1200">
                <a:latin typeface="Arial Rounded MT Bold" pitchFamily="34" charset="0"/>
              </a:rPr>
              <a:t>Matematikatanítási és Módszertani Központ</a:t>
            </a:r>
          </a:p>
        </p:txBody>
      </p:sp>
      <p:sp>
        <p:nvSpPr>
          <p:cNvPr id="10245" name="Szövegdoboz 10"/>
          <p:cNvSpPr txBox="1">
            <a:spLocks noChangeArrowheads="1"/>
          </p:cNvSpPr>
          <p:nvPr/>
        </p:nvSpPr>
        <p:spPr bwMode="auto">
          <a:xfrm>
            <a:off x="6742113" y="6270625"/>
            <a:ext cx="2401887" cy="587375"/>
          </a:xfrm>
          <a:prstGeom prst="rect">
            <a:avLst/>
          </a:prstGeom>
          <a:solidFill>
            <a:schemeClr val="bg1"/>
          </a:solidFill>
          <a:ln w="19050">
            <a:solidFill>
              <a:srgbClr val="0F0F83"/>
            </a:solidFill>
            <a:miter lim="800000"/>
            <a:headEnd/>
            <a:tailEnd/>
          </a:ln>
        </p:spPr>
        <p:txBody>
          <a:bodyPr wrap="none" anchor="ctr"/>
          <a:lstStyle/>
          <a:p>
            <a:pPr algn="ctr"/>
            <a:r>
              <a:rPr lang="hu-HU" sz="1200" b="1">
                <a:solidFill>
                  <a:srgbClr val="1414AC"/>
                </a:solidFill>
              </a:rPr>
              <a:t>51. Rátz László Vándorgyűlés</a:t>
            </a:r>
            <a:endParaRPr lang="en-US" sz="1200" b="1">
              <a:solidFill>
                <a:srgbClr val="1414AC"/>
              </a:solidFill>
            </a:endParaRPr>
          </a:p>
          <a:p>
            <a:pPr algn="ctr"/>
            <a:r>
              <a:rPr lang="hu-HU" sz="1200" b="1">
                <a:solidFill>
                  <a:srgbClr val="0F0F83"/>
                </a:solidFill>
              </a:rPr>
              <a:t>2011 Ko</a:t>
            </a:r>
            <a:r>
              <a:rPr lang="hu-HU" sz="1200" b="1">
                <a:solidFill>
                  <a:srgbClr val="1414AC"/>
                </a:solidFill>
              </a:rPr>
              <a:t>m</a:t>
            </a:r>
            <a:r>
              <a:rPr lang="hu-HU" sz="1200" b="1">
                <a:solidFill>
                  <a:srgbClr val="0F0F83"/>
                </a:solidFill>
              </a:rPr>
              <a:t>árom</a:t>
            </a:r>
            <a:endParaRPr lang="en-US" sz="1200" b="1">
              <a:solidFill>
                <a:srgbClr val="0F0F83"/>
              </a:solidFill>
            </a:endParaRPr>
          </a:p>
        </p:txBody>
      </p:sp>
      <p:sp>
        <p:nvSpPr>
          <p:cNvPr id="12" name="Szabadkézi sokszög 11"/>
          <p:cNvSpPr/>
          <p:nvPr/>
        </p:nvSpPr>
        <p:spPr>
          <a:xfrm>
            <a:off x="2374900" y="6162675"/>
            <a:ext cx="4394200" cy="93663"/>
          </a:xfrm>
          <a:custGeom>
            <a:avLst/>
            <a:gdLst>
              <a:gd name="connsiteX0" fmla="*/ 0 w 4393870"/>
              <a:gd name="connsiteY0" fmla="*/ 368135 h 368135"/>
              <a:gd name="connsiteX1" fmla="*/ 2185060 w 4393870"/>
              <a:gd name="connsiteY1" fmla="*/ 0 h 368135"/>
              <a:gd name="connsiteX2" fmla="*/ 4393870 w 4393870"/>
              <a:gd name="connsiteY2" fmla="*/ 368135 h 368135"/>
            </a:gdLst>
            <a:ahLst/>
            <a:cxnLst>
              <a:cxn ang="0">
                <a:pos x="connsiteX0" y="connsiteY0"/>
              </a:cxn>
              <a:cxn ang="0">
                <a:pos x="connsiteX1" y="connsiteY1"/>
              </a:cxn>
              <a:cxn ang="0">
                <a:pos x="connsiteX2" y="connsiteY2"/>
              </a:cxn>
            </a:cxnLst>
            <a:rect l="l" t="t" r="r" b="b"/>
            <a:pathLst>
              <a:path w="4393870" h="368135">
                <a:moveTo>
                  <a:pt x="0" y="368135"/>
                </a:moveTo>
                <a:cubicBezTo>
                  <a:pt x="726374" y="184067"/>
                  <a:pt x="1452748" y="0"/>
                  <a:pt x="2185060" y="0"/>
                </a:cubicBezTo>
                <a:cubicBezTo>
                  <a:pt x="2917372" y="0"/>
                  <a:pt x="4067299" y="288966"/>
                  <a:pt x="4393870" y="368135"/>
                </a:cubicBezTo>
              </a:path>
            </a:pathLst>
          </a:custGeom>
          <a:ln w="12700">
            <a:solidFill>
              <a:srgbClr val="0F0F8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hu-HU"/>
          </a:p>
        </p:txBody>
      </p:sp>
      <p:sp>
        <p:nvSpPr>
          <p:cNvPr id="7" name="Cím 1"/>
          <p:cNvSpPr txBox="1">
            <a:spLocks/>
          </p:cNvSpPr>
          <p:nvPr/>
        </p:nvSpPr>
        <p:spPr bwMode="auto">
          <a:xfrm>
            <a:off x="323850" y="1196975"/>
            <a:ext cx="8496300" cy="4824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457200" indent="-457200" algn="l">
              <a:buFont typeface="Arial" pitchFamily="34" charset="0"/>
              <a:buChar char="•"/>
              <a:defRPr/>
            </a:pPr>
            <a:r>
              <a:rPr lang="hu-HU" sz="2800" b="1" dirty="0" smtClean="0">
                <a:latin typeface="+mn-lt"/>
              </a:rPr>
              <a:t>2002 óta kötelező az első oktatásban eltöltött évben. </a:t>
            </a:r>
          </a:p>
          <a:p>
            <a:pPr marL="457200" indent="-457200" algn="l">
              <a:buFont typeface="Arial" pitchFamily="34" charset="0"/>
              <a:buChar char="•"/>
              <a:defRPr/>
            </a:pPr>
            <a:r>
              <a:rPr lang="hu-HU" sz="2800" b="1" dirty="0" smtClean="0">
                <a:latin typeface="+mn-lt"/>
                <a:cs typeface="Arial" charset="0"/>
              </a:rPr>
              <a:t>70% óraterhelése lehet csak a kezdő tanárnak (22,5 óra helyett 15,75 óra).</a:t>
            </a:r>
          </a:p>
          <a:p>
            <a:pPr marL="457200" indent="-457200" algn="l">
              <a:buFont typeface="Arial" pitchFamily="34" charset="0"/>
              <a:buChar char="•"/>
              <a:defRPr/>
            </a:pPr>
            <a:r>
              <a:rPr lang="hu-HU" sz="2800" b="1" dirty="0" smtClean="0">
                <a:latin typeface="+mn-lt"/>
                <a:cs typeface="Arial" charset="0"/>
              </a:rPr>
              <a:t>A fennmaradó 30%-ban kötelező részt vennie egyéb órákon/foglalkozásokon.</a:t>
            </a:r>
          </a:p>
          <a:p>
            <a:pPr marL="457200" indent="-457200" algn="l">
              <a:buFont typeface="Arial" pitchFamily="34" charset="0"/>
              <a:buChar char="•"/>
              <a:defRPr/>
            </a:pPr>
            <a:r>
              <a:rPr lang="hu-HU" sz="2800" b="1" dirty="0" smtClean="0">
                <a:latin typeface="+mn-lt"/>
                <a:cs typeface="Arial" charset="0"/>
              </a:rPr>
              <a:t>Lokális szervezésű.</a:t>
            </a:r>
          </a:p>
          <a:p>
            <a:pPr marL="457200" indent="-457200" algn="l">
              <a:buFont typeface="Arial" pitchFamily="34" charset="0"/>
              <a:buChar char="•"/>
              <a:defRPr/>
            </a:pPr>
            <a:r>
              <a:rPr lang="hu-HU" sz="2800" b="1" dirty="0" smtClean="0">
                <a:latin typeface="+mn-lt"/>
                <a:cs typeface="Arial" charset="0"/>
              </a:rPr>
              <a:t>Előrehaladási napló.</a:t>
            </a:r>
            <a:endParaRPr lang="hu-HU" sz="2800" b="1" dirty="0">
              <a:latin typeface="+mn-lt"/>
              <a:cs typeface="Arial" charset="0"/>
            </a:endParaRPr>
          </a:p>
          <a:p>
            <a:pPr marL="457200" indent="-457200" algn="l">
              <a:buFont typeface="Arial" pitchFamily="34" charset="0"/>
              <a:buChar char="•"/>
              <a:defRPr/>
            </a:pPr>
            <a:r>
              <a:rPr lang="hu-HU" sz="2800" b="1" dirty="0" smtClean="0">
                <a:latin typeface="+mn-lt"/>
                <a:cs typeface="Arial" charset="0"/>
              </a:rPr>
              <a:t>…</a:t>
            </a:r>
          </a:p>
          <a:p>
            <a:pPr algn="l">
              <a:defRPr/>
            </a:pPr>
            <a:r>
              <a:rPr lang="hu-HU" sz="2800" b="1" dirty="0" smtClean="0">
                <a:latin typeface="+mn-lt"/>
                <a:cs typeface="Arial" charset="0"/>
              </a:rPr>
              <a:t>A minisztérium finanszírozza, központi keret </a:t>
            </a:r>
          </a:p>
          <a:p>
            <a:pPr algn="l">
              <a:defRPr/>
            </a:pPr>
            <a:r>
              <a:rPr lang="hu-HU" sz="2800" b="1" dirty="0" smtClean="0">
                <a:latin typeface="+mn-lt"/>
                <a:cs typeface="Arial" charset="0"/>
              </a:rPr>
              <a:t>(éves szinten 3,5 milliárd HUF, </a:t>
            </a:r>
          </a:p>
          <a:p>
            <a:pPr algn="l">
              <a:defRPr/>
            </a:pPr>
            <a:r>
              <a:rPr lang="hu-HU" sz="2800" b="1" dirty="0" smtClean="0">
                <a:latin typeface="+mn-lt"/>
                <a:cs typeface="Arial" charset="0"/>
              </a:rPr>
              <a:t>kb. 5 millió lakos, 52000 tanár, 2500 új)</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4457</TotalTime>
  <Words>2002</Words>
  <Application>Microsoft Office PowerPoint</Application>
  <PresentationFormat>Diavetítés a képernyőre (4:3 oldalarány)</PresentationFormat>
  <Paragraphs>581</Paragraphs>
  <Slides>36</Slides>
  <Notes>36</Notes>
  <HiddenSlides>0</HiddenSlides>
  <MMClips>0</MMClips>
  <ScaleCrop>false</ScaleCrop>
  <HeadingPairs>
    <vt:vector size="6" baseType="variant">
      <vt:variant>
        <vt:lpstr>Használt betűtípusok</vt:lpstr>
      </vt:variant>
      <vt:variant>
        <vt:i4>4</vt:i4>
      </vt:variant>
      <vt:variant>
        <vt:lpstr>Tervezősablon</vt:lpstr>
      </vt:variant>
      <vt:variant>
        <vt:i4>1</vt:i4>
      </vt:variant>
      <vt:variant>
        <vt:lpstr>Diacímek</vt:lpstr>
      </vt:variant>
      <vt:variant>
        <vt:i4>36</vt:i4>
      </vt:variant>
    </vt:vector>
  </HeadingPairs>
  <TitlesOfParts>
    <vt:vector size="41" baseType="lpstr">
      <vt:lpstr>Arial</vt:lpstr>
      <vt:lpstr>Calibri</vt:lpstr>
      <vt:lpstr>Arial Rounded MT Bold</vt:lpstr>
      <vt:lpstr>Wingdings</vt:lpstr>
      <vt:lpstr>Office-téma</vt:lpstr>
      <vt:lpstr>Diploma után  Wintsche Gergely</vt:lpstr>
      <vt:lpstr>I. Kezdő tanárok  támogatási rendszere (mentorálás)</vt:lpstr>
      <vt:lpstr>I. Kezdő tanárok  támogatási rendszere  (mentorálás)</vt:lpstr>
      <vt:lpstr>4. dia</vt:lpstr>
      <vt:lpstr>5. dia</vt:lpstr>
      <vt:lpstr>6. dia</vt:lpstr>
      <vt:lpstr>Tanárok kor szerinti eloszlása az EU 27 országában (Eurostat 2007)</vt:lpstr>
      <vt:lpstr>Nem egységes az sem, hogy mit értünk alatta </vt:lpstr>
      <vt:lpstr>Például Skóciában </vt:lpstr>
      <vt:lpstr>Például Észtországban </vt:lpstr>
      <vt:lpstr>Például Észtországban 2 </vt:lpstr>
      <vt:lpstr>Például Észtországban 3 </vt:lpstr>
      <vt:lpstr>Például Észtországban 4 </vt:lpstr>
      <vt:lpstr>Hogyan érték el ezt a hatékonyságot?</vt:lpstr>
      <vt:lpstr>Mentortanárok képzése az EU-ban</vt:lpstr>
      <vt:lpstr>Néhány magyar adat </vt:lpstr>
      <vt:lpstr>A kezdő tanárok száma</vt:lpstr>
      <vt:lpstr>Kezdő tanárok mentorálása</vt:lpstr>
      <vt:lpstr>19. dia</vt:lpstr>
      <vt:lpstr>20. dia</vt:lpstr>
      <vt:lpstr>21. dia</vt:lpstr>
      <vt:lpstr>22. dia</vt:lpstr>
      <vt:lpstr>II. Tanártovábbképzés </vt:lpstr>
      <vt:lpstr>Elvi célok, deklarációk (Teaching and Learning International Survey (TALIS) 2010)</vt:lpstr>
      <vt:lpstr>Pályázati lehetőségek (EU)</vt:lpstr>
      <vt:lpstr>A tanártovábbképzés fajtája</vt:lpstr>
      <vt:lpstr>A tanártovábbképzésben részt vevők aránya</vt:lpstr>
      <vt:lpstr>Miért nem élnek vele</vt:lpstr>
      <vt:lpstr>Mennyiség</vt:lpstr>
      <vt:lpstr>A továbbképzések fajtája szerint</vt:lpstr>
      <vt:lpstr>Statisztika, rengeteg összetevőt mértek </vt:lpstr>
      <vt:lpstr>A spanyol példa</vt:lpstr>
      <vt:lpstr>A spanyol példa/2</vt:lpstr>
      <vt:lpstr>34. dia</vt:lpstr>
      <vt:lpstr>A spanyol példa/3</vt:lpstr>
      <vt:lpstr>36. dia</vt:lpstr>
    </vt:vector>
  </TitlesOfParts>
  <Company>ELTE TTK Matematikai Intézet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Vienna content</dc:title>
  <dc:creator>Matematikatanítási és Módszertani Központ</dc:creator>
  <cp:lastModifiedBy>IRODA</cp:lastModifiedBy>
  <cp:revision>202</cp:revision>
  <dcterms:created xsi:type="dcterms:W3CDTF">2010-10-28T13:52:28Z</dcterms:created>
  <dcterms:modified xsi:type="dcterms:W3CDTF">2017-09-14T09:19:14Z</dcterms:modified>
</cp:coreProperties>
</file>