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34"/>
  </p:notesMasterIdLst>
  <p:sldIdLst>
    <p:sldId id="256" r:id="rId2"/>
    <p:sldId id="257" r:id="rId3"/>
    <p:sldId id="261" r:id="rId4"/>
    <p:sldId id="281" r:id="rId5"/>
    <p:sldId id="283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8" r:id="rId16"/>
    <p:sldId id="259" r:id="rId17"/>
    <p:sldId id="262" r:id="rId18"/>
    <p:sldId id="276" r:id="rId19"/>
    <p:sldId id="277" r:id="rId20"/>
    <p:sldId id="278" r:id="rId21"/>
    <p:sldId id="279" r:id="rId22"/>
    <p:sldId id="286" r:id="rId23"/>
    <p:sldId id="288" r:id="rId24"/>
    <p:sldId id="280" r:id="rId25"/>
    <p:sldId id="273" r:id="rId26"/>
    <p:sldId id="274" r:id="rId27"/>
    <p:sldId id="275" r:id="rId28"/>
    <p:sldId id="272" r:id="rId29"/>
    <p:sldId id="271" r:id="rId30"/>
    <p:sldId id="285" r:id="rId31"/>
    <p:sldId id="289" r:id="rId32"/>
    <p:sldId id="287" r:id="rId33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F3300"/>
    <a:srgbClr val="35737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7" autoAdjust="0"/>
    <p:restoredTop sz="94660"/>
  </p:normalViewPr>
  <p:slideViewPr>
    <p:cSldViewPr>
      <p:cViewPr>
        <p:scale>
          <a:sx n="75" d="100"/>
          <a:sy n="75" d="100"/>
        </p:scale>
        <p:origin x="-918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notesViewPr>
    <p:cSldViewPr>
      <p:cViewPr varScale="1">
        <p:scale>
          <a:sx n="55" d="100"/>
          <a:sy n="55" d="100"/>
        </p:scale>
        <p:origin x="-223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hu-HU"/>
          </a:p>
        </p:txBody>
      </p:sp>
      <p:sp>
        <p:nvSpPr>
          <p:cNvPr id="849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4F16C1-063A-4655-A5C1-B0C91F00CC80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21E8BC-60D5-4773-87F9-DC0B2E9CDB73}" type="slidenum">
              <a:rPr lang="hu-HU"/>
              <a:pPr/>
              <a:t>17</a:t>
            </a:fld>
            <a:endParaRPr lang="hu-HU"/>
          </a:p>
        </p:txBody>
      </p:sp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hu-HU" altLang="en-US"/>
              <a:t>Mintacím szerkesztése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933825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hu-HU" altLang="en-US"/>
              <a:t>Alcím mintájának szerkesztése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D901698-B125-4F85-BA37-F103A59F8F8E}" type="slidenum">
              <a:rPr lang="hu-HU" altLang="en-US"/>
              <a:pPr/>
              <a:t>‹#›</a:t>
            </a:fld>
            <a:endParaRPr lang="hu-HU" altLang="en-US"/>
          </a:p>
        </p:txBody>
      </p:sp>
      <p:sp>
        <p:nvSpPr>
          <p:cNvPr id="7783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7F349-66AA-41CC-8DDB-B88959333940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38925" y="260350"/>
            <a:ext cx="2058988" cy="587057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29325" cy="58705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AA034-7D7B-44C5-A251-1FD1C654B45C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C557B74-BADF-4B4E-9BB3-FBB6E76272D7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B3E02E3-93C2-4C22-85DD-044A672250C3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2BC80-8091-4FBE-968E-B08C2D2B1843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10C8C-8862-42CB-915C-2F7910F93C51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71642-D1E9-4EC3-B3AD-5BCC06FDE9FC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2F9B8-DB85-4033-946C-C948A28F8245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312E0-B12E-46C7-ABAA-6AB9474CFD78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545F6-2FD3-46F2-A0BA-1E4455A1A679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CCF0F-1FFE-4BB5-9835-957D9BC4E670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16355-1E1C-4C79-867A-CEF2B036DADA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Mintacím szerkesztése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Mintaszöveg szerkesztése</a:t>
            </a:r>
          </a:p>
          <a:p>
            <a:pPr lvl="1"/>
            <a:r>
              <a:rPr lang="hu-HU" altLang="en-US" smtClean="0"/>
              <a:t>Második szint</a:t>
            </a:r>
          </a:p>
          <a:p>
            <a:pPr lvl="2"/>
            <a:r>
              <a:rPr lang="hu-HU" altLang="en-US" smtClean="0"/>
              <a:t>Harmadik szint</a:t>
            </a:r>
          </a:p>
          <a:p>
            <a:pPr lvl="3"/>
            <a:r>
              <a:rPr lang="hu-HU" altLang="en-US" smtClean="0"/>
              <a:t>Negyedik szint</a:t>
            </a:r>
          </a:p>
          <a:p>
            <a:pPr lvl="4"/>
            <a:r>
              <a:rPr lang="hu-HU" altLang="en-US" smtClean="0"/>
              <a:t>Ötödik szint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hu-HU" alt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hu-HU" alt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fld id="{83B41B16-51D2-4773-89BD-10C9EA1A65AD}" type="slidenum">
              <a:rPr lang="hu-HU" altLang="en-US"/>
              <a:pPr/>
              <a:t>‹#›</a:t>
            </a:fld>
            <a:endParaRPr lang="hu-HU" altLang="en-US"/>
          </a:p>
        </p:txBody>
      </p:sp>
      <p:sp>
        <p:nvSpPr>
          <p:cNvPr id="76807" name="Freeform 7"/>
          <p:cNvSpPr>
            <a:spLocks noChangeArrowheads="1"/>
          </p:cNvSpPr>
          <p:nvPr/>
        </p:nvSpPr>
        <p:spPr bwMode="auto">
          <a:xfrm>
            <a:off x="395288" y="26035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banky@kfg.hu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jbanky@kfg.hu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D89F05F0-D18C-4AD4-B501-98952BEEF149}" type="slidenum">
              <a:rPr lang="hu-HU" altLang="en-US"/>
              <a:pPr/>
              <a:t>1</a:t>
            </a:fld>
            <a:endParaRPr lang="hu-HU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1916113"/>
            <a:ext cx="7623175" cy="1333500"/>
          </a:xfrm>
        </p:spPr>
        <p:txBody>
          <a:bodyPr/>
          <a:lstStyle/>
          <a:p>
            <a:r>
              <a:rPr lang="hu-HU">
                <a:latin typeface="Arial Unicode MS" pitchFamily="34" charset="-128"/>
              </a:rPr>
              <a:t>Rátz László Vándorgyűlés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268788"/>
            <a:ext cx="6553200" cy="1752600"/>
          </a:xfrm>
        </p:spPr>
        <p:txBody>
          <a:bodyPr/>
          <a:lstStyle/>
          <a:p>
            <a:pPr algn="ctr"/>
            <a:r>
              <a:rPr lang="hu-HU"/>
              <a:t>Révkomárom</a:t>
            </a:r>
          </a:p>
          <a:p>
            <a:pPr algn="ctr"/>
            <a:r>
              <a:rPr lang="hu-HU"/>
              <a:t>2011. július 5-8.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963D-8858-4B63-A19E-FECAAA1757CB}" type="slidenum">
              <a:rPr lang="hu-HU" altLang="en-US"/>
              <a:pPr/>
              <a:t>10</a:t>
            </a:fld>
            <a:endParaRPr lang="hu-HU" alt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800"/>
              <a:t>A korábbi, és a 2003-as rendelet </a:t>
            </a:r>
            <a:br>
              <a:rPr lang="hu-HU" sz="3800"/>
            </a:br>
            <a:r>
              <a:rPr lang="hu-HU" sz="3800"/>
              <a:t>utáni óraszámok összehasonlítása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u-HU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400"/>
              <a:t>Egy tanév 37 hét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u-HU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400"/>
              <a:t>Becsült számok: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u-HU" sz="2400"/>
          </a:p>
          <a:p>
            <a:pPr>
              <a:lnSpc>
                <a:spcPct val="90000"/>
              </a:lnSpc>
            </a:pPr>
            <a:r>
              <a:rPr lang="hu-HU" sz="2400"/>
              <a:t>Alsó tagozatban  4 év alatt 111 órával kevesebb</a:t>
            </a:r>
          </a:p>
          <a:p>
            <a:pPr>
              <a:lnSpc>
                <a:spcPct val="90000"/>
              </a:lnSpc>
            </a:pPr>
            <a:r>
              <a:rPr lang="hu-HU" sz="2400"/>
              <a:t>Felső tagozatban 4 év alatt 111 órával kevesebb</a:t>
            </a:r>
          </a:p>
          <a:p>
            <a:pPr>
              <a:lnSpc>
                <a:spcPct val="90000"/>
              </a:lnSpc>
            </a:pPr>
            <a:r>
              <a:rPr lang="hu-HU" sz="2400"/>
              <a:t>Középiskolában 4 év alatt 148 órával kevesebb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u-HU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400" b="1">
                <a:solidFill>
                  <a:srgbClr val="35737B"/>
                </a:solidFill>
              </a:rPr>
              <a:t>A 12 év alatt  összesen  kb. – 370 óra!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3265-CC3D-49D3-9953-ED9412891C74}" type="slidenum">
              <a:rPr lang="hu-HU" altLang="en-US"/>
              <a:pPr/>
              <a:t>11</a:t>
            </a:fld>
            <a:endParaRPr lang="hu-HU" alt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/>
              <a:t>Milyen anyagrészek maradtak ki?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400" b="1"/>
              <a:t>Felső tagozatban: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u-HU" sz="2400" b="1"/>
          </a:p>
          <a:p>
            <a:pPr>
              <a:lnSpc>
                <a:spcPct val="90000"/>
              </a:lnSpc>
            </a:pPr>
            <a:r>
              <a:rPr lang="hu-HU" sz="2400"/>
              <a:t>Algebrai azonosságok alkalmazása</a:t>
            </a:r>
          </a:p>
          <a:p>
            <a:pPr>
              <a:lnSpc>
                <a:spcPct val="90000"/>
              </a:lnSpc>
            </a:pPr>
            <a:r>
              <a:rPr lang="hu-HU" sz="2400"/>
              <a:t>Abszolútérték-függvény és másodfokú függvény transzformációi</a:t>
            </a:r>
          </a:p>
          <a:p>
            <a:pPr>
              <a:lnSpc>
                <a:spcPct val="90000"/>
              </a:lnSpc>
            </a:pPr>
            <a:r>
              <a:rPr lang="hu-HU" sz="2400"/>
              <a:t>Elforgatás, egybevágósági transzformációk összefoglalása</a:t>
            </a:r>
          </a:p>
          <a:p>
            <a:pPr>
              <a:lnSpc>
                <a:spcPct val="90000"/>
              </a:lnSpc>
            </a:pPr>
            <a:r>
              <a:rPr lang="hu-HU" sz="2400"/>
              <a:t>Thálesz tétele</a:t>
            </a:r>
          </a:p>
          <a:p>
            <a:pPr>
              <a:lnSpc>
                <a:spcPct val="90000"/>
              </a:lnSpc>
            </a:pPr>
            <a:r>
              <a:rPr lang="hu-HU" sz="2400"/>
              <a:t>Több helyen lecsökkent a továbbhaladás feltételeiben támasztott igény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987F-1536-42F9-8A36-99FC8F44BFD9}" type="slidenum">
              <a:rPr lang="hu-HU" altLang="en-US"/>
              <a:pPr/>
              <a:t>12</a:t>
            </a:fld>
            <a:endParaRPr lang="hu-HU" alt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400" b="1"/>
              <a:t>Középiskolában: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u-HU" sz="2400" b="1"/>
          </a:p>
          <a:p>
            <a:pPr>
              <a:lnSpc>
                <a:spcPct val="90000"/>
              </a:lnSpc>
            </a:pPr>
            <a:r>
              <a:rPr lang="hu-HU" sz="2400"/>
              <a:t>Tételek bizonyítása (csak óvatosan)</a:t>
            </a:r>
          </a:p>
          <a:p>
            <a:pPr>
              <a:lnSpc>
                <a:spcPct val="90000"/>
              </a:lnSpc>
            </a:pPr>
            <a:r>
              <a:rPr lang="hu-HU" sz="2400"/>
              <a:t>Gyökök és együtthatók összefüggése</a:t>
            </a:r>
          </a:p>
          <a:p>
            <a:pPr>
              <a:lnSpc>
                <a:spcPct val="90000"/>
              </a:lnSpc>
            </a:pPr>
            <a:r>
              <a:rPr lang="hu-HU" sz="2400"/>
              <a:t>Kerületi és középponti szögek</a:t>
            </a:r>
          </a:p>
          <a:p>
            <a:pPr>
              <a:lnSpc>
                <a:spcPct val="90000"/>
              </a:lnSpc>
            </a:pPr>
            <a:r>
              <a:rPr lang="hu-HU" sz="2400"/>
              <a:t>Érintőnégyszög tétele</a:t>
            </a:r>
          </a:p>
          <a:p>
            <a:pPr>
              <a:lnSpc>
                <a:spcPct val="90000"/>
              </a:lnSpc>
            </a:pPr>
            <a:r>
              <a:rPr lang="hu-HU" sz="2400"/>
              <a:t>Exponenciális és logaritmikus egyenletrendszerek</a:t>
            </a:r>
          </a:p>
          <a:p>
            <a:pPr>
              <a:lnSpc>
                <a:spcPct val="90000"/>
              </a:lnSpc>
            </a:pPr>
            <a:r>
              <a:rPr lang="hu-HU" sz="2400"/>
              <a:t>Trigonometrikus egyenlőtlenségek és egyenletrendszerek</a:t>
            </a:r>
          </a:p>
          <a:p>
            <a:pPr>
              <a:lnSpc>
                <a:spcPct val="90000"/>
              </a:lnSpc>
            </a:pPr>
            <a:r>
              <a:rPr lang="hu-HU" sz="2400"/>
              <a:t>Addíciós tételek</a:t>
            </a:r>
          </a:p>
          <a:p>
            <a:pPr>
              <a:lnSpc>
                <a:spcPct val="90000"/>
              </a:lnSpc>
            </a:pPr>
            <a:r>
              <a:rPr lang="hu-HU" sz="2400"/>
              <a:t>Parabola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hu-HU"/>
              <a:t>Milyen anyagrészek maradtak ki?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345F-9BB5-43F8-9C9A-C2E5F2855819}" type="slidenum">
              <a:rPr lang="hu-HU" altLang="en-US"/>
              <a:pPr/>
              <a:t>13</a:t>
            </a:fld>
            <a:endParaRPr lang="hu-HU" alt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/>
              <a:t>Milyen új témák jelentek meg?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hu-HU" sz="2400" b="1"/>
              <a:t>Minden korosztályban:</a:t>
            </a:r>
          </a:p>
          <a:p>
            <a:r>
              <a:rPr lang="hu-HU" sz="2400"/>
              <a:t>Statisztika</a:t>
            </a:r>
          </a:p>
          <a:p>
            <a:r>
              <a:rPr lang="hu-HU" sz="2400"/>
              <a:t>Valószínűségszámítás </a:t>
            </a:r>
            <a:br>
              <a:rPr lang="hu-HU" sz="2400"/>
            </a:br>
            <a:r>
              <a:rPr lang="hu-HU" sz="2400"/>
              <a:t>(nem csak feladatokon keresztül)</a:t>
            </a:r>
          </a:p>
          <a:p>
            <a:r>
              <a:rPr lang="hu-HU" sz="2400"/>
              <a:t>Gondolkodási módszereknél az elvárások tovább erősödtek</a:t>
            </a:r>
          </a:p>
          <a:p>
            <a:endParaRPr lang="hu-HU" sz="2400"/>
          </a:p>
          <a:p>
            <a:pPr>
              <a:buFont typeface="Wingdings" pitchFamily="2" charset="2"/>
              <a:buNone/>
            </a:pPr>
            <a:r>
              <a:rPr lang="hu-HU" sz="2400" b="1"/>
              <a:t>Középiskolában:</a:t>
            </a:r>
          </a:p>
          <a:p>
            <a:r>
              <a:rPr lang="hu-HU" sz="2400"/>
              <a:t>Skatulyaelv</a:t>
            </a:r>
          </a:p>
          <a:p>
            <a:r>
              <a:rPr lang="hu-HU" sz="2400"/>
              <a:t>Gráfelmélet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AA76-12E6-43CE-A99C-B49D471CEA14}" type="slidenum">
              <a:rPr lang="hu-HU" altLang="en-US"/>
              <a:pPr/>
              <a:t>14</a:t>
            </a:fld>
            <a:endParaRPr lang="hu-HU" alt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/>
              <a:t>Az (új/régi) munkamódszerek…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600"/>
              <a:t>Frontális</a:t>
            </a:r>
          </a:p>
          <a:p>
            <a:pPr>
              <a:lnSpc>
                <a:spcPct val="90000"/>
              </a:lnSpc>
            </a:pPr>
            <a:r>
              <a:rPr lang="hu-HU" sz="2600"/>
              <a:t>Páros</a:t>
            </a:r>
          </a:p>
          <a:p>
            <a:pPr>
              <a:lnSpc>
                <a:spcPct val="90000"/>
              </a:lnSpc>
            </a:pPr>
            <a:r>
              <a:rPr lang="hu-HU" sz="2600"/>
              <a:t>Csoport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1800"/>
              <a:t>	„Megtudtuk, hogy mással is jó együtt dolgozni, nem csak a barátainkkal.”</a:t>
            </a:r>
          </a:p>
          <a:p>
            <a:pPr>
              <a:lnSpc>
                <a:spcPct val="90000"/>
              </a:lnSpc>
            </a:pPr>
            <a:r>
              <a:rPr lang="hu-HU" sz="2600"/>
              <a:t>Differenciált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1800"/>
              <a:t>	„Ha unatkozni kezdenék, rögtön kapok még feladatot.”</a:t>
            </a:r>
          </a:p>
          <a:p>
            <a:pPr>
              <a:lnSpc>
                <a:spcPct val="90000"/>
              </a:lnSpc>
            </a:pPr>
            <a:r>
              <a:rPr lang="hu-HU" sz="2600"/>
              <a:t>Projekt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1800"/>
              <a:t>	„Ha most kezdeném, annyi mindent másképp csinálnék.”</a:t>
            </a:r>
          </a:p>
          <a:p>
            <a:pPr>
              <a:lnSpc>
                <a:spcPct val="90000"/>
              </a:lnSpc>
            </a:pPr>
            <a:endParaRPr lang="hu-HU" sz="180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hu-HU" sz="2600"/>
              <a:t>A sikeres tanítás (tanulás szervezés) a változatosságban rejlik...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0ADC-3416-49A5-B1BB-F7622FF21406}" type="slidenum">
              <a:rPr lang="hu-HU" altLang="en-US"/>
              <a:pPr/>
              <a:t>15</a:t>
            </a:fld>
            <a:endParaRPr lang="hu-HU" altLang="en-US"/>
          </a:p>
        </p:txBody>
      </p:sp>
      <p:pic>
        <p:nvPicPr>
          <p:cNvPr id="8411" name="Picture 2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492375"/>
            <a:ext cx="8878887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320675"/>
            <a:ext cx="7905750" cy="1076325"/>
          </a:xfrm>
        </p:spPr>
        <p:txBody>
          <a:bodyPr/>
          <a:lstStyle/>
          <a:p>
            <a:pPr algn="ctr"/>
            <a:r>
              <a:rPr lang="hu-HU"/>
              <a:t>„Bemelegítés”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690688" y="1268413"/>
            <a:ext cx="5905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400"/>
              <a:t>(Óraszám, dátum…)</a:t>
            </a:r>
          </a:p>
          <a:p>
            <a:pPr algn="ctr">
              <a:spcBef>
                <a:spcPct val="50000"/>
              </a:spcBef>
            </a:pPr>
            <a:r>
              <a:rPr lang="hu-HU" sz="1400"/>
              <a:t>A füzetbe csak a művelet eredményét kell leírni.</a:t>
            </a:r>
          </a:p>
          <a:p>
            <a:pPr algn="ctr">
              <a:spcBef>
                <a:spcPct val="50000"/>
              </a:spcBef>
            </a:pPr>
            <a:r>
              <a:rPr lang="hu-HU" sz="1400"/>
              <a:t>Az eredmények ellenőrzése után a feladatot is visszakérdezzük.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33AB-037A-4FA0-8A28-ECC33072C514}" type="slidenum">
              <a:rPr lang="hu-HU" altLang="en-US"/>
              <a:pPr/>
              <a:t>16</a:t>
            </a:fld>
            <a:endParaRPr lang="hu-HU" altLang="en-US"/>
          </a:p>
        </p:txBody>
      </p:sp>
      <p:sp>
        <p:nvSpPr>
          <p:cNvPr id="9334" name="Rectangle 1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/>
              <a:t>Oldjuk meg… és indokoljunk!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39750" y="1700213"/>
            <a:ext cx="8135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/>
              <a:t>1. Írja fel az x</a:t>
            </a:r>
            <a:r>
              <a:rPr lang="hu-HU" sz="2000" baseline="30000"/>
              <a:t>2</a:t>
            </a:r>
            <a:r>
              <a:rPr lang="hu-HU" sz="2000"/>
              <a:t>+y</a:t>
            </a:r>
            <a:r>
              <a:rPr lang="hu-HU" sz="2000" baseline="30000"/>
              <a:t>2</a:t>
            </a:r>
            <a:r>
              <a:rPr lang="hu-HU" sz="2000"/>
              <a:t>-4x-6y-12=0 egyenletű kör P(5; -1) pontjára illeszkedő érintőjének egyenletét!</a:t>
            </a:r>
          </a:p>
        </p:txBody>
      </p:sp>
      <p:graphicFrame>
        <p:nvGraphicFramePr>
          <p:cNvPr id="9369" name="Group 153"/>
          <p:cNvGraphicFramePr>
            <a:graphicFrameLocks noGrp="1"/>
          </p:cNvGraphicFramePr>
          <p:nvPr>
            <p:ph idx="1"/>
          </p:nvPr>
        </p:nvGraphicFramePr>
        <p:xfrm>
          <a:off x="446088" y="3284538"/>
          <a:ext cx="8229600" cy="2073275"/>
        </p:xfrm>
        <a:graphic>
          <a:graphicData uri="http://schemas.openxmlformats.org/drawingml/2006/table">
            <a:tbl>
              <a:tblPr/>
              <a:tblGrid>
                <a:gridCol w="3189287"/>
                <a:gridCol w="5040313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(x-2)</a:t>
                      </a:r>
                      <a:r>
                        <a:rPr kumimoji="0" lang="hu-H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+(y-3)</a:t>
                      </a:r>
                      <a:r>
                        <a:rPr kumimoji="0" lang="hu-H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=25</a:t>
                      </a: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teljes négyzetté kiegészítés, hogy leolvashassuk K-t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az érintési pontba húzott sugár merőleges az érintőre, így        az érintő egyik normálvektora 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az egyenlet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3x-4y=19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ismert                 , így az egyenletet fel tudjuk írni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336" name="Object 120"/>
          <p:cNvGraphicFramePr>
            <a:graphicFrameLocks noChangeAspect="1"/>
          </p:cNvGraphicFramePr>
          <p:nvPr/>
        </p:nvGraphicFramePr>
        <p:xfrm>
          <a:off x="539750" y="4005263"/>
          <a:ext cx="1200150" cy="447675"/>
        </p:xfrm>
        <a:graphic>
          <a:graphicData uri="http://schemas.openxmlformats.org/presentationml/2006/ole">
            <p:oleObj spid="_x0000_s9336" name="Egyenlet" r:id="rId3" imgW="634725" imgH="241195" progId="Equation.3">
              <p:embed/>
            </p:oleObj>
          </a:graphicData>
        </a:graphic>
      </p:graphicFrame>
      <p:pic>
        <p:nvPicPr>
          <p:cNvPr id="9346" name="Picture 1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7313" y="4306888"/>
            <a:ext cx="43656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48" name="Picture 1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826000"/>
            <a:ext cx="9429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782F-37E0-4599-B58C-15C2A422C2D7}" type="slidenum">
              <a:rPr lang="hu-HU" altLang="en-US"/>
              <a:pPr/>
              <a:t>17</a:t>
            </a:fld>
            <a:endParaRPr lang="hu-HU" alt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hu-HU"/>
              <a:t>Oldjuk meg… és indokoljunk!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539750" y="1700213"/>
            <a:ext cx="8135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/>
              <a:t>2. Oldja meg a következő egyenletet a valós számok halmazán:</a:t>
            </a: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014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83974" name="Object 6"/>
          <p:cNvGraphicFramePr>
            <a:graphicFrameLocks noChangeAspect="1"/>
          </p:cNvGraphicFramePr>
          <p:nvPr/>
        </p:nvGraphicFramePr>
        <p:xfrm>
          <a:off x="3279775" y="2179638"/>
          <a:ext cx="2633663" cy="547687"/>
        </p:xfrm>
        <a:graphic>
          <a:graphicData uri="http://schemas.openxmlformats.org/presentationml/2006/ole">
            <p:oleObj spid="_x0000_s83974" name="Egyenlet" r:id="rId4" imgW="1879600" imgH="393700" progId="Equation.3">
              <p:embed/>
            </p:oleObj>
          </a:graphicData>
        </a:graphic>
      </p:graphicFrame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-360363" y="1149350"/>
            <a:ext cx="6099176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83976" name="Object 8"/>
          <p:cNvGraphicFramePr>
            <a:graphicFrameLocks noChangeAspect="1"/>
          </p:cNvGraphicFramePr>
          <p:nvPr/>
        </p:nvGraphicFramePr>
        <p:xfrm>
          <a:off x="1349375" y="3446463"/>
          <a:ext cx="2501900" cy="596900"/>
        </p:xfrm>
        <a:graphic>
          <a:graphicData uri="http://schemas.openxmlformats.org/presentationml/2006/ole">
            <p:oleObj spid="_x0000_s83976" name="Egyenlet" r:id="rId5" imgW="1790700" imgH="431800" progId="Equation.3">
              <p:embed/>
            </p:oleObj>
          </a:graphicData>
        </a:graphic>
      </p:graphicFrame>
      <p:graphicFrame>
        <p:nvGraphicFramePr>
          <p:cNvPr id="84068" name="Group 100"/>
          <p:cNvGraphicFramePr>
            <a:graphicFrameLocks noGrp="1"/>
          </p:cNvGraphicFramePr>
          <p:nvPr/>
        </p:nvGraphicFramePr>
        <p:xfrm>
          <a:off x="755650" y="2978150"/>
          <a:ext cx="7920038" cy="3049588"/>
        </p:xfrm>
        <a:graphic>
          <a:graphicData uri="http://schemas.openxmlformats.org/drawingml/2006/table">
            <a:tbl>
              <a:tblPr/>
              <a:tblGrid>
                <a:gridCol w="3744913"/>
                <a:gridCol w="4175125"/>
              </a:tblGrid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(x+2)(x-2)   x(x-2)   x(x+2)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nevezők szorzattá alakítása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közös nevező megadása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közös nevezőre hozás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ÉT: R \ {-2; 0; 2}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Értelmezési tartomány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2x-x</a:t>
                      </a:r>
                      <a:r>
                        <a:rPr kumimoji="0" lang="hu-H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-2x+x</a:t>
                      </a:r>
                      <a:r>
                        <a:rPr kumimoji="0" lang="hu-H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+4x-2x-8=0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bővítés, a kijelölt műveletek elvégzése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2x=8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x=4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 kifejezése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ellenőrzés behelyettesítéssel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ellenőrzés behelyettesítéssel (a jó számolást megerősíti) x összevetése az ÉT-vel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43B-34AB-4194-BC2F-3E51168925E0}" type="slidenum">
              <a:rPr lang="hu-HU" altLang="en-US"/>
              <a:pPr/>
              <a:t>18</a:t>
            </a:fld>
            <a:endParaRPr lang="hu-HU" alt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/>
              <a:t>Kooperatív módszerek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Páros munka </a:t>
            </a:r>
          </a:p>
          <a:p>
            <a:r>
              <a:rPr lang="hu-HU"/>
              <a:t>Szakértői mozaik</a:t>
            </a:r>
          </a:p>
          <a:p>
            <a:r>
              <a:rPr lang="hu-HU"/>
              <a:t>Ablak módszer</a:t>
            </a:r>
          </a:p>
          <a:p>
            <a:r>
              <a:rPr lang="hu-HU"/>
              <a:t>Feladatküldő</a:t>
            </a:r>
          </a:p>
          <a:p>
            <a:r>
              <a:rPr lang="hu-HU"/>
              <a:t>Füllentő</a:t>
            </a:r>
          </a:p>
          <a:p>
            <a:endParaRPr lang="hu-HU"/>
          </a:p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EC0F-4299-4140-950A-BAD9F216F960}" type="slidenum">
              <a:rPr lang="hu-HU" altLang="en-US"/>
              <a:pPr/>
              <a:t>19</a:t>
            </a:fld>
            <a:endParaRPr lang="hu-HU" alt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/>
              <a:t>Játékok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Tabu</a:t>
            </a:r>
          </a:p>
          <a:p>
            <a:r>
              <a:rPr lang="hu-HU"/>
              <a:t>Dominó</a:t>
            </a:r>
          </a:p>
          <a:p>
            <a:r>
              <a:rPr lang="hu-HU"/>
              <a:t>Kördominó</a:t>
            </a:r>
          </a:p>
          <a:p>
            <a:r>
              <a:rPr lang="hu-HU"/>
              <a:t>Triminó</a:t>
            </a:r>
          </a:p>
          <a:p>
            <a:r>
              <a:rPr lang="hu-HU"/>
              <a:t>Igaz-hamis állítás</a:t>
            </a:r>
          </a:p>
          <a:p>
            <a:r>
              <a:rPr lang="hu-HU"/>
              <a:t>Kincskereső</a:t>
            </a:r>
          </a:p>
          <a:p>
            <a:pPr>
              <a:buFont typeface="Wingdings" pitchFamily="2" charset="2"/>
              <a:buNone/>
            </a:pPr>
            <a:endParaRPr lang="hu-HU"/>
          </a:p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D0213BF3-E825-4618-8154-2CE94503DF6D}" type="slidenum">
              <a:rPr lang="hu-HU" altLang="en-US"/>
              <a:pPr/>
              <a:t>2</a:t>
            </a:fld>
            <a:endParaRPr lang="hu-HU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39800" y="1712913"/>
            <a:ext cx="7200900" cy="1355725"/>
          </a:xfrm>
        </p:spPr>
        <p:txBody>
          <a:bodyPr/>
          <a:lstStyle/>
          <a:p>
            <a:pPr algn="ctr"/>
            <a:r>
              <a:rPr lang="hu-HU" sz="4600"/>
              <a:t>Kompetenciafejlesztés -matematikai tartalommal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87550" y="4124325"/>
            <a:ext cx="6400800" cy="1752600"/>
          </a:xfrm>
        </p:spPr>
        <p:txBody>
          <a:bodyPr/>
          <a:lstStyle/>
          <a:p>
            <a:pPr algn="r"/>
            <a:r>
              <a:rPr lang="hu-HU"/>
              <a:t>Bánky Judit</a:t>
            </a:r>
          </a:p>
          <a:p>
            <a:pPr algn="r"/>
            <a:r>
              <a:rPr lang="hu-HU">
                <a:hlinkClick r:id="rId2"/>
              </a:rPr>
              <a:t>jbanky@kfg.hu</a:t>
            </a:r>
            <a:endParaRPr lang="hu-HU"/>
          </a:p>
          <a:p>
            <a:pPr algn="r"/>
            <a:r>
              <a:rPr lang="hu-HU"/>
              <a:t>Kempelen Farkas Gimnázium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9A2C-6CA4-47FA-8AF1-D010C1C9AA79}" type="slidenum">
              <a:rPr lang="hu-HU" altLang="en-US"/>
              <a:pPr/>
              <a:t>20</a:t>
            </a:fld>
            <a:endParaRPr lang="hu-HU" altLang="en-US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/>
              <a:t>A triminó leírása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363538" algn="just">
              <a:buFont typeface="Wingdings" pitchFamily="2" charset="2"/>
              <a:buNone/>
            </a:pPr>
            <a:r>
              <a:rPr lang="hu-HU"/>
              <a:t>A 4x4-es triminót feldarabolva adjuk a csapatoknak, akiknek egy nagy szabályos háromszöget kell belőle összeállítani. Egy-egy élt akkor szabad összeilleszteni, ha azokon azonos eredményt adó kifejezések találhatók. A műveletekhez szükséges vektorokat is a triminóból lehet kiszámítani. </a:t>
            </a:r>
          </a:p>
          <a:p>
            <a:pPr marL="0" indent="363538" algn="just">
              <a:buFont typeface="Wingdings" pitchFamily="2" charset="2"/>
              <a:buNone/>
            </a:pPr>
            <a:r>
              <a:rPr lang="hu-HU"/>
              <a:t>Az értékelés a szokásos módon történik (pl. a helyes kirakás időigénye alapján).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CED9-7186-49A1-BE80-A635FF2F2111}" type="slidenum">
              <a:rPr lang="hu-HU" altLang="en-US"/>
              <a:pPr/>
              <a:t>21</a:t>
            </a:fld>
            <a:endParaRPr lang="hu-HU" altLang="en-US"/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395288" y="222250"/>
            <a:ext cx="85296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hu-HU" sz="2000"/>
              <a:t>A számolás alapját adó vektorok: </a:t>
            </a:r>
            <a:br>
              <a:rPr lang="hu-HU" sz="2000"/>
            </a:br>
            <a:r>
              <a:rPr lang="hu-HU" sz="2000" b="1"/>
              <a:t>a</a:t>
            </a:r>
            <a:r>
              <a:rPr lang="hu-HU" sz="2000"/>
              <a:t>(4; –5), </a:t>
            </a:r>
            <a:r>
              <a:rPr lang="hu-HU" sz="2000" b="1"/>
              <a:t>b</a:t>
            </a:r>
            <a:r>
              <a:rPr lang="hu-HU" sz="2000"/>
              <a:t>(–2; –7), </a:t>
            </a:r>
            <a:r>
              <a:rPr lang="hu-HU" sz="2000" b="1"/>
              <a:t>c</a:t>
            </a:r>
            <a:r>
              <a:rPr lang="hu-HU" sz="2000"/>
              <a:t>(0</a:t>
            </a:r>
            <a:r>
              <a:rPr lang="hu-HU" sz="1600"/>
              <a:t>; 3), </a:t>
            </a:r>
            <a:r>
              <a:rPr lang="hu-HU" sz="1600" b="1"/>
              <a:t>d</a:t>
            </a:r>
            <a:r>
              <a:rPr lang="hu-HU" sz="1600"/>
              <a:t>(–4, 7), </a:t>
            </a:r>
            <a:r>
              <a:rPr lang="hu-HU" sz="1600" b="1"/>
              <a:t>e</a:t>
            </a:r>
            <a:r>
              <a:rPr lang="hu-HU" sz="1600"/>
              <a:t>(5; –2), </a:t>
            </a:r>
            <a:r>
              <a:rPr lang="hu-HU" sz="1600" b="1"/>
              <a:t>f</a:t>
            </a:r>
            <a:r>
              <a:rPr lang="hu-HU" sz="1600"/>
              <a:t>(–4, 0).</a:t>
            </a:r>
          </a:p>
        </p:txBody>
      </p:sp>
      <p:pic>
        <p:nvPicPr>
          <p:cNvPr id="107525" name="Picture 5" descr="5_1 trimi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1650" y="1089025"/>
            <a:ext cx="5599113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E972-06CF-4492-B8EA-B29D462D23D5}" type="slidenum">
              <a:rPr lang="hu-HU" altLang="en-US"/>
              <a:pPr/>
              <a:t>22</a:t>
            </a:fld>
            <a:endParaRPr lang="hu-HU" alt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/>
              <a:t>Kincskereső</a:t>
            </a: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468313" y="981075"/>
            <a:ext cx="79200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Hol van a kincs? Tudjuk, hogy egy és csakis egy ajtó mögött van. Tudjuk, hogy a piros ajtókon hamis állítás van. A fehéreken lehet, hogy igaz, lehet, hogy hamis. A zöldeken igaz állítás van. </a:t>
            </a:r>
          </a:p>
        </p:txBody>
      </p:sp>
      <p:graphicFrame>
        <p:nvGraphicFramePr>
          <p:cNvPr id="119037" name="Group 253"/>
          <p:cNvGraphicFramePr>
            <a:graphicFrameLocks noGrp="1"/>
          </p:cNvGraphicFramePr>
          <p:nvPr>
            <p:ph idx="1"/>
          </p:nvPr>
        </p:nvGraphicFramePr>
        <p:xfrm>
          <a:off x="611188" y="1916113"/>
          <a:ext cx="7921625" cy="4248150"/>
        </p:xfrm>
        <a:graphic>
          <a:graphicData uri="http://schemas.openxmlformats.org/drawingml/2006/table">
            <a:tbl>
              <a:tblPr/>
              <a:tblGrid>
                <a:gridCol w="347662"/>
                <a:gridCol w="1514475"/>
                <a:gridCol w="1516063"/>
                <a:gridCol w="1514475"/>
                <a:gridCol w="1514475"/>
                <a:gridCol w="1514475"/>
              </a:tblGrid>
              <a:tr h="4381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E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D3-ban van a kincs.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Itt a kincs.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Az E2-ben lévő mondat igaz.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Az E3-ban lévő mondat igaz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A1-ben nincs kincs.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D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Itt nincs kincs vagy itt nincs kincs.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Itt a kincs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Itt van a kincs</a:t>
                      </a:r>
                      <a:b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</a:b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vagy A5-ben</a:t>
                      </a:r>
                      <a:b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</a:b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vagy E5-ben</a:t>
                      </a:r>
                      <a:b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</a:b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vagy D5-ben</a:t>
                      </a:r>
                      <a:b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</a:b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vagy C3-ban.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A B3-ban lévő mondat igaz.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Itt nincs kincs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C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Ha a C4-ben lévő mondat hamis, akkor a D5-ben van a kincs.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E5-ben nincs kincs és itt nincs kincs.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Ha Lópici Gáspár plakátragasztó volt, akkor itt a kincs.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Itt a kincs.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Ha itt a kincs, akkor 16 prím.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942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B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Ha A2-ben van a kincs, akkor Puskás Öcsi szumó-világbajnok volt.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Itt a kincs vagy C4 igaz.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D3-ban van a kincs.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Ha itt a kincs, akkor nincs itt a kincs.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Itt a kincs és itt a kincs.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A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C2-ben igaz mondat van.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5 + 5 = 10</a:t>
                      </a:r>
                      <a:b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</a:b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vagy itt nincs kincs.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Ha itt nincs kincs, akkor felrobbant a nap.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Bármely kétjegyű prím páratlan és itt a kincs.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A legnagyobb kincs a szeretet.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u-H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1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2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3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4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5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3AE1-3D6C-4EBF-B99B-65ADB2E515C8}" type="slidenum">
              <a:rPr lang="hu-HU" altLang="en-US"/>
              <a:pPr/>
              <a:t>23</a:t>
            </a:fld>
            <a:endParaRPr lang="hu-HU" alt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/>
              <a:t>Keresd meg…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539750" y="1628775"/>
            <a:ext cx="226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Keresd meg az X-et!</a:t>
            </a:r>
          </a:p>
        </p:txBody>
      </p:sp>
      <p:sp>
        <p:nvSpPr>
          <p:cNvPr id="123909" name="AutoShape 5"/>
          <p:cNvSpPr>
            <a:spLocks noChangeArrowheads="1"/>
          </p:cNvSpPr>
          <p:nvPr/>
        </p:nvSpPr>
        <p:spPr bwMode="auto">
          <a:xfrm>
            <a:off x="2124075" y="2276475"/>
            <a:ext cx="4318000" cy="3238500"/>
          </a:xfrm>
          <a:prstGeom prst="rtTriangl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1371600" y="3789363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3 cm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3851275" y="5589588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4 cm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4356100" y="357346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X</a:t>
            </a:r>
          </a:p>
        </p:txBody>
      </p:sp>
      <p:sp>
        <p:nvSpPr>
          <p:cNvPr id="123913" name="Arc 9"/>
          <p:cNvSpPr>
            <a:spLocks/>
          </p:cNvSpPr>
          <p:nvPr/>
        </p:nvSpPr>
        <p:spPr bwMode="auto">
          <a:xfrm>
            <a:off x="2124075" y="4868863"/>
            <a:ext cx="647700" cy="6477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2268538" y="4741863"/>
            <a:ext cx="325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4000"/>
              <a:t>.</a:t>
            </a:r>
          </a:p>
        </p:txBody>
      </p:sp>
      <p:grpSp>
        <p:nvGrpSpPr>
          <p:cNvPr id="123919" name="Group 15"/>
          <p:cNvGrpSpPr>
            <a:grpSpLocks/>
          </p:cNvGrpSpPr>
          <p:nvPr/>
        </p:nvGrpSpPr>
        <p:grpSpPr bwMode="auto">
          <a:xfrm>
            <a:off x="4787900" y="2420938"/>
            <a:ext cx="3175000" cy="1190625"/>
            <a:chOff x="3152" y="1501"/>
            <a:chExt cx="2000" cy="750"/>
          </a:xfrm>
        </p:grpSpPr>
        <p:sp>
          <p:nvSpPr>
            <p:cNvPr id="123917" name="Text Box 13"/>
            <p:cNvSpPr txBox="1">
              <a:spLocks noChangeArrowheads="1"/>
            </p:cNvSpPr>
            <p:nvPr/>
          </p:nvSpPr>
          <p:spPr bwMode="auto">
            <a:xfrm>
              <a:off x="4241" y="1501"/>
              <a:ext cx="91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3200" b="1">
                  <a:solidFill>
                    <a:srgbClr val="FF3300"/>
                  </a:solidFill>
                  <a:latin typeface="Bradley Hand ITC" pitchFamily="66" charset="0"/>
                </a:rPr>
                <a:t>Itt van!</a:t>
              </a:r>
            </a:p>
          </p:txBody>
        </p:sp>
        <p:sp>
          <p:nvSpPr>
            <p:cNvPr id="123918" name="Line 14"/>
            <p:cNvSpPr>
              <a:spLocks noChangeShapeType="1"/>
            </p:cNvSpPr>
            <p:nvPr/>
          </p:nvSpPr>
          <p:spPr bwMode="auto">
            <a:xfrm flipH="1">
              <a:off x="3152" y="1706"/>
              <a:ext cx="1134" cy="545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6443663" y="54451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A</a:t>
            </a:r>
          </a:p>
        </p:txBody>
      </p:sp>
      <p:sp>
        <p:nvSpPr>
          <p:cNvPr id="123921" name="Text Box 17"/>
          <p:cNvSpPr txBox="1">
            <a:spLocks noChangeArrowheads="1"/>
          </p:cNvSpPr>
          <p:nvPr/>
        </p:nvSpPr>
        <p:spPr bwMode="auto">
          <a:xfrm>
            <a:off x="1787525" y="198913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B</a:t>
            </a:r>
          </a:p>
        </p:txBody>
      </p:sp>
      <p:sp>
        <p:nvSpPr>
          <p:cNvPr id="123922" name="Text Box 18"/>
          <p:cNvSpPr txBox="1">
            <a:spLocks noChangeArrowheads="1"/>
          </p:cNvSpPr>
          <p:nvPr/>
        </p:nvSpPr>
        <p:spPr bwMode="auto">
          <a:xfrm>
            <a:off x="1774825" y="54451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97D8-D836-4C23-BFEA-5E656B6416AA}" type="slidenum">
              <a:rPr lang="hu-HU" altLang="en-US"/>
              <a:pPr/>
              <a:t>24</a:t>
            </a:fld>
            <a:endParaRPr lang="hu-HU" altLang="en-US"/>
          </a:p>
        </p:txBody>
      </p:sp>
      <p:pic>
        <p:nvPicPr>
          <p:cNvPr id="108549" name="Picture 5" descr="egyenletek_dia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981075"/>
            <a:ext cx="7489825" cy="5078413"/>
          </a:xfrm>
          <a:prstGeom prst="rect">
            <a:avLst/>
          </a:prstGeom>
          <a:noFill/>
        </p:spPr>
      </p:pic>
      <p:sp>
        <p:nvSpPr>
          <p:cNvPr id="1085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/>
              <a:t>Keresd a párját!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7592-02D9-47E1-9459-33F6612F917E}" type="slidenum">
              <a:rPr lang="hu-HU" altLang="en-US"/>
              <a:pPr/>
              <a:t>25</a:t>
            </a:fld>
            <a:endParaRPr lang="hu-HU" alt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/>
              <a:t>Csoportmunka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2100" b="1"/>
              <a:t>ALAPELVEK</a:t>
            </a:r>
          </a:p>
          <a:p>
            <a:pPr>
              <a:lnSpc>
                <a:spcPct val="80000"/>
              </a:lnSpc>
            </a:pPr>
            <a:endParaRPr lang="hu-HU" sz="2600" b="1"/>
          </a:p>
          <a:p>
            <a:pPr>
              <a:lnSpc>
                <a:spcPct val="80000"/>
              </a:lnSpc>
            </a:pPr>
            <a:r>
              <a:rPr lang="hu-HU" sz="2600"/>
              <a:t>Egyéni felelősség</a:t>
            </a:r>
          </a:p>
          <a:p>
            <a:pPr>
              <a:lnSpc>
                <a:spcPct val="80000"/>
              </a:lnSpc>
            </a:pPr>
            <a:endParaRPr lang="hu-HU" sz="2600"/>
          </a:p>
          <a:p>
            <a:pPr>
              <a:lnSpc>
                <a:spcPct val="80000"/>
              </a:lnSpc>
            </a:pPr>
            <a:r>
              <a:rPr lang="hu-HU" sz="2600"/>
              <a:t>Egymásrautaltság</a:t>
            </a:r>
          </a:p>
          <a:p>
            <a:pPr>
              <a:lnSpc>
                <a:spcPct val="80000"/>
              </a:lnSpc>
            </a:pPr>
            <a:endParaRPr lang="hu-HU" sz="2600"/>
          </a:p>
          <a:p>
            <a:pPr>
              <a:lnSpc>
                <a:spcPct val="80000"/>
              </a:lnSpc>
            </a:pPr>
            <a:r>
              <a:rPr lang="hu-HU" sz="2600"/>
              <a:t>Egyenlő részvétel</a:t>
            </a:r>
          </a:p>
          <a:p>
            <a:pPr>
              <a:lnSpc>
                <a:spcPct val="80000"/>
              </a:lnSpc>
            </a:pPr>
            <a:endParaRPr lang="hu-HU" sz="2600"/>
          </a:p>
          <a:p>
            <a:pPr>
              <a:lnSpc>
                <a:spcPct val="80000"/>
              </a:lnSpc>
            </a:pPr>
            <a:r>
              <a:rPr lang="hu-HU" sz="2600"/>
              <a:t>Párhuzamos interakciók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2600"/>
              <a:t>   (egyidejű interakciók, az egy diákra jutó aktív részvétel ideje megnő)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6670-A624-426A-9784-A17495B58B4F}" type="slidenum">
              <a:rPr lang="hu-HU" altLang="en-US"/>
              <a:pPr/>
              <a:t>26</a:t>
            </a:fld>
            <a:endParaRPr lang="hu-HU" alt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/>
              <a:t>Csoportmunka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30725"/>
          </a:xfrm>
        </p:spPr>
        <p:txBody>
          <a:bodyPr/>
          <a:lstStyle/>
          <a:p>
            <a:pPr marL="495300" indent="-495300">
              <a:lnSpc>
                <a:spcPct val="90000"/>
              </a:lnSpc>
              <a:buFont typeface="Wingdings" pitchFamily="2" charset="2"/>
              <a:buNone/>
            </a:pPr>
            <a:r>
              <a:rPr lang="hu-HU" sz="2100" b="1"/>
              <a:t>CSOPORTSZABÁLYOK</a:t>
            </a:r>
          </a:p>
          <a:p>
            <a:pPr marL="495300" indent="-495300">
              <a:lnSpc>
                <a:spcPct val="90000"/>
              </a:lnSpc>
            </a:pPr>
            <a:endParaRPr lang="hu-HU" sz="2100" b="1"/>
          </a:p>
          <a:p>
            <a:pPr marL="495300" indent="-495300">
              <a:lnSpc>
                <a:spcPct val="90000"/>
              </a:lnSpc>
            </a:pPr>
            <a:r>
              <a:rPr lang="hu-HU" sz="2100"/>
              <a:t>Egyenlő és egyéni felelősség</a:t>
            </a:r>
          </a:p>
          <a:p>
            <a:pPr marL="495300" indent="-495300">
              <a:lnSpc>
                <a:spcPct val="90000"/>
              </a:lnSpc>
            </a:pPr>
            <a:r>
              <a:rPr lang="hu-HU" sz="2100"/>
              <a:t>Egyenlő részvétel</a:t>
            </a:r>
          </a:p>
          <a:p>
            <a:pPr marL="495300" indent="-495300">
              <a:lnSpc>
                <a:spcPct val="90000"/>
              </a:lnSpc>
            </a:pPr>
            <a:r>
              <a:rPr lang="hu-HU" sz="2100"/>
              <a:t>Egymás segítése, meghallgatása</a:t>
            </a:r>
          </a:p>
          <a:p>
            <a:pPr marL="495300" indent="-495300">
              <a:lnSpc>
                <a:spcPct val="90000"/>
              </a:lnSpc>
            </a:pPr>
            <a:r>
              <a:rPr lang="hu-HU" sz="2100"/>
              <a:t>Egymás véleményének tiszteletben tartása</a:t>
            </a:r>
          </a:p>
          <a:p>
            <a:pPr marL="495300" indent="-495300">
              <a:lnSpc>
                <a:spcPct val="90000"/>
              </a:lnSpc>
            </a:pPr>
            <a:r>
              <a:rPr lang="hu-HU" sz="2100"/>
              <a:t>Csöndjel alkalmazása</a:t>
            </a:r>
          </a:p>
          <a:p>
            <a:pPr marL="495300" indent="-495300">
              <a:lnSpc>
                <a:spcPct val="90000"/>
              </a:lnSpc>
            </a:pPr>
            <a:r>
              <a:rPr lang="hu-HU" sz="2100"/>
              <a:t>Az időkeret betartása</a:t>
            </a:r>
          </a:p>
          <a:p>
            <a:pPr marL="495300" indent="-495300">
              <a:lnSpc>
                <a:spcPct val="90000"/>
              </a:lnSpc>
            </a:pPr>
            <a:r>
              <a:rPr lang="hu-HU" sz="2100"/>
              <a:t>Szabad vita</a:t>
            </a:r>
          </a:p>
          <a:p>
            <a:pPr marL="495300" indent="-495300">
              <a:lnSpc>
                <a:spcPct val="90000"/>
              </a:lnSpc>
            </a:pPr>
            <a:r>
              <a:rPr lang="hu-HU" sz="2100"/>
              <a:t>Szerepek és felelősök meghatározása</a:t>
            </a:r>
          </a:p>
          <a:p>
            <a:pPr marL="495300" indent="-495300">
              <a:lnSpc>
                <a:spcPct val="90000"/>
              </a:lnSpc>
            </a:pPr>
            <a:r>
              <a:rPr lang="hu-HU" sz="2100"/>
              <a:t>Csoport- és önértékelés</a:t>
            </a:r>
          </a:p>
          <a:p>
            <a:pPr marL="495300" indent="-495300">
              <a:lnSpc>
                <a:spcPct val="90000"/>
              </a:lnSpc>
            </a:pPr>
            <a:r>
              <a:rPr lang="hu-HU" sz="2100"/>
              <a:t>A csoporton belüli szabályok betartása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C184-E8A3-4A13-84D6-3FC7451402A8}" type="slidenum">
              <a:rPr lang="hu-HU" altLang="en-US"/>
              <a:pPr/>
              <a:t>27</a:t>
            </a:fld>
            <a:endParaRPr lang="hu-HU" altLang="en-US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hu-HU"/>
              <a:t>Csoportmunka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60375"/>
          </a:xfrm>
          <a:noFill/>
          <a:ln/>
        </p:spPr>
        <p:txBody>
          <a:bodyPr/>
          <a:lstStyle/>
          <a:p>
            <a:pPr marL="495300" indent="-495300">
              <a:buFont typeface="Wingdings" pitchFamily="2" charset="2"/>
              <a:buNone/>
            </a:pPr>
            <a:r>
              <a:rPr lang="hu-HU" sz="2100" b="1"/>
              <a:t>SZEREPKÁRTYÁK</a:t>
            </a:r>
          </a:p>
        </p:txBody>
      </p:sp>
      <p:graphicFrame>
        <p:nvGraphicFramePr>
          <p:cNvPr id="102454" name="Group 54"/>
          <p:cNvGraphicFramePr>
            <a:graphicFrameLocks noGrp="1"/>
          </p:cNvGraphicFramePr>
          <p:nvPr>
            <p:ph sz="half" idx="2"/>
          </p:nvPr>
        </p:nvGraphicFramePr>
        <p:xfrm>
          <a:off x="509588" y="2349500"/>
          <a:ext cx="8075612" cy="3649663"/>
        </p:xfrm>
        <a:graphic>
          <a:graphicData uri="http://schemas.openxmlformats.org/drawingml/2006/table">
            <a:tbl>
              <a:tblPr/>
              <a:tblGrid>
                <a:gridCol w="4038600"/>
                <a:gridCol w="4037012"/>
              </a:tblGrid>
              <a:tr h="12366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CSENDKAPITÁNY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Figyelmeztesd a társaidat, ha túl zajosak!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IDŐFIGYELŐ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Dolgod, hogy figyeld a rendelkezésetekre álló időt. Jelezd a társaidnak az idő múlását!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ESZKÖZFELELŐS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Gondoskodj a munkához szükséges eszközökről!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FELADATMESTER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Figyelj arra, hogy mindenki megértse a feladatot! Figyelmeztesd a társaidat, ha attól eltérnek!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SZÓVIVŐ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Össze kell foglalnod és el kell mondanod a feladatok megoldását!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JEGYZŐ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Írd le a csoportod döntéseit, megoldásait, javaslatait!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D1A5-644D-41A5-AC45-EF41AA2C80C9}" type="slidenum">
              <a:rPr lang="hu-HU" altLang="en-US"/>
              <a:pPr/>
              <a:t>28</a:t>
            </a:fld>
            <a:endParaRPr lang="hu-HU" alt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/>
              <a:t>Értékelés kérdése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Csoport-értékelés</a:t>
            </a:r>
          </a:p>
          <a:p>
            <a:r>
              <a:rPr lang="hu-HU"/>
              <a:t>A közös munka értékelése, egymás véleményénéek kikérése</a:t>
            </a:r>
          </a:p>
          <a:p>
            <a:r>
              <a:rPr lang="hu-HU"/>
              <a:t>Differenciált munka értékelése</a:t>
            </a:r>
          </a:p>
          <a:p>
            <a:r>
              <a:rPr lang="hu-HU"/>
              <a:t>Projekt értékelése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1BCC-B5DF-403A-88FF-CA320BB86440}" type="slidenum">
              <a:rPr lang="hu-HU" altLang="en-US"/>
              <a:pPr/>
              <a:t>29</a:t>
            </a:fld>
            <a:endParaRPr lang="hu-HU" alt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/>
              <a:t>Differenciált számonkérés</a:t>
            </a:r>
          </a:p>
        </p:txBody>
      </p:sp>
      <p:graphicFrame>
        <p:nvGraphicFramePr>
          <p:cNvPr id="98548" name="Group 244"/>
          <p:cNvGraphicFramePr>
            <a:graphicFrameLocks noGrp="1"/>
          </p:cNvGraphicFramePr>
          <p:nvPr/>
        </p:nvGraphicFramePr>
        <p:xfrm>
          <a:off x="468313" y="1125538"/>
          <a:ext cx="8208962" cy="4986337"/>
        </p:xfrm>
        <a:graphic>
          <a:graphicData uri="http://schemas.openxmlformats.org/drawingml/2006/table">
            <a:tbl>
              <a:tblPr/>
              <a:tblGrid>
                <a:gridCol w="3960812"/>
                <a:gridCol w="424815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Mekkora a          élű kocka testátlója?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Számítsa ki a kocka felszínét!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Egy kocka testátlója            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Mekkora a kocka felszínének pontos értéke?</a:t>
                      </a:r>
                      <a:endParaRPr kumimoji="0" lang="hu-H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Számítsa ki a négyzetesoszlop alapélét, ha a test magassága 5 cm, a térfogata pedig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720 cm</a:t>
                      </a:r>
                      <a:r>
                        <a:rPr kumimoji="0" lang="hu-HU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endParaRPr kumimoji="0" lang="hu-H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 négyzetesoszlop testátlója        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Mekkorák (lehetnek) a test élei, ha tudjuk, hogy a négyzetesoszlop minden éle egész szám?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Az egyenes körkúp magassága kétszer akkora, mint az alapkörének sugara.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Mekkora a kúp nyílásszöge?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Az egyenes körkúp palástját egy 10 cm sugarú kör negyedéből készítjük el.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Mekkora a kúp alapkörének sugara?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Az egyenes gúla alaplapja egy 10 cm oldalú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négyzet, oldallapjának magassága 12 cm.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Mekkora szöget zár be a gúla oldallapja az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alaplapjával?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Téglalap alapú egyenes gúla alaplapja és oldaléle 50 fokos szöget zár be. A téglalap oldalai 5 illetve 12 egységnyiek.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Milyen magas a gúla?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Egy szabályos hatszög alapú gúla alapélé-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nek hossza 7 cm, magassága pedig 15 cm.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Számítsa ki az alaplap területét, majd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számítsa ki a gúla térfogatát!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Szabályos hatszög alapú, 15 cm magas egyenes gúla térfogata            cm</a:t>
                      </a:r>
                      <a:r>
                        <a:rPr kumimoji="0" lang="hu-HU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Mekkora az alapél hossza?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Mekkora a 3 dm sugarú gömb térfogata? Válaszát centiméterre kerekítve adja meg!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Belefér-e egy 5 méter átmérőjű gömb alakú tartályba 161 hektoliter tej?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Válaszát indokolja!!!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8475" name="Object 171"/>
          <p:cNvGraphicFramePr>
            <a:graphicFrameLocks noChangeAspect="1"/>
          </p:cNvGraphicFramePr>
          <p:nvPr/>
        </p:nvGraphicFramePr>
        <p:xfrm>
          <a:off x="1522413" y="1177925"/>
          <a:ext cx="390525" cy="228600"/>
        </p:xfrm>
        <a:graphic>
          <a:graphicData uri="http://schemas.openxmlformats.org/presentationml/2006/ole">
            <p:oleObj spid="_x0000_s98475" name="Egyenlet" r:id="rId3" imgW="393529" imgH="228501" progId="Equation.3">
              <p:embed/>
            </p:oleObj>
          </a:graphicData>
        </a:graphic>
      </p:graphicFrame>
      <p:graphicFrame>
        <p:nvGraphicFramePr>
          <p:cNvPr id="98554" name="Object 250"/>
          <p:cNvGraphicFramePr>
            <a:graphicFrameLocks noChangeAspect="1"/>
          </p:cNvGraphicFramePr>
          <p:nvPr/>
        </p:nvGraphicFramePr>
        <p:xfrm>
          <a:off x="6272213" y="1171575"/>
          <a:ext cx="447675" cy="228600"/>
        </p:xfrm>
        <a:graphic>
          <a:graphicData uri="http://schemas.openxmlformats.org/presentationml/2006/ole">
            <p:oleObj spid="_x0000_s98554" name="Egyenlet" r:id="rId4" imgW="444307" imgH="228501" progId="Equation.3">
              <p:embed/>
            </p:oleObj>
          </a:graphicData>
        </a:graphic>
      </p:graphicFrame>
      <p:graphicFrame>
        <p:nvGraphicFramePr>
          <p:cNvPr id="98555" name="Object 251"/>
          <p:cNvGraphicFramePr>
            <a:graphicFrameLocks noChangeAspect="1"/>
          </p:cNvGraphicFramePr>
          <p:nvPr/>
        </p:nvGraphicFramePr>
        <p:xfrm>
          <a:off x="6980238" y="1831975"/>
          <a:ext cx="304800" cy="228600"/>
        </p:xfrm>
        <a:graphic>
          <a:graphicData uri="http://schemas.openxmlformats.org/presentationml/2006/ole">
            <p:oleObj spid="_x0000_s98555" name="Egyenlet" r:id="rId5" imgW="304668" imgH="228501" progId="Equation.3">
              <p:embed/>
            </p:oleObj>
          </a:graphicData>
        </a:graphic>
      </p:graphicFrame>
      <p:graphicFrame>
        <p:nvGraphicFramePr>
          <p:cNvPr id="98557" name="Object 253"/>
          <p:cNvGraphicFramePr>
            <a:graphicFrameLocks noChangeAspect="1"/>
          </p:cNvGraphicFramePr>
          <p:nvPr/>
        </p:nvGraphicFramePr>
        <p:xfrm>
          <a:off x="6550025" y="4600575"/>
          <a:ext cx="457200" cy="228600"/>
        </p:xfrm>
        <a:graphic>
          <a:graphicData uri="http://schemas.openxmlformats.org/presentationml/2006/ole">
            <p:oleObj spid="_x0000_s98557" name="Egyenlet" r:id="rId6" imgW="4572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C751-DBF6-44FF-B194-1DDA3C46FA04}" type="slidenum">
              <a:rPr lang="hu-HU" altLang="en-US"/>
              <a:pPr/>
              <a:t>3</a:t>
            </a:fld>
            <a:endParaRPr lang="hu-HU" alt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Tartalom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627188"/>
            <a:ext cx="7489825" cy="3679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600"/>
              <a:t>A kompetencia fogalma (1 perc)</a:t>
            </a:r>
          </a:p>
          <a:p>
            <a:pPr>
              <a:lnSpc>
                <a:spcPct val="90000"/>
              </a:lnSpc>
            </a:pPr>
            <a:r>
              <a:rPr lang="hu-HU" sz="2600"/>
              <a:t>A „kényszerű” változás okai</a:t>
            </a:r>
          </a:p>
          <a:p>
            <a:pPr>
              <a:lnSpc>
                <a:spcPct val="90000"/>
              </a:lnSpc>
            </a:pPr>
            <a:r>
              <a:rPr lang="hu-HU" sz="2600"/>
              <a:t>Módszerek, feladatok </a:t>
            </a:r>
          </a:p>
          <a:p>
            <a:pPr>
              <a:lnSpc>
                <a:spcPct val="90000"/>
              </a:lnSpc>
            </a:pPr>
            <a:r>
              <a:rPr lang="hu-HU" sz="2600"/>
              <a:t>Játékok</a:t>
            </a:r>
          </a:p>
          <a:p>
            <a:pPr>
              <a:lnSpc>
                <a:spcPct val="90000"/>
              </a:lnSpc>
            </a:pPr>
            <a:r>
              <a:rPr lang="hu-HU" sz="2600"/>
              <a:t>A csoportban dolgozás előnyei (és hátrányai)</a:t>
            </a:r>
          </a:p>
          <a:p>
            <a:pPr>
              <a:lnSpc>
                <a:spcPct val="90000"/>
              </a:lnSpc>
            </a:pPr>
            <a:r>
              <a:rPr lang="hu-HU" sz="2600"/>
              <a:t>A differenciált tanulásirányítás</a:t>
            </a:r>
          </a:p>
          <a:p>
            <a:pPr>
              <a:lnSpc>
                <a:spcPct val="90000"/>
              </a:lnSpc>
            </a:pPr>
            <a:r>
              <a:rPr lang="hu-HU" sz="2600"/>
              <a:t>Az ellenőrzés (nagy) kérdése</a:t>
            </a:r>
          </a:p>
          <a:p>
            <a:pPr>
              <a:lnSpc>
                <a:spcPct val="90000"/>
              </a:lnSpc>
            </a:pPr>
            <a:r>
              <a:rPr lang="hu-HU" sz="2600"/>
              <a:t>Projektmunka</a:t>
            </a:r>
          </a:p>
          <a:p>
            <a:pPr>
              <a:lnSpc>
                <a:spcPct val="90000"/>
              </a:lnSpc>
            </a:pPr>
            <a:endParaRPr lang="hu-HU" sz="2600"/>
          </a:p>
          <a:p>
            <a:pPr>
              <a:lnSpc>
                <a:spcPct val="90000"/>
              </a:lnSpc>
            </a:pPr>
            <a:endParaRPr lang="hu-HU" sz="2600"/>
          </a:p>
          <a:p>
            <a:pPr>
              <a:lnSpc>
                <a:spcPct val="90000"/>
              </a:lnSpc>
            </a:pPr>
            <a:endParaRPr lang="hu-HU" sz="2600"/>
          </a:p>
          <a:p>
            <a:pPr>
              <a:lnSpc>
                <a:spcPct val="90000"/>
              </a:lnSpc>
            </a:pPr>
            <a:endParaRPr lang="hu-HU" sz="2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36039-C6B9-4F65-9241-DE63E4A91953}" type="slidenum">
              <a:rPr lang="hu-HU" altLang="en-US"/>
              <a:pPr/>
              <a:t>30</a:t>
            </a:fld>
            <a:endParaRPr lang="hu-HU" alt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/>
              <a:t>Projektmunka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 feladat (cél: a produktum)</a:t>
            </a:r>
          </a:p>
          <a:p>
            <a:r>
              <a:rPr lang="hu-HU"/>
              <a:t>A projekt szabályzata</a:t>
            </a:r>
          </a:p>
          <a:p>
            <a:r>
              <a:rPr lang="hu-HU"/>
              <a:t>Konzultáció</a:t>
            </a:r>
          </a:p>
          <a:p>
            <a:r>
              <a:rPr lang="hu-HU"/>
              <a:t>A megvalósulás</a:t>
            </a:r>
          </a:p>
          <a:p>
            <a:r>
              <a:rPr lang="hu-HU"/>
              <a:t>Bemutatás </a:t>
            </a:r>
          </a:p>
          <a:p>
            <a:pPr>
              <a:buFont typeface="Wingdings" pitchFamily="2" charset="2"/>
              <a:buNone/>
            </a:pPr>
            <a:r>
              <a:rPr lang="hu-HU" sz="2600"/>
              <a:t>(kommunikáció, előadás, számítógépes tudás)</a:t>
            </a:r>
          </a:p>
          <a:p>
            <a:r>
              <a:rPr lang="hu-HU"/>
              <a:t>Értékelés (tanár, hallgatóság)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6FBB-7EA7-4084-988E-17523FA71D35}" type="slidenum">
              <a:rPr lang="hu-HU" altLang="en-US"/>
              <a:pPr/>
              <a:t>31</a:t>
            </a:fld>
            <a:endParaRPr lang="hu-HU" alt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/>
              <a:t>Projekt (matematikából?)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Versenyre való felkészítés</a:t>
            </a:r>
          </a:p>
          <a:p>
            <a:r>
              <a:rPr lang="hu-HU"/>
              <a:t>Iskolai statisztika elkészítése</a:t>
            </a:r>
          </a:p>
          <a:p>
            <a:r>
              <a:rPr lang="hu-HU"/>
              <a:t>Modellek készítése</a:t>
            </a:r>
          </a:p>
          <a:p>
            <a:r>
              <a:rPr lang="hu-HU"/>
              <a:t>Matematika az irodalomban</a:t>
            </a:r>
          </a:p>
          <a:p>
            <a:r>
              <a:rPr lang="hu-HU"/>
              <a:t>Hol használható?</a:t>
            </a:r>
          </a:p>
          <a:p>
            <a:r>
              <a:rPr lang="hu-HU"/>
              <a:t>Projektmunkák kitalálása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FA9B29A2-9172-4151-A134-A54D15EC3434}" type="slidenum">
              <a:rPr lang="hu-HU" altLang="en-US"/>
              <a:pPr/>
              <a:t>32</a:t>
            </a:fld>
            <a:endParaRPr lang="hu-HU" alt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9800" y="1712913"/>
            <a:ext cx="7200900" cy="1355725"/>
          </a:xfrm>
        </p:spPr>
        <p:txBody>
          <a:bodyPr/>
          <a:lstStyle/>
          <a:p>
            <a:pPr algn="ctr"/>
            <a:r>
              <a:rPr lang="hu-HU" sz="4600"/>
              <a:t>Köszönöm a figyelmet!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7550" y="4124325"/>
            <a:ext cx="6400800" cy="1752600"/>
          </a:xfrm>
        </p:spPr>
        <p:txBody>
          <a:bodyPr/>
          <a:lstStyle/>
          <a:p>
            <a:pPr algn="r"/>
            <a:r>
              <a:rPr lang="hu-HU"/>
              <a:t>Bánky Judit</a:t>
            </a:r>
          </a:p>
          <a:p>
            <a:pPr algn="r"/>
            <a:r>
              <a:rPr lang="hu-HU">
                <a:hlinkClick r:id="rId2"/>
              </a:rPr>
              <a:t>jbanky@kfg.hu</a:t>
            </a:r>
            <a:endParaRPr lang="hu-HU"/>
          </a:p>
          <a:p>
            <a:pPr algn="r"/>
            <a:r>
              <a:rPr lang="hu-HU"/>
              <a:t>Kempelen Farkas Gimnázium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C9A-9999-4037-9796-997C66C9D473}" type="slidenum">
              <a:rPr lang="hu-HU" altLang="en-US"/>
              <a:pPr/>
              <a:t>4</a:t>
            </a:fld>
            <a:endParaRPr lang="hu-HU" alt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/>
              <a:t>A kompetencia fogalma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 kompetenciát rendszerint készségek, képességek rendszerének tekintik, </a:t>
            </a:r>
          </a:p>
          <a:p>
            <a:r>
              <a:rPr lang="hu-HU"/>
              <a:t>tágabb értelemben pedig olyan általános felkészültségnek, amely a tudásra, tapasztalatokra, értékekre, beállítódásokra épül.</a:t>
            </a:r>
          </a:p>
          <a:p>
            <a:pPr>
              <a:buFont typeface="Wingdings" pitchFamily="2" charset="2"/>
              <a:buNone/>
            </a:pPr>
            <a:endParaRPr lang="hu-HU" sz="2000"/>
          </a:p>
          <a:p>
            <a:pPr>
              <a:buFont typeface="Wingdings" pitchFamily="2" charset="2"/>
              <a:buNone/>
            </a:pPr>
            <a:r>
              <a:rPr lang="hu-HU" sz="2000"/>
              <a:t>(Educatio – Szakmai koncepció (matematika) 11. oldal)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B548-9CD5-4E81-8EBA-ADCD03E757D3}" type="slidenum">
              <a:rPr lang="hu-HU" altLang="en-US"/>
              <a:pPr/>
              <a:t>5</a:t>
            </a:fld>
            <a:endParaRPr lang="hu-HU" alt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/>
              <a:t>A kompetencia fogalma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 kompetencia tágabban értelmezett intelligencia, nemcsak a „mit”, hanem a „hogyant” is tudja…</a:t>
            </a:r>
          </a:p>
          <a:p>
            <a:r>
              <a:rPr lang="hu-HU"/>
              <a:t>...jelenti elsősorban a tanultak felhasználásának képességét, a helyzetek tisztázását…</a:t>
            </a:r>
          </a:p>
          <a:p>
            <a:pPr>
              <a:buFont typeface="Wingdings" pitchFamily="2" charset="2"/>
              <a:buNone/>
            </a:pPr>
            <a:r>
              <a:rPr lang="hu-HU" sz="2000"/>
              <a:t>(Kompetencia modell kidolgozásának elméleti háttere (Szelestey Judit))</a:t>
            </a:r>
            <a:r>
              <a:rPr lang="hu-HU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41C-68DA-42E9-B04D-7C3734B1BC60}" type="slidenum">
              <a:rPr lang="hu-HU" altLang="en-US"/>
              <a:pPr/>
              <a:t>6</a:t>
            </a:fld>
            <a:endParaRPr lang="hu-HU" alt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800"/>
              <a:t>A megszokott módon (mindenhol) nem megy…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Óraszámok, tananyagok</a:t>
            </a:r>
          </a:p>
          <a:p>
            <a:r>
              <a:rPr lang="hu-HU"/>
              <a:t>Tanulók tudása, attitűdje</a:t>
            </a:r>
          </a:p>
          <a:p>
            <a:r>
              <a:rPr lang="hu-HU"/>
              <a:t>Az elmúlt 8 év módszerei </a:t>
            </a:r>
          </a:p>
          <a:p>
            <a:r>
              <a:rPr lang="hu-HU"/>
              <a:t>Pedagógusok</a:t>
            </a:r>
          </a:p>
          <a:p>
            <a:r>
              <a:rPr lang="hu-HU"/>
              <a:t>Elvárások az egyetemen és a munka világában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6C38-2E46-4380-9E55-60533F53133C}" type="slidenum">
              <a:rPr lang="hu-HU" altLang="en-US"/>
              <a:pPr/>
              <a:t>7</a:t>
            </a:fld>
            <a:endParaRPr lang="hu-HU" alt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800"/>
              <a:t>Heti óraszámok alakulása </a:t>
            </a:r>
            <a:br>
              <a:rPr lang="hu-HU" sz="3800"/>
            </a:br>
            <a:r>
              <a:rPr lang="hu-HU" sz="3800"/>
              <a:t>a 2003-as kormányrendelet után</a:t>
            </a:r>
          </a:p>
        </p:txBody>
      </p:sp>
      <p:graphicFrame>
        <p:nvGraphicFramePr>
          <p:cNvPr id="87103" name="Group 63"/>
          <p:cNvGraphicFramePr>
            <a:graphicFrameLocks noGrp="1"/>
          </p:cNvGraphicFramePr>
          <p:nvPr>
            <p:ph idx="1"/>
          </p:nvPr>
        </p:nvGraphicFramePr>
        <p:xfrm>
          <a:off x="1258888" y="2925763"/>
          <a:ext cx="6551612" cy="2820987"/>
        </p:xfrm>
        <a:graphic>
          <a:graphicData uri="http://schemas.openxmlformats.org/drawingml/2006/table">
            <a:tbl>
              <a:tblPr/>
              <a:tblGrid>
                <a:gridCol w="1836737"/>
                <a:gridCol w="2009775"/>
                <a:gridCol w="2705100"/>
              </a:tblGrid>
              <a:tr h="903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Évfolyam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Összes órák száma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Matematika órák száma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osztály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osztály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osztály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 osztály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7102" name="Rectangle 62"/>
          <p:cNvSpPr>
            <a:spLocks noChangeArrowheads="1"/>
          </p:cNvSpPr>
          <p:nvPr/>
        </p:nvSpPr>
        <p:spPr bwMode="auto">
          <a:xfrm>
            <a:off x="1225550" y="2081213"/>
            <a:ext cx="263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chemeClr val="tx2"/>
                </a:solidFill>
              </a:rPr>
              <a:t>Alsó tagozatban: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08BE4-DC16-4258-B953-227A92191D43}" type="slidenum">
              <a:rPr lang="hu-HU" altLang="en-US"/>
              <a:pPr/>
              <a:t>8</a:t>
            </a:fld>
            <a:endParaRPr lang="hu-HU" alt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800"/>
              <a:t>Heti óraszámok alakulása </a:t>
            </a:r>
            <a:br>
              <a:rPr lang="hu-HU" sz="3800"/>
            </a:br>
            <a:r>
              <a:rPr lang="hu-HU" sz="3800"/>
              <a:t>a 2003-as kormányrendelet után</a:t>
            </a:r>
          </a:p>
        </p:txBody>
      </p:sp>
      <p:graphicFrame>
        <p:nvGraphicFramePr>
          <p:cNvPr id="90145" name="Group 33"/>
          <p:cNvGraphicFramePr>
            <a:graphicFrameLocks noGrp="1"/>
          </p:cNvGraphicFramePr>
          <p:nvPr>
            <p:ph idx="1"/>
          </p:nvPr>
        </p:nvGraphicFramePr>
        <p:xfrm>
          <a:off x="1258888" y="2925763"/>
          <a:ext cx="6551612" cy="2808287"/>
        </p:xfrm>
        <a:graphic>
          <a:graphicData uri="http://schemas.openxmlformats.org/drawingml/2006/table">
            <a:tbl>
              <a:tblPr/>
              <a:tblGrid>
                <a:gridCol w="1836737"/>
                <a:gridCol w="2009775"/>
                <a:gridCol w="2705100"/>
              </a:tblGrid>
              <a:tr h="903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Évfolyam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Összes órák száma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Matematika órák száma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 osztály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 osztály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 osztály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 osztály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0141" name="Rectangle 29"/>
          <p:cNvSpPr>
            <a:spLocks noChangeArrowheads="1"/>
          </p:cNvSpPr>
          <p:nvPr/>
        </p:nvSpPr>
        <p:spPr bwMode="auto">
          <a:xfrm>
            <a:off x="1225550" y="2081213"/>
            <a:ext cx="285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chemeClr val="tx2"/>
                </a:solidFill>
              </a:rPr>
              <a:t>Felső tagozatban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49E4-052B-4C7F-ACC8-5FE938B0FCDB}" type="slidenum">
              <a:rPr lang="hu-HU" altLang="en-US"/>
              <a:pPr/>
              <a:t>9</a:t>
            </a:fld>
            <a:endParaRPr lang="hu-HU" alt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800"/>
              <a:t>Heti óraszámok alakulása </a:t>
            </a:r>
            <a:br>
              <a:rPr lang="hu-HU" sz="3800"/>
            </a:br>
            <a:r>
              <a:rPr lang="hu-HU" sz="3800"/>
              <a:t>a 2003-as kormányrendelet után</a:t>
            </a:r>
          </a:p>
        </p:txBody>
      </p:sp>
      <p:graphicFrame>
        <p:nvGraphicFramePr>
          <p:cNvPr id="91168" name="Group 32"/>
          <p:cNvGraphicFramePr>
            <a:graphicFrameLocks noGrp="1"/>
          </p:cNvGraphicFramePr>
          <p:nvPr>
            <p:ph idx="1"/>
          </p:nvPr>
        </p:nvGraphicFramePr>
        <p:xfrm>
          <a:off x="1258888" y="2925763"/>
          <a:ext cx="6551612" cy="2808287"/>
        </p:xfrm>
        <a:graphic>
          <a:graphicData uri="http://schemas.openxmlformats.org/drawingml/2006/table">
            <a:tbl>
              <a:tblPr/>
              <a:tblGrid>
                <a:gridCol w="1836737"/>
                <a:gridCol w="2009775"/>
                <a:gridCol w="2705100"/>
              </a:tblGrid>
              <a:tr h="903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Évfolyam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Összes órák száma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Matematika órák száma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9. osztály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 osztály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 osztály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 osztály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165" name="Rectangle 29"/>
          <p:cNvSpPr>
            <a:spLocks noChangeArrowheads="1"/>
          </p:cNvSpPr>
          <p:nvPr/>
        </p:nvSpPr>
        <p:spPr bwMode="auto">
          <a:xfrm>
            <a:off x="1225550" y="2081213"/>
            <a:ext cx="294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chemeClr val="tx2"/>
                </a:solidFill>
              </a:rPr>
              <a:t>A középiskolában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rkos">
  <a:themeElements>
    <a:clrScheme name="Sarkos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Sarko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rkos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482</TotalTime>
  <Words>1193</Words>
  <Application>Microsoft Office PowerPoint</Application>
  <PresentationFormat>Diavetítés a képernyőre (4:3 oldalarány)</PresentationFormat>
  <Paragraphs>316</Paragraphs>
  <Slides>32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7</vt:i4>
      </vt:variant>
      <vt:variant>
        <vt:lpstr>Tervezősablon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41" baseType="lpstr">
      <vt:lpstr>Arial</vt:lpstr>
      <vt:lpstr>Times New Roman</vt:lpstr>
      <vt:lpstr>Wingdings</vt:lpstr>
      <vt:lpstr>Garamond</vt:lpstr>
      <vt:lpstr>Arial Unicode MS</vt:lpstr>
      <vt:lpstr>Calibri</vt:lpstr>
      <vt:lpstr>Bradley Hand ITC</vt:lpstr>
      <vt:lpstr>Sarkos</vt:lpstr>
      <vt:lpstr>Microsoft Equation 3.0</vt:lpstr>
      <vt:lpstr>Rátz László Vándorgyűlés</vt:lpstr>
      <vt:lpstr>Kompetenciafejlesztés -matematikai tartalommal</vt:lpstr>
      <vt:lpstr>Tartalom</vt:lpstr>
      <vt:lpstr>A kompetencia fogalma</vt:lpstr>
      <vt:lpstr>A kompetencia fogalma</vt:lpstr>
      <vt:lpstr>A megszokott módon (mindenhol) nem megy…</vt:lpstr>
      <vt:lpstr>Heti óraszámok alakulása  a 2003-as kormányrendelet után</vt:lpstr>
      <vt:lpstr>Heti óraszámok alakulása  a 2003-as kormányrendelet után</vt:lpstr>
      <vt:lpstr>Heti óraszámok alakulása  a 2003-as kormányrendelet után</vt:lpstr>
      <vt:lpstr>A korábbi, és a 2003-as rendelet  utáni óraszámok összehasonlítása </vt:lpstr>
      <vt:lpstr>Milyen anyagrészek maradtak ki?</vt:lpstr>
      <vt:lpstr>Milyen anyagrészek maradtak ki?</vt:lpstr>
      <vt:lpstr>Milyen új témák jelentek meg?</vt:lpstr>
      <vt:lpstr>Az (új/régi) munkamódszerek…</vt:lpstr>
      <vt:lpstr>„Bemelegítés”</vt:lpstr>
      <vt:lpstr>Oldjuk meg… és indokoljunk!</vt:lpstr>
      <vt:lpstr>Oldjuk meg… és indokoljunk!</vt:lpstr>
      <vt:lpstr>Kooperatív módszerek</vt:lpstr>
      <vt:lpstr>Játékok</vt:lpstr>
      <vt:lpstr>A triminó leírása</vt:lpstr>
      <vt:lpstr>21. dia</vt:lpstr>
      <vt:lpstr>Kincskereső</vt:lpstr>
      <vt:lpstr>Keresd meg…</vt:lpstr>
      <vt:lpstr>Keresd a párját!</vt:lpstr>
      <vt:lpstr>Csoportmunka</vt:lpstr>
      <vt:lpstr>Csoportmunka</vt:lpstr>
      <vt:lpstr>Csoportmunka</vt:lpstr>
      <vt:lpstr>Értékelés kérdése</vt:lpstr>
      <vt:lpstr>Differenciált számonkérés</vt:lpstr>
      <vt:lpstr>Projektmunka</vt:lpstr>
      <vt:lpstr>Projekt (matematikából?)</vt:lpstr>
      <vt:lpstr>Köszönöm a figyelmet!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Rátz László Vándorgyűlés</dc:title>
  <dc:creator>misi</dc:creator>
  <cp:lastModifiedBy>IRODA</cp:lastModifiedBy>
  <cp:revision>34</cp:revision>
  <dcterms:created xsi:type="dcterms:W3CDTF">2011-07-03T13:36:38Z</dcterms:created>
  <dcterms:modified xsi:type="dcterms:W3CDTF">2017-09-14T09:16:18Z</dcterms:modified>
</cp:coreProperties>
</file>