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88" r:id="rId18"/>
    <p:sldMasterId id="2147483900" r:id="rId19"/>
    <p:sldMasterId id="2147483912" r:id="rId20"/>
    <p:sldMasterId id="2147483924" r:id="rId21"/>
    <p:sldMasterId id="2147483936" r:id="rId22"/>
  </p:sldMasterIdLst>
  <p:sldIdLst>
    <p:sldId id="256" r:id="rId23"/>
    <p:sldId id="257" r:id="rId24"/>
    <p:sldId id="265" r:id="rId25"/>
    <p:sldId id="259" r:id="rId26"/>
    <p:sldId id="258" r:id="rId27"/>
    <p:sldId id="260" r:id="rId28"/>
    <p:sldId id="295" r:id="rId29"/>
    <p:sldId id="296" r:id="rId30"/>
    <p:sldId id="297" r:id="rId31"/>
    <p:sldId id="299" r:id="rId32"/>
    <p:sldId id="303" r:id="rId33"/>
    <p:sldId id="304" r:id="rId34"/>
    <p:sldId id="305" r:id="rId35"/>
    <p:sldId id="306" r:id="rId36"/>
    <p:sldId id="307" r:id="rId37"/>
    <p:sldId id="309" r:id="rId38"/>
    <p:sldId id="308" r:id="rId39"/>
    <p:sldId id="311" r:id="rId40"/>
    <p:sldId id="310" r:id="rId41"/>
    <p:sldId id="324" r:id="rId42"/>
    <p:sldId id="323" r:id="rId43"/>
    <p:sldId id="321" r:id="rId44"/>
    <p:sldId id="320" r:id="rId45"/>
    <p:sldId id="316" r:id="rId46"/>
    <p:sldId id="278" r:id="rId47"/>
    <p:sldId id="281" r:id="rId48"/>
    <p:sldId id="280" r:id="rId49"/>
    <p:sldId id="283" r:id="rId50"/>
    <p:sldId id="284" r:id="rId51"/>
    <p:sldId id="285" r:id="rId52"/>
    <p:sldId id="286" r:id="rId53"/>
    <p:sldId id="287" r:id="rId54"/>
    <p:sldId id="288" r:id="rId55"/>
    <p:sldId id="289" r:id="rId56"/>
    <p:sldId id="290" r:id="rId57"/>
    <p:sldId id="291" r:id="rId58"/>
    <p:sldId id="292" r:id="rId59"/>
    <p:sldId id="294" r:id="rId60"/>
    <p:sldId id="293" r:id="rId61"/>
    <p:sldId id="261" r:id="rId62"/>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5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u.wikipedia.org/w/index.php?title=F%C3%A1jl:Legyen_On_Is_Milliomos_-_logo.jpg&amp;filetimestamp=20080611152443"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1DC71611-2601-4ED0-BF6D-F76CA5CC41F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CE5794F-0494-4BCB-A725-DDE7B173211C}"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C93BB71-D62B-401E-BBDB-8833AC6F437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F445D6B-7C81-4261-A8EB-9BD33E84D631}" type="slidenum">
              <a:rPr lang="hu-HU"/>
              <a:pPr>
                <a:defRPr/>
              </a:pPr>
              <a:t>‹#›</a:t>
            </a:fld>
            <a:endParaRPr lang="hu-H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2AD7AA10-7400-450D-A75E-002A8E520E26}"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020A4E3-00E5-4BDD-B5DD-B62ED9FF3550}" type="slidenum">
              <a:rPr lang="hu-HU"/>
              <a:pPr>
                <a:defRPr/>
              </a:pPr>
              <a:t>‹#›</a:t>
            </a:fld>
            <a:endParaRPr lang="hu-H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B04BE1CD-B65C-412B-885E-D9F8BE974783}"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DFF5595-90F8-466D-8C35-FDC3D5C72376}" type="slidenum">
              <a:rPr lang="hu-HU"/>
              <a:pPr>
                <a:defRPr/>
              </a:pPr>
              <a:t>‹#›</a:t>
            </a:fld>
            <a:endParaRPr lang="hu-H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3F85CF1E-45EB-45BA-BB66-89FF7ECCA25B}"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A46BFD91-2E58-41DA-BD6D-046DE8541C7D}" type="slidenum">
              <a:rPr lang="hu-HU"/>
              <a:pPr>
                <a:defRPr/>
              </a:pPr>
              <a:t>‹#›</a:t>
            </a:fld>
            <a:endParaRPr lang="hu-H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085CAA1C-8F71-4D2C-AA40-C8B0A047616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429D66F-0637-4553-A238-DAB1B0D0CD07}" type="slidenum">
              <a:rPr lang="hu-HU"/>
              <a:pPr>
                <a:defRPr/>
              </a:pPr>
              <a:t>‹#›</a:t>
            </a:fld>
            <a:endParaRPr lang="hu-H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87920774-5FD2-4219-BC45-44C81CD664BA}"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69BF025-339C-4C84-8DB2-7F1F47F629CD}" type="slidenum">
              <a:rPr lang="hu-HU"/>
              <a:pPr>
                <a:defRPr/>
              </a:pPr>
              <a:t>‹#›</a:t>
            </a:fld>
            <a:endParaRPr lang="hu-H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69BB24D1-87A7-4A7A-AF57-EAFC2FCA8F79}"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1C069C5E-E548-4A75-A9B1-59DC8D27A86C}" type="slidenum">
              <a:rPr lang="hu-HU"/>
              <a:pPr>
                <a:defRPr/>
              </a:pPr>
              <a:t>‹#›</a:t>
            </a:fld>
            <a:endParaRPr lang="hu-H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FCE6F8B8-5509-41EE-8FA6-FD6C5CFFC82D}"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1F55ED6F-05F5-4DB4-B535-2C73DEDBAA00}" type="slidenum">
              <a:rPr lang="hu-HU"/>
              <a:pPr>
                <a:defRPr/>
              </a:pPr>
              <a:t>‹#›</a:t>
            </a:fld>
            <a:endParaRPr lang="hu-H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2036C12A-3451-452F-95EE-2329CB303EE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463D4CF-7E75-465B-862D-1665F573059D}" type="slidenum">
              <a:rPr lang="hu-HU"/>
              <a:pPr>
                <a:defRPr/>
              </a:pPr>
              <a:t>‹#›</a:t>
            </a:fld>
            <a:endParaRPr lang="hu-H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A840256E-982C-4FC8-B0DD-B97EA217885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7662940-D8F5-4B17-B89E-FE185F6926C8}" type="slidenum">
              <a:rPr lang="hu-HU"/>
              <a:pPr>
                <a:defRPr/>
              </a:pPr>
              <a:t>‹#›</a:t>
            </a:fld>
            <a:endParaRPr lang="hu-H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94CA40DB-07E9-4EEF-A62A-89DFD7AD33EA}"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2759EC5-593E-4111-9FEE-5060A4E2FC8C}"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76ABF16E-DA48-4B34-890E-0988ADC47CDD}"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CD928AD-B6FD-4AD2-A161-24A2A7C8670E}" type="slidenum">
              <a:rPr lang="hu-HU"/>
              <a:pPr>
                <a:defRPr/>
              </a:pPr>
              <a:t>‹#›</a:t>
            </a:fld>
            <a:endParaRPr lang="hu-H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A766940-E307-49A7-9BD2-4E6ED1B1D009}"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2373CB4-8E3A-48B3-A984-AAAFD0B32436}" type="slidenum">
              <a:rPr lang="hu-HU"/>
              <a:pPr>
                <a:defRPr/>
              </a:pPr>
              <a:t>‹#›</a:t>
            </a:fld>
            <a:endParaRPr lang="hu-H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CE72C7CC-BDCE-4111-AE88-E76EDF8DF75F}"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84D95F8-FDFB-482C-BE78-4889B9BD0C8F}" type="slidenum">
              <a:rPr lang="hu-HU"/>
              <a:pPr>
                <a:defRPr/>
              </a:pPr>
              <a:t>‹#›</a:t>
            </a:fld>
            <a:endParaRPr lang="hu-H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7F05FEA5-56F4-45CD-9F5B-D1438F1BA755}"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BF2F2B2-FDF7-4DDD-AD05-E0E70E3FB232}" type="slidenum">
              <a:rPr lang="hu-HU"/>
              <a:pPr>
                <a:defRPr/>
              </a:pPr>
              <a:t>‹#›</a:t>
            </a:fld>
            <a:endParaRPr lang="hu-H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7600FD6D-43DC-4835-BDDF-F2DAB0095432}"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EE6B0CE-7744-4932-8B10-A6DA0DD065DE}" type="slidenum">
              <a:rPr lang="hu-HU"/>
              <a:pPr>
                <a:defRPr/>
              </a:pPr>
              <a:t>‹#›</a:t>
            </a:fld>
            <a:endParaRPr lang="hu-H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58A19D57-E3B3-4DC5-A437-75C11971731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9A0B29F-4630-4B23-9655-0BA76DC19F54}" type="slidenum">
              <a:rPr lang="hu-HU"/>
              <a:pPr>
                <a:defRPr/>
              </a:pPr>
              <a:t>‹#›</a:t>
            </a:fld>
            <a:endParaRPr lang="hu-H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10F5EEBC-2E4B-4725-B7F9-567C034CB43E}"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BAEBFCD3-EFE3-4840-B931-B0E9D9EA65B9}" type="slidenum">
              <a:rPr lang="hu-HU"/>
              <a:pPr>
                <a:defRPr/>
              </a:pPr>
              <a:t>‹#›</a:t>
            </a:fld>
            <a:endParaRPr lang="hu-H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9BBECA79-4721-478F-BEC5-D368F73DB5D6}"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C424A69E-07C4-4C4E-93E4-17C619312A43}" type="slidenum">
              <a:rPr lang="hu-HU"/>
              <a:pPr>
                <a:defRPr/>
              </a:pPr>
              <a:t>‹#›</a:t>
            </a:fld>
            <a:endParaRPr lang="hu-H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21462E22-A0CD-4707-93CA-025E4313706E}"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E5A91F66-CBC1-4C98-93FA-D343FD0BBE69}" type="slidenum">
              <a:rPr lang="hu-HU"/>
              <a:pPr>
                <a:defRPr/>
              </a:pPr>
              <a:t>‹#›</a:t>
            </a:fld>
            <a:endParaRPr lang="hu-H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D59F3956-43C7-4CE9-9487-B6ACEE0178F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DE28A95-9F19-42BC-9F8F-596EF9F21900}" type="slidenum">
              <a:rPr lang="hu-HU"/>
              <a:pPr>
                <a:defRPr/>
              </a:pPr>
              <a:t>‹#›</a:t>
            </a:fld>
            <a:endParaRPr lang="hu-H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822E8E36-E777-4A18-9C8E-30E14940EF3E}"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96F92C0-FC6B-4830-8BB6-ACF5F8490EB2}"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984D1EC1-1822-48F9-AF46-9ED597C19C7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3619948-7AFE-4355-855A-DC1B996C2F2B}" type="slidenum">
              <a:rPr lang="hu-HU"/>
              <a:pPr>
                <a:defRPr/>
              </a:pPr>
              <a:t>‹#›</a:t>
            </a:fld>
            <a:endParaRPr lang="hu-H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698489E6-12FB-4E5C-A9B5-6A91FE0328A9}"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E248552-5EF6-4858-925E-B9B2F4584A57}" type="slidenum">
              <a:rPr lang="hu-HU"/>
              <a:pPr>
                <a:defRPr/>
              </a:pPr>
              <a:t>‹#›</a:t>
            </a:fld>
            <a:endParaRPr lang="hu-H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3521644-E4AC-4AA7-AE52-F4970D23A139}"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8D8E5D9-F647-4AF1-B88B-4726B74C92B8}" type="slidenum">
              <a:rPr lang="hu-HU"/>
              <a:pPr>
                <a:defRPr/>
              </a:pPr>
              <a:t>‹#›</a:t>
            </a:fld>
            <a:endParaRPr lang="hu-H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84492F4E-AF23-4905-BD78-310E489B16F3}"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873291A-DE3B-472E-8246-89E1B9AD1517}" type="slidenum">
              <a:rPr lang="hu-HU"/>
              <a:pPr>
                <a:defRPr/>
              </a:pPr>
              <a:t>‹#›</a:t>
            </a:fld>
            <a:endParaRPr lang="hu-H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25E1085-AD63-425A-B9C4-308364679E4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D65A687-BDA3-4DE6-88CB-ED91B6806338}" type="slidenum">
              <a:rPr lang="hu-HU"/>
              <a:pPr>
                <a:defRPr/>
              </a:pPr>
              <a:t>‹#›</a:t>
            </a:fld>
            <a:endParaRPr lang="hu-H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DF56BFB3-5ACD-4A0F-A1C4-21EAB5097510}"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07A2F4C-050F-4742-A430-BE52E182FD49}" type="slidenum">
              <a:rPr lang="hu-HU"/>
              <a:pPr>
                <a:defRPr/>
              </a:pPr>
              <a:t>‹#›</a:t>
            </a:fld>
            <a:endParaRPr lang="hu-H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DF7D894C-93CB-4BED-AB68-41D47FC191C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44CEE77-8523-4E6B-AF03-BABAD301849E}" type="slidenum">
              <a:rPr lang="hu-HU"/>
              <a:pPr>
                <a:defRPr/>
              </a:pPr>
              <a:t>‹#›</a:t>
            </a:fld>
            <a:endParaRPr lang="hu-H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2ED15BBD-3012-4C46-B781-0CE9C4F6B528}"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31583851-DDF2-455C-AA16-6B89ADE7933C}" type="slidenum">
              <a:rPr lang="hu-HU"/>
              <a:pPr>
                <a:defRPr/>
              </a:pPr>
              <a:t>‹#›</a:t>
            </a:fld>
            <a:endParaRPr lang="hu-H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7329B045-5C60-49EE-8309-EB6A66BA3542}"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8B81B3E3-B242-413B-B7F3-713DA14421F0}" type="slidenum">
              <a:rPr lang="hu-HU"/>
              <a:pPr>
                <a:defRPr/>
              </a:pPr>
              <a:t>‹#›</a:t>
            </a:fld>
            <a:endParaRPr lang="hu-H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A347CBC0-93BD-4D10-BED4-08D1F541CF2C}"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D54B2148-156D-4939-8860-A05BE06836BD}" type="slidenum">
              <a:rPr lang="hu-HU"/>
              <a:pPr>
                <a:defRPr/>
              </a:pPr>
              <a:t>‹#›</a:t>
            </a:fld>
            <a:endParaRPr lang="hu-H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FAA4B5B0-26A2-4843-86CF-81F70606BFB3}"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4C4F5C8-9891-452D-81EA-1D68D3492BFC}"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6D4BCF0A-FBB3-4B63-80BD-17C6C1BF97F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84F2F1C-5078-4BE4-809E-C67C925477EC}" type="slidenum">
              <a:rPr lang="hu-HU"/>
              <a:pPr>
                <a:defRPr/>
              </a:pPr>
              <a:t>‹#›</a:t>
            </a:fld>
            <a:endParaRPr lang="hu-H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0FE63BE1-90E9-44DB-BEB3-08491FA1128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C92F051-5D81-401C-984B-DB3DF430F81A}" type="slidenum">
              <a:rPr lang="hu-HU"/>
              <a:pPr>
                <a:defRPr/>
              </a:pPr>
              <a:t>‹#›</a:t>
            </a:fld>
            <a:endParaRPr lang="hu-H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9B8B5F2E-C160-41BB-8A37-939538371B8F}"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1181613-11B0-492E-AF5D-4999CC779927}" type="slidenum">
              <a:rPr lang="hu-HU"/>
              <a:pPr>
                <a:defRPr/>
              </a:pPr>
              <a:t>‹#›</a:t>
            </a:fld>
            <a:endParaRPr lang="hu-H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F4A1560F-DD73-4A4F-8411-08633B2CB09F}"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47B0F6D-501A-4784-985A-34D226499910}" type="slidenum">
              <a:rPr lang="hu-HU"/>
              <a:pPr>
                <a:defRPr/>
              </a:pPr>
              <a:t>‹#›</a:t>
            </a:fld>
            <a:endParaRPr lang="hu-H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00DD2DDB-A6A1-4391-BB0B-3C66C41769E7}"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28F7E28-6017-475A-9B46-105F9986670E}" type="slidenum">
              <a:rPr lang="hu-HU"/>
              <a:pPr>
                <a:defRPr/>
              </a:pPr>
              <a:t>‹#›</a:t>
            </a:fld>
            <a:endParaRPr lang="hu-H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2CA0324E-88C1-44A8-A018-0E00BEA05C0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8D13870-0743-40F2-87C7-91C14B5CE1DA}" type="slidenum">
              <a:rPr lang="hu-HU"/>
              <a:pPr>
                <a:defRPr/>
              </a:pPr>
              <a:t>‹#›</a:t>
            </a:fld>
            <a:endParaRPr lang="hu-H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AF82BF09-57D8-4530-97F1-4BDFAEA201D3}"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21A9891-59F3-40BC-BFF0-53E8223492AD}" type="slidenum">
              <a:rPr lang="hu-HU"/>
              <a:pPr>
                <a:defRPr/>
              </a:pPr>
              <a:t>‹#›</a:t>
            </a:fld>
            <a:endParaRPr lang="hu-H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BAB2FA3F-E88E-4687-92F0-2534BC09ED8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1166186-E746-472F-B302-931B42360C97}" type="slidenum">
              <a:rPr lang="hu-HU"/>
              <a:pPr>
                <a:defRPr/>
              </a:pPr>
              <a:t>‹#›</a:t>
            </a:fld>
            <a:endParaRPr lang="hu-H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05D591CB-EF97-422F-BFE7-66B1D7F20388}"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55D100B6-C525-41E6-B345-DB43FA628AC0}" type="slidenum">
              <a:rPr lang="hu-HU"/>
              <a:pPr>
                <a:defRPr/>
              </a:pPr>
              <a:t>‹#›</a:t>
            </a:fld>
            <a:endParaRPr lang="hu-H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E062A0E4-A530-4124-9724-EE8F2F3B1128}"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778E33B3-1832-4810-A1F4-90075AC3A7C6}" type="slidenum">
              <a:rPr lang="hu-HU"/>
              <a:pPr>
                <a:defRPr/>
              </a:pPr>
              <a:t>‹#›</a:t>
            </a:fld>
            <a:endParaRPr lang="hu-H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3F984FB-699F-4286-AC0C-EFD062F90E13}"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FC9F06E6-C583-4B39-8E35-7BEC29E77C7B}"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3CA718A7-C931-4C21-AD4A-F887AF48905E}"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F981BDB-1C7C-4696-9BB3-D54992CAEB68}" type="slidenum">
              <a:rPr lang="hu-HU"/>
              <a:pPr>
                <a:defRPr/>
              </a:pPr>
              <a:t>‹#›</a:t>
            </a:fld>
            <a:endParaRPr lang="hu-H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B8B6868D-B344-4DF0-8824-57FDDBDDAFF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2264C85-EE2D-42F9-9153-4F49E01C76D2}" type="slidenum">
              <a:rPr lang="hu-HU"/>
              <a:pPr>
                <a:defRPr/>
              </a:pPr>
              <a:t>‹#›</a:t>
            </a:fld>
            <a:endParaRPr lang="hu-H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284041D6-19EE-41A2-A621-65D7BA7DE52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BA0D965-98FC-46ED-9AD4-1A29F47AA527}" type="slidenum">
              <a:rPr lang="hu-HU"/>
              <a:pPr>
                <a:defRPr/>
              </a:pPr>
              <a:t>‹#›</a:t>
            </a:fld>
            <a:endParaRPr lang="hu-H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F60D244A-B6D7-452E-9683-35EA0FE915EB}"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EA821B4-382C-4103-B6ED-292CB999AB58}" type="slidenum">
              <a:rPr lang="hu-HU"/>
              <a:pPr>
                <a:defRPr/>
              </a:pPr>
              <a:t>‹#›</a:t>
            </a:fld>
            <a:endParaRPr lang="hu-H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D0ACC3C0-F9CC-4019-8B9C-A56B8A7FA050}"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CCD6486-D3C9-4441-99D0-5701822EEC21}" type="slidenum">
              <a:rPr lang="hu-HU"/>
              <a:pPr>
                <a:defRPr/>
              </a:pPr>
              <a:t>‹#›</a:t>
            </a:fld>
            <a:endParaRPr lang="hu-H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953CC2CE-76DB-4B13-9511-185BA6251ED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A59FB07-9703-4DD0-A1D6-FB8158B87EDB}" type="slidenum">
              <a:rPr lang="hu-HU"/>
              <a:pPr>
                <a:defRPr/>
              </a:pPr>
              <a:t>‹#›</a:t>
            </a:fld>
            <a:endParaRPr lang="hu-H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109E01A-6942-4C56-B227-A99D24F6777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B4E0B2F-BCEE-4348-A053-D1EF828E2CD6}" type="slidenum">
              <a:rPr lang="hu-HU"/>
              <a:pPr>
                <a:defRPr/>
              </a:pPr>
              <a:t>‹#›</a:t>
            </a:fld>
            <a:endParaRPr lang="hu-H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0B930A25-DFDA-42AC-8C19-40283E22D355}"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2299627-D369-4634-9F97-ED14D6E8B3FA}" type="slidenum">
              <a:rPr lang="hu-HU"/>
              <a:pPr>
                <a:defRPr/>
              </a:pPr>
              <a:t>‹#›</a:t>
            </a:fld>
            <a:endParaRPr lang="hu-H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A0C72AB5-D54D-4BED-9EF7-5AD3FEBC99A7}"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E9880CB-667A-4406-9190-B42E1203E624}" type="slidenum">
              <a:rPr lang="hu-HU"/>
              <a:pPr>
                <a:defRPr/>
              </a:pPr>
              <a:t>‹#›</a:t>
            </a:fld>
            <a:endParaRPr lang="hu-H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4352ECF3-AC87-4790-9907-BE74922DDF4D}"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89D0AB2-EFCA-4D99-A07D-936AC3CC54D7}" type="slidenum">
              <a:rPr lang="hu-HU"/>
              <a:pPr>
                <a:defRPr/>
              </a:pPr>
              <a:t>‹#›</a:t>
            </a:fld>
            <a:endParaRPr lang="hu-H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9657E6BD-B477-4456-A14A-9C23FFF70F89}"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FB7BB448-936F-49D3-AA98-6C6455D567CE}" type="slidenum">
              <a:rPr lang="hu-HU"/>
              <a:pPr>
                <a:defRPr/>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A170D51E-69B9-4F0C-A690-4A0013408E6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CB32DB5-AC1C-4296-83BC-EFDE7E609672}" type="slidenum">
              <a:rPr lang="hu-HU"/>
              <a:pPr>
                <a:defRPr/>
              </a:pPr>
              <a:t>‹#›</a:t>
            </a:fld>
            <a:endParaRPr lang="hu-H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8AE5F173-E638-4235-85D3-A75229F1580C}"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01AEC8A6-D3DF-4455-9084-A576D835EC1B}" type="slidenum">
              <a:rPr lang="hu-HU"/>
              <a:pPr>
                <a:defRPr/>
              </a:pPr>
              <a:t>‹#›</a:t>
            </a:fld>
            <a:endParaRPr lang="hu-H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2B9A6581-BBF6-4F32-AA1F-96F8C17BE7B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4B9E395-AAAB-42C4-93E0-C0BA158B2DAB}" type="slidenum">
              <a:rPr lang="hu-HU"/>
              <a:pPr>
                <a:defRPr/>
              </a:pPr>
              <a:t>‹#›</a:t>
            </a:fld>
            <a:endParaRPr lang="hu-H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08AC93BF-EE6D-4A71-B0B4-53285F8227D5}"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9EA5026-CD23-41F1-8BA3-70BB940F4861}" type="slidenum">
              <a:rPr lang="hu-HU"/>
              <a:pPr>
                <a:defRPr/>
              </a:pPr>
              <a:t>‹#›</a:t>
            </a:fld>
            <a:endParaRPr lang="hu-H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6646653-B5FA-49E5-B031-05BA05B7352B}"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7AA8CFC-57E6-4DA0-A09B-ED1C3C13B8D9}" type="slidenum">
              <a:rPr lang="hu-HU"/>
              <a:pPr>
                <a:defRPr/>
              </a:pPr>
              <a:t>‹#›</a:t>
            </a:fld>
            <a:endParaRPr lang="hu-H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EF99580-E987-49A3-A71E-9843DFB380AD}"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844601E-06D8-4D26-AE7E-8C7311C87588}" type="slidenum">
              <a:rPr lang="hu-HU"/>
              <a:pPr>
                <a:defRPr/>
              </a:pPr>
              <a:t>‹#›</a:t>
            </a:fld>
            <a:endParaRPr lang="hu-H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0735B224-1C5B-4CCA-B9F6-94DCD2471EA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02B994A-B3DB-449F-B4D3-903A3514EEAD}" type="slidenum">
              <a:rPr lang="hu-HU"/>
              <a:pPr>
                <a:defRPr/>
              </a:pPr>
              <a:t>‹#›</a:t>
            </a:fld>
            <a:endParaRPr lang="hu-H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E8D5993-10B9-4E84-B9BD-416EEEE5957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35BB592-ECBC-4390-9BD1-6B33FCEED6DC}" type="slidenum">
              <a:rPr lang="hu-HU"/>
              <a:pPr>
                <a:defRPr/>
              </a:pPr>
              <a:t>‹#›</a:t>
            </a:fld>
            <a:endParaRPr lang="hu-H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02180A2-A24F-457F-A00C-DDB8620E41B0}"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0B746C9-7EE0-4CB2-B620-23A0BE503A48}" type="slidenum">
              <a:rPr lang="hu-HU"/>
              <a:pPr>
                <a:defRPr/>
              </a:pPr>
              <a:t>‹#›</a:t>
            </a:fld>
            <a:endParaRPr lang="hu-H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08247561-1F79-4DBA-B12F-B8AA103E846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3345B0B-2247-4B4F-80C0-4B829B3F219C}" type="slidenum">
              <a:rPr lang="hu-HU"/>
              <a:pPr>
                <a:defRPr/>
              </a:pPr>
              <a:t>‹#›</a:t>
            </a:fld>
            <a:endParaRPr lang="hu-H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94F238E1-2B3B-4741-AFD5-FF79C2BA8F95}"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C0E14DF3-4088-43A6-B656-5372A44D938F}" type="slidenum">
              <a:rPr lang="hu-HU"/>
              <a:pPr>
                <a:defRPr/>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9E38B1E1-6E67-47A4-9157-885E7018CD75}"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CE4F0205-7C89-4719-8A32-1911244B1F65}" type="slidenum">
              <a:rPr lang="hu-HU"/>
              <a:pPr>
                <a:defRPr/>
              </a:pPr>
              <a:t>‹#›</a:t>
            </a:fld>
            <a:endParaRPr lang="hu-H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10AA1C27-4357-4B90-81B6-8486165E4988}"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A5D41B17-5435-4049-A268-D8C845EE79EA}" type="slidenum">
              <a:rPr lang="hu-HU"/>
              <a:pPr>
                <a:defRPr/>
              </a:pPr>
              <a:t>‹#›</a:t>
            </a:fld>
            <a:endParaRPr lang="hu-H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A6B361AE-E195-40FB-B82C-11024E84FE60}"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5D14CADD-DC73-4BAF-BC81-805E23B42816}" type="slidenum">
              <a:rPr lang="hu-HU"/>
              <a:pPr>
                <a:defRPr/>
              </a:pPr>
              <a:t>‹#›</a:t>
            </a:fld>
            <a:endParaRPr lang="hu-H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CE43340-D385-4285-8EC7-49B1FB7F93C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A51FA91-5A3C-4F92-9C86-F126CBFF61F7}" type="slidenum">
              <a:rPr lang="hu-HU"/>
              <a:pPr>
                <a:defRPr/>
              </a:pPr>
              <a:t>‹#›</a:t>
            </a:fld>
            <a:endParaRPr lang="hu-HU"/>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080A3FA-3D82-4AA7-9D20-89A5727317F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C107102-C805-4D6D-8FCE-781DA8CF16C9}" type="slidenum">
              <a:rPr lang="hu-HU"/>
              <a:pPr>
                <a:defRPr/>
              </a:pPr>
              <a:t>‹#›</a:t>
            </a:fld>
            <a:endParaRPr lang="hu-H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814E1317-1273-4112-9325-D5575D5D6292}"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7299D30-5045-4462-8BBA-F49D0B2D7A11}" type="slidenum">
              <a:rPr lang="hu-HU"/>
              <a:pPr>
                <a:defRPr/>
              </a:pPr>
              <a:t>‹#›</a:t>
            </a:fld>
            <a:endParaRPr lang="hu-H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4AD79E7-AB60-4576-8CC9-FDE0F0787035}"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AEAF711-3D3E-4DCC-9044-D518A54AB4E9}" type="slidenum">
              <a:rPr lang="hu-HU"/>
              <a:pPr>
                <a:defRPr/>
              </a:pPr>
              <a:t>‹#›</a:t>
            </a:fld>
            <a:endParaRPr lang="hu-HU"/>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A2EBA956-D898-470D-86F4-A386EC608EB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3C956BF-6F15-49E0-B041-19C8D6FA9EA4}" type="slidenum">
              <a:rPr lang="hu-HU"/>
              <a:pPr>
                <a:defRPr/>
              </a:pPr>
              <a:t>‹#›</a:t>
            </a:fld>
            <a:endParaRPr lang="hu-HU"/>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9343239-7474-40A8-8C86-F3368FF5442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F2D4ECB-88A0-4274-ACAF-4A6F9E990E54}" type="slidenum">
              <a:rPr lang="hu-HU"/>
              <a:pPr>
                <a:defRPr/>
              </a:pPr>
              <a:t>‹#›</a:t>
            </a:fld>
            <a:endParaRPr lang="hu-HU"/>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F6AE4A5-778D-4DE0-A783-C789C3B26E1E}"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5D190B5-4BDD-4E40-8C6F-428DFB16AB1C}" type="slidenum">
              <a:rPr lang="hu-HU"/>
              <a:pPr>
                <a:defRPr/>
              </a:pPr>
              <a:t>‹#›</a:t>
            </a:fld>
            <a:endParaRPr lang="hu-HU"/>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0105BA97-0D30-47B9-88E0-38D157F3540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82A1BBF-E6B0-40BC-9530-A592D9059F57}" type="slidenum">
              <a:rPr lang="hu-HU"/>
              <a:pPr>
                <a:defRPr/>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BF7DA155-DC9B-463E-B4A2-F3CB3EC694E5}"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6793AB9E-6F13-4114-81FD-B02970B5E9B8}" type="slidenum">
              <a:rPr lang="hu-HU"/>
              <a:pPr>
                <a:defRPr/>
              </a:pPr>
              <a:t>‹#›</a:t>
            </a:fld>
            <a:endParaRPr lang="hu-HU"/>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A33B7B62-21E9-40E8-9993-5DFE44D0294A}"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140962B3-7B0E-418B-A8E2-00DE2C3DD4AD}" type="slidenum">
              <a:rPr lang="hu-HU"/>
              <a:pPr>
                <a:defRPr/>
              </a:pPr>
              <a:t>‹#›</a:t>
            </a:fld>
            <a:endParaRPr lang="hu-HU"/>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AB610DAE-9F6A-4148-91F6-8561F0F28314}"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4D424B6D-718A-4D92-9566-62E629F4883C}" type="slidenum">
              <a:rPr lang="hu-HU"/>
              <a:pPr>
                <a:defRPr/>
              </a:pPr>
              <a:t>‹#›</a:t>
            </a:fld>
            <a:endParaRPr lang="hu-HU"/>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20584398-C55A-4BBF-AF01-B52AF0ED1758}"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53D72F6B-518C-4B08-99BD-5B24206D6A92}" type="slidenum">
              <a:rPr lang="hu-HU"/>
              <a:pPr>
                <a:defRPr/>
              </a:pPr>
              <a:t>‹#›</a:t>
            </a:fld>
            <a:endParaRPr lang="hu-HU"/>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A8F06555-98E6-425B-B808-3C92094B392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F7F4627-EFCF-4902-A4C0-C51CCE7EA9D0}" type="slidenum">
              <a:rPr lang="hu-HU"/>
              <a:pPr>
                <a:defRPr/>
              </a:pPr>
              <a:t>‹#›</a:t>
            </a:fld>
            <a:endParaRPr lang="hu-HU"/>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96357AFC-2C19-4944-BE74-79721E4EEB7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C6BC129-6793-434F-969A-FAEC3A8DDD3E}" type="slidenum">
              <a:rPr lang="hu-HU"/>
              <a:pPr>
                <a:defRPr/>
              </a:pPr>
              <a:t>‹#›</a:t>
            </a:fld>
            <a:endParaRPr lang="hu-HU"/>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CC72C925-E210-4FA4-8FC0-926883D17F0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6228027-E1B7-4E03-BE27-419D6ECFE886}" type="slidenum">
              <a:rPr lang="hu-HU"/>
              <a:pPr>
                <a:defRPr/>
              </a:pPr>
              <a:t>‹#›</a:t>
            </a:fld>
            <a:endParaRPr lang="hu-HU"/>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AE8252D-8270-48B7-A5BF-1C9209048ACF}"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6FB9E0A-1383-4255-8E0B-C7E7FC6BB758}" type="slidenum">
              <a:rPr lang="hu-HU"/>
              <a:pPr>
                <a:defRPr/>
              </a:pPr>
              <a:t>‹#›</a:t>
            </a:fld>
            <a:endParaRPr lang="hu-HU"/>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D36CA2-6902-4819-A06D-F39D6C6809DA}" type="slidenum">
              <a:rPr lang="hu-HU"/>
              <a:pPr>
                <a:defRPr/>
              </a:pPr>
              <a:t>‹#›</a:t>
            </a:fld>
            <a:endParaRPr lang="hu-HU"/>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B189D4-D699-45AF-88D1-9114AE8360A6}" type="slidenum">
              <a:rPr lang="hu-HU"/>
              <a:pPr>
                <a:defRPr/>
              </a:pPr>
              <a:t>‹#›</a:t>
            </a:fld>
            <a:endParaRPr lang="hu-HU"/>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CE4A69-414D-4527-AB02-F2FF872645C0}" type="slidenum">
              <a:rPr lang="hu-HU"/>
              <a:pPr>
                <a:defRPr/>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8714EE0A-FC8B-4621-8A2F-68DA6607DD92}"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90DA267A-7B9A-43FB-8684-561863540D9A}" type="slidenum">
              <a:rPr lang="hu-HU"/>
              <a:pPr>
                <a:defRPr/>
              </a:pPr>
              <a:t>‹#›</a:t>
            </a:fld>
            <a:endParaRPr lang="hu-H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5031E56-7834-4FC6-9772-45BBB8A8E9BF}" type="slidenum">
              <a:rPr lang="hu-HU"/>
              <a:pPr>
                <a:defRPr/>
              </a:pPr>
              <a:t>‹#›</a:t>
            </a:fld>
            <a:endParaRPr lang="hu-HU"/>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3E1A0E9-775C-4C96-99CE-0E1B48FDB89B}" type="slidenum">
              <a:rPr lang="hu-HU"/>
              <a:pPr>
                <a:defRPr/>
              </a:pPr>
              <a:t>‹#›</a:t>
            </a:fld>
            <a:endParaRPr lang="hu-HU"/>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E84193-C6B1-4E7F-9DAC-B45BD9206DE7}" type="slidenum">
              <a:rPr lang="hu-HU"/>
              <a:pPr>
                <a:defRPr/>
              </a:pPr>
              <a:t>‹#›</a:t>
            </a:fld>
            <a:endParaRPr lang="hu-HU"/>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D75097-DEA9-4ABF-B2E9-8AD7BF9B8B8A}" type="slidenum">
              <a:rPr lang="hu-HU"/>
              <a:pPr>
                <a:defRPr/>
              </a:pPr>
              <a:t>‹#›</a:t>
            </a:fld>
            <a:endParaRPr lang="hu-HU"/>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6F5EC8-FF5B-4620-8438-A2EC28EFB703}" type="slidenum">
              <a:rPr lang="hu-HU"/>
              <a:pPr>
                <a:defRPr/>
              </a:pPr>
              <a:t>‹#›</a:t>
            </a:fld>
            <a:endParaRPr lang="hu-HU"/>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10E1CD-08D6-4A95-88CD-F177AA9628B7}" type="slidenum">
              <a:rPr lang="hu-HU"/>
              <a:pPr>
                <a:defRPr/>
              </a:pPr>
              <a:t>‹#›</a:t>
            </a:fld>
            <a:endParaRPr lang="hu-HU"/>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A0D926-DA25-4428-BD64-5E487A7B237C}" type="slidenum">
              <a:rPr lang="hu-HU"/>
              <a:pPr>
                <a:defRPr/>
              </a:pPr>
              <a:t>‹#›</a:t>
            </a:fld>
            <a:endParaRPr lang="hu-HU"/>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56CC1A-6F6B-4627-806F-6FB00D3BEA33}" type="slidenum">
              <a:rPr lang="hu-HU"/>
              <a:pPr>
                <a:defRPr/>
              </a:pPr>
              <a:t>‹#›</a:t>
            </a:fld>
            <a:endParaRPr lang="hu-HU"/>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72EA28-CCFC-44FB-BF1B-A00E73D56436}" type="slidenum">
              <a:rPr lang="hu-HU"/>
              <a:pPr>
                <a:defRPr/>
              </a:pPr>
              <a:t>‹#›</a:t>
            </a:fld>
            <a:endParaRPr lang="hu-HU"/>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4C7F20-6596-4AF0-8FD1-69F0475B6B07}" type="slidenum">
              <a:rPr lang="hu-HU"/>
              <a:pPr>
                <a:defRPr/>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97FE0DE-6B39-43EC-8DED-31EADE73195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A4A181F-23D4-4B29-B549-0FFCB665ED80}" type="slidenum">
              <a:rPr lang="hu-HU"/>
              <a:pPr>
                <a:defRPr/>
              </a:pPr>
              <a:t>‹#›</a:t>
            </a:fld>
            <a:endParaRPr lang="hu-H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699F0B-500D-40FB-B1A6-F6E232799E9F}" type="slidenum">
              <a:rPr lang="hu-HU"/>
              <a:pPr>
                <a:defRPr/>
              </a:pPr>
              <a:t>‹#›</a:t>
            </a:fld>
            <a:endParaRPr lang="hu-HU"/>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C90F8C-68E4-4436-9E10-DD2391D3C460}" type="slidenum">
              <a:rPr lang="hu-HU"/>
              <a:pPr>
                <a:defRPr/>
              </a:pPr>
              <a:t>‹#›</a:t>
            </a:fld>
            <a:endParaRPr lang="hu-HU"/>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5BF0DD-7F5F-41DC-88ED-555307F369F8}" type="slidenum">
              <a:rPr lang="hu-HU"/>
              <a:pPr>
                <a:defRPr/>
              </a:pPr>
              <a:t>‹#›</a:t>
            </a:fld>
            <a:endParaRPr lang="hu-HU"/>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65C365-4BBE-4870-A9FB-256A79665479}" type="slidenum">
              <a:rPr lang="hu-HU"/>
              <a:pPr>
                <a:defRPr/>
              </a:pPr>
              <a:t>‹#›</a:t>
            </a:fld>
            <a:endParaRPr lang="hu-HU"/>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8E83D2-0F7E-468B-9BC0-3D1060F9162E}" type="slidenum">
              <a:rPr lang="hu-HU"/>
              <a:pPr>
                <a:defRPr/>
              </a:pPr>
              <a:t>‹#›</a:t>
            </a:fld>
            <a:endParaRPr lang="hu-HU"/>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203C1B7-D324-4D1F-AEDF-BFB2F6C5162F}" type="slidenum">
              <a:rPr lang="hu-HU"/>
              <a:pPr>
                <a:defRPr/>
              </a:pPr>
              <a:t>‹#›</a:t>
            </a:fld>
            <a:endParaRPr lang="hu-HU"/>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BB6371D-476F-4473-BB22-C24DEB6356D2}" type="slidenum">
              <a:rPr lang="hu-HU"/>
              <a:pPr>
                <a:defRPr/>
              </a:pPr>
              <a:t>‹#›</a:t>
            </a:fld>
            <a:endParaRPr lang="hu-HU"/>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95FBD6-CCF3-4A87-8D2E-D3D558D615C6}" type="slidenum">
              <a:rPr lang="hu-HU"/>
              <a:pPr>
                <a:defRPr/>
              </a:pPr>
              <a:t>‹#›</a:t>
            </a:fld>
            <a:endParaRPr lang="hu-HU"/>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3FDE73-7FCA-4B91-9ABA-CCC61258D9AD}" type="slidenum">
              <a:rPr lang="hu-HU"/>
              <a:pPr>
                <a:defRPr/>
              </a:pPr>
              <a:t>‹#›</a:t>
            </a:fld>
            <a:endParaRPr lang="hu-HU"/>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4EAE31-4CF0-4928-8989-6ECFC20C01DF}"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3B7404A5-9FA4-4EA9-A002-3B96BC6E4DED}"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3FFD88B-273B-475D-A12B-C3189A13CC91}" type="slidenum">
              <a:rPr lang="hu-HU"/>
              <a:pPr>
                <a:defRPr/>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6BBA6FB8-06CA-48E4-BD16-FEC67456F7F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C3BB7E3-C855-40CD-9C3A-CD892C7F1DAF}" type="slidenum">
              <a:rPr lang="hu-HU"/>
              <a:pPr>
                <a:defRPr/>
              </a:pPr>
              <a:t>‹#›</a:t>
            </a:fld>
            <a:endParaRPr lang="hu-HU"/>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4F4E4FC-1950-4437-8419-9D0BD2AA64D3}" type="slidenum">
              <a:rPr lang="hu-HU"/>
              <a:pPr>
                <a:defRPr/>
              </a:pPr>
              <a:t>‹#›</a:t>
            </a:fld>
            <a:endParaRPr lang="hu-HU"/>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DA9E93-ED7A-4260-BDC1-ABEF4ECB8F91}" type="slidenum">
              <a:rPr lang="hu-HU"/>
              <a:pPr>
                <a:defRPr/>
              </a:pPr>
              <a:t>‹#›</a:t>
            </a:fld>
            <a:endParaRPr lang="hu-HU"/>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951460-F4AA-4F0A-8863-F371A4658D45}" type="slidenum">
              <a:rPr lang="hu-HU"/>
              <a:pPr>
                <a:defRPr/>
              </a:pPr>
              <a:t>‹#›</a:t>
            </a:fld>
            <a:endParaRPr lang="hu-HU"/>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698186-0F1E-40B2-B55C-4C62E6952FA5}" type="slidenum">
              <a:rPr lang="hu-HU"/>
              <a:pPr>
                <a:defRPr/>
              </a:pPr>
              <a:t>‹#›</a:t>
            </a:fld>
            <a:endParaRPr lang="hu-HU"/>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C9DD2C-0060-48C6-8CA3-84BE2229CDBD}" type="slidenum">
              <a:rPr lang="hu-HU"/>
              <a:pPr>
                <a:defRPr/>
              </a:pPr>
              <a:t>‹#›</a:t>
            </a:fld>
            <a:endParaRPr lang="hu-HU"/>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A6CBD6-32AD-4190-AF07-6BA1627D8614}" type="slidenum">
              <a:rPr lang="hu-HU"/>
              <a:pPr>
                <a:defRPr/>
              </a:pPr>
              <a:t>‹#›</a:t>
            </a:fld>
            <a:endParaRPr lang="hu-HU"/>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64EEBD7-975E-4EA6-9653-7BF1A3B4DF40}" type="slidenum">
              <a:rPr lang="hu-HU"/>
              <a:pPr>
                <a:defRPr/>
              </a:pPr>
              <a:t>‹#›</a:t>
            </a:fld>
            <a:endParaRPr lang="hu-HU"/>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3F5692-207A-465F-8D2C-789DD4C9FB6A}" type="slidenum">
              <a:rPr lang="hu-HU"/>
              <a:pPr>
                <a:defRPr/>
              </a:pPr>
              <a:t>‹#›</a:t>
            </a:fld>
            <a:endParaRPr lang="hu-HU"/>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3FC7DC6-BAA2-4298-8D9C-C856AEAF09D3}" type="slidenum">
              <a:rPr lang="hu-HU"/>
              <a:pPr>
                <a:defRPr/>
              </a:pPr>
              <a:t>‹#›</a:t>
            </a:fld>
            <a:endParaRPr lang="hu-HU"/>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8DC43E-3F24-43A3-B09D-9CFD3CDEE38C}" type="slidenum">
              <a:rPr lang="hu-HU"/>
              <a:pPr>
                <a:defRPr/>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EDF3F70-E086-4CBA-92AD-4C6CD3E811E9}"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56D99F6-32AC-4BBF-861A-63920F3CB1DD}" type="slidenum">
              <a:rPr lang="hu-HU"/>
              <a:pPr>
                <a:defRPr/>
              </a:pPr>
              <a:t>‹#›</a:t>
            </a:fld>
            <a:endParaRPr lang="hu-HU"/>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52109A-4927-450D-8916-560AC6AB3BE1}" type="slidenum">
              <a:rPr lang="hu-HU"/>
              <a:pPr>
                <a:defRPr/>
              </a:pPr>
              <a:t>‹#›</a:t>
            </a:fld>
            <a:endParaRPr lang="hu-HU"/>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CB0326-891F-4274-A594-5F708F5DB387}" type="slidenum">
              <a:rPr lang="hu-HU"/>
              <a:pPr>
                <a:defRPr/>
              </a:pPr>
              <a:t>‹#›</a:t>
            </a:fld>
            <a:endParaRPr lang="hu-HU"/>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6C8FCAE-11E5-4FD2-B054-B1B319B74D43}" type="slidenum">
              <a:rPr lang="hu-HU"/>
              <a:pPr>
                <a:defRPr/>
              </a:pPr>
              <a:t>‹#›</a:t>
            </a:fld>
            <a:endParaRPr lang="hu-HU"/>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2F4CC81-C639-4246-A435-A3672482A221}" type="slidenum">
              <a:rPr lang="hu-HU"/>
              <a:pPr>
                <a:defRPr/>
              </a:pPr>
              <a:t>‹#›</a:t>
            </a:fld>
            <a:endParaRPr lang="hu-HU"/>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0D50DB-DFD2-40B7-B806-2B9508401DC7}" type="slidenum">
              <a:rPr lang="hu-HU"/>
              <a:pPr>
                <a:defRPr/>
              </a:pPr>
              <a:t>‹#›</a:t>
            </a:fld>
            <a:endParaRPr lang="hu-HU"/>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2D8833-F9EF-4E37-AB9A-F4F943E885D0}" type="slidenum">
              <a:rPr lang="hu-HU"/>
              <a:pPr>
                <a:defRPr/>
              </a:pPr>
              <a:t>‹#›</a:t>
            </a:fld>
            <a:endParaRPr lang="hu-HU"/>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20C1909-1CD7-43A0-8910-19213285CF1A}" type="slidenum">
              <a:rPr lang="hu-HU"/>
              <a:pPr>
                <a:defRPr/>
              </a:pPr>
              <a:t>‹#›</a:t>
            </a:fld>
            <a:endParaRPr lang="hu-HU"/>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0560601-918E-4CD6-86A2-F45EF3B2566D}" type="slidenum">
              <a:rPr lang="hu-HU"/>
              <a:pPr>
                <a:defRPr/>
              </a:pPr>
              <a:t>‹#›</a:t>
            </a:fld>
            <a:endParaRPr lang="hu-HU"/>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3AD30F-5310-4B74-AE6F-369AACE09189}" type="slidenum">
              <a:rPr lang="hu-HU"/>
              <a:pPr>
                <a:defRPr/>
              </a:pPr>
              <a:t>‹#›</a:t>
            </a:fld>
            <a:endParaRPr lang="hu-HU"/>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389D00-46DF-4E1E-B872-6FE335C4FF28}" type="slidenum">
              <a:rPr lang="hu-HU"/>
              <a:pPr>
                <a:defRPr/>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765FB51C-3534-463A-8F83-3D57AEEBCC4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E35E37B-9550-4201-8A0B-5444164B6157}" type="slidenum">
              <a:rPr lang="hu-HU"/>
              <a:pPr>
                <a:defRPr/>
              </a:pPr>
              <a:t>‹#›</a:t>
            </a:fld>
            <a:endParaRPr lang="hu-HU"/>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D864E0-7E52-47E6-AE8B-31795806D79D}" type="slidenum">
              <a:rPr lang="hu-HU"/>
              <a:pPr>
                <a:defRPr/>
              </a:pPr>
              <a:t>‹#›</a:t>
            </a:fld>
            <a:endParaRPr lang="hu-HU"/>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65D96ED-7911-482E-943A-74631D83A410}" type="slidenum">
              <a:rPr lang="hu-HU"/>
              <a:pPr>
                <a:defRPr/>
              </a:pPr>
              <a:t>‹#›</a:t>
            </a:fld>
            <a:endParaRPr lang="hu-HU"/>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9122D6-D342-463A-954E-B9C88C7B1374}" type="slidenum">
              <a:rPr lang="hu-HU"/>
              <a:pPr>
                <a:defRPr/>
              </a:pPr>
              <a:t>‹#›</a:t>
            </a:fld>
            <a:endParaRPr lang="hu-HU"/>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BE21EC2-B5D1-4C15-87B4-CDA00B78BADC}" type="slidenum">
              <a:rPr lang="hu-HU"/>
              <a:pPr>
                <a:defRPr/>
              </a:pPr>
              <a:t>‹#›</a:t>
            </a:fld>
            <a:endParaRPr lang="hu-HU"/>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4F9054-9BDB-433B-9D53-5819E005C775}" type="slidenum">
              <a:rPr lang="hu-HU"/>
              <a:pPr>
                <a:defRPr/>
              </a:pPr>
              <a:t>‹#›</a:t>
            </a:fld>
            <a:endParaRPr lang="hu-HU"/>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E306B9-4DE1-4C66-83FE-BA0ADE3E9414}" type="slidenum">
              <a:rPr lang="hu-HU"/>
              <a:pPr>
                <a:defRPr/>
              </a:pPr>
              <a:t>‹#›</a:t>
            </a:fld>
            <a:endParaRPr lang="hu-HU"/>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76A19C-F531-4DFD-BD26-9E37EB643871}" type="slidenum">
              <a:rPr lang="hu-HU"/>
              <a:pPr>
                <a:defRPr/>
              </a:pPr>
              <a:t>‹#›</a:t>
            </a:fld>
            <a:endParaRPr lang="hu-HU"/>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B1BB79-EA85-46F3-A786-FAB6BD552A99}" type="slidenum">
              <a:rPr lang="hu-HU"/>
              <a:pPr>
                <a:defRPr/>
              </a:pPr>
              <a:t>‹#›</a:t>
            </a:fld>
            <a:endParaRPr lang="hu-HU"/>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0EAEFD-DC8D-4101-866A-95F6604520FE}" type="slidenum">
              <a:rPr lang="hu-HU"/>
              <a:pPr>
                <a:defRPr/>
              </a:pPr>
              <a:t>‹#›</a:t>
            </a:fld>
            <a:endParaRPr lang="hu-HU"/>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B7483AE-8F9A-4523-BD6A-B976AEA71AE1}" type="slidenum">
              <a:rPr lang="hu-HU"/>
              <a:pPr>
                <a:defRPr/>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602B5688-9104-49F7-A3EE-B65D286BD75F}"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A50A878-A19D-496C-BC56-71752710658D}" type="slidenum">
              <a:rPr lang="hu-HU"/>
              <a:pPr>
                <a:defRPr/>
              </a:pPr>
              <a:t>‹#›</a:t>
            </a:fld>
            <a:endParaRPr lang="hu-HU"/>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CF6462-1856-48DB-A856-8E7BA72FF647}" type="slidenum">
              <a:rPr lang="hu-HU"/>
              <a:pPr>
                <a:defRPr/>
              </a:pPr>
              <a:t>‹#›</a:t>
            </a:fld>
            <a:endParaRPr lang="hu-HU"/>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19489A-C91E-4210-B222-9BE19D44B99E}" type="slidenum">
              <a:rPr lang="hu-HU"/>
              <a:pPr>
                <a:defRPr/>
              </a:pPr>
              <a:t>‹#›</a:t>
            </a:fld>
            <a:endParaRPr lang="hu-HU"/>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157DECD-569A-4FAF-A17F-F95D2405BB73}" type="slidenum">
              <a:rPr lang="hu-HU"/>
              <a:pPr>
                <a:defRPr/>
              </a:pPr>
              <a:t>‹#›</a:t>
            </a:fld>
            <a:endParaRPr lang="hu-HU"/>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CFACD5-A4B6-4648-A4C3-1BCF56A72742}" type="slidenum">
              <a:rPr lang="hu-HU"/>
              <a:pPr>
                <a:defRPr/>
              </a:pPr>
              <a:t>‹#›</a:t>
            </a:fld>
            <a:endParaRPr lang="hu-HU"/>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AA79CE-83CD-438F-A19B-95BAB3427A93}" type="slidenum">
              <a:rPr lang="hu-HU"/>
              <a:pPr>
                <a:defRPr/>
              </a:pPr>
              <a:t>‹#›</a:t>
            </a:fld>
            <a:endParaRPr lang="hu-HU"/>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96FF8AB-75AB-4C8B-8199-3DAF1488921F}" type="slidenum">
              <a:rPr lang="hu-HU"/>
              <a:pPr>
                <a:defRPr/>
              </a:pPr>
              <a:t>‹#›</a:t>
            </a:fld>
            <a:endParaRPr lang="hu-HU"/>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754F19-336B-4EAB-9FD6-35526E69C6D0}" type="slidenum">
              <a:rPr lang="hu-HU"/>
              <a:pPr>
                <a:defRPr/>
              </a:pPr>
              <a:t>‹#›</a:t>
            </a:fld>
            <a:endParaRPr lang="hu-HU"/>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E5897D-EB73-4497-BE8F-DE5D7ECD9AED}" type="slidenum">
              <a:rPr lang="hu-HU"/>
              <a:pPr>
                <a:defRPr/>
              </a:pPr>
              <a:t>‹#›</a:t>
            </a:fld>
            <a:endParaRPr lang="hu-HU"/>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43EA58-D233-4D32-AEE4-9B5D270F3BCE}" type="slidenum">
              <a:rPr lang="hu-HU"/>
              <a:pPr>
                <a:defRPr/>
              </a:pPr>
              <a:t>‹#›</a:t>
            </a:fld>
            <a:endParaRPr lang="hu-HU"/>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828F8B-075F-4E41-9B8E-217300896D4B}" type="slidenum">
              <a:rPr lang="hu-HU"/>
              <a:pPr>
                <a:defRPr/>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4DD51A83-2E3E-4AF9-A9EC-AE23CB43F46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0EB2CB2-AA11-4B6F-A5AF-12923AF58030}" type="slidenum">
              <a:rPr lang="hu-HU"/>
              <a:pPr>
                <a:defRPr/>
              </a:pPr>
              <a:t>‹#›</a:t>
            </a:fld>
            <a:endParaRPr lang="hu-HU"/>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37F1790-77E3-44C6-A0EA-97E82CABE266}" type="slidenum">
              <a:rPr lang="hu-HU"/>
              <a:pPr>
                <a:defRPr/>
              </a:pPr>
              <a:t>‹#›</a:t>
            </a:fld>
            <a:endParaRPr lang="hu-HU"/>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93D230-22ED-49D8-9362-575D373B8185}" type="slidenum">
              <a:rPr lang="hu-HU"/>
              <a:pPr>
                <a:defRPr/>
              </a:pPr>
              <a:t>‹#›</a:t>
            </a:fld>
            <a:endParaRPr lang="hu-HU"/>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hu-H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hu-H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4CDEB0-6A4D-451D-AA3B-7FB3A83C0861}" type="slidenum">
              <a:rPr lang="hu-HU"/>
              <a:pPr>
                <a:defRPr/>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D398D528-F955-4A58-8C21-9B76129B3217}"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F1F1818-AD39-48C1-A1E0-375561DD48A0}" type="slidenum">
              <a:rPr lang="hu-HU"/>
              <a:pPr>
                <a:defRPr/>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E479ADF3-DBAE-4E6C-99E8-3E70FA6FDE63}"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875FC71-1B59-4B3C-ABB9-078B5546CF60}" type="slidenum">
              <a:rPr lang="hu-HU"/>
              <a:pPr>
                <a:defRPr/>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2209967C-1602-42AE-A1E0-AFA3F29ED979}"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AE03D3AB-DE34-4602-9A38-2DDB83A1E9C0}" type="slidenum">
              <a:rPr lang="hu-HU"/>
              <a:pPr>
                <a:defRPr/>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81C86E47-D8DE-4638-A151-F6F202993448}"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6F6AF9E6-1734-4AD8-9AFE-7D3C22588AD7}" type="slidenum">
              <a:rPr lang="hu-HU"/>
              <a:pPr>
                <a:defRPr/>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F775F4D5-082F-45E1-9E57-D8575169D2A3}"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696515A6-6D69-4D5C-B590-71442C9413A5}"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11C65C40-D44C-4F3C-AD9F-5F28CBEE43F2}"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7D3F3EE-A3D1-475D-AB36-D83C1B7E8A9D}" type="slidenum">
              <a:rPr lang="hu-HU"/>
              <a:pPr>
                <a:defRPr/>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AC4BC20-47F8-4F59-8AA5-BADC0AEF7A9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925EEA2-D4C7-46FB-9CCA-DE8A2C8A6496}" type="slidenum">
              <a:rPr lang="hu-HU"/>
              <a:pPr>
                <a:defRPr/>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938B2327-BA9F-4DA0-A053-6A28D80236A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93F6D75-7E88-4A3D-8364-F7663C97EF80}" type="slidenum">
              <a:rPr lang="hu-HU"/>
              <a:pPr>
                <a:defRPr/>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28A89C24-19E1-4433-8BC6-7E4FFE0532CA}"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6F1E408-1183-4C45-BEFA-C2F762DC662D}" type="slidenum">
              <a:rPr lang="hu-HU"/>
              <a:pPr>
                <a:defRPr/>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0DA10DC-AD9F-4F96-8C35-9698E334B6CF}"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9A3F8E0-8BFE-4069-8C4C-B6AF089BA2DB}" type="slidenum">
              <a:rPr lang="hu-HU"/>
              <a:pPr>
                <a:defRPr/>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1BC10C66-ABD4-43C4-9DCF-A5BF31C8DFE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1A09254-A192-46A8-8B62-984508760931}" type="slidenum">
              <a:rPr lang="hu-HU"/>
              <a:pPr>
                <a:defRPr/>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31AE43B-AE21-4969-BE75-0FC81A0A5F4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A7B9CBA-26C6-449C-80B5-7E849459DD85}" type="slidenum">
              <a:rPr lang="hu-HU"/>
              <a:pPr>
                <a:defRPr/>
              </a:pPr>
              <a:t>‹#›</a:t>
            </a:fld>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5EF45B4-2A38-4270-9636-96F7A9B74013}"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D252253-4FF6-4979-86A3-73B4D6365571}" type="slidenum">
              <a:rPr lang="hu-HU"/>
              <a:pPr>
                <a:defRPr/>
              </a:pPr>
              <a:t>‹#›</a:t>
            </a:fld>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42EA1891-6E07-457B-9F2A-9A5C2990FE2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F14FE72-FA32-45D5-9419-8001491B10AF}" type="slidenum">
              <a:rPr lang="hu-HU"/>
              <a:pPr>
                <a:defRPr/>
              </a:pPr>
              <a:t>‹#›</a:t>
            </a:fld>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6ED81768-C5EF-48B7-A181-636C8D68D23C}"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397EE577-9818-425D-B387-00672BA73AA3}" type="slidenum">
              <a:rPr lang="hu-HU"/>
              <a:pPr>
                <a:defRPr/>
              </a:pPr>
              <a:t>‹#›</a:t>
            </a:fld>
            <a:endParaRPr lang="hu-H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D484E9FE-8DDC-4C38-B730-D6D9A8B6AE33}"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891E01CD-1DA8-4661-9AFC-046112670235}"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FF9931F4-8213-4A30-AD86-E5A5158C1B91}"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D9AB83F-C39E-474C-A582-2551F82EB8A1}" type="slidenum">
              <a:rPr lang="hu-HU"/>
              <a:pPr>
                <a:defRPr/>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343C0224-A97E-483B-84FE-7B0517EECC8E}"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B78BB118-22CE-4C6F-B307-B0EB381D05AB}" type="slidenum">
              <a:rPr lang="hu-HU"/>
              <a:pPr>
                <a:defRPr/>
              </a:pPr>
              <a:t>‹#›</a:t>
            </a:fld>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40F97D0-B0FF-458B-BABD-25EF1481251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52BC1C8-70DE-4056-B871-03C648054563}" type="slidenum">
              <a:rPr lang="hu-HU"/>
              <a:pPr>
                <a:defRPr/>
              </a:pPr>
              <a:t>‹#›</a:t>
            </a:fld>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9926C47-A398-4A72-AFE1-544D33D9747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80642D12-AEF9-4908-9992-9E9B2CCB5D46}" type="slidenum">
              <a:rPr lang="hu-HU"/>
              <a:pPr>
                <a:defRPr/>
              </a:pPr>
              <a:t>‹#›</a:t>
            </a:fld>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82826A9A-9B27-4A7B-9674-284BD7CB6663}"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242B5F5-3A31-457C-B5A4-D6F931B05BEE}" type="slidenum">
              <a:rPr lang="hu-HU"/>
              <a:pPr>
                <a:defRPr/>
              </a:pPr>
              <a:t>‹#›</a:t>
            </a:fld>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89DAF8D1-720A-4EA9-8FCE-2B91B8947F38}"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CDDF7C7-4FFC-484A-A117-FF9035AFD331}" type="slidenum">
              <a:rPr lang="hu-HU"/>
              <a:pPr>
                <a:defRPr/>
              </a:pPr>
              <a:t>‹#›</a:t>
            </a:fld>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DBAEFCF7-7827-429F-A95F-EAF16681C52E}"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1B1AE4C-E351-4F47-9D3A-812B9AD16062}" type="slidenum">
              <a:rPr lang="hu-HU"/>
              <a:pPr>
                <a:defRPr/>
              </a:pPr>
              <a:t>‹#›</a:t>
            </a:fld>
            <a:endParaRPr lang="hu-H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12A28948-0D8E-4274-A140-BA1CB70F76FC}"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2B578C3-5153-438D-9404-43BB459CB560}" type="slidenum">
              <a:rPr lang="hu-HU"/>
              <a:pPr>
                <a:defRPr/>
              </a:pPr>
              <a:t>‹#›</a:t>
            </a:fld>
            <a:endParaRPr lang="hu-H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0533560E-65D6-42E8-ADEA-F9A89299E310}"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1A7ED18-1A31-46BB-B977-3F57D25E4E32}" type="slidenum">
              <a:rPr lang="hu-HU"/>
              <a:pPr>
                <a:defRPr/>
              </a:pPr>
              <a:t>‹#›</a:t>
            </a:fld>
            <a:endParaRPr lang="hu-H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AB95B210-172D-49F8-949A-7CD46EF28A4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922E35E-0A06-454F-A62B-5F8170606DAE}" type="slidenum">
              <a:rPr lang="hu-HU"/>
              <a:pPr>
                <a:defRPr/>
              </a:pPr>
              <a:t>‹#›</a:t>
            </a:fld>
            <a:endParaRPr lang="hu-H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A79261EB-7A1F-4B91-8217-B7F0DB2CBC71}"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3527E6AA-4114-41A2-B2CA-F9549305F2CE}"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C0948630-02E1-4871-90E9-E730B85C7F0C}"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E60DE38D-74B0-47EE-9D74-B0D92577138A}" type="slidenum">
              <a:rPr lang="hu-HU"/>
              <a:pPr>
                <a:defRPr/>
              </a:pPr>
              <a:t>‹#›</a:t>
            </a:fld>
            <a:endParaRPr 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402EC6E9-E609-44CE-A801-629B27257F39}"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2416A7E4-ACC2-4936-91F6-EA7C1098E0FE}" type="slidenum">
              <a:rPr lang="hu-HU"/>
              <a:pPr>
                <a:defRPr/>
              </a:pPr>
              <a:t>‹#›</a:t>
            </a:fld>
            <a:endParaRPr lang="hu-H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1EE794CC-93EA-49F6-ADCF-FAB7A904C440}"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B9C12A05-A15B-4B45-A931-2CB89E6ABB4C}" type="slidenum">
              <a:rPr lang="hu-HU"/>
              <a:pPr>
                <a:defRPr/>
              </a:pPr>
              <a:t>‹#›</a:t>
            </a:fld>
            <a:endParaRPr lang="hu-H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8499ED30-6A9B-4FA3-915E-B1BDE99932D9}"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AE371EF-3637-400F-A7F9-A7CBCF9A90ED}" type="slidenum">
              <a:rPr lang="hu-HU"/>
              <a:pPr>
                <a:defRPr/>
              </a:pPr>
              <a:t>‹#›</a:t>
            </a:fld>
            <a:endParaRPr lang="hu-H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67A62B2D-BED7-444F-8B09-9A0AA992F4B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3BAECA8-8ECF-4331-88FB-6282F6498AFC}" type="slidenum">
              <a:rPr lang="hu-HU"/>
              <a:pPr>
                <a:defRPr/>
              </a:pPr>
              <a:t>‹#›</a:t>
            </a:fld>
            <a:endParaRPr lang="hu-H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F79E7EEC-AC96-4894-9206-3E0F19AA54EB}"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388D87C-26D5-4D13-9ABD-034C989E3D48}" type="slidenum">
              <a:rPr lang="hu-HU"/>
              <a:pPr>
                <a:defRPr/>
              </a:pPr>
              <a:t>‹#›</a:t>
            </a:fld>
            <a:endParaRPr lang="hu-H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BF8DF476-5EC0-4189-B654-911085A852C5}"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391516E-03D7-4DDD-B2AF-37474E0CD72E}" type="slidenum">
              <a:rPr lang="hu-HU"/>
              <a:pPr>
                <a:defRPr/>
              </a:pPr>
              <a:t>‹#›</a:t>
            </a:fld>
            <a:endParaRPr lang="hu-H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6A887312-915A-4823-B35B-6C57D4D67B9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E70012D-A41D-4281-9AC4-D7AA15C70E4F}" type="slidenum">
              <a:rPr lang="hu-HU"/>
              <a:pPr>
                <a:defRPr/>
              </a:pPr>
              <a:t>‹#›</a:t>
            </a:fld>
            <a:endParaRPr lang="hu-H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37064B1D-0773-4F6E-A0C5-6EF4A77E353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6829F44-2629-41AF-9A7B-4036038F517D}" type="slidenum">
              <a:rPr lang="hu-HU"/>
              <a:pPr>
                <a:defRPr/>
              </a:pPr>
              <a:t>‹#›</a:t>
            </a:fld>
            <a:endParaRPr lang="hu-H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1A6EEDB0-FE99-47BC-B188-6ADFD847A181}"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1EE5E3F-4660-451F-93A2-D888A15C87FA}" type="slidenum">
              <a:rPr lang="hu-HU"/>
              <a:pPr>
                <a:defRPr/>
              </a:pPr>
              <a:t>‹#›</a:t>
            </a:fld>
            <a:endParaRPr lang="hu-H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A440780E-748F-4A2F-8439-C9B7CC2C593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2B741D5-FA10-4B63-A60B-00B949F66EF6}"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2E4D2949-5DEE-4135-B8F8-890726C37527}"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3E13C0E4-3E59-4419-A0BB-9B289851D66A}" type="slidenum">
              <a:rPr lang="hu-HU"/>
              <a:pPr>
                <a:defRPr/>
              </a:pPr>
              <a:t>‹#›</a:t>
            </a:fld>
            <a:endParaRPr lang="hu-H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90327066-6528-45EA-BFC5-42BE7435475A}"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AEC3B4E-97CF-4D25-A668-7512B560B728}" type="slidenum">
              <a:rPr lang="hu-HU"/>
              <a:pPr>
                <a:defRPr/>
              </a:pPr>
              <a:t>‹#›</a:t>
            </a:fld>
            <a:endParaRPr lang="hu-H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CE274708-5923-49B4-987D-71F07A42735E}"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2B98ED71-ACE1-4038-997C-19A77AB139E1}" type="slidenum">
              <a:rPr lang="hu-HU"/>
              <a:pPr>
                <a:defRPr/>
              </a:pPr>
              <a:t>‹#›</a:t>
            </a:fld>
            <a:endParaRPr lang="hu-H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9EC68E54-1863-455E-98E7-634E942F9553}"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2CD638F7-2F21-43C1-AB95-FFF0FB704F6E}" type="slidenum">
              <a:rPr lang="hu-HU"/>
              <a:pPr>
                <a:defRPr/>
              </a:pPr>
              <a:t>‹#›</a:t>
            </a:fld>
            <a:endParaRPr lang="hu-H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24DD8DAC-D882-444F-906F-85C363E02C67}"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72FD24B-00C8-4EE5-B822-C27638EBCDD6}" type="slidenum">
              <a:rPr lang="hu-HU"/>
              <a:pPr>
                <a:defRPr/>
              </a:pPr>
              <a:t>‹#›</a:t>
            </a:fld>
            <a:endParaRPr lang="hu-H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E82E762-C8D2-4FCD-AC7F-A90641D731B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C1A2E16-9D25-4963-A589-7E2EDA6B36B7}" type="slidenum">
              <a:rPr lang="hu-HU"/>
              <a:pPr>
                <a:defRPr/>
              </a:pPr>
              <a:t>‹#›</a:t>
            </a:fld>
            <a:endParaRPr lang="hu-H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23C83834-0CCC-4B9F-9751-40873B6D91F2}"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FF7AEF1-46E6-40F6-8851-B2035B457729}" type="slidenum">
              <a:rPr lang="hu-HU"/>
              <a:pPr>
                <a:defRPr/>
              </a:pPr>
              <a:t>‹#›</a:t>
            </a:fld>
            <a:endParaRPr lang="hu-H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D8B2925-245F-424D-80FB-DA4924D01C59}"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65D6C4A-D7EB-4E85-99D8-06C773853B47}" type="slidenum">
              <a:rPr lang="hu-HU"/>
              <a:pPr>
                <a:defRPr/>
              </a:pPr>
              <a:t>‹#›</a:t>
            </a:fld>
            <a:endParaRPr lang="hu-H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0D5F1581-8D68-4E9C-91CC-373F5F8FD4C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2580CDB-B3E7-41E3-B6E9-61C4A5DD1E70}" type="slidenum">
              <a:rPr lang="hu-HU"/>
              <a:pPr>
                <a:defRPr/>
              </a:pPr>
              <a:t>‹#›</a:t>
            </a:fld>
            <a:endParaRPr lang="hu-H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914BB374-00BE-48EC-98EE-1430F361CC21}"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1850C18-53E0-4AF8-BA2F-E96C78E99A4E}" type="slidenum">
              <a:rPr lang="hu-HU"/>
              <a:pPr>
                <a:defRPr/>
              </a:pPr>
              <a:t>‹#›</a:t>
            </a:fld>
            <a:endParaRPr lang="hu-H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EEE5C3AF-C844-4AC3-AFAC-82D2F09B9D0F}"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FD88682-F1A2-4213-A82D-B281936976F8}"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F377CED5-6CAF-41E4-860D-3DA2D0E6B6CC}"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3338F14B-FF1B-4BCC-A0C9-28ACEB5EA505}" type="slidenum">
              <a:rPr lang="hu-HU"/>
              <a:pPr>
                <a:defRPr/>
              </a:pPr>
              <a:t>‹#›</a:t>
            </a:fld>
            <a:endParaRPr lang="hu-H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D511A628-0B29-41C8-8000-25633D7F8FB0}"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C2B5BE8-9704-4C69-813D-A8EC5B53D982}" type="slidenum">
              <a:rPr lang="hu-HU"/>
              <a:pPr>
                <a:defRPr/>
              </a:pPr>
              <a:t>‹#›</a:t>
            </a:fld>
            <a:endParaRPr lang="hu-H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5FCA09DA-17FC-4E9D-BA44-7611A62311D5}"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FCC8DBAC-5138-407D-8952-53115784C95B}" type="slidenum">
              <a:rPr lang="hu-HU"/>
              <a:pPr>
                <a:defRPr/>
              </a:pPr>
              <a:t>‹#›</a:t>
            </a:fld>
            <a:endParaRPr lang="hu-H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12966221-41FD-44E7-A527-31F185A72798}"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A0D71B89-47BA-497D-864B-ACE671798D5A}" type="slidenum">
              <a:rPr lang="hu-HU"/>
              <a:pPr>
                <a:defRPr/>
              </a:pPr>
              <a:t>‹#›</a:t>
            </a:fld>
            <a:endParaRPr lang="hu-H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9740B56-4E28-4257-A2B5-12436168266B}"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A21C2C9B-5F7C-43E9-A40B-5AEA6040E769}" type="slidenum">
              <a:rPr lang="hu-HU"/>
              <a:pPr>
                <a:defRPr/>
              </a:pPr>
              <a:t>‹#›</a:t>
            </a:fld>
            <a:endParaRPr lang="hu-H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DD0D0211-2A8A-4140-B567-6BD1A8BA4E22}"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A311DAB-6841-4DA6-AE45-AC838BD89AE3}" type="slidenum">
              <a:rPr lang="hu-HU"/>
              <a:pPr>
                <a:defRPr/>
              </a:pPr>
              <a:t>‹#›</a:t>
            </a:fld>
            <a:endParaRPr lang="hu-H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DDF2734-819D-4C0F-B854-55584AEF56CF}"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0754B20-E8A3-40A0-A09E-3F529CC68582}" type="slidenum">
              <a:rPr lang="hu-HU"/>
              <a:pPr>
                <a:defRPr/>
              </a:pPr>
              <a:t>‹#›</a:t>
            </a:fld>
            <a:endParaRPr lang="hu-H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5270FC2F-ED36-405D-8B62-8BB05E9DD25D}"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C3A16DD-C3B7-46B8-9151-CD227983D0D4}" type="slidenum">
              <a:rPr lang="hu-HU"/>
              <a:pPr>
                <a:defRPr/>
              </a:pPr>
              <a:t>‹#›</a:t>
            </a:fld>
            <a:endParaRPr lang="hu-H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367440A5-BF39-47C1-839D-2A15EE6A40B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E2630A3-83AA-4C44-851D-FB568558BB15}" type="slidenum">
              <a:rPr lang="hu-HU"/>
              <a:pPr>
                <a:defRPr/>
              </a:pPr>
              <a:t>‹#›</a:t>
            </a:fld>
            <a:endParaRPr lang="hu-H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B16220BF-EDE0-4BDE-A300-81CC4B319BA9}"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07F61CB-AA56-4B2A-B292-21BA1317E1BE}" type="slidenum">
              <a:rPr lang="hu-HU"/>
              <a:pPr>
                <a:defRPr/>
              </a:pPr>
              <a:t>‹#›</a:t>
            </a:fld>
            <a:endParaRPr lang="hu-H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AB4B66A9-1F75-4C48-B707-9B443432EB3A}"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ADB421E-E8BE-4B13-B6F2-FAB844EBB062}"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6863FAF1-C691-45DF-B1B4-83912148C977}"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18CAA98-2211-4EE5-A576-324A16A30F72}" type="slidenum">
              <a:rPr lang="hu-HU"/>
              <a:pPr>
                <a:defRPr/>
              </a:pPr>
              <a:t>‹#›</a:t>
            </a:fld>
            <a:endParaRPr lang="hu-H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4749FF6E-681E-4B3E-B043-D817D46A2506}"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EC66F7B-ABBE-4ED4-98DC-BED0B14AC90D}" type="slidenum">
              <a:rPr lang="hu-HU"/>
              <a:pPr>
                <a:defRPr/>
              </a:pPr>
              <a:t>‹#›</a:t>
            </a:fld>
            <a:endParaRPr lang="hu-H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FF9AD939-811B-4EE0-BA3A-0F74DA7ABA8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CF0E1F52-7969-43C9-B0AC-64AD736BC164}" type="slidenum">
              <a:rPr lang="hu-HU"/>
              <a:pPr>
                <a:defRPr/>
              </a:pPr>
              <a:t>‹#›</a:t>
            </a:fld>
            <a:endParaRPr lang="hu-H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C34FD6CC-E300-4862-A007-FC5BC9269289}"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3EADABF6-B75A-43FF-B561-B7DEA2FDF996}" type="slidenum">
              <a:rPr lang="hu-HU"/>
              <a:pPr>
                <a:defRPr/>
              </a:pPr>
              <a:t>‹#›</a:t>
            </a:fld>
            <a:endParaRPr lang="hu-H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ADA523FE-FE39-459B-BBAB-0C3DC2D5280C}"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6EB765F3-061E-4E3E-99A4-E33C178800EA}" type="slidenum">
              <a:rPr lang="hu-HU"/>
              <a:pPr>
                <a:defRPr/>
              </a:pPr>
              <a:t>‹#›</a:t>
            </a:fld>
            <a:endParaRPr lang="hu-H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8E8A01A-DD41-4A3D-BF07-ADED407AEE41}"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9F405127-353B-4970-A77F-2B843F03D342}" type="slidenum">
              <a:rPr lang="hu-HU"/>
              <a:pPr>
                <a:defRPr/>
              </a:pPr>
              <a:t>‹#›</a:t>
            </a:fld>
            <a:endParaRPr lang="hu-H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1FFA53B-065A-46F9-9C86-B0C96D587190}"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8D24BD4-BDE0-4C75-8B5F-AD079D4D04D1}" type="slidenum">
              <a:rPr lang="hu-HU"/>
              <a:pPr>
                <a:defRPr/>
              </a:pPr>
              <a:t>‹#›</a:t>
            </a:fld>
            <a:endParaRPr lang="hu-H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FFC923D1-99FC-4192-93AE-B7CB1F0F3099}"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862B1F57-EA14-4AE8-A3AE-20481B43EE9B}" type="slidenum">
              <a:rPr lang="hu-HU"/>
              <a:pPr>
                <a:defRPr/>
              </a:pPr>
              <a:t>‹#›</a:t>
            </a:fld>
            <a:endParaRPr lang="hu-H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84E5E540-BA69-4300-B19B-8FC842E74286}"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1F27574-33E5-4E74-A082-44344F4F01B9}" type="slidenum">
              <a:rPr lang="hu-HU"/>
              <a:pPr>
                <a:defRPr/>
              </a:pPr>
              <a:t>‹#›</a:t>
            </a:fld>
            <a:endParaRPr lang="hu-H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F778940C-17AE-4C9A-8410-DEECFE091BC0}"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DF6590F-B7E5-4614-B9B5-96171C19C244}" type="slidenum">
              <a:rPr lang="hu-HU"/>
              <a:pPr>
                <a:defRPr/>
              </a:pPr>
              <a:t>‹#›</a:t>
            </a:fld>
            <a:endParaRPr lang="hu-H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4" name="Picture 2" descr="Legyen On Is Milliomos - logo.jpg">
            <a:hlinkClick r:id="rId2"/>
          </p:cNvPr>
          <p:cNvPicPr>
            <a:picLocks noChangeAspect="1" noChangeArrowheads="1"/>
          </p:cNvPicPr>
          <p:nvPr userDrawn="1"/>
        </p:nvPicPr>
        <p:blipFill>
          <a:blip r:embed="rId3"/>
          <a:srcRect/>
          <a:stretch>
            <a:fillRect/>
          </a:stretch>
        </p:blipFill>
        <p:spPr bwMode="auto">
          <a:xfrm>
            <a:off x="928688" y="571500"/>
            <a:ext cx="7143750" cy="5345113"/>
          </a:xfrm>
          <a:prstGeom prst="rect">
            <a:avLst/>
          </a:prstGeom>
          <a:noFill/>
          <a:ln w="9525">
            <a:noFill/>
            <a:miter lim="800000"/>
            <a:headEnd/>
            <a:tailEnd/>
          </a:ln>
        </p:spPr>
      </p:pic>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5" name="Dátum helye 3"/>
          <p:cNvSpPr>
            <a:spLocks noGrp="1"/>
          </p:cNvSpPr>
          <p:nvPr>
            <p:ph type="dt" sz="half" idx="10"/>
          </p:nvPr>
        </p:nvSpPr>
        <p:spPr/>
        <p:txBody>
          <a:bodyPr/>
          <a:lstStyle>
            <a:lvl1pPr>
              <a:defRPr/>
            </a:lvl1pPr>
          </a:lstStyle>
          <a:p>
            <a:pPr>
              <a:defRPr/>
            </a:pPr>
            <a:fld id="{E19F56A3-A9B9-4A11-A8F0-CFF122FD60DB}"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005C4E5-FBE7-480A-B825-874E84660D04}"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A00AE22C-4E86-4ECB-AC54-0BA639156814}"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4A74268-FBEF-4AE5-8341-445A53ACE4CC}" type="slidenum">
              <a:rPr lang="hu-HU"/>
              <a:pPr>
                <a:defRPr/>
              </a:pPr>
              <a:t>‹#›</a:t>
            </a:fld>
            <a:endParaRPr lang="hu-H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735763"/>
          </a:xfrm>
          <a:prstGeom prst="rect">
            <a:avLst/>
          </a:prstGeom>
          <a:noFill/>
          <a:ln w="9525">
            <a:noFill/>
            <a:miter lim="800000"/>
            <a:headEnd/>
            <a:tailEnd/>
          </a:ln>
        </p:spPr>
      </p:pic>
      <p:sp>
        <p:nvSpPr>
          <p:cNvPr id="2" name="Cím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9955349B-C3B0-49F1-88DD-DA638C3D7BAE}"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44F9146-8321-4D07-8164-482727318D31}" type="slidenum">
              <a:rPr lang="hu-HU"/>
              <a:pPr>
                <a:defRPr/>
              </a:pPr>
              <a:t>‹#›</a:t>
            </a:fld>
            <a:endParaRPr lang="hu-H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5CDC2C18-B8CE-429C-A3FD-8C70BD3E7414}"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D550EED-C971-4774-BA23-62219E9D9A6F}" type="slidenum">
              <a:rPr lang="hu-HU"/>
              <a:pPr>
                <a:defRPr/>
              </a:pPr>
              <a:t>‹#›</a:t>
            </a:fld>
            <a:endParaRPr lang="hu-H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2D165B50-D209-4B56-9BD3-3CB20E6A808D}"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BAFD063-35B0-4DBA-A98D-F304151F0AF6}" type="slidenum">
              <a:rPr lang="hu-HU"/>
              <a:pPr>
                <a:defRPr/>
              </a:pPr>
              <a:t>‹#›</a:t>
            </a:fld>
            <a:endParaRPr lang="hu-H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27329088-596C-408F-9448-41623848CB7C}" type="datetimeFigureOut">
              <a:rPr lang="hu-HU"/>
              <a:pPr>
                <a:defRPr/>
              </a:pPr>
              <a:t>2017.09.14.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433796C8-DA4B-4DAE-B1D3-96122DE36865}" type="slidenum">
              <a:rPr lang="hu-HU"/>
              <a:pPr>
                <a:defRPr/>
              </a:pPr>
              <a:t>‹#›</a:t>
            </a:fld>
            <a:endParaRPr lang="hu-H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56512953-CF1D-4238-A756-D989D3F3747F}" type="datetimeFigureOut">
              <a:rPr lang="hu-HU"/>
              <a:pPr>
                <a:defRPr/>
              </a:pPr>
              <a:t>2017.09.14.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394358E5-A044-4F35-9939-53356241818C}" type="slidenum">
              <a:rPr lang="hu-HU"/>
              <a:pPr>
                <a:defRPr/>
              </a:pPr>
              <a:t>‹#›</a:t>
            </a:fld>
            <a:endParaRPr lang="hu-H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400575A-85D4-4BE3-B439-9276492F9A1A}" type="datetimeFigureOut">
              <a:rPr lang="hu-HU"/>
              <a:pPr>
                <a:defRPr/>
              </a:pPr>
              <a:t>2017.09.14.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42A3ED4A-981E-44D3-B172-C00CCF18EB79}" type="slidenum">
              <a:rPr lang="hu-HU"/>
              <a:pPr>
                <a:defRPr/>
              </a:pPr>
              <a:t>‹#›</a:t>
            </a:fld>
            <a:endParaRPr lang="hu-H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68E5BC4-061B-4E29-9F5C-DF55EB33B4C8}"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1D266AE-1DDD-4F38-83F2-12828BFEA7D1}" type="slidenum">
              <a:rPr lang="hu-HU"/>
              <a:pPr>
                <a:defRPr/>
              </a:pPr>
              <a:t>‹#›</a:t>
            </a:fld>
            <a:endParaRPr lang="hu-H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8CC25FD2-C2FD-40D2-83EA-AABA443AC5C5}" type="datetimeFigureOut">
              <a:rPr lang="hu-HU"/>
              <a:pPr>
                <a:defRPr/>
              </a:pPr>
              <a:t>2017.09.14.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AAE5320-4FC1-4951-B9DE-57A971F4E27A}" type="slidenum">
              <a:rPr lang="hu-HU"/>
              <a:pPr>
                <a:defRPr/>
              </a:pPr>
              <a:t>‹#›</a:t>
            </a:fld>
            <a:endParaRPr lang="hu-H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6FC7BF88-7B4D-4B9D-B124-35286127264C}"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36A5671-69C0-4049-A863-AFB6D0E547CA}" type="slidenum">
              <a:rPr lang="hu-HU"/>
              <a:pPr>
                <a:defRPr/>
              </a:pPr>
              <a:t>‹#›</a:t>
            </a:fld>
            <a:endParaRPr lang="hu-H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CEA77623-3642-4BA1-9021-73B1FEA62C63}" type="datetimeFigureOut">
              <a:rPr lang="hu-HU"/>
              <a:pPr>
                <a:defRPr/>
              </a:pPr>
              <a:t>2017.09.14.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C9E87B4-2823-4BF9-ABB5-76F18BD3FE88}"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051"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A82C93-3D9F-42BD-8763-CC1B5BE78402}"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DD220DF-DFE1-4167-B6C4-0F5644159D1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392" r:id="rId1"/>
    <p:sldLayoutId id="2147484391" r:id="rId2"/>
    <p:sldLayoutId id="2147484390" r:id="rId3"/>
    <p:sldLayoutId id="2147484389" r:id="rId4"/>
    <p:sldLayoutId id="2147484388" r:id="rId5"/>
    <p:sldLayoutId id="2147484387" r:id="rId6"/>
    <p:sldLayoutId id="2147484386" r:id="rId7"/>
    <p:sldLayoutId id="2147484385" r:id="rId8"/>
    <p:sldLayoutId id="2147484384" r:id="rId9"/>
    <p:sldLayoutId id="2147484383" r:id="rId10"/>
    <p:sldLayoutId id="21474843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126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1787310E-8099-4795-9F4C-789888958C6A}"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65EA8BB5-2416-46C1-B481-45F1E8CFC43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44" r:id="rId1"/>
    <p:sldLayoutId id="2147484545" r:id="rId2"/>
    <p:sldLayoutId id="2147484473" r:id="rId3"/>
    <p:sldLayoutId id="2147484472" r:id="rId4"/>
    <p:sldLayoutId id="2147484471" r:id="rId5"/>
    <p:sldLayoutId id="2147484470" r:id="rId6"/>
    <p:sldLayoutId id="2147484469" r:id="rId7"/>
    <p:sldLayoutId id="2147484468" r:id="rId8"/>
    <p:sldLayoutId id="2147484467" r:id="rId9"/>
    <p:sldLayoutId id="2147484466" r:id="rId10"/>
    <p:sldLayoutId id="21474844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2291"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DB20B303-6567-40FE-B09C-FA739C1592FF}"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40323344-3E7A-46C2-A01A-BD05ECBD5A0D}"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482" r:id="rId3"/>
    <p:sldLayoutId id="2147484481" r:id="rId4"/>
    <p:sldLayoutId id="2147484480" r:id="rId5"/>
    <p:sldLayoutId id="2147484479" r:id="rId6"/>
    <p:sldLayoutId id="2147484478" r:id="rId7"/>
    <p:sldLayoutId id="2147484477" r:id="rId8"/>
    <p:sldLayoutId id="2147484476" r:id="rId9"/>
    <p:sldLayoutId id="2147484475" r:id="rId10"/>
    <p:sldLayoutId id="21474844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3315"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574A01EC-2E31-4277-B726-F486D2A0EBBF}"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FEF653B5-DD0C-4866-A0AC-2A3B3B303580}"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48" r:id="rId1"/>
    <p:sldLayoutId id="2147484549" r:id="rId2"/>
    <p:sldLayoutId id="2147484491" r:id="rId3"/>
    <p:sldLayoutId id="2147484490" r:id="rId4"/>
    <p:sldLayoutId id="2147484489" r:id="rId5"/>
    <p:sldLayoutId id="2147484488" r:id="rId6"/>
    <p:sldLayoutId id="2147484487" r:id="rId7"/>
    <p:sldLayoutId id="2147484486" r:id="rId8"/>
    <p:sldLayoutId id="2147484485" r:id="rId9"/>
    <p:sldLayoutId id="2147484484" r:id="rId10"/>
    <p:sldLayoutId id="21474844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4339"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B5477C9F-1A0C-4677-A7EB-421022321F5D}"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5BE9DE38-E7EE-4377-88E5-5751BD9CE59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00" r:id="rId3"/>
    <p:sldLayoutId id="2147484499" r:id="rId4"/>
    <p:sldLayoutId id="2147484498" r:id="rId5"/>
    <p:sldLayoutId id="2147484497" r:id="rId6"/>
    <p:sldLayoutId id="2147484496" r:id="rId7"/>
    <p:sldLayoutId id="2147484495" r:id="rId8"/>
    <p:sldLayoutId id="2147484494" r:id="rId9"/>
    <p:sldLayoutId id="2147484493" r:id="rId10"/>
    <p:sldLayoutId id="21474844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5363"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92883C6C-5DAA-44E8-870A-B1723755721E}"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64898BA0-467E-4E30-A813-BC961C7B3CF5}"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09" r:id="rId3"/>
    <p:sldLayoutId id="2147484508" r:id="rId4"/>
    <p:sldLayoutId id="2147484507" r:id="rId5"/>
    <p:sldLayoutId id="2147484506" r:id="rId6"/>
    <p:sldLayoutId id="2147484505" r:id="rId7"/>
    <p:sldLayoutId id="2147484504" r:id="rId8"/>
    <p:sldLayoutId id="2147484503" r:id="rId9"/>
    <p:sldLayoutId id="2147484502" r:id="rId10"/>
    <p:sldLayoutId id="21474845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638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37E40F6D-5DFE-473A-AB61-9AAEFE83A82C}"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CCA82D94-C5F1-41DA-B56F-3BB5D2E999BC}"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18" r:id="rId3"/>
    <p:sldLayoutId id="2147484517" r:id="rId4"/>
    <p:sldLayoutId id="2147484516" r:id="rId5"/>
    <p:sldLayoutId id="2147484515" r:id="rId6"/>
    <p:sldLayoutId id="2147484514" r:id="rId7"/>
    <p:sldLayoutId id="2147484513" r:id="rId8"/>
    <p:sldLayoutId id="2147484512" r:id="rId9"/>
    <p:sldLayoutId id="2147484511" r:id="rId10"/>
    <p:sldLayoutId id="21474845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7411"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D2DFCEB9-1B31-44E4-B971-0D9987E4F445}"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E184B9B5-78E9-4FF4-A9B2-7A94AD0859A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27" r:id="rId3"/>
    <p:sldLayoutId id="2147484526" r:id="rId4"/>
    <p:sldLayoutId id="2147484525" r:id="rId5"/>
    <p:sldLayoutId id="2147484524" r:id="rId6"/>
    <p:sldLayoutId id="2147484523" r:id="rId7"/>
    <p:sldLayoutId id="2147484522" r:id="rId8"/>
    <p:sldLayoutId id="2147484521" r:id="rId9"/>
    <p:sldLayoutId id="2147484520" r:id="rId10"/>
    <p:sldLayoutId id="21474845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2761F6A2-F759-4DE9-B3C9-71EF4FD45F5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A701185-C4C0-4147-A4AB-7F236CBACCF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42455EC-EECD-4EDE-B926-73E7AA74B27D}"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3075"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DDD1E426-5E44-442A-80BA-ABBA6C17D195}"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9D2A7741-5DC6-49CD-B081-6C008EC39591}"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28" r:id="rId1"/>
    <p:sldLayoutId id="2147484529" r:id="rId2"/>
    <p:sldLayoutId id="2147484401" r:id="rId3"/>
    <p:sldLayoutId id="2147484400" r:id="rId4"/>
    <p:sldLayoutId id="2147484399" r:id="rId5"/>
    <p:sldLayoutId id="2147484398" r:id="rId6"/>
    <p:sldLayoutId id="2147484397" r:id="rId7"/>
    <p:sldLayoutId id="2147484396" r:id="rId8"/>
    <p:sldLayoutId id="2147484395" r:id="rId9"/>
    <p:sldLayoutId id="2147484394" r:id="rId10"/>
    <p:sldLayoutId id="21474843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691C3DE-A085-47BB-B4F1-C61822688D7C}"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2132EBB-829A-4C6E-8B0F-5E7D8DD51811}"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AE48414-3E68-4620-87DB-D968E1D2D03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099"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A9ADF9BD-7488-4E99-923F-765688617806}"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F0199A92-C0BE-4AD8-B635-3B19EA009202}"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410" r:id="rId3"/>
    <p:sldLayoutId id="2147484409" r:id="rId4"/>
    <p:sldLayoutId id="2147484408" r:id="rId5"/>
    <p:sldLayoutId id="2147484407" r:id="rId6"/>
    <p:sldLayoutId id="2147484406" r:id="rId7"/>
    <p:sldLayoutId id="2147484405" r:id="rId8"/>
    <p:sldLayoutId id="2147484404" r:id="rId9"/>
    <p:sldLayoutId id="2147484403" r:id="rId10"/>
    <p:sldLayoutId id="21474844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5123"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181240D7-0699-4F83-8D61-9AD125255C4F}"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9E2AAE0D-6612-4184-88FC-FF70FA9FB9B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419" r:id="rId3"/>
    <p:sldLayoutId id="2147484418" r:id="rId4"/>
    <p:sldLayoutId id="2147484417" r:id="rId5"/>
    <p:sldLayoutId id="2147484416" r:id="rId6"/>
    <p:sldLayoutId id="2147484415" r:id="rId7"/>
    <p:sldLayoutId id="2147484414" r:id="rId8"/>
    <p:sldLayoutId id="2147484413" r:id="rId9"/>
    <p:sldLayoutId id="2147484412" r:id="rId10"/>
    <p:sldLayoutId id="21474844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614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D07727DD-98CC-4C75-B86E-332B10FFEF5D}"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2D7D40D5-A93B-4EBD-840D-4A57EC378E9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428" r:id="rId3"/>
    <p:sldLayoutId id="2147484427" r:id="rId4"/>
    <p:sldLayoutId id="2147484426" r:id="rId5"/>
    <p:sldLayoutId id="2147484425" r:id="rId6"/>
    <p:sldLayoutId id="2147484424" r:id="rId7"/>
    <p:sldLayoutId id="2147484423" r:id="rId8"/>
    <p:sldLayoutId id="2147484422" r:id="rId9"/>
    <p:sldLayoutId id="2147484421" r:id="rId10"/>
    <p:sldLayoutId id="21474844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7171"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9782576D-B2F6-41D8-8506-6CA91B75D4E1}"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DB1B3E41-FD0D-44B3-BD7D-CB4E87DEF62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36" r:id="rId1"/>
    <p:sldLayoutId id="2147484537" r:id="rId2"/>
    <p:sldLayoutId id="2147484437" r:id="rId3"/>
    <p:sldLayoutId id="2147484436" r:id="rId4"/>
    <p:sldLayoutId id="2147484435" r:id="rId5"/>
    <p:sldLayoutId id="2147484434" r:id="rId6"/>
    <p:sldLayoutId id="2147484433" r:id="rId7"/>
    <p:sldLayoutId id="2147484432" r:id="rId8"/>
    <p:sldLayoutId id="2147484431" r:id="rId9"/>
    <p:sldLayoutId id="2147484430" r:id="rId10"/>
    <p:sldLayoutId id="21474844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8195"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F4189538-B36B-4697-8E27-B0A1FF46BA85}"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C16C0CE8-CFB7-4AD4-BC62-0CAEDB09893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446" r:id="rId3"/>
    <p:sldLayoutId id="2147484445" r:id="rId4"/>
    <p:sldLayoutId id="2147484444" r:id="rId5"/>
    <p:sldLayoutId id="2147484443" r:id="rId6"/>
    <p:sldLayoutId id="2147484442" r:id="rId7"/>
    <p:sldLayoutId id="2147484441" r:id="rId8"/>
    <p:sldLayoutId id="2147484440" r:id="rId9"/>
    <p:sldLayoutId id="2147484439" r:id="rId10"/>
    <p:sldLayoutId id="21474844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9219"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C86033A1-60C8-4DB5-B194-C726CC50681E}"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5DAECF88-9EE1-4218-9EC6-44BA6CB21D80}"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455" r:id="rId3"/>
    <p:sldLayoutId id="2147484454" r:id="rId4"/>
    <p:sldLayoutId id="2147484453" r:id="rId5"/>
    <p:sldLayoutId id="2147484452" r:id="rId6"/>
    <p:sldLayoutId id="2147484451" r:id="rId7"/>
    <p:sldLayoutId id="2147484450" r:id="rId8"/>
    <p:sldLayoutId id="2147484449" r:id="rId9"/>
    <p:sldLayoutId id="2147484448" r:id="rId10"/>
    <p:sldLayoutId id="21474844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43"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defRPr>
            </a:lvl1pPr>
          </a:lstStyle>
          <a:p>
            <a:pPr>
              <a:defRPr/>
            </a:pPr>
            <a:fld id="{53EDD9F8-D03C-4E8C-8661-8DA1449BD995}" type="datetimeFigureOut">
              <a:rPr lang="hu-HU"/>
              <a:pPr>
                <a:defRPr/>
              </a:pPr>
              <a:t>2017.09.14.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defRPr>
            </a:lvl1pPr>
          </a:lstStyle>
          <a:p>
            <a:pPr>
              <a:defRPr/>
            </a:pPr>
            <a:fld id="{A22579CD-192B-4E2F-8971-000C2B9D55F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542" r:id="rId1"/>
    <p:sldLayoutId id="2147484543" r:id="rId2"/>
    <p:sldLayoutId id="2147484464" r:id="rId3"/>
    <p:sldLayoutId id="2147484463" r:id="rId4"/>
    <p:sldLayoutId id="2147484462" r:id="rId5"/>
    <p:sldLayoutId id="2147484461" r:id="rId6"/>
    <p:sldLayoutId id="2147484460" r:id="rId7"/>
    <p:sldLayoutId id="2147484459" r:id="rId8"/>
    <p:sldLayoutId id="2147484458" r:id="rId9"/>
    <p:sldLayoutId id="2147484457" r:id="rId10"/>
    <p:sldLayoutId id="21474844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18"/>
        </a:defRPr>
      </a:lvl2pPr>
      <a:lvl3pPr algn="ctr" rtl="0" eaLnBrk="0" fontAlgn="base" hangingPunct="0">
        <a:spcBef>
          <a:spcPct val="0"/>
        </a:spcBef>
        <a:spcAft>
          <a:spcPct val="0"/>
        </a:spcAft>
        <a:defRPr sz="4400">
          <a:solidFill>
            <a:schemeClr val="tx1"/>
          </a:solidFill>
          <a:latin typeface="Calibri" charset="-18"/>
        </a:defRPr>
      </a:lvl3pPr>
      <a:lvl4pPr algn="ctr" rtl="0" eaLnBrk="0" fontAlgn="base" hangingPunct="0">
        <a:spcBef>
          <a:spcPct val="0"/>
        </a:spcBef>
        <a:spcAft>
          <a:spcPct val="0"/>
        </a:spcAft>
        <a:defRPr sz="4400">
          <a:solidFill>
            <a:schemeClr val="tx1"/>
          </a:solidFill>
          <a:latin typeface="Calibri" charset="-18"/>
        </a:defRPr>
      </a:lvl4pPr>
      <a:lvl5pPr algn="ctr" rtl="0" eaLnBrk="0" fontAlgn="base" hangingPunct="0">
        <a:spcBef>
          <a:spcPct val="0"/>
        </a:spcBef>
        <a:spcAft>
          <a:spcPct val="0"/>
        </a:spcAft>
        <a:defRPr sz="4400">
          <a:solidFill>
            <a:schemeClr val="tx1"/>
          </a:solidFill>
          <a:latin typeface="Calibri" charset="-18"/>
        </a:defRPr>
      </a:lvl5pPr>
      <a:lvl6pPr marL="457200" algn="ctr" rtl="0" fontAlgn="base">
        <a:spcBef>
          <a:spcPct val="0"/>
        </a:spcBef>
        <a:spcAft>
          <a:spcPct val="0"/>
        </a:spcAft>
        <a:defRPr sz="4400">
          <a:solidFill>
            <a:schemeClr val="tx1"/>
          </a:solidFill>
          <a:latin typeface="Calibri" charset="-18"/>
        </a:defRPr>
      </a:lvl6pPr>
      <a:lvl7pPr marL="914400" algn="ctr" rtl="0" fontAlgn="base">
        <a:spcBef>
          <a:spcPct val="0"/>
        </a:spcBef>
        <a:spcAft>
          <a:spcPct val="0"/>
        </a:spcAft>
        <a:defRPr sz="4400">
          <a:solidFill>
            <a:schemeClr val="tx1"/>
          </a:solidFill>
          <a:latin typeface="Calibri" charset="-18"/>
        </a:defRPr>
      </a:lvl7pPr>
      <a:lvl8pPr marL="1371600" algn="ctr" rtl="0" fontAlgn="base">
        <a:spcBef>
          <a:spcPct val="0"/>
        </a:spcBef>
        <a:spcAft>
          <a:spcPct val="0"/>
        </a:spcAft>
        <a:defRPr sz="4400">
          <a:solidFill>
            <a:schemeClr val="tx1"/>
          </a:solidFill>
          <a:latin typeface="Calibri" charset="-18"/>
        </a:defRPr>
      </a:lvl8pPr>
      <a:lvl9pPr marL="1828800" algn="ctr" rtl="0" fontAlgn="base">
        <a:spcBef>
          <a:spcPct val="0"/>
        </a:spcBef>
        <a:spcAft>
          <a:spcPct val="0"/>
        </a:spcAft>
        <a:defRPr sz="4400">
          <a:solidFill>
            <a:schemeClr val="tx1"/>
          </a:solidFill>
          <a:latin typeface="Calibri"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members.iif.hu/rad8012/" TargetMode="External"/><Relationship Id="rId2" Type="http://schemas.openxmlformats.org/officeDocument/2006/relationships/hyperlink" Target="mailto:rad8012@helka.iif.hu"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hu.wikipedia.org/w/index.php?title=F%C3%A1jl:Galileo.arp.300pix.jpg&amp;filetimestamp=2008102001001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Pisa.Duomo.dome.Riminaldi01.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3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2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10.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http://www.omm.hu/"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5.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5.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35.xml"/><Relationship Id="rId1" Type="http://schemas.openxmlformats.org/officeDocument/2006/relationships/slideLayout" Target="../slideLayouts/slideLayout90.xml"/><Relationship Id="rId4" Type="http://schemas.openxmlformats.org/officeDocument/2006/relationships/slide" Target="slide8.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2.xml"/><Relationship Id="rId1" Type="http://schemas.openxmlformats.org/officeDocument/2006/relationships/slideLayout" Target="../slideLayouts/slideLayout16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6.xml"/><Relationship Id="rId1" Type="http://schemas.openxmlformats.org/officeDocument/2006/relationships/vmlDrawing" Target="../drawings/vmlDrawing1.vml"/><Relationship Id="rId5" Type="http://schemas.openxmlformats.org/officeDocument/2006/relationships/slide" Target="slide8.xml"/><Relationship Id="rId4" Type="http://schemas.openxmlformats.org/officeDocument/2006/relationships/slide" Target="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ím 1"/>
          <p:cNvSpPr>
            <a:spLocks noGrp="1"/>
          </p:cNvSpPr>
          <p:nvPr>
            <p:ph type="ctrTitle"/>
          </p:nvPr>
        </p:nvSpPr>
        <p:spPr>
          <a:xfrm>
            <a:off x="685800" y="620713"/>
            <a:ext cx="7772400" cy="3744912"/>
          </a:xfrm>
        </p:spPr>
        <p:txBody>
          <a:bodyPr/>
          <a:lstStyle/>
          <a:p>
            <a:pPr eaLnBrk="1" hangingPunct="1"/>
            <a:r>
              <a:rPr lang="hu-HU" sz="3100" smtClean="0"/>
              <a:t>Tehetségpontok - matematika tehetséggondozás </a:t>
            </a:r>
            <a:br>
              <a:rPr lang="hu-HU" sz="3100" smtClean="0"/>
            </a:br>
            <a:r>
              <a:rPr lang="hu-HU" sz="2800" smtClean="0"/>
              <a:t>Rátz László Vándorgyűlés, Révkomárom 2011. július 5 – 8.</a:t>
            </a:r>
            <a:r>
              <a:rPr lang="hu-HU" sz="3100" smtClean="0"/>
              <a:t/>
            </a:r>
            <a:br>
              <a:rPr lang="hu-HU" sz="3100" smtClean="0"/>
            </a:br>
            <a:r>
              <a:rPr lang="hu-HU" sz="3100" smtClean="0"/>
              <a:t>A játéktól a kutatásig</a:t>
            </a:r>
            <a:r>
              <a:rPr lang="hu-HU" smtClean="0"/>
              <a:t/>
            </a:r>
            <a:br>
              <a:rPr lang="hu-HU" smtClean="0"/>
            </a:br>
            <a:r>
              <a:rPr lang="hu-HU" sz="3100" smtClean="0"/>
              <a:t>Tehetséggondozó diákprogram 2010-2011</a:t>
            </a:r>
          </a:p>
        </p:txBody>
      </p:sp>
      <p:sp>
        <p:nvSpPr>
          <p:cNvPr id="3" name="Alcím 2"/>
          <p:cNvSpPr>
            <a:spLocks noGrp="1"/>
          </p:cNvSpPr>
          <p:nvPr>
            <p:ph type="subTitle" idx="1"/>
          </p:nvPr>
        </p:nvSpPr>
        <p:spPr>
          <a:xfrm>
            <a:off x="2124075" y="4797425"/>
            <a:ext cx="5792788" cy="576263"/>
          </a:xfrm>
        </p:spPr>
        <p:txBody>
          <a:bodyPr rtlCol="0">
            <a:normAutofit/>
          </a:bodyPr>
          <a:lstStyle/>
          <a:p>
            <a:pPr eaLnBrk="1" fontAlgn="auto" hangingPunct="1">
              <a:spcAft>
                <a:spcPts val="0"/>
              </a:spcAft>
              <a:buFont typeface="Arial" pitchFamily="34" charset="0"/>
              <a:buNone/>
              <a:defRPr/>
            </a:pPr>
            <a:r>
              <a:rPr lang="hu-HU" sz="2800" smtClean="0"/>
              <a:t>Pálfalvi Józsefné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ChangeArrowheads="1"/>
          </p:cNvSpPr>
          <p:nvPr/>
        </p:nvSpPr>
        <p:spPr bwMode="auto">
          <a:xfrm>
            <a:off x="1331913" y="1196975"/>
            <a:ext cx="2735262" cy="4338638"/>
          </a:xfrm>
          <a:prstGeom prst="rect">
            <a:avLst/>
          </a:prstGeom>
          <a:noFill/>
          <a:ln w="9525">
            <a:noFill/>
            <a:miter lim="800000"/>
            <a:headEnd/>
            <a:tailEnd/>
          </a:ln>
        </p:spPr>
        <p:txBody>
          <a:bodyPr anchor="ctr">
            <a:spAutoFit/>
          </a:bodyPr>
          <a:lstStyle/>
          <a:p>
            <a:r>
              <a:rPr lang="hu-HU" sz="2800">
                <a:latin typeface="Times New Roman" pitchFamily="18" charset="0"/>
                <a:ea typeface="Calibri" pitchFamily="34" charset="0"/>
                <a:cs typeface="Times New Roman" pitchFamily="18" charset="0"/>
              </a:rPr>
              <a:t>Az ábrán látható táblára rászáll egy légy. Mekkora az esélye annak, hogy a színezett részre száll?</a:t>
            </a:r>
          </a:p>
          <a:p>
            <a:r>
              <a:rPr lang="hu-HU" sz="2000">
                <a:latin typeface="Times New Roman" pitchFamily="18" charset="0"/>
                <a:ea typeface="Calibri" pitchFamily="34" charset="0"/>
                <a:cs typeface="Times New Roman" pitchFamily="18" charset="0"/>
              </a:rPr>
              <a:t>(A táblán látható szürke vízszintes vonalat segítségnek rajzoltuk be!)</a:t>
            </a:r>
            <a:endParaRPr lang="hu-HU" sz="2000">
              <a:ea typeface="Calibri" pitchFamily="34" charset="0"/>
              <a:cs typeface="Times New Roman" pitchFamily="18" charset="0"/>
            </a:endParaRPr>
          </a:p>
        </p:txBody>
      </p:sp>
      <p:sp>
        <p:nvSpPr>
          <p:cNvPr id="13209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grpSp>
        <p:nvGrpSpPr>
          <p:cNvPr id="132100" name="Group 2"/>
          <p:cNvGrpSpPr>
            <a:grpSpLocks noChangeAspect="1"/>
          </p:cNvGrpSpPr>
          <p:nvPr/>
        </p:nvGrpSpPr>
        <p:grpSpPr bwMode="auto">
          <a:xfrm>
            <a:off x="3779838" y="1085850"/>
            <a:ext cx="2736850" cy="4743450"/>
            <a:chOff x="1424" y="1964"/>
            <a:chExt cx="2700" cy="4680"/>
          </a:xfrm>
        </p:grpSpPr>
        <p:sp>
          <p:nvSpPr>
            <p:cNvPr id="132101" name="AutoShape 8"/>
            <p:cNvSpPr>
              <a:spLocks noChangeAspect="1" noChangeArrowheads="1" noTextEdit="1"/>
            </p:cNvSpPr>
            <p:nvPr/>
          </p:nvSpPr>
          <p:spPr bwMode="auto">
            <a:xfrm>
              <a:off x="1424" y="1964"/>
              <a:ext cx="2700" cy="4680"/>
            </a:xfrm>
            <a:prstGeom prst="rect">
              <a:avLst/>
            </a:prstGeom>
            <a:noFill/>
            <a:ln w="9525">
              <a:noFill/>
              <a:miter lim="800000"/>
              <a:headEnd/>
              <a:tailEnd/>
            </a:ln>
          </p:spPr>
          <p:txBody>
            <a:bodyPr/>
            <a:lstStyle/>
            <a:p>
              <a:endParaRPr lang="hu-HU"/>
            </a:p>
          </p:txBody>
        </p:sp>
        <p:sp>
          <p:nvSpPr>
            <p:cNvPr id="132102" name="Rectangle 7"/>
            <p:cNvSpPr>
              <a:spLocks noChangeArrowheads="1"/>
            </p:cNvSpPr>
            <p:nvPr/>
          </p:nvSpPr>
          <p:spPr bwMode="auto">
            <a:xfrm>
              <a:off x="2864" y="2144"/>
              <a:ext cx="1080" cy="4320"/>
            </a:xfrm>
            <a:prstGeom prst="rect">
              <a:avLst/>
            </a:prstGeom>
            <a:solidFill>
              <a:srgbClr val="FFFFFF"/>
            </a:solidFill>
            <a:ln w="9525">
              <a:solidFill>
                <a:srgbClr val="FF0000"/>
              </a:solidFill>
              <a:miter lim="800000"/>
              <a:headEnd/>
              <a:tailEnd/>
            </a:ln>
          </p:spPr>
          <p:txBody>
            <a:bodyPr/>
            <a:lstStyle/>
            <a:p>
              <a:endParaRPr lang="hu-HU">
                <a:latin typeface="Calibri" pitchFamily="34" charset="0"/>
              </a:endParaRPr>
            </a:p>
          </p:txBody>
        </p:sp>
        <p:sp>
          <p:nvSpPr>
            <p:cNvPr id="132103" name="Freeform 6"/>
            <p:cNvSpPr>
              <a:spLocks/>
            </p:cNvSpPr>
            <p:nvPr/>
          </p:nvSpPr>
          <p:spPr bwMode="auto">
            <a:xfrm>
              <a:off x="2864" y="2144"/>
              <a:ext cx="1080" cy="2160"/>
            </a:xfrm>
            <a:custGeom>
              <a:avLst/>
              <a:gdLst>
                <a:gd name="T0" fmla="*/ 0 w 1080"/>
                <a:gd name="T1" fmla="*/ 0 h 2160"/>
                <a:gd name="T2" fmla="*/ 1080 w 1080"/>
                <a:gd name="T3" fmla="*/ 1620 h 2160"/>
                <a:gd name="T4" fmla="*/ 1080 w 1080"/>
                <a:gd name="T5" fmla="*/ 2160 h 2160"/>
                <a:gd name="T6" fmla="*/ 0 w 1080"/>
                <a:gd name="T7" fmla="*/ 540 h 2160"/>
                <a:gd name="T8" fmla="*/ 0 w 1080"/>
                <a:gd name="T9" fmla="*/ 0 h 2160"/>
                <a:gd name="T10" fmla="*/ 0 60000 65536"/>
                <a:gd name="T11" fmla="*/ 0 60000 65536"/>
                <a:gd name="T12" fmla="*/ 0 60000 65536"/>
                <a:gd name="T13" fmla="*/ 0 60000 65536"/>
                <a:gd name="T14" fmla="*/ 0 60000 65536"/>
                <a:gd name="T15" fmla="*/ 0 w 1080"/>
                <a:gd name="T16" fmla="*/ 0 h 2160"/>
                <a:gd name="T17" fmla="*/ 1080 w 1080"/>
                <a:gd name="T18" fmla="*/ 2160 h 2160"/>
              </a:gdLst>
              <a:ahLst/>
              <a:cxnLst>
                <a:cxn ang="T10">
                  <a:pos x="T0" y="T1"/>
                </a:cxn>
                <a:cxn ang="T11">
                  <a:pos x="T2" y="T3"/>
                </a:cxn>
                <a:cxn ang="T12">
                  <a:pos x="T4" y="T5"/>
                </a:cxn>
                <a:cxn ang="T13">
                  <a:pos x="T6" y="T7"/>
                </a:cxn>
                <a:cxn ang="T14">
                  <a:pos x="T8" y="T9"/>
                </a:cxn>
              </a:cxnLst>
              <a:rect l="T15" t="T16" r="T17" b="T18"/>
              <a:pathLst>
                <a:path w="1080" h="2160">
                  <a:moveTo>
                    <a:pt x="0" y="0"/>
                  </a:moveTo>
                  <a:lnTo>
                    <a:pt x="1080" y="1620"/>
                  </a:lnTo>
                  <a:lnTo>
                    <a:pt x="1080" y="2160"/>
                  </a:lnTo>
                  <a:lnTo>
                    <a:pt x="0" y="540"/>
                  </a:lnTo>
                  <a:lnTo>
                    <a:pt x="0" y="0"/>
                  </a:lnTo>
                  <a:close/>
                </a:path>
              </a:pathLst>
            </a:custGeom>
            <a:solidFill>
              <a:srgbClr val="FF0000"/>
            </a:solidFill>
            <a:ln w="9525">
              <a:solidFill>
                <a:srgbClr val="000000"/>
              </a:solidFill>
              <a:round/>
              <a:headEnd/>
              <a:tailEnd/>
            </a:ln>
          </p:spPr>
          <p:txBody>
            <a:bodyPr/>
            <a:lstStyle/>
            <a:p>
              <a:endParaRPr lang="hu-HU"/>
            </a:p>
          </p:txBody>
        </p:sp>
        <p:sp>
          <p:nvSpPr>
            <p:cNvPr id="132104" name="Freeform 5"/>
            <p:cNvSpPr>
              <a:spLocks/>
            </p:cNvSpPr>
            <p:nvPr/>
          </p:nvSpPr>
          <p:spPr bwMode="auto">
            <a:xfrm>
              <a:off x="2864" y="4304"/>
              <a:ext cx="1080" cy="2160"/>
            </a:xfrm>
            <a:custGeom>
              <a:avLst/>
              <a:gdLst>
                <a:gd name="T0" fmla="*/ 0 w 1080"/>
                <a:gd name="T1" fmla="*/ 0 h 2160"/>
                <a:gd name="T2" fmla="*/ 1080 w 1080"/>
                <a:gd name="T3" fmla="*/ 1620 h 2160"/>
                <a:gd name="T4" fmla="*/ 1080 w 1080"/>
                <a:gd name="T5" fmla="*/ 2160 h 2160"/>
                <a:gd name="T6" fmla="*/ 0 w 1080"/>
                <a:gd name="T7" fmla="*/ 540 h 2160"/>
                <a:gd name="T8" fmla="*/ 0 w 1080"/>
                <a:gd name="T9" fmla="*/ 0 h 2160"/>
                <a:gd name="T10" fmla="*/ 0 60000 65536"/>
                <a:gd name="T11" fmla="*/ 0 60000 65536"/>
                <a:gd name="T12" fmla="*/ 0 60000 65536"/>
                <a:gd name="T13" fmla="*/ 0 60000 65536"/>
                <a:gd name="T14" fmla="*/ 0 60000 65536"/>
                <a:gd name="T15" fmla="*/ 0 w 1080"/>
                <a:gd name="T16" fmla="*/ 0 h 2160"/>
                <a:gd name="T17" fmla="*/ 1080 w 1080"/>
                <a:gd name="T18" fmla="*/ 2160 h 2160"/>
              </a:gdLst>
              <a:ahLst/>
              <a:cxnLst>
                <a:cxn ang="T10">
                  <a:pos x="T0" y="T1"/>
                </a:cxn>
                <a:cxn ang="T11">
                  <a:pos x="T2" y="T3"/>
                </a:cxn>
                <a:cxn ang="T12">
                  <a:pos x="T4" y="T5"/>
                </a:cxn>
                <a:cxn ang="T13">
                  <a:pos x="T6" y="T7"/>
                </a:cxn>
                <a:cxn ang="T14">
                  <a:pos x="T8" y="T9"/>
                </a:cxn>
              </a:cxnLst>
              <a:rect l="T15" t="T16" r="T17" b="T18"/>
              <a:pathLst>
                <a:path w="1080" h="2160">
                  <a:moveTo>
                    <a:pt x="0" y="0"/>
                  </a:moveTo>
                  <a:lnTo>
                    <a:pt x="1080" y="1620"/>
                  </a:lnTo>
                  <a:lnTo>
                    <a:pt x="1080" y="2160"/>
                  </a:lnTo>
                  <a:lnTo>
                    <a:pt x="0" y="540"/>
                  </a:lnTo>
                  <a:lnTo>
                    <a:pt x="0" y="0"/>
                  </a:lnTo>
                  <a:close/>
                </a:path>
              </a:pathLst>
            </a:custGeom>
            <a:solidFill>
              <a:srgbClr val="FF0000"/>
            </a:solidFill>
            <a:ln w="9525">
              <a:solidFill>
                <a:srgbClr val="000000"/>
              </a:solidFill>
              <a:round/>
              <a:headEnd/>
              <a:tailEnd/>
            </a:ln>
          </p:spPr>
          <p:txBody>
            <a:bodyPr/>
            <a:lstStyle/>
            <a:p>
              <a:endParaRPr lang="hu-HU"/>
            </a:p>
          </p:txBody>
        </p:sp>
        <p:sp>
          <p:nvSpPr>
            <p:cNvPr id="132105" name="Freeform 4"/>
            <p:cNvSpPr>
              <a:spLocks/>
            </p:cNvSpPr>
            <p:nvPr/>
          </p:nvSpPr>
          <p:spPr bwMode="auto">
            <a:xfrm>
              <a:off x="2864" y="3224"/>
              <a:ext cx="1080" cy="2160"/>
            </a:xfrm>
            <a:custGeom>
              <a:avLst/>
              <a:gdLst>
                <a:gd name="T0" fmla="*/ 0 w 1080"/>
                <a:gd name="T1" fmla="*/ 0 h 2160"/>
                <a:gd name="T2" fmla="*/ 1080 w 1080"/>
                <a:gd name="T3" fmla="*/ 1620 h 2160"/>
                <a:gd name="T4" fmla="*/ 1080 w 1080"/>
                <a:gd name="T5" fmla="*/ 2160 h 2160"/>
                <a:gd name="T6" fmla="*/ 0 w 1080"/>
                <a:gd name="T7" fmla="*/ 540 h 2160"/>
                <a:gd name="T8" fmla="*/ 0 w 1080"/>
                <a:gd name="T9" fmla="*/ 0 h 2160"/>
                <a:gd name="T10" fmla="*/ 0 60000 65536"/>
                <a:gd name="T11" fmla="*/ 0 60000 65536"/>
                <a:gd name="T12" fmla="*/ 0 60000 65536"/>
                <a:gd name="T13" fmla="*/ 0 60000 65536"/>
                <a:gd name="T14" fmla="*/ 0 60000 65536"/>
                <a:gd name="T15" fmla="*/ 0 w 1080"/>
                <a:gd name="T16" fmla="*/ 0 h 2160"/>
                <a:gd name="T17" fmla="*/ 1080 w 1080"/>
                <a:gd name="T18" fmla="*/ 2160 h 2160"/>
              </a:gdLst>
              <a:ahLst/>
              <a:cxnLst>
                <a:cxn ang="T10">
                  <a:pos x="T0" y="T1"/>
                </a:cxn>
                <a:cxn ang="T11">
                  <a:pos x="T2" y="T3"/>
                </a:cxn>
                <a:cxn ang="T12">
                  <a:pos x="T4" y="T5"/>
                </a:cxn>
                <a:cxn ang="T13">
                  <a:pos x="T6" y="T7"/>
                </a:cxn>
                <a:cxn ang="T14">
                  <a:pos x="T8" y="T9"/>
                </a:cxn>
              </a:cxnLst>
              <a:rect l="T15" t="T16" r="T17" b="T18"/>
              <a:pathLst>
                <a:path w="1080" h="2160">
                  <a:moveTo>
                    <a:pt x="0" y="0"/>
                  </a:moveTo>
                  <a:lnTo>
                    <a:pt x="1080" y="1620"/>
                  </a:lnTo>
                  <a:lnTo>
                    <a:pt x="1080" y="2160"/>
                  </a:lnTo>
                  <a:lnTo>
                    <a:pt x="0" y="540"/>
                  </a:lnTo>
                  <a:lnTo>
                    <a:pt x="0" y="0"/>
                  </a:lnTo>
                  <a:close/>
                </a:path>
              </a:pathLst>
            </a:custGeom>
            <a:solidFill>
              <a:srgbClr val="FF0000"/>
            </a:solidFill>
            <a:ln w="9525">
              <a:solidFill>
                <a:srgbClr val="000000"/>
              </a:solidFill>
              <a:round/>
              <a:headEnd/>
              <a:tailEnd/>
            </a:ln>
          </p:spPr>
          <p:txBody>
            <a:bodyPr/>
            <a:lstStyle/>
            <a:p>
              <a:endParaRPr lang="hu-HU"/>
            </a:p>
          </p:txBody>
        </p:sp>
        <p:sp>
          <p:nvSpPr>
            <p:cNvPr id="132106" name="Line 3"/>
            <p:cNvSpPr>
              <a:spLocks noChangeShapeType="1"/>
            </p:cNvSpPr>
            <p:nvPr/>
          </p:nvSpPr>
          <p:spPr bwMode="auto">
            <a:xfrm>
              <a:off x="2864" y="3764"/>
              <a:ext cx="1080" cy="0"/>
            </a:xfrm>
            <a:prstGeom prst="line">
              <a:avLst/>
            </a:prstGeom>
            <a:noFill/>
            <a:ln w="9525">
              <a:solidFill>
                <a:srgbClr val="C0C0C0"/>
              </a:solidFill>
              <a:round/>
              <a:headEnd/>
              <a:tailEnd/>
            </a:ln>
          </p:spPr>
          <p:txBody>
            <a:bodyPr/>
            <a:lstStyle/>
            <a:p>
              <a:endParaRPr lang="hu-HU"/>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50938" y="428625"/>
            <a:ext cx="7793037" cy="1344613"/>
          </a:xfrm>
        </p:spPr>
        <p:txBody>
          <a:bodyPr/>
          <a:lstStyle/>
          <a:p>
            <a:pPr eaLnBrk="1" hangingPunct="1"/>
            <a:r>
              <a:rPr lang="hu-HU" sz="3200" b="1" smtClean="0"/>
              <a:t>Galilei szerepe mai modern</a:t>
            </a:r>
            <a:br>
              <a:rPr lang="hu-HU" sz="3200" b="1" smtClean="0"/>
            </a:br>
            <a:r>
              <a:rPr lang="hu-HU" sz="3200" b="1" smtClean="0"/>
              <a:t>világképünk kialakulásában</a:t>
            </a:r>
            <a:r>
              <a:rPr lang="hu-HU" sz="3200" smtClean="0">
                <a:solidFill>
                  <a:srgbClr val="EF551F"/>
                </a:solidFill>
              </a:rPr>
              <a:t>  </a:t>
            </a:r>
            <a:endParaRPr lang="hu-HU" sz="3600" smtClean="0"/>
          </a:p>
        </p:txBody>
      </p:sp>
      <p:sp>
        <p:nvSpPr>
          <p:cNvPr id="3075" name="Rectangle 3"/>
          <p:cNvSpPr>
            <a:spLocks noGrp="1" noChangeArrowheads="1"/>
          </p:cNvSpPr>
          <p:nvPr>
            <p:ph type="body" idx="1"/>
          </p:nvPr>
        </p:nvSpPr>
        <p:spPr>
          <a:xfrm>
            <a:off x="250825" y="1844675"/>
            <a:ext cx="8704263" cy="4537075"/>
          </a:xfrm>
        </p:spPr>
        <p:txBody>
          <a:bodyPr rtlCol="0">
            <a:normAutofit/>
          </a:bodyPr>
          <a:lstStyle/>
          <a:p>
            <a:pPr eaLnBrk="1" fontAlgn="auto" hangingPunct="1">
              <a:spcAft>
                <a:spcPts val="0"/>
              </a:spcAft>
              <a:buFont typeface="Wingdings" pitchFamily="2" charset="2"/>
              <a:buNone/>
              <a:defRPr/>
            </a:pPr>
            <a:endParaRPr lang="hu-HU" sz="1050" b="1" dirty="0" smtClean="0">
              <a:solidFill>
                <a:schemeClr val="tx2"/>
              </a:solidFill>
            </a:endParaRPr>
          </a:p>
          <a:p>
            <a:pPr eaLnBrk="1" fontAlgn="auto" hangingPunct="1">
              <a:spcAft>
                <a:spcPts val="0"/>
              </a:spcAft>
              <a:buFont typeface="Wingdings" pitchFamily="2" charset="2"/>
              <a:buNone/>
              <a:defRPr/>
            </a:pPr>
            <a:r>
              <a:rPr lang="hu-HU" sz="4000" b="1" dirty="0" smtClean="0">
                <a:solidFill>
                  <a:schemeClr val="tx2"/>
                </a:solidFill>
              </a:rPr>
              <a:t> </a:t>
            </a:r>
          </a:p>
          <a:p>
            <a:pPr eaLnBrk="1" fontAlgn="auto" hangingPunct="1">
              <a:spcAft>
                <a:spcPts val="0"/>
              </a:spcAft>
              <a:buFont typeface="Wingdings" pitchFamily="2" charset="2"/>
              <a:buNone/>
              <a:defRPr/>
            </a:pPr>
            <a:endParaRPr lang="hu-HU" sz="1400" b="1" dirty="0" smtClean="0">
              <a:solidFill>
                <a:schemeClr val="tx2"/>
              </a:solidFill>
            </a:endParaRPr>
          </a:p>
          <a:p>
            <a:pPr eaLnBrk="1" fontAlgn="auto" hangingPunct="1">
              <a:spcAft>
                <a:spcPts val="0"/>
              </a:spcAft>
              <a:buFont typeface="Wingdings" pitchFamily="2" charset="2"/>
              <a:buNone/>
              <a:defRPr/>
            </a:pPr>
            <a:endParaRPr lang="hu-HU" sz="1400" b="1" dirty="0" smtClean="0">
              <a:solidFill>
                <a:schemeClr val="tx2"/>
              </a:solidFill>
            </a:endParaRPr>
          </a:p>
          <a:p>
            <a:pPr eaLnBrk="1" fontAlgn="auto" hangingPunct="1">
              <a:spcAft>
                <a:spcPts val="0"/>
              </a:spcAft>
              <a:buFont typeface="Wingdings" pitchFamily="2" charset="2"/>
              <a:buNone/>
              <a:defRPr/>
            </a:pPr>
            <a:endParaRPr lang="hu-HU" sz="1400" b="1" dirty="0" smtClean="0">
              <a:solidFill>
                <a:schemeClr val="tx2"/>
              </a:solidFill>
            </a:endParaRPr>
          </a:p>
          <a:p>
            <a:pPr eaLnBrk="1" fontAlgn="auto" hangingPunct="1">
              <a:spcAft>
                <a:spcPts val="0"/>
              </a:spcAft>
              <a:buFont typeface="Wingdings" pitchFamily="2" charset="2"/>
              <a:buNone/>
              <a:defRPr/>
            </a:pPr>
            <a:endParaRPr lang="hu-HU" sz="1400" b="1" dirty="0" smtClean="0">
              <a:solidFill>
                <a:schemeClr val="tx2"/>
              </a:solidFill>
            </a:endParaRPr>
          </a:p>
          <a:p>
            <a:pPr eaLnBrk="1" fontAlgn="auto" hangingPunct="1">
              <a:spcAft>
                <a:spcPts val="0"/>
              </a:spcAft>
              <a:buFont typeface="Wingdings" pitchFamily="2" charset="2"/>
              <a:buNone/>
              <a:defRPr/>
            </a:pPr>
            <a:endParaRPr lang="hu-HU" sz="1400" b="1" dirty="0" smtClean="0">
              <a:solidFill>
                <a:schemeClr val="tx2"/>
              </a:solidFill>
            </a:endParaRPr>
          </a:p>
          <a:p>
            <a:pPr eaLnBrk="1" fontAlgn="auto" hangingPunct="1">
              <a:spcAft>
                <a:spcPts val="0"/>
              </a:spcAft>
              <a:buFont typeface="Wingdings" pitchFamily="2" charset="2"/>
              <a:buNone/>
              <a:defRPr/>
            </a:pPr>
            <a:r>
              <a:rPr lang="hu-HU" sz="1400" b="1" dirty="0" smtClean="0">
                <a:solidFill>
                  <a:schemeClr val="tx2"/>
                </a:solidFill>
              </a:rPr>
              <a:t>Radnóti Katalin</a:t>
            </a:r>
          </a:p>
          <a:p>
            <a:pPr eaLnBrk="1" fontAlgn="auto" hangingPunct="1">
              <a:spcAft>
                <a:spcPts val="0"/>
              </a:spcAft>
              <a:buFont typeface="Wingdings" pitchFamily="2" charset="2"/>
              <a:buNone/>
              <a:defRPr/>
            </a:pPr>
            <a:r>
              <a:rPr lang="hu-HU" sz="1400" b="1" dirty="0" smtClean="0">
                <a:solidFill>
                  <a:schemeClr val="tx2"/>
                </a:solidFill>
              </a:rPr>
              <a:t>ELTE TTK Fizikai Intézet</a:t>
            </a:r>
          </a:p>
          <a:p>
            <a:pPr eaLnBrk="1" fontAlgn="auto" hangingPunct="1">
              <a:spcAft>
                <a:spcPts val="0"/>
              </a:spcAft>
              <a:buFont typeface="Wingdings" pitchFamily="2" charset="2"/>
              <a:buNone/>
              <a:defRPr/>
            </a:pPr>
            <a:r>
              <a:rPr lang="hu-HU" sz="1400" b="1" dirty="0" smtClean="0">
                <a:solidFill>
                  <a:schemeClr val="tx2"/>
                </a:solidFill>
                <a:hlinkClick r:id="rId2"/>
              </a:rPr>
              <a:t>rad8012@</a:t>
            </a:r>
            <a:r>
              <a:rPr lang="hu-HU" sz="1400" b="1" dirty="0" err="1" smtClean="0">
                <a:solidFill>
                  <a:schemeClr val="tx2"/>
                </a:solidFill>
                <a:hlinkClick r:id="rId2"/>
              </a:rPr>
              <a:t>helka.iif.hu</a:t>
            </a:r>
            <a:endParaRPr lang="hu-HU" sz="1400" b="1" dirty="0" smtClean="0">
              <a:solidFill>
                <a:schemeClr val="tx2"/>
              </a:solidFill>
            </a:endParaRPr>
          </a:p>
          <a:p>
            <a:pPr eaLnBrk="1" fontAlgn="auto" hangingPunct="1">
              <a:spcAft>
                <a:spcPts val="0"/>
              </a:spcAft>
              <a:buFont typeface="Wingdings" pitchFamily="2" charset="2"/>
              <a:buNone/>
              <a:defRPr/>
            </a:pPr>
            <a:r>
              <a:rPr lang="en-GB" sz="1400" b="1" dirty="0" smtClean="0">
                <a:solidFill>
                  <a:schemeClr val="tx2"/>
                </a:solidFill>
                <a:hlinkClick r:id="rId3"/>
              </a:rPr>
              <a:t>http://members.iif.hu/rad8012/</a:t>
            </a:r>
            <a:endParaRPr lang="hu-HU" sz="6600" b="1" dirty="0" smtClean="0">
              <a:solidFill>
                <a:schemeClr val="tx2"/>
              </a:solidFill>
            </a:endParaRPr>
          </a:p>
          <a:p>
            <a:pPr algn="ctr" eaLnBrk="1" fontAlgn="auto" hangingPunct="1">
              <a:spcAft>
                <a:spcPts val="0"/>
              </a:spcAft>
              <a:buFont typeface="Wingdings" pitchFamily="2" charset="2"/>
              <a:buNone/>
              <a:defRPr/>
            </a:pPr>
            <a:endParaRPr lang="hu-HU" sz="2800" b="1" dirty="0" smtClean="0">
              <a:solidFill>
                <a:schemeClr val="tx2"/>
              </a:solidFill>
            </a:endParaRPr>
          </a:p>
        </p:txBody>
      </p:sp>
      <p:pic>
        <p:nvPicPr>
          <p:cNvPr id="133124" name="Picture 6" descr="http://upload.wikimedia.org/wikipedia/commons/thumb/c/cc/Galileo.arp.300pix.jpg/180px-Galileo.arp.300pix.jpg">
            <a:hlinkClick r:id="rId4" tooltip="Galileo Galilei"/>
          </p:cNvPr>
          <p:cNvPicPr>
            <a:picLocks noChangeAspect="1" noChangeArrowheads="1"/>
          </p:cNvPicPr>
          <p:nvPr/>
        </p:nvPicPr>
        <p:blipFill>
          <a:blip r:embed="rId5"/>
          <a:srcRect/>
          <a:stretch>
            <a:fillRect/>
          </a:stretch>
        </p:blipFill>
        <p:spPr bwMode="auto">
          <a:xfrm>
            <a:off x="4429125" y="2308225"/>
            <a:ext cx="2890838" cy="354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ím 1"/>
          <p:cNvSpPr>
            <a:spLocks noGrp="1"/>
          </p:cNvSpPr>
          <p:nvPr>
            <p:ph type="title"/>
          </p:nvPr>
        </p:nvSpPr>
        <p:spPr/>
        <p:txBody>
          <a:bodyPr/>
          <a:lstStyle/>
          <a:p>
            <a:pPr eaLnBrk="1" hangingPunct="1"/>
            <a:r>
              <a:rPr lang="hu-HU" smtClean="0"/>
              <a:t>A csillagászat éve 2009</a:t>
            </a:r>
          </a:p>
        </p:txBody>
      </p:sp>
      <p:sp>
        <p:nvSpPr>
          <p:cNvPr id="6147" name="Tartalom helye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hu-HU" sz="2400" dirty="0" smtClean="0">
                <a:solidFill>
                  <a:schemeClr val="tx2">
                    <a:lumMod val="75000"/>
                  </a:schemeClr>
                </a:solidFill>
              </a:rPr>
              <a:t>1609-ben elsőként végzett egy valószínűleg általa átalakított távcső segítségével csillagászati megfigyelést (magát a távcsövet az azt megelőző években holland optikusok alkották meg, s elsősorban a tengeri hajózásnál használták). </a:t>
            </a:r>
          </a:p>
          <a:p>
            <a:pPr eaLnBrk="1" fontAlgn="auto" hangingPunct="1">
              <a:spcAft>
                <a:spcPts val="0"/>
              </a:spcAft>
              <a:buFont typeface="Arial" pitchFamily="34" charset="0"/>
              <a:buChar char="•"/>
              <a:defRPr/>
            </a:pPr>
            <a:r>
              <a:rPr lang="hu-HU" sz="2400" dirty="0" smtClean="0">
                <a:solidFill>
                  <a:schemeClr val="tx2">
                    <a:lumMod val="75000"/>
                  </a:schemeClr>
                </a:solidFill>
              </a:rPr>
              <a:t>Az 1609-es Galilei-féle csillagászati megfigyelések emlékére a 2009-es évet az ENSZ a Csillagászat Nemzetközi Évének nyilvánította.</a:t>
            </a:r>
          </a:p>
          <a:p>
            <a:pPr eaLnBrk="1" fontAlgn="auto" hangingPunct="1">
              <a:spcAft>
                <a:spcPts val="0"/>
              </a:spcAft>
              <a:buFont typeface="Arial" pitchFamily="34" charset="0"/>
              <a:buChar char="•"/>
              <a:defRPr/>
            </a:pPr>
            <a:endParaRPr lang="hu-HU" dirty="0" smtClean="0"/>
          </a:p>
        </p:txBody>
      </p:sp>
      <p:pic>
        <p:nvPicPr>
          <p:cNvPr id="134148" name="Kép 1"/>
          <p:cNvPicPr>
            <a:picLocks noChangeAspect="1" noChangeArrowheads="1"/>
          </p:cNvPicPr>
          <p:nvPr/>
        </p:nvPicPr>
        <p:blipFill>
          <a:blip r:embed="rId2"/>
          <a:srcRect/>
          <a:stretch>
            <a:fillRect/>
          </a:stretch>
        </p:blipFill>
        <p:spPr bwMode="auto">
          <a:xfrm>
            <a:off x="2413000" y="5051425"/>
            <a:ext cx="3587750" cy="13779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ím 1"/>
          <p:cNvSpPr>
            <a:spLocks noGrp="1"/>
          </p:cNvSpPr>
          <p:nvPr>
            <p:ph type="title"/>
          </p:nvPr>
        </p:nvSpPr>
        <p:spPr/>
        <p:txBody>
          <a:bodyPr/>
          <a:lstStyle/>
          <a:p>
            <a:pPr eaLnBrk="1" hangingPunct="1"/>
            <a:r>
              <a:rPr lang="hu-HU" sz="3200" smtClean="0"/>
              <a:t>A </a:t>
            </a:r>
            <a:r>
              <a:rPr lang="hu-HU" sz="3200" i="1" smtClean="0"/>
              <a:t>v(t)</a:t>
            </a:r>
            <a:r>
              <a:rPr lang="hu-HU" sz="3200" smtClean="0"/>
              <a:t> függvény grafikus </a:t>
            </a:r>
            <a:br>
              <a:rPr lang="hu-HU" sz="3200" smtClean="0"/>
            </a:br>
            <a:r>
              <a:rPr lang="hu-HU" sz="3200" smtClean="0"/>
              <a:t>„integrálása”</a:t>
            </a:r>
          </a:p>
        </p:txBody>
      </p:sp>
      <p:sp>
        <p:nvSpPr>
          <p:cNvPr id="20483" name="Tartalom helye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hu-HU" sz="2000" dirty="0" smtClean="0">
                <a:solidFill>
                  <a:schemeClr val="tx2">
                    <a:lumMod val="75000"/>
                  </a:schemeClr>
                </a:solidFill>
              </a:rPr>
              <a:t>Az AC, CI és IO időegységek egyformák. </a:t>
            </a:r>
          </a:p>
          <a:p>
            <a:pPr eaLnBrk="1" fontAlgn="auto" hangingPunct="1">
              <a:spcAft>
                <a:spcPts val="0"/>
              </a:spcAft>
              <a:buFont typeface="Wingdings" pitchFamily="2" charset="2"/>
              <a:buNone/>
              <a:defRPr/>
            </a:pPr>
            <a:r>
              <a:rPr lang="hu-HU" sz="2000" dirty="0" smtClean="0">
                <a:solidFill>
                  <a:schemeClr val="tx2">
                    <a:lumMod val="75000"/>
                  </a:schemeClr>
                </a:solidFill>
              </a:rPr>
              <a:t>Az első időegység (AC) alatt megtett út az </a:t>
            </a:r>
          </a:p>
          <a:p>
            <a:pPr eaLnBrk="1" fontAlgn="auto" hangingPunct="1">
              <a:spcAft>
                <a:spcPts val="0"/>
              </a:spcAft>
              <a:buFont typeface="Wingdings" pitchFamily="2" charset="2"/>
              <a:buNone/>
              <a:defRPr/>
            </a:pPr>
            <a:r>
              <a:rPr lang="hu-HU" sz="2000" dirty="0" smtClean="0">
                <a:solidFill>
                  <a:schemeClr val="tx2">
                    <a:lumMod val="75000"/>
                  </a:schemeClr>
                </a:solidFill>
              </a:rPr>
              <a:t>ACB terület, mely megegyezik az </a:t>
            </a:r>
          </a:p>
          <a:p>
            <a:pPr eaLnBrk="1" fontAlgn="auto" hangingPunct="1">
              <a:spcAft>
                <a:spcPts val="0"/>
              </a:spcAft>
              <a:buFont typeface="Wingdings" pitchFamily="2" charset="2"/>
              <a:buNone/>
              <a:defRPr/>
            </a:pPr>
            <a:r>
              <a:rPr lang="hu-HU" sz="2000" dirty="0" smtClean="0">
                <a:solidFill>
                  <a:schemeClr val="tx2">
                    <a:lumMod val="75000"/>
                  </a:schemeClr>
                </a:solidFill>
              </a:rPr>
              <a:t>ACDE területtel. A második időegység alatt </a:t>
            </a:r>
          </a:p>
          <a:p>
            <a:pPr eaLnBrk="1" fontAlgn="auto" hangingPunct="1">
              <a:spcAft>
                <a:spcPts val="0"/>
              </a:spcAft>
              <a:buFont typeface="Wingdings" pitchFamily="2" charset="2"/>
              <a:buNone/>
              <a:defRPr/>
            </a:pPr>
            <a:r>
              <a:rPr lang="hu-HU" sz="2000" dirty="0" smtClean="0">
                <a:solidFill>
                  <a:schemeClr val="tx2">
                    <a:lumMod val="75000"/>
                  </a:schemeClr>
                </a:solidFill>
              </a:rPr>
              <a:t>(CI) megtett út kiszámításához szintén az </a:t>
            </a:r>
          </a:p>
          <a:p>
            <a:pPr eaLnBrk="1" fontAlgn="auto" hangingPunct="1">
              <a:spcAft>
                <a:spcPts val="0"/>
              </a:spcAft>
              <a:buFont typeface="Wingdings" pitchFamily="2" charset="2"/>
              <a:buNone/>
              <a:defRPr/>
            </a:pPr>
            <a:r>
              <a:rPr lang="hu-HU" sz="2000" dirty="0" smtClean="0">
                <a:solidFill>
                  <a:schemeClr val="tx2">
                    <a:lumMod val="75000"/>
                  </a:schemeClr>
                </a:solidFill>
              </a:rPr>
              <a:t>időintervallum alatti közepes sebességet veszi, </a:t>
            </a:r>
          </a:p>
          <a:p>
            <a:pPr eaLnBrk="1" fontAlgn="auto" hangingPunct="1">
              <a:spcAft>
                <a:spcPts val="0"/>
              </a:spcAft>
              <a:buFont typeface="Wingdings" pitchFamily="2" charset="2"/>
              <a:buNone/>
              <a:defRPr/>
            </a:pPr>
            <a:r>
              <a:rPr lang="hu-HU" sz="2000" dirty="0" smtClean="0">
                <a:solidFill>
                  <a:schemeClr val="tx2">
                    <a:lumMod val="75000"/>
                  </a:schemeClr>
                </a:solidFill>
              </a:rPr>
              <a:t>mely láthatóan háromszorosa az elsőnek. </a:t>
            </a:r>
          </a:p>
          <a:p>
            <a:pPr eaLnBrk="1" fontAlgn="auto" hangingPunct="1">
              <a:spcAft>
                <a:spcPts val="0"/>
              </a:spcAft>
              <a:buFont typeface="Wingdings" pitchFamily="2" charset="2"/>
              <a:buNone/>
              <a:defRPr/>
            </a:pPr>
            <a:r>
              <a:rPr lang="hu-HU" sz="2000" dirty="0" smtClean="0">
                <a:solidFill>
                  <a:schemeClr val="tx2">
                    <a:lumMod val="75000"/>
                  </a:schemeClr>
                </a:solidFill>
              </a:rPr>
              <a:t>Az időintervallum kezdetén meglévő sebességgel két egységnyi utat tenne meg, de ehhez hozzáadódik még egy egység a gyorsulás miatt. </a:t>
            </a:r>
          </a:p>
          <a:p>
            <a:pPr eaLnBrk="1" fontAlgn="auto" hangingPunct="1">
              <a:spcAft>
                <a:spcPts val="0"/>
              </a:spcAft>
              <a:buFont typeface="Arial" pitchFamily="34" charset="0"/>
              <a:buChar char="•"/>
              <a:defRPr/>
            </a:pPr>
            <a:r>
              <a:rPr lang="hu-HU" sz="2000" dirty="0" smtClean="0">
                <a:solidFill>
                  <a:schemeClr val="tx2">
                    <a:lumMod val="75000"/>
                  </a:schemeClr>
                </a:solidFill>
              </a:rPr>
              <a:t>A harmadik (IO) időintervallum alatt ötszöröse a megtett út az elsőnek, mely az előzőhöz hasonlóan látható. És ezek valóban </a:t>
            </a:r>
            <a:r>
              <a:rPr lang="hu-HU" sz="2000" u="sng" dirty="0" smtClean="0">
                <a:solidFill>
                  <a:srgbClr val="00B0F0"/>
                </a:solidFill>
              </a:rPr>
              <a:t>az egymás után következő páratlan számok</a:t>
            </a:r>
            <a:r>
              <a:rPr lang="hu-HU" sz="2000" dirty="0" smtClean="0">
                <a:solidFill>
                  <a:schemeClr val="tx2">
                    <a:lumMod val="75000"/>
                  </a:schemeClr>
                </a:solidFill>
              </a:rPr>
              <a:t>. </a:t>
            </a:r>
          </a:p>
          <a:p>
            <a:pPr eaLnBrk="1" fontAlgn="auto" hangingPunct="1">
              <a:spcAft>
                <a:spcPts val="0"/>
              </a:spcAft>
              <a:buFont typeface="Arial" pitchFamily="34" charset="0"/>
              <a:buChar char="•"/>
              <a:defRPr/>
            </a:pPr>
            <a:endParaRPr lang="hu-HU" dirty="0" smtClean="0"/>
          </a:p>
        </p:txBody>
      </p:sp>
      <p:pic>
        <p:nvPicPr>
          <p:cNvPr id="135172" name="Picture 1" descr="Galilei2"/>
          <p:cNvPicPr>
            <a:picLocks noChangeAspect="1" noChangeArrowheads="1"/>
          </p:cNvPicPr>
          <p:nvPr/>
        </p:nvPicPr>
        <p:blipFill>
          <a:blip r:embed="rId2"/>
          <a:srcRect/>
          <a:stretch>
            <a:fillRect/>
          </a:stretch>
        </p:blipFill>
        <p:spPr bwMode="auto">
          <a:xfrm>
            <a:off x="6643688" y="481013"/>
            <a:ext cx="22860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ím 1"/>
          <p:cNvSpPr>
            <a:spLocks noGrp="1"/>
          </p:cNvSpPr>
          <p:nvPr>
            <p:ph type="title"/>
          </p:nvPr>
        </p:nvSpPr>
        <p:spPr/>
        <p:txBody>
          <a:bodyPr/>
          <a:lstStyle/>
          <a:p>
            <a:pPr eaLnBrk="1" hangingPunct="1"/>
            <a:r>
              <a:rPr lang="hu-HU" sz="4000" smtClean="0"/>
              <a:t>Galileo Galilei élete dióhéjban I.</a:t>
            </a:r>
          </a:p>
        </p:txBody>
      </p:sp>
      <p:sp>
        <p:nvSpPr>
          <p:cNvPr id="3" name="Tartalom helye 2"/>
          <p:cNvSpPr>
            <a:spLocks noGrp="1"/>
          </p:cNvSpPr>
          <p:nvPr>
            <p:ph idx="1"/>
          </p:nvPr>
        </p:nvSpPr>
        <p:spPr/>
        <p:txBody>
          <a:bodyPr rtlCol="0">
            <a:normAutofit/>
          </a:bodyPr>
          <a:lstStyle/>
          <a:p>
            <a:pPr eaLnBrk="1" fontAlgn="auto" hangingPunct="1">
              <a:spcAft>
                <a:spcPts val="0"/>
              </a:spcAft>
              <a:buFont typeface="Wingdings" pitchFamily="2" charset="2"/>
              <a:buNone/>
              <a:defRPr/>
            </a:pPr>
            <a:r>
              <a:rPr lang="hu-HU" dirty="0" smtClean="0">
                <a:solidFill>
                  <a:schemeClr val="tx2">
                    <a:lumMod val="75000"/>
                  </a:schemeClr>
                </a:solidFill>
              </a:rPr>
              <a:t>1564. február 15-én született Pisában.</a:t>
            </a:r>
          </a:p>
          <a:p>
            <a:pPr eaLnBrk="1" fontAlgn="auto" hangingPunct="1">
              <a:spcAft>
                <a:spcPts val="0"/>
              </a:spcAft>
              <a:buFont typeface="Wingdings" pitchFamily="2" charset="2"/>
              <a:buNone/>
              <a:defRPr/>
            </a:pPr>
            <a:r>
              <a:rPr lang="hu-HU" dirty="0" smtClean="0">
                <a:solidFill>
                  <a:schemeClr val="tx2">
                    <a:lumMod val="75000"/>
                  </a:schemeClr>
                </a:solidFill>
              </a:rPr>
              <a:t>Orvosi tanulmányok, majd 1589-ben a pisai egyetem professzora lett. </a:t>
            </a:r>
          </a:p>
        </p:txBody>
      </p:sp>
      <p:pic>
        <p:nvPicPr>
          <p:cNvPr id="136196" name="Picture 4" descr="http://www.tuscany-italy.co.uk/images/leaning-tower-of-pisa.jpg"/>
          <p:cNvPicPr>
            <a:picLocks noChangeAspect="1" noChangeArrowheads="1"/>
          </p:cNvPicPr>
          <p:nvPr/>
        </p:nvPicPr>
        <p:blipFill>
          <a:blip r:embed="rId2"/>
          <a:srcRect/>
          <a:stretch>
            <a:fillRect/>
          </a:stretch>
        </p:blipFill>
        <p:spPr bwMode="auto">
          <a:xfrm>
            <a:off x="4143375" y="3786188"/>
            <a:ext cx="3619500" cy="2857500"/>
          </a:xfrm>
          <a:prstGeom prst="rect">
            <a:avLst/>
          </a:prstGeom>
          <a:noFill/>
          <a:ln w="9525">
            <a:noFill/>
            <a:miter lim="800000"/>
            <a:headEnd/>
            <a:tailEnd/>
          </a:ln>
        </p:spPr>
      </p:pic>
      <p:pic>
        <p:nvPicPr>
          <p:cNvPr id="136197" name="Picture 6" descr="http://upload.wikimedia.org/wikipedia/commons/thumb/7/73/Pisa.Duomo.dome.Riminaldi01.jpg/180px-Pisa.Duomo.dome.Riminaldi01.jpg">
            <a:hlinkClick r:id="rId3" tooltip="Dome of the cathedral of Pisa with the &quot;lamp of Galileo&quot;"/>
          </p:cNvPr>
          <p:cNvPicPr>
            <a:picLocks noChangeAspect="1" noChangeArrowheads="1"/>
          </p:cNvPicPr>
          <p:nvPr/>
        </p:nvPicPr>
        <p:blipFill>
          <a:blip r:embed="rId4"/>
          <a:srcRect/>
          <a:stretch>
            <a:fillRect/>
          </a:stretch>
        </p:blipFill>
        <p:spPr bwMode="auto">
          <a:xfrm>
            <a:off x="1071563" y="4051300"/>
            <a:ext cx="2000250"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ím 1"/>
          <p:cNvSpPr>
            <a:spLocks noGrp="1"/>
          </p:cNvSpPr>
          <p:nvPr>
            <p:ph type="title"/>
          </p:nvPr>
        </p:nvSpPr>
        <p:spPr/>
        <p:txBody>
          <a:bodyPr/>
          <a:lstStyle/>
          <a:p>
            <a:pPr eaLnBrk="1" hangingPunct="1"/>
            <a:endParaRPr lang="hu-HU" smtClean="0"/>
          </a:p>
        </p:txBody>
      </p:sp>
      <p:sp>
        <p:nvSpPr>
          <p:cNvPr id="137219" name="Tartalom helye 2"/>
          <p:cNvSpPr>
            <a:spLocks noGrp="1"/>
          </p:cNvSpPr>
          <p:nvPr>
            <p:ph idx="1"/>
          </p:nvPr>
        </p:nvSpPr>
        <p:spPr/>
        <p:txBody>
          <a:bodyPr/>
          <a:lstStyle/>
          <a:p>
            <a:pPr eaLnBrk="1" hangingPunct="1"/>
            <a:endParaRPr lang="hu-HU" smtClean="0"/>
          </a:p>
        </p:txBody>
      </p:sp>
      <p:pic>
        <p:nvPicPr>
          <p:cNvPr id="137220" name="Picture 2"/>
          <p:cNvPicPr>
            <a:picLocks noChangeAspect="1" noChangeArrowheads="1"/>
          </p:cNvPicPr>
          <p:nvPr/>
        </p:nvPicPr>
        <p:blipFill>
          <a:blip r:embed="rId2"/>
          <a:srcRect/>
          <a:stretch>
            <a:fillRect/>
          </a:stretch>
        </p:blipFill>
        <p:spPr bwMode="auto">
          <a:xfrm>
            <a:off x="19050" y="352425"/>
            <a:ext cx="910590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228600" y="5867400"/>
            <a:ext cx="1447800" cy="685800"/>
          </a:xfrm>
        </p:spPr>
        <p:txBody>
          <a:bodyPr rtlCol="0">
            <a:normAutofit/>
          </a:bodyPr>
          <a:lstStyle/>
          <a:p>
            <a:pPr eaLnBrk="1" fontAlgn="auto" hangingPunct="1">
              <a:spcAft>
                <a:spcPts val="0"/>
              </a:spcAft>
              <a:buFont typeface="Arial" pitchFamily="34" charset="0"/>
              <a:buNone/>
              <a:defRPr/>
            </a:pPr>
            <a:endParaRPr lang="hu-HU" smtClean="0"/>
          </a:p>
        </p:txBody>
      </p:sp>
      <p:pic>
        <p:nvPicPr>
          <p:cNvPr id="138243" name="Picture 3" descr="G:\színek5. 015.jpg"/>
          <p:cNvPicPr>
            <a:picLocks noChangeAspect="1" noChangeArrowheads="1"/>
          </p:cNvPicPr>
          <p:nvPr/>
        </p:nvPicPr>
        <p:blipFill>
          <a:blip r:embed="rId2"/>
          <a:srcRect/>
          <a:stretch>
            <a:fillRect/>
          </a:stretch>
        </p:blipFill>
        <p:spPr bwMode="auto">
          <a:xfrm>
            <a:off x="304800" y="228600"/>
            <a:ext cx="4800600" cy="6400800"/>
          </a:xfrm>
          <a:prstGeom prst="rect">
            <a:avLst/>
          </a:prstGeom>
          <a:noFill/>
          <a:ln w="9525">
            <a:noFill/>
            <a:miter lim="800000"/>
            <a:headEnd/>
            <a:tailEnd/>
          </a:ln>
        </p:spPr>
      </p:pic>
      <p:sp>
        <p:nvSpPr>
          <p:cNvPr id="138244" name="AutoShape 4"/>
          <p:cNvSpPr>
            <a:spLocks noChangeArrowheads="1"/>
          </p:cNvSpPr>
          <p:nvPr/>
        </p:nvSpPr>
        <p:spPr bwMode="auto">
          <a:xfrm>
            <a:off x="3276600" y="5181600"/>
            <a:ext cx="990600" cy="685800"/>
          </a:xfrm>
          <a:prstGeom prst="leftArrow">
            <a:avLst>
              <a:gd name="adj1" fmla="val 37500"/>
              <a:gd name="adj2" fmla="val 74075"/>
            </a:avLst>
          </a:prstGeom>
          <a:solidFill>
            <a:schemeClr val="hlink"/>
          </a:solidFill>
          <a:ln w="9525">
            <a:solidFill>
              <a:schemeClr val="tx1"/>
            </a:solidFill>
            <a:miter lim="800000"/>
            <a:headEnd/>
            <a:tailEnd/>
          </a:ln>
        </p:spPr>
        <p:txBody>
          <a:bodyPr wrap="none" anchor="ctr"/>
          <a:lstStyle/>
          <a:p>
            <a:endParaRPr lang="hu-HU">
              <a:latin typeface="Calibri" pitchFamily="34" charset="0"/>
            </a:endParaRPr>
          </a:p>
        </p:txBody>
      </p:sp>
      <p:sp>
        <p:nvSpPr>
          <p:cNvPr id="138245" name="Text Box 5"/>
          <p:cNvSpPr txBox="1">
            <a:spLocks noChangeArrowheads="1"/>
          </p:cNvSpPr>
          <p:nvPr/>
        </p:nvSpPr>
        <p:spPr bwMode="auto">
          <a:xfrm>
            <a:off x="4495800" y="5257800"/>
            <a:ext cx="4267200" cy="579438"/>
          </a:xfrm>
          <a:prstGeom prst="rect">
            <a:avLst/>
          </a:prstGeom>
          <a:noFill/>
          <a:ln w="9525">
            <a:noFill/>
            <a:miter lim="800000"/>
            <a:headEnd/>
            <a:tailEnd/>
          </a:ln>
        </p:spPr>
        <p:txBody>
          <a:bodyPr>
            <a:spAutoFit/>
          </a:bodyPr>
          <a:lstStyle/>
          <a:p>
            <a:pPr>
              <a:spcBef>
                <a:spcPct val="50000"/>
              </a:spcBef>
            </a:pPr>
            <a:r>
              <a:rPr lang="hu-HU" sz="3200" b="1">
                <a:solidFill>
                  <a:schemeClr val="hlink"/>
                </a:solidFill>
                <a:latin typeface="Calibri" pitchFamily="34" charset="0"/>
              </a:rPr>
              <a:t>megolvad</a:t>
            </a:r>
          </a:p>
        </p:txBody>
      </p:sp>
      <p:sp>
        <p:nvSpPr>
          <p:cNvPr id="138246" name="AutoShape 6"/>
          <p:cNvSpPr>
            <a:spLocks noChangeArrowheads="1"/>
          </p:cNvSpPr>
          <p:nvPr/>
        </p:nvSpPr>
        <p:spPr bwMode="auto">
          <a:xfrm>
            <a:off x="2971800" y="4800600"/>
            <a:ext cx="990600" cy="685800"/>
          </a:xfrm>
          <a:prstGeom prst="leftArrow">
            <a:avLst>
              <a:gd name="adj1" fmla="val 37500"/>
              <a:gd name="adj2" fmla="val 74075"/>
            </a:avLst>
          </a:prstGeom>
          <a:solidFill>
            <a:schemeClr val="accent1"/>
          </a:solidFill>
          <a:ln w="9525">
            <a:solidFill>
              <a:schemeClr val="tx1"/>
            </a:solidFill>
            <a:miter lim="800000"/>
            <a:headEnd/>
            <a:tailEnd/>
          </a:ln>
        </p:spPr>
        <p:txBody>
          <a:bodyPr wrap="none" anchor="ctr"/>
          <a:lstStyle/>
          <a:p>
            <a:endParaRPr lang="hu-HU">
              <a:latin typeface="Calibri" pitchFamily="34" charset="0"/>
            </a:endParaRPr>
          </a:p>
        </p:txBody>
      </p:sp>
      <p:sp>
        <p:nvSpPr>
          <p:cNvPr id="138247" name="Text Box 7"/>
          <p:cNvSpPr txBox="1">
            <a:spLocks noChangeArrowheads="1"/>
          </p:cNvSpPr>
          <p:nvPr/>
        </p:nvSpPr>
        <p:spPr bwMode="auto">
          <a:xfrm>
            <a:off x="4038600" y="4800600"/>
            <a:ext cx="3886200" cy="579438"/>
          </a:xfrm>
          <a:prstGeom prst="rect">
            <a:avLst/>
          </a:prstGeom>
          <a:noFill/>
          <a:ln w="9525">
            <a:noFill/>
            <a:miter lim="800000"/>
            <a:headEnd/>
            <a:tailEnd/>
          </a:ln>
        </p:spPr>
        <p:txBody>
          <a:bodyPr>
            <a:spAutoFit/>
          </a:bodyPr>
          <a:lstStyle/>
          <a:p>
            <a:pPr>
              <a:spcBef>
                <a:spcPct val="50000"/>
              </a:spcBef>
            </a:pPr>
            <a:r>
              <a:rPr lang="hu-HU" sz="3200" b="1">
                <a:solidFill>
                  <a:schemeClr val="accent1"/>
                </a:solidFill>
                <a:latin typeface="Calibri" pitchFamily="34" charset="0"/>
              </a:rPr>
              <a:t>felszívódik</a:t>
            </a:r>
          </a:p>
        </p:txBody>
      </p:sp>
      <p:sp>
        <p:nvSpPr>
          <p:cNvPr id="138248" name="AutoShape 8"/>
          <p:cNvSpPr>
            <a:spLocks noChangeArrowheads="1"/>
          </p:cNvSpPr>
          <p:nvPr/>
        </p:nvSpPr>
        <p:spPr bwMode="auto">
          <a:xfrm>
            <a:off x="2819400" y="4343400"/>
            <a:ext cx="990600" cy="685800"/>
          </a:xfrm>
          <a:prstGeom prst="leftArrow">
            <a:avLst>
              <a:gd name="adj1" fmla="val 37500"/>
              <a:gd name="adj2" fmla="val 74075"/>
            </a:avLst>
          </a:prstGeom>
          <a:solidFill>
            <a:srgbClr val="FF00FF"/>
          </a:solidFill>
          <a:ln w="9525">
            <a:solidFill>
              <a:schemeClr val="tx1"/>
            </a:solidFill>
            <a:miter lim="800000"/>
            <a:headEnd/>
            <a:tailEnd/>
          </a:ln>
        </p:spPr>
        <p:txBody>
          <a:bodyPr wrap="none" anchor="ctr"/>
          <a:lstStyle/>
          <a:p>
            <a:endParaRPr lang="hu-HU">
              <a:latin typeface="Calibri" pitchFamily="34" charset="0"/>
            </a:endParaRPr>
          </a:p>
        </p:txBody>
      </p:sp>
      <p:sp>
        <p:nvSpPr>
          <p:cNvPr id="138249" name="Text Box 9"/>
          <p:cNvSpPr txBox="1">
            <a:spLocks noChangeArrowheads="1"/>
          </p:cNvSpPr>
          <p:nvPr/>
        </p:nvSpPr>
        <p:spPr bwMode="auto">
          <a:xfrm>
            <a:off x="4038600" y="3733800"/>
            <a:ext cx="4038600" cy="457200"/>
          </a:xfrm>
          <a:prstGeom prst="rect">
            <a:avLst/>
          </a:prstGeom>
          <a:noFill/>
          <a:ln w="9525">
            <a:noFill/>
            <a:miter lim="800000"/>
            <a:headEnd/>
            <a:tailEnd/>
          </a:ln>
        </p:spPr>
        <p:txBody>
          <a:bodyPr>
            <a:spAutoFit/>
          </a:bodyPr>
          <a:lstStyle/>
          <a:p>
            <a:pPr>
              <a:spcBef>
                <a:spcPct val="50000"/>
              </a:spcBef>
            </a:pPr>
            <a:endParaRPr lang="hu-HU">
              <a:latin typeface="Calibri" pitchFamily="34" charset="0"/>
            </a:endParaRPr>
          </a:p>
        </p:txBody>
      </p:sp>
      <p:sp>
        <p:nvSpPr>
          <p:cNvPr id="138250" name="Text Box 10"/>
          <p:cNvSpPr txBox="1">
            <a:spLocks noChangeArrowheads="1"/>
          </p:cNvSpPr>
          <p:nvPr/>
        </p:nvSpPr>
        <p:spPr bwMode="auto">
          <a:xfrm>
            <a:off x="4114800" y="4343400"/>
            <a:ext cx="3886200" cy="457200"/>
          </a:xfrm>
          <a:prstGeom prst="rect">
            <a:avLst/>
          </a:prstGeom>
          <a:noFill/>
          <a:ln w="9525">
            <a:noFill/>
            <a:miter lim="800000"/>
            <a:headEnd/>
            <a:tailEnd/>
          </a:ln>
        </p:spPr>
        <p:txBody>
          <a:bodyPr>
            <a:spAutoFit/>
          </a:bodyPr>
          <a:lstStyle/>
          <a:p>
            <a:pPr>
              <a:spcBef>
                <a:spcPct val="50000"/>
              </a:spcBef>
            </a:pPr>
            <a:endParaRPr lang="hu-HU">
              <a:latin typeface="Calibri" pitchFamily="34" charset="0"/>
            </a:endParaRPr>
          </a:p>
        </p:txBody>
      </p:sp>
      <p:sp>
        <p:nvSpPr>
          <p:cNvPr id="138251" name="Text Box 11"/>
          <p:cNvSpPr txBox="1">
            <a:spLocks noChangeArrowheads="1"/>
          </p:cNvSpPr>
          <p:nvPr/>
        </p:nvSpPr>
        <p:spPr bwMode="auto">
          <a:xfrm>
            <a:off x="3962400" y="4343400"/>
            <a:ext cx="3810000" cy="579438"/>
          </a:xfrm>
          <a:prstGeom prst="rect">
            <a:avLst/>
          </a:prstGeom>
          <a:noFill/>
          <a:ln w="9525">
            <a:noFill/>
            <a:miter lim="800000"/>
            <a:headEnd/>
            <a:tailEnd/>
          </a:ln>
        </p:spPr>
        <p:txBody>
          <a:bodyPr>
            <a:spAutoFit/>
          </a:bodyPr>
          <a:lstStyle/>
          <a:p>
            <a:pPr>
              <a:spcBef>
                <a:spcPct val="50000"/>
              </a:spcBef>
            </a:pPr>
            <a:r>
              <a:rPr lang="hu-HU" sz="3200" b="1">
                <a:solidFill>
                  <a:srgbClr val="FF00FF"/>
                </a:solidFill>
                <a:latin typeface="Calibri" pitchFamily="34" charset="0"/>
              </a:rPr>
              <a:t>elpárolog</a:t>
            </a:r>
          </a:p>
        </p:txBody>
      </p:sp>
      <p:sp>
        <p:nvSpPr>
          <p:cNvPr id="138252" name="AutoShape 12"/>
          <p:cNvSpPr>
            <a:spLocks noChangeArrowheads="1"/>
          </p:cNvSpPr>
          <p:nvPr/>
        </p:nvSpPr>
        <p:spPr bwMode="auto">
          <a:xfrm>
            <a:off x="2743200" y="3962400"/>
            <a:ext cx="990600" cy="685800"/>
          </a:xfrm>
          <a:prstGeom prst="leftArrow">
            <a:avLst>
              <a:gd name="adj1" fmla="val 37500"/>
              <a:gd name="adj2" fmla="val 74075"/>
            </a:avLst>
          </a:prstGeom>
          <a:solidFill>
            <a:srgbClr val="66FFFF"/>
          </a:solidFill>
          <a:ln w="9525">
            <a:solidFill>
              <a:schemeClr val="tx1"/>
            </a:solidFill>
            <a:miter lim="800000"/>
            <a:headEnd/>
            <a:tailEnd/>
          </a:ln>
        </p:spPr>
        <p:txBody>
          <a:bodyPr wrap="none" anchor="ctr"/>
          <a:lstStyle/>
          <a:p>
            <a:endParaRPr lang="hu-HU">
              <a:latin typeface="Calibri" pitchFamily="34" charset="0"/>
            </a:endParaRPr>
          </a:p>
        </p:txBody>
      </p:sp>
      <p:sp>
        <p:nvSpPr>
          <p:cNvPr id="138253" name="Text Box 13"/>
          <p:cNvSpPr txBox="1">
            <a:spLocks noChangeArrowheads="1"/>
          </p:cNvSpPr>
          <p:nvPr/>
        </p:nvSpPr>
        <p:spPr bwMode="auto">
          <a:xfrm>
            <a:off x="3886200" y="3962400"/>
            <a:ext cx="3200400" cy="579438"/>
          </a:xfrm>
          <a:prstGeom prst="rect">
            <a:avLst/>
          </a:prstGeom>
          <a:noFill/>
          <a:ln w="9525">
            <a:noFill/>
            <a:miter lim="800000"/>
            <a:headEnd/>
            <a:tailEnd/>
          </a:ln>
        </p:spPr>
        <p:txBody>
          <a:bodyPr>
            <a:spAutoFit/>
          </a:bodyPr>
          <a:lstStyle/>
          <a:p>
            <a:pPr>
              <a:spcBef>
                <a:spcPct val="50000"/>
              </a:spcBef>
            </a:pPr>
            <a:r>
              <a:rPr lang="hu-HU" sz="3200" b="1">
                <a:solidFill>
                  <a:srgbClr val="66FFFF"/>
                </a:solidFill>
                <a:latin typeface="Calibri" pitchFamily="34" charset="0"/>
              </a:rPr>
              <a:t>hőbomlás</a:t>
            </a:r>
          </a:p>
        </p:txBody>
      </p:sp>
      <p:sp>
        <p:nvSpPr>
          <p:cNvPr id="138254" name="AutoShape 14"/>
          <p:cNvSpPr>
            <a:spLocks noChangeArrowheads="1"/>
          </p:cNvSpPr>
          <p:nvPr/>
        </p:nvSpPr>
        <p:spPr bwMode="auto">
          <a:xfrm>
            <a:off x="3048000" y="3505200"/>
            <a:ext cx="990600" cy="685800"/>
          </a:xfrm>
          <a:prstGeom prst="leftArrow">
            <a:avLst>
              <a:gd name="adj1" fmla="val 37500"/>
              <a:gd name="adj2" fmla="val 74075"/>
            </a:avLst>
          </a:prstGeom>
          <a:solidFill>
            <a:srgbClr val="FF3300"/>
          </a:solidFill>
          <a:ln w="9525">
            <a:solidFill>
              <a:schemeClr val="tx1"/>
            </a:solidFill>
            <a:miter lim="800000"/>
            <a:headEnd/>
            <a:tailEnd/>
          </a:ln>
        </p:spPr>
        <p:txBody>
          <a:bodyPr wrap="none" anchor="ctr"/>
          <a:lstStyle/>
          <a:p>
            <a:pPr algn="ctr"/>
            <a:endParaRPr lang="hu-HU">
              <a:solidFill>
                <a:srgbClr val="FF3300"/>
              </a:solidFill>
              <a:latin typeface="Calibri" pitchFamily="34" charset="0"/>
            </a:endParaRPr>
          </a:p>
        </p:txBody>
      </p:sp>
      <p:sp>
        <p:nvSpPr>
          <p:cNvPr id="138255" name="Text Box 15"/>
          <p:cNvSpPr txBox="1">
            <a:spLocks noChangeArrowheads="1"/>
          </p:cNvSpPr>
          <p:nvPr/>
        </p:nvSpPr>
        <p:spPr bwMode="auto">
          <a:xfrm>
            <a:off x="4114800" y="3505200"/>
            <a:ext cx="3733800" cy="579438"/>
          </a:xfrm>
          <a:prstGeom prst="rect">
            <a:avLst/>
          </a:prstGeom>
          <a:noFill/>
          <a:ln w="9525">
            <a:noFill/>
            <a:miter lim="800000"/>
            <a:headEnd/>
            <a:tailEnd/>
          </a:ln>
        </p:spPr>
        <p:txBody>
          <a:bodyPr>
            <a:spAutoFit/>
          </a:bodyPr>
          <a:lstStyle/>
          <a:p>
            <a:pPr>
              <a:spcBef>
                <a:spcPct val="50000"/>
              </a:spcBef>
            </a:pPr>
            <a:r>
              <a:rPr lang="hu-HU" sz="3200" b="1">
                <a:solidFill>
                  <a:srgbClr val="FF3300"/>
                </a:solidFill>
                <a:latin typeface="Calibri" pitchFamily="34" charset="0"/>
              </a:rPr>
              <a:t>oxidáció</a:t>
            </a:r>
          </a:p>
        </p:txBody>
      </p:sp>
      <p:sp>
        <p:nvSpPr>
          <p:cNvPr id="138256" name="AutoShape 16"/>
          <p:cNvSpPr>
            <a:spLocks noChangeArrowheads="1"/>
          </p:cNvSpPr>
          <p:nvPr/>
        </p:nvSpPr>
        <p:spPr bwMode="auto">
          <a:xfrm>
            <a:off x="3352800" y="3048000"/>
            <a:ext cx="990600" cy="685800"/>
          </a:xfrm>
          <a:prstGeom prst="leftArrow">
            <a:avLst>
              <a:gd name="adj1" fmla="val 37500"/>
              <a:gd name="adj2" fmla="val 74075"/>
            </a:avLst>
          </a:prstGeom>
          <a:solidFill>
            <a:srgbClr val="FFFF00"/>
          </a:solidFill>
          <a:ln w="9525">
            <a:solidFill>
              <a:schemeClr val="tx1"/>
            </a:solidFill>
            <a:miter lim="800000"/>
            <a:headEnd/>
            <a:tailEnd/>
          </a:ln>
        </p:spPr>
        <p:txBody>
          <a:bodyPr wrap="none" anchor="ctr"/>
          <a:lstStyle/>
          <a:p>
            <a:endParaRPr lang="hu-HU">
              <a:latin typeface="Calibri" pitchFamily="34" charset="0"/>
            </a:endParaRPr>
          </a:p>
        </p:txBody>
      </p:sp>
      <p:sp>
        <p:nvSpPr>
          <p:cNvPr id="138257" name="Text Box 17"/>
          <p:cNvSpPr txBox="1">
            <a:spLocks noChangeArrowheads="1"/>
          </p:cNvSpPr>
          <p:nvPr/>
        </p:nvSpPr>
        <p:spPr bwMode="auto">
          <a:xfrm>
            <a:off x="4419600" y="3048000"/>
            <a:ext cx="3429000" cy="579438"/>
          </a:xfrm>
          <a:prstGeom prst="rect">
            <a:avLst/>
          </a:prstGeom>
          <a:noFill/>
          <a:ln w="9525">
            <a:noFill/>
            <a:miter lim="800000"/>
            <a:headEnd/>
            <a:tailEnd/>
          </a:ln>
        </p:spPr>
        <p:txBody>
          <a:bodyPr>
            <a:spAutoFit/>
          </a:bodyPr>
          <a:lstStyle/>
          <a:p>
            <a:pPr>
              <a:spcBef>
                <a:spcPct val="50000"/>
              </a:spcBef>
            </a:pPr>
            <a:r>
              <a:rPr lang="hu-HU" sz="3200" b="1">
                <a:solidFill>
                  <a:srgbClr val="FFFF00"/>
                </a:solidFill>
                <a:latin typeface="Calibri" pitchFamily="34" charset="0"/>
              </a:rPr>
              <a:t>energia-eloszlás</a:t>
            </a:r>
          </a:p>
        </p:txBody>
      </p:sp>
      <p:sp>
        <p:nvSpPr>
          <p:cNvPr id="138258" name="AutoShape 18"/>
          <p:cNvSpPr>
            <a:spLocks noChangeArrowheads="1"/>
          </p:cNvSpPr>
          <p:nvPr/>
        </p:nvSpPr>
        <p:spPr bwMode="auto">
          <a:xfrm>
            <a:off x="3810000" y="2590800"/>
            <a:ext cx="990600" cy="685800"/>
          </a:xfrm>
          <a:prstGeom prst="leftArrow">
            <a:avLst>
              <a:gd name="adj1" fmla="val 37500"/>
              <a:gd name="adj2" fmla="val 74075"/>
            </a:avLst>
          </a:prstGeom>
          <a:solidFill>
            <a:srgbClr val="FF9900"/>
          </a:solidFill>
          <a:ln w="9525">
            <a:solidFill>
              <a:schemeClr val="tx1"/>
            </a:solidFill>
            <a:miter lim="800000"/>
            <a:headEnd/>
            <a:tailEnd/>
          </a:ln>
        </p:spPr>
        <p:txBody>
          <a:bodyPr wrap="none" anchor="ctr"/>
          <a:lstStyle/>
          <a:p>
            <a:pPr algn="ctr"/>
            <a:endParaRPr lang="hu-HU">
              <a:solidFill>
                <a:srgbClr val="FF9900"/>
              </a:solidFill>
              <a:latin typeface="Calibri" pitchFamily="34" charset="0"/>
            </a:endParaRPr>
          </a:p>
        </p:txBody>
      </p:sp>
      <p:sp>
        <p:nvSpPr>
          <p:cNvPr id="138259" name="Text Box 19"/>
          <p:cNvSpPr txBox="1">
            <a:spLocks noChangeArrowheads="1"/>
          </p:cNvSpPr>
          <p:nvPr/>
        </p:nvSpPr>
        <p:spPr bwMode="auto">
          <a:xfrm>
            <a:off x="4953000" y="2590800"/>
            <a:ext cx="3962400" cy="579438"/>
          </a:xfrm>
          <a:prstGeom prst="rect">
            <a:avLst/>
          </a:prstGeom>
          <a:noFill/>
          <a:ln w="9525">
            <a:noFill/>
            <a:miter lim="800000"/>
            <a:headEnd/>
            <a:tailEnd/>
          </a:ln>
        </p:spPr>
        <p:txBody>
          <a:bodyPr>
            <a:spAutoFit/>
          </a:bodyPr>
          <a:lstStyle/>
          <a:p>
            <a:pPr>
              <a:spcBef>
                <a:spcPct val="50000"/>
              </a:spcBef>
            </a:pPr>
            <a:r>
              <a:rPr lang="hu-HU" sz="3200" b="1">
                <a:solidFill>
                  <a:srgbClr val="FF9900"/>
                </a:solidFill>
                <a:latin typeface="Calibri" pitchFamily="34" charset="0"/>
              </a:rPr>
              <a:t>hőmérséklet-eloszlás</a:t>
            </a:r>
          </a:p>
        </p:txBody>
      </p:sp>
      <p:sp>
        <p:nvSpPr>
          <p:cNvPr id="138260" name="AutoShape 20"/>
          <p:cNvSpPr>
            <a:spLocks noChangeArrowheads="1"/>
          </p:cNvSpPr>
          <p:nvPr/>
        </p:nvSpPr>
        <p:spPr bwMode="auto">
          <a:xfrm rot="5306677">
            <a:off x="2133600" y="914400"/>
            <a:ext cx="990600" cy="685800"/>
          </a:xfrm>
          <a:prstGeom prst="leftArrow">
            <a:avLst>
              <a:gd name="adj1" fmla="val 37500"/>
              <a:gd name="adj2" fmla="val 74075"/>
            </a:avLst>
          </a:prstGeom>
          <a:solidFill>
            <a:srgbClr val="FF3300"/>
          </a:solidFill>
          <a:ln w="9525">
            <a:solidFill>
              <a:schemeClr val="tx1"/>
            </a:solidFill>
            <a:miter lim="800000"/>
            <a:headEnd/>
            <a:tailEnd/>
          </a:ln>
        </p:spPr>
        <p:txBody>
          <a:bodyPr wrap="none" anchor="ctr"/>
          <a:lstStyle/>
          <a:p>
            <a:endParaRPr lang="hu-HU">
              <a:latin typeface="Calibri" pitchFamily="34" charset="0"/>
            </a:endParaRPr>
          </a:p>
        </p:txBody>
      </p:sp>
      <p:sp>
        <p:nvSpPr>
          <p:cNvPr id="138261" name="Text Box 21"/>
          <p:cNvSpPr txBox="1">
            <a:spLocks noChangeArrowheads="1"/>
          </p:cNvSpPr>
          <p:nvPr/>
        </p:nvSpPr>
        <p:spPr bwMode="auto">
          <a:xfrm>
            <a:off x="3200400" y="1066800"/>
            <a:ext cx="5334000" cy="579438"/>
          </a:xfrm>
          <a:prstGeom prst="rect">
            <a:avLst/>
          </a:prstGeom>
          <a:noFill/>
          <a:ln w="9525">
            <a:noFill/>
            <a:miter lim="800000"/>
            <a:headEnd/>
            <a:tailEnd/>
          </a:ln>
        </p:spPr>
        <p:txBody>
          <a:bodyPr>
            <a:spAutoFit/>
          </a:bodyPr>
          <a:lstStyle/>
          <a:p>
            <a:pPr>
              <a:spcBef>
                <a:spcPct val="50000"/>
              </a:spcBef>
            </a:pPr>
            <a:r>
              <a:rPr lang="hu-HU" sz="3200" b="1">
                <a:solidFill>
                  <a:srgbClr val="FF3300"/>
                </a:solidFill>
                <a:latin typeface="Calibri" pitchFamily="34" charset="0"/>
              </a:rPr>
              <a:t>a forró égéstermék távozása</a:t>
            </a:r>
          </a:p>
        </p:txBody>
      </p:sp>
      <p:sp>
        <p:nvSpPr>
          <p:cNvPr id="138262" name="AutoShape 22"/>
          <p:cNvSpPr>
            <a:spLocks noChangeArrowheads="1"/>
          </p:cNvSpPr>
          <p:nvPr/>
        </p:nvSpPr>
        <p:spPr bwMode="auto">
          <a:xfrm rot="10800000">
            <a:off x="381000" y="3733800"/>
            <a:ext cx="990600" cy="685800"/>
          </a:xfrm>
          <a:prstGeom prst="leftArrow">
            <a:avLst>
              <a:gd name="adj1" fmla="val 37500"/>
              <a:gd name="adj2" fmla="val 74075"/>
            </a:avLst>
          </a:prstGeom>
          <a:solidFill>
            <a:srgbClr val="FF3300"/>
          </a:solidFill>
          <a:ln w="9525">
            <a:solidFill>
              <a:schemeClr val="tx1"/>
            </a:solidFill>
            <a:miter lim="800000"/>
            <a:headEnd/>
            <a:tailEnd/>
          </a:ln>
        </p:spPr>
        <p:txBody>
          <a:bodyPr wrap="none" anchor="ctr"/>
          <a:lstStyle/>
          <a:p>
            <a:endParaRPr lang="hu-HU">
              <a:latin typeface="Calibri" pitchFamily="34" charset="0"/>
            </a:endParaRPr>
          </a:p>
        </p:txBody>
      </p:sp>
      <p:sp>
        <p:nvSpPr>
          <p:cNvPr id="138263" name="Text Box 23"/>
          <p:cNvSpPr txBox="1">
            <a:spLocks noChangeArrowheads="1"/>
          </p:cNvSpPr>
          <p:nvPr/>
        </p:nvSpPr>
        <p:spPr bwMode="auto">
          <a:xfrm>
            <a:off x="0" y="3124200"/>
            <a:ext cx="4343400" cy="579438"/>
          </a:xfrm>
          <a:prstGeom prst="rect">
            <a:avLst/>
          </a:prstGeom>
          <a:noFill/>
          <a:ln w="9525">
            <a:noFill/>
            <a:miter lim="800000"/>
            <a:headEnd/>
            <a:tailEnd/>
          </a:ln>
        </p:spPr>
        <p:txBody>
          <a:bodyPr>
            <a:spAutoFit/>
          </a:bodyPr>
          <a:lstStyle/>
          <a:p>
            <a:pPr>
              <a:spcBef>
                <a:spcPct val="50000"/>
              </a:spcBef>
            </a:pPr>
            <a:r>
              <a:rPr lang="hu-HU" sz="3200" b="1">
                <a:solidFill>
                  <a:srgbClr val="FFFF00"/>
                </a:solidFill>
                <a:latin typeface="Calibri" pitchFamily="34" charset="0"/>
              </a:rPr>
              <a:t>friss levegő</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381000" y="228600"/>
            <a:ext cx="8534400" cy="990600"/>
          </a:xfrm>
        </p:spPr>
        <p:txBody>
          <a:bodyPr/>
          <a:lstStyle/>
          <a:p>
            <a:pPr eaLnBrk="1" hangingPunct="1"/>
            <a:r>
              <a:rPr lang="hu-HU" b="1" smtClean="0">
                <a:solidFill>
                  <a:srgbClr val="FFFF00"/>
                </a:solidFill>
              </a:rPr>
              <a:t>körfolyamattá szerveződés</a:t>
            </a:r>
          </a:p>
        </p:txBody>
      </p:sp>
      <p:sp>
        <p:nvSpPr>
          <p:cNvPr id="14339" name="Rectangle 3"/>
          <p:cNvSpPr>
            <a:spLocks noGrp="1" noChangeArrowheads="1"/>
          </p:cNvSpPr>
          <p:nvPr>
            <p:ph type="subTitle" idx="1"/>
          </p:nvPr>
        </p:nvSpPr>
        <p:spPr>
          <a:xfrm>
            <a:off x="228600" y="5867400"/>
            <a:ext cx="1447800" cy="685800"/>
          </a:xfrm>
        </p:spPr>
        <p:txBody>
          <a:bodyPr rtlCol="0">
            <a:normAutofit/>
          </a:bodyPr>
          <a:lstStyle/>
          <a:p>
            <a:pPr eaLnBrk="1" fontAlgn="auto" hangingPunct="1">
              <a:spcAft>
                <a:spcPts val="0"/>
              </a:spcAft>
              <a:buFont typeface="Arial" pitchFamily="34" charset="0"/>
              <a:buNone/>
              <a:defRPr/>
            </a:pPr>
            <a:endParaRPr lang="hu-HU" smtClean="0"/>
          </a:p>
        </p:txBody>
      </p:sp>
      <p:pic>
        <p:nvPicPr>
          <p:cNvPr id="139268" name="Picture 4" descr="G:\színek5. 015.jpg"/>
          <p:cNvPicPr>
            <a:picLocks noChangeAspect="1" noChangeArrowheads="1"/>
          </p:cNvPicPr>
          <p:nvPr/>
        </p:nvPicPr>
        <p:blipFill>
          <a:blip r:embed="rId2"/>
          <a:srcRect/>
          <a:stretch>
            <a:fillRect/>
          </a:stretch>
        </p:blipFill>
        <p:spPr bwMode="auto">
          <a:xfrm>
            <a:off x="304800" y="1143000"/>
            <a:ext cx="4800600" cy="5715000"/>
          </a:xfrm>
          <a:prstGeom prst="rect">
            <a:avLst/>
          </a:prstGeom>
          <a:noFill/>
          <a:ln w="9525">
            <a:noFill/>
            <a:miter lim="800000"/>
            <a:headEnd/>
            <a:tailEnd/>
          </a:ln>
        </p:spPr>
      </p:pic>
      <p:sp>
        <p:nvSpPr>
          <p:cNvPr id="139269" name="AutoShape 5"/>
          <p:cNvSpPr>
            <a:spLocks noChangeArrowheads="1"/>
          </p:cNvSpPr>
          <p:nvPr/>
        </p:nvSpPr>
        <p:spPr bwMode="auto">
          <a:xfrm>
            <a:off x="3276600" y="5181600"/>
            <a:ext cx="990600" cy="685800"/>
          </a:xfrm>
          <a:prstGeom prst="leftArrow">
            <a:avLst>
              <a:gd name="adj1" fmla="val 37500"/>
              <a:gd name="adj2" fmla="val 74075"/>
            </a:avLst>
          </a:prstGeom>
          <a:solidFill>
            <a:schemeClr val="hlink"/>
          </a:solidFill>
          <a:ln w="9525">
            <a:solidFill>
              <a:schemeClr val="tx1"/>
            </a:solidFill>
            <a:miter lim="800000"/>
            <a:headEnd/>
            <a:tailEnd/>
          </a:ln>
        </p:spPr>
        <p:txBody>
          <a:bodyPr wrap="none" anchor="ctr"/>
          <a:lstStyle/>
          <a:p>
            <a:endParaRPr lang="hu-HU">
              <a:latin typeface="Calibri" pitchFamily="34" charset="0"/>
            </a:endParaRPr>
          </a:p>
        </p:txBody>
      </p:sp>
      <p:sp>
        <p:nvSpPr>
          <p:cNvPr id="139270" name="Text Box 6"/>
          <p:cNvSpPr txBox="1">
            <a:spLocks noChangeArrowheads="1"/>
          </p:cNvSpPr>
          <p:nvPr/>
        </p:nvSpPr>
        <p:spPr bwMode="auto">
          <a:xfrm>
            <a:off x="4495800" y="5257800"/>
            <a:ext cx="4267200" cy="579438"/>
          </a:xfrm>
          <a:prstGeom prst="rect">
            <a:avLst/>
          </a:prstGeom>
          <a:noFill/>
          <a:ln w="9525">
            <a:noFill/>
            <a:miter lim="800000"/>
            <a:headEnd/>
            <a:tailEnd/>
          </a:ln>
        </p:spPr>
        <p:txBody>
          <a:bodyPr>
            <a:spAutoFit/>
          </a:bodyPr>
          <a:lstStyle/>
          <a:p>
            <a:pPr>
              <a:spcBef>
                <a:spcPct val="50000"/>
              </a:spcBef>
            </a:pPr>
            <a:r>
              <a:rPr lang="hu-HU" sz="3200" b="1">
                <a:solidFill>
                  <a:schemeClr val="hlink"/>
                </a:solidFill>
                <a:latin typeface="Calibri" pitchFamily="34" charset="0"/>
              </a:rPr>
              <a:t>megolvad</a:t>
            </a:r>
          </a:p>
        </p:txBody>
      </p:sp>
      <p:sp>
        <p:nvSpPr>
          <p:cNvPr id="139271" name="AutoShape 7"/>
          <p:cNvSpPr>
            <a:spLocks noChangeArrowheads="1"/>
          </p:cNvSpPr>
          <p:nvPr/>
        </p:nvSpPr>
        <p:spPr bwMode="auto">
          <a:xfrm>
            <a:off x="2971800" y="4800600"/>
            <a:ext cx="990600" cy="685800"/>
          </a:xfrm>
          <a:prstGeom prst="leftArrow">
            <a:avLst>
              <a:gd name="adj1" fmla="val 37500"/>
              <a:gd name="adj2" fmla="val 74075"/>
            </a:avLst>
          </a:prstGeom>
          <a:solidFill>
            <a:schemeClr val="accent1"/>
          </a:solidFill>
          <a:ln w="9525">
            <a:solidFill>
              <a:schemeClr val="tx1"/>
            </a:solidFill>
            <a:miter lim="800000"/>
            <a:headEnd/>
            <a:tailEnd/>
          </a:ln>
        </p:spPr>
        <p:txBody>
          <a:bodyPr wrap="none" anchor="ctr"/>
          <a:lstStyle/>
          <a:p>
            <a:endParaRPr lang="hu-HU">
              <a:latin typeface="Calibri" pitchFamily="34" charset="0"/>
            </a:endParaRPr>
          </a:p>
        </p:txBody>
      </p:sp>
      <p:sp>
        <p:nvSpPr>
          <p:cNvPr id="139272" name="Text Box 8"/>
          <p:cNvSpPr txBox="1">
            <a:spLocks noChangeArrowheads="1"/>
          </p:cNvSpPr>
          <p:nvPr/>
        </p:nvSpPr>
        <p:spPr bwMode="auto">
          <a:xfrm>
            <a:off x="4038600" y="4800600"/>
            <a:ext cx="3886200" cy="579438"/>
          </a:xfrm>
          <a:prstGeom prst="rect">
            <a:avLst/>
          </a:prstGeom>
          <a:noFill/>
          <a:ln w="9525">
            <a:noFill/>
            <a:miter lim="800000"/>
            <a:headEnd/>
            <a:tailEnd/>
          </a:ln>
        </p:spPr>
        <p:txBody>
          <a:bodyPr>
            <a:spAutoFit/>
          </a:bodyPr>
          <a:lstStyle/>
          <a:p>
            <a:pPr>
              <a:spcBef>
                <a:spcPct val="50000"/>
              </a:spcBef>
            </a:pPr>
            <a:r>
              <a:rPr lang="hu-HU" sz="3200" b="1">
                <a:solidFill>
                  <a:schemeClr val="accent1"/>
                </a:solidFill>
                <a:latin typeface="Calibri" pitchFamily="34" charset="0"/>
              </a:rPr>
              <a:t>felszívódik</a:t>
            </a:r>
          </a:p>
        </p:txBody>
      </p:sp>
      <p:sp>
        <p:nvSpPr>
          <p:cNvPr id="139273" name="AutoShape 9"/>
          <p:cNvSpPr>
            <a:spLocks noChangeArrowheads="1"/>
          </p:cNvSpPr>
          <p:nvPr/>
        </p:nvSpPr>
        <p:spPr bwMode="auto">
          <a:xfrm>
            <a:off x="2819400" y="4343400"/>
            <a:ext cx="990600" cy="685800"/>
          </a:xfrm>
          <a:prstGeom prst="leftArrow">
            <a:avLst>
              <a:gd name="adj1" fmla="val 37500"/>
              <a:gd name="adj2" fmla="val 74075"/>
            </a:avLst>
          </a:prstGeom>
          <a:solidFill>
            <a:srgbClr val="FF00FF"/>
          </a:solidFill>
          <a:ln w="9525">
            <a:solidFill>
              <a:schemeClr val="tx1"/>
            </a:solidFill>
            <a:miter lim="800000"/>
            <a:headEnd/>
            <a:tailEnd/>
          </a:ln>
        </p:spPr>
        <p:txBody>
          <a:bodyPr wrap="none" anchor="ctr"/>
          <a:lstStyle/>
          <a:p>
            <a:endParaRPr lang="hu-HU">
              <a:latin typeface="Calibri" pitchFamily="34" charset="0"/>
            </a:endParaRPr>
          </a:p>
        </p:txBody>
      </p:sp>
      <p:sp>
        <p:nvSpPr>
          <p:cNvPr id="139274" name="Text Box 10"/>
          <p:cNvSpPr txBox="1">
            <a:spLocks noChangeArrowheads="1"/>
          </p:cNvSpPr>
          <p:nvPr/>
        </p:nvSpPr>
        <p:spPr bwMode="auto">
          <a:xfrm>
            <a:off x="4038600" y="3733800"/>
            <a:ext cx="4038600" cy="457200"/>
          </a:xfrm>
          <a:prstGeom prst="rect">
            <a:avLst/>
          </a:prstGeom>
          <a:noFill/>
          <a:ln w="9525">
            <a:noFill/>
            <a:miter lim="800000"/>
            <a:headEnd/>
            <a:tailEnd/>
          </a:ln>
        </p:spPr>
        <p:txBody>
          <a:bodyPr>
            <a:spAutoFit/>
          </a:bodyPr>
          <a:lstStyle/>
          <a:p>
            <a:pPr>
              <a:spcBef>
                <a:spcPct val="50000"/>
              </a:spcBef>
            </a:pPr>
            <a:endParaRPr lang="hu-HU">
              <a:latin typeface="Calibri" pitchFamily="34" charset="0"/>
            </a:endParaRPr>
          </a:p>
        </p:txBody>
      </p:sp>
      <p:sp>
        <p:nvSpPr>
          <p:cNvPr id="139275" name="Text Box 11"/>
          <p:cNvSpPr txBox="1">
            <a:spLocks noChangeArrowheads="1"/>
          </p:cNvSpPr>
          <p:nvPr/>
        </p:nvSpPr>
        <p:spPr bwMode="auto">
          <a:xfrm>
            <a:off x="4114800" y="4343400"/>
            <a:ext cx="3886200" cy="457200"/>
          </a:xfrm>
          <a:prstGeom prst="rect">
            <a:avLst/>
          </a:prstGeom>
          <a:noFill/>
          <a:ln w="9525">
            <a:noFill/>
            <a:miter lim="800000"/>
            <a:headEnd/>
            <a:tailEnd/>
          </a:ln>
        </p:spPr>
        <p:txBody>
          <a:bodyPr>
            <a:spAutoFit/>
          </a:bodyPr>
          <a:lstStyle/>
          <a:p>
            <a:pPr>
              <a:spcBef>
                <a:spcPct val="50000"/>
              </a:spcBef>
            </a:pPr>
            <a:endParaRPr lang="hu-HU">
              <a:latin typeface="Calibri" pitchFamily="34" charset="0"/>
            </a:endParaRPr>
          </a:p>
        </p:txBody>
      </p:sp>
      <p:sp>
        <p:nvSpPr>
          <p:cNvPr id="139276" name="Text Box 12"/>
          <p:cNvSpPr txBox="1">
            <a:spLocks noChangeArrowheads="1"/>
          </p:cNvSpPr>
          <p:nvPr/>
        </p:nvSpPr>
        <p:spPr bwMode="auto">
          <a:xfrm>
            <a:off x="3962400" y="4343400"/>
            <a:ext cx="3810000" cy="579438"/>
          </a:xfrm>
          <a:prstGeom prst="rect">
            <a:avLst/>
          </a:prstGeom>
          <a:noFill/>
          <a:ln w="9525">
            <a:noFill/>
            <a:miter lim="800000"/>
            <a:headEnd/>
            <a:tailEnd/>
          </a:ln>
        </p:spPr>
        <p:txBody>
          <a:bodyPr>
            <a:spAutoFit/>
          </a:bodyPr>
          <a:lstStyle/>
          <a:p>
            <a:pPr>
              <a:spcBef>
                <a:spcPct val="50000"/>
              </a:spcBef>
            </a:pPr>
            <a:r>
              <a:rPr lang="hu-HU" sz="3200" b="1">
                <a:solidFill>
                  <a:srgbClr val="FF00FF"/>
                </a:solidFill>
                <a:latin typeface="Calibri" pitchFamily="34" charset="0"/>
              </a:rPr>
              <a:t>elpárolog</a:t>
            </a:r>
          </a:p>
        </p:txBody>
      </p:sp>
      <p:sp>
        <p:nvSpPr>
          <p:cNvPr id="139277" name="AutoShape 13"/>
          <p:cNvSpPr>
            <a:spLocks noChangeArrowheads="1"/>
          </p:cNvSpPr>
          <p:nvPr/>
        </p:nvSpPr>
        <p:spPr bwMode="auto">
          <a:xfrm>
            <a:off x="2743200" y="3962400"/>
            <a:ext cx="990600" cy="685800"/>
          </a:xfrm>
          <a:prstGeom prst="leftArrow">
            <a:avLst>
              <a:gd name="adj1" fmla="val 37500"/>
              <a:gd name="adj2" fmla="val 74075"/>
            </a:avLst>
          </a:prstGeom>
          <a:solidFill>
            <a:srgbClr val="66FFFF"/>
          </a:solidFill>
          <a:ln w="9525">
            <a:solidFill>
              <a:schemeClr val="tx1"/>
            </a:solidFill>
            <a:miter lim="800000"/>
            <a:headEnd/>
            <a:tailEnd/>
          </a:ln>
        </p:spPr>
        <p:txBody>
          <a:bodyPr wrap="none" anchor="ctr"/>
          <a:lstStyle/>
          <a:p>
            <a:endParaRPr lang="hu-HU">
              <a:latin typeface="Calibri" pitchFamily="34" charset="0"/>
            </a:endParaRPr>
          </a:p>
        </p:txBody>
      </p:sp>
      <p:sp>
        <p:nvSpPr>
          <p:cNvPr id="139278" name="Text Box 14"/>
          <p:cNvSpPr txBox="1">
            <a:spLocks noChangeArrowheads="1"/>
          </p:cNvSpPr>
          <p:nvPr/>
        </p:nvSpPr>
        <p:spPr bwMode="auto">
          <a:xfrm>
            <a:off x="3886200" y="3962400"/>
            <a:ext cx="3200400" cy="579438"/>
          </a:xfrm>
          <a:prstGeom prst="rect">
            <a:avLst/>
          </a:prstGeom>
          <a:noFill/>
          <a:ln w="9525">
            <a:noFill/>
            <a:miter lim="800000"/>
            <a:headEnd/>
            <a:tailEnd/>
          </a:ln>
        </p:spPr>
        <p:txBody>
          <a:bodyPr>
            <a:spAutoFit/>
          </a:bodyPr>
          <a:lstStyle/>
          <a:p>
            <a:pPr>
              <a:spcBef>
                <a:spcPct val="50000"/>
              </a:spcBef>
            </a:pPr>
            <a:r>
              <a:rPr lang="hu-HU" sz="3200" b="1">
                <a:solidFill>
                  <a:srgbClr val="66FFFF"/>
                </a:solidFill>
                <a:latin typeface="Calibri" pitchFamily="34" charset="0"/>
              </a:rPr>
              <a:t>hőbomlás</a:t>
            </a:r>
          </a:p>
        </p:txBody>
      </p:sp>
      <p:sp>
        <p:nvSpPr>
          <p:cNvPr id="139279" name="AutoShape 15"/>
          <p:cNvSpPr>
            <a:spLocks noChangeArrowheads="1"/>
          </p:cNvSpPr>
          <p:nvPr/>
        </p:nvSpPr>
        <p:spPr bwMode="auto">
          <a:xfrm>
            <a:off x="3048000" y="3505200"/>
            <a:ext cx="990600" cy="685800"/>
          </a:xfrm>
          <a:prstGeom prst="leftArrow">
            <a:avLst>
              <a:gd name="adj1" fmla="val 37500"/>
              <a:gd name="adj2" fmla="val 74075"/>
            </a:avLst>
          </a:prstGeom>
          <a:solidFill>
            <a:srgbClr val="FF3300"/>
          </a:solidFill>
          <a:ln w="9525">
            <a:solidFill>
              <a:schemeClr val="tx1"/>
            </a:solidFill>
            <a:miter lim="800000"/>
            <a:headEnd/>
            <a:tailEnd/>
          </a:ln>
        </p:spPr>
        <p:txBody>
          <a:bodyPr wrap="none" anchor="ctr"/>
          <a:lstStyle/>
          <a:p>
            <a:pPr algn="ctr"/>
            <a:endParaRPr lang="hu-HU">
              <a:solidFill>
                <a:srgbClr val="FF3300"/>
              </a:solidFill>
              <a:latin typeface="Calibri" pitchFamily="34" charset="0"/>
            </a:endParaRPr>
          </a:p>
        </p:txBody>
      </p:sp>
      <p:sp>
        <p:nvSpPr>
          <p:cNvPr id="139280" name="Text Box 16"/>
          <p:cNvSpPr txBox="1">
            <a:spLocks noChangeArrowheads="1"/>
          </p:cNvSpPr>
          <p:nvPr/>
        </p:nvSpPr>
        <p:spPr bwMode="auto">
          <a:xfrm>
            <a:off x="4114800" y="3505200"/>
            <a:ext cx="3733800" cy="579438"/>
          </a:xfrm>
          <a:prstGeom prst="rect">
            <a:avLst/>
          </a:prstGeom>
          <a:noFill/>
          <a:ln w="9525">
            <a:noFill/>
            <a:miter lim="800000"/>
            <a:headEnd/>
            <a:tailEnd/>
          </a:ln>
        </p:spPr>
        <p:txBody>
          <a:bodyPr>
            <a:spAutoFit/>
          </a:bodyPr>
          <a:lstStyle/>
          <a:p>
            <a:pPr>
              <a:spcBef>
                <a:spcPct val="50000"/>
              </a:spcBef>
            </a:pPr>
            <a:r>
              <a:rPr lang="hu-HU" sz="3200" b="1">
                <a:solidFill>
                  <a:srgbClr val="FF3300"/>
                </a:solidFill>
                <a:latin typeface="Calibri" pitchFamily="34" charset="0"/>
              </a:rPr>
              <a:t>oxidáció</a:t>
            </a:r>
          </a:p>
        </p:txBody>
      </p:sp>
      <p:sp>
        <p:nvSpPr>
          <p:cNvPr id="139281" name="AutoShape 17"/>
          <p:cNvSpPr>
            <a:spLocks noChangeArrowheads="1"/>
          </p:cNvSpPr>
          <p:nvPr/>
        </p:nvSpPr>
        <p:spPr bwMode="auto">
          <a:xfrm>
            <a:off x="3352800" y="3048000"/>
            <a:ext cx="990600" cy="685800"/>
          </a:xfrm>
          <a:prstGeom prst="leftArrow">
            <a:avLst>
              <a:gd name="adj1" fmla="val 37500"/>
              <a:gd name="adj2" fmla="val 74075"/>
            </a:avLst>
          </a:prstGeom>
          <a:solidFill>
            <a:srgbClr val="FFFF00"/>
          </a:solidFill>
          <a:ln w="9525">
            <a:solidFill>
              <a:schemeClr val="tx1"/>
            </a:solidFill>
            <a:miter lim="800000"/>
            <a:headEnd/>
            <a:tailEnd/>
          </a:ln>
        </p:spPr>
        <p:txBody>
          <a:bodyPr wrap="none" anchor="ctr"/>
          <a:lstStyle/>
          <a:p>
            <a:endParaRPr lang="hu-HU">
              <a:latin typeface="Calibri" pitchFamily="34" charset="0"/>
            </a:endParaRPr>
          </a:p>
        </p:txBody>
      </p:sp>
      <p:sp>
        <p:nvSpPr>
          <p:cNvPr id="139282" name="Text Box 18"/>
          <p:cNvSpPr txBox="1">
            <a:spLocks noChangeArrowheads="1"/>
          </p:cNvSpPr>
          <p:nvPr/>
        </p:nvSpPr>
        <p:spPr bwMode="auto">
          <a:xfrm>
            <a:off x="4419600" y="3048000"/>
            <a:ext cx="3429000" cy="579438"/>
          </a:xfrm>
          <a:prstGeom prst="rect">
            <a:avLst/>
          </a:prstGeom>
          <a:noFill/>
          <a:ln w="9525">
            <a:noFill/>
            <a:miter lim="800000"/>
            <a:headEnd/>
            <a:tailEnd/>
          </a:ln>
        </p:spPr>
        <p:txBody>
          <a:bodyPr>
            <a:spAutoFit/>
          </a:bodyPr>
          <a:lstStyle/>
          <a:p>
            <a:pPr>
              <a:spcBef>
                <a:spcPct val="50000"/>
              </a:spcBef>
            </a:pPr>
            <a:r>
              <a:rPr lang="hu-HU" sz="3200" b="1">
                <a:solidFill>
                  <a:srgbClr val="FFFF00"/>
                </a:solidFill>
                <a:latin typeface="Calibri" pitchFamily="34" charset="0"/>
              </a:rPr>
              <a:t>energia-eloszlás</a:t>
            </a:r>
          </a:p>
        </p:txBody>
      </p:sp>
      <p:sp>
        <p:nvSpPr>
          <p:cNvPr id="139283" name="AutoShape 19"/>
          <p:cNvSpPr>
            <a:spLocks noChangeArrowheads="1"/>
          </p:cNvSpPr>
          <p:nvPr/>
        </p:nvSpPr>
        <p:spPr bwMode="auto">
          <a:xfrm>
            <a:off x="685800" y="2819400"/>
            <a:ext cx="1371600" cy="2890838"/>
          </a:xfrm>
          <a:prstGeom prst="curvedRightArrow">
            <a:avLst>
              <a:gd name="adj1" fmla="val 42153"/>
              <a:gd name="adj2" fmla="val 84306"/>
              <a:gd name="adj3" fmla="val 33333"/>
            </a:avLst>
          </a:prstGeom>
          <a:solidFill>
            <a:srgbClr val="FF0000"/>
          </a:solidFill>
          <a:ln w="9525">
            <a:solidFill>
              <a:srgbClr val="FFFF00"/>
            </a:solidFill>
            <a:miter lim="800000"/>
            <a:headEnd/>
            <a:tailEnd/>
          </a:ln>
        </p:spPr>
        <p:txBody>
          <a:bodyPr wrap="none" anchor="ctr"/>
          <a:lstStyle/>
          <a:p>
            <a:endParaRPr lang="hu-HU">
              <a:latin typeface="Calibri" pitchFamily="34" charset="0"/>
            </a:endParaRPr>
          </a:p>
        </p:txBody>
      </p:sp>
      <p:sp>
        <p:nvSpPr>
          <p:cNvPr id="139284" name="Text Box 20"/>
          <p:cNvSpPr txBox="1">
            <a:spLocks noChangeArrowheads="1"/>
          </p:cNvSpPr>
          <p:nvPr/>
        </p:nvSpPr>
        <p:spPr bwMode="auto">
          <a:xfrm>
            <a:off x="990600" y="1447800"/>
            <a:ext cx="3733800" cy="701675"/>
          </a:xfrm>
          <a:prstGeom prst="rect">
            <a:avLst/>
          </a:prstGeom>
          <a:noFill/>
          <a:ln w="9525">
            <a:noFill/>
            <a:miter lim="800000"/>
            <a:headEnd/>
            <a:tailEnd/>
          </a:ln>
        </p:spPr>
        <p:txBody>
          <a:bodyPr>
            <a:spAutoFit/>
          </a:bodyPr>
          <a:lstStyle/>
          <a:p>
            <a:pPr>
              <a:spcBef>
                <a:spcPct val="50000"/>
              </a:spcBef>
            </a:pPr>
            <a:r>
              <a:rPr lang="hu-HU" sz="4000" b="1">
                <a:solidFill>
                  <a:srgbClr val="FF0000"/>
                </a:solidFill>
                <a:latin typeface="Calibri" pitchFamily="34" charset="0"/>
              </a:rPr>
              <a:t>visszacsatolás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ím 1"/>
          <p:cNvSpPr>
            <a:spLocks noGrp="1"/>
          </p:cNvSpPr>
          <p:nvPr>
            <p:ph type="title"/>
          </p:nvPr>
        </p:nvSpPr>
        <p:spPr/>
        <p:txBody>
          <a:bodyPr/>
          <a:lstStyle/>
          <a:p>
            <a:r>
              <a:rPr lang="hu-HU" b="1" smtClean="0">
                <a:solidFill>
                  <a:srgbClr val="FFC000"/>
                </a:solidFill>
              </a:rPr>
              <a:t>„IDŐUTAZÁS”</a:t>
            </a:r>
          </a:p>
        </p:txBody>
      </p:sp>
      <p:sp>
        <p:nvSpPr>
          <p:cNvPr id="140291" name="Tartalom helye 2"/>
          <p:cNvSpPr>
            <a:spLocks noGrp="1"/>
          </p:cNvSpPr>
          <p:nvPr>
            <p:ph idx="1"/>
          </p:nvPr>
        </p:nvSpPr>
        <p:spPr>
          <a:xfrm>
            <a:off x="685800" y="1981200"/>
            <a:ext cx="7772400" cy="4662488"/>
          </a:xfrm>
        </p:spPr>
        <p:txBody>
          <a:bodyPr/>
          <a:lstStyle/>
          <a:p>
            <a:pPr algn="ctr">
              <a:buFontTx/>
              <a:buNone/>
            </a:pPr>
            <a:r>
              <a:rPr lang="hu-HU" sz="3600" b="1" smtClean="0">
                <a:solidFill>
                  <a:srgbClr val="FFFF00"/>
                </a:solidFill>
              </a:rPr>
              <a:t>az anyag fejlődéstörténeti „építészete”</a:t>
            </a:r>
          </a:p>
          <a:p>
            <a:pPr algn="ctr">
              <a:buFontTx/>
              <a:buNone/>
            </a:pPr>
            <a:r>
              <a:rPr lang="hu-HU" sz="3600" b="1" smtClean="0">
                <a:solidFill>
                  <a:srgbClr val="FFFF00"/>
                </a:solidFill>
              </a:rPr>
              <a:t>párhuzamosan </a:t>
            </a:r>
          </a:p>
          <a:p>
            <a:pPr algn="ctr">
              <a:buFontTx/>
              <a:buNone/>
            </a:pPr>
            <a:r>
              <a:rPr lang="hu-HU" sz="3600" b="1" smtClean="0">
                <a:solidFill>
                  <a:srgbClr val="FF9933"/>
                </a:solidFill>
              </a:rPr>
              <a:t>gigantikus </a:t>
            </a:r>
            <a:r>
              <a:rPr lang="hu-HU" sz="3600" b="1" smtClean="0">
                <a:solidFill>
                  <a:srgbClr val="FFFF00"/>
                </a:solidFill>
              </a:rPr>
              <a:t>méretben</a:t>
            </a:r>
          </a:p>
          <a:p>
            <a:pPr algn="ctr">
              <a:buFontTx/>
              <a:buNone/>
            </a:pPr>
            <a:r>
              <a:rPr lang="hu-HU" sz="3600" b="1" smtClean="0">
                <a:solidFill>
                  <a:srgbClr val="FFFF00"/>
                </a:solidFill>
              </a:rPr>
              <a:t>és a</a:t>
            </a:r>
          </a:p>
          <a:p>
            <a:pPr algn="ctr">
              <a:buFontTx/>
              <a:buNone/>
            </a:pPr>
            <a:r>
              <a:rPr lang="hu-HU" sz="3600" b="1" smtClean="0">
                <a:solidFill>
                  <a:srgbClr val="00B0F0"/>
                </a:solidFill>
              </a:rPr>
              <a:t>parányok</a:t>
            </a:r>
            <a:r>
              <a:rPr lang="hu-HU" sz="3600" b="1" smtClean="0">
                <a:solidFill>
                  <a:srgbClr val="FFFF00"/>
                </a:solidFill>
              </a:rPr>
              <a:t> világában</a:t>
            </a:r>
          </a:p>
          <a:p>
            <a:pPr algn="ctr">
              <a:buFontTx/>
              <a:buNone/>
            </a:pPr>
            <a:endParaRPr lang="hu-HU" sz="3600" b="1"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0" y="428625"/>
            <a:ext cx="9144000" cy="1039813"/>
          </a:xfrm>
        </p:spPr>
        <p:txBody>
          <a:bodyPr/>
          <a:lstStyle/>
          <a:p>
            <a:pPr eaLnBrk="1" hangingPunct="1"/>
            <a:r>
              <a:rPr lang="hu-HU" sz="3600" b="1" smtClean="0">
                <a:solidFill>
                  <a:srgbClr val="FFFF00"/>
                </a:solidFill>
              </a:rPr>
              <a:t>ATOMI ÉS MOLEKULÁRIS ÉPÍTÉSZET</a:t>
            </a:r>
          </a:p>
        </p:txBody>
      </p:sp>
      <p:sp>
        <p:nvSpPr>
          <p:cNvPr id="3075" name="Rectangle 3"/>
          <p:cNvSpPr>
            <a:spLocks noGrp="1" noChangeArrowheads="1"/>
          </p:cNvSpPr>
          <p:nvPr>
            <p:ph type="subTitle" idx="1"/>
          </p:nvPr>
        </p:nvSpPr>
        <p:spPr>
          <a:xfrm>
            <a:off x="304800" y="5867400"/>
            <a:ext cx="1981200" cy="685800"/>
          </a:xfrm>
        </p:spPr>
        <p:txBody>
          <a:bodyPr rtlCol="0">
            <a:normAutofit/>
          </a:bodyPr>
          <a:lstStyle/>
          <a:p>
            <a:pPr eaLnBrk="1" fontAlgn="auto" hangingPunct="1">
              <a:spcAft>
                <a:spcPts val="0"/>
              </a:spcAft>
              <a:buFont typeface="Arial" pitchFamily="34" charset="0"/>
              <a:buNone/>
              <a:defRPr/>
            </a:pPr>
            <a:endParaRPr lang="hu-HU" smtClean="0"/>
          </a:p>
        </p:txBody>
      </p:sp>
      <p:pic>
        <p:nvPicPr>
          <p:cNvPr id="5" name="Picture 3" descr="EVOLéCIŕ 009"/>
          <p:cNvPicPr>
            <a:picLocks noChangeAspect="1" noChangeArrowheads="1"/>
          </p:cNvPicPr>
          <p:nvPr/>
        </p:nvPicPr>
        <p:blipFill>
          <a:blip r:embed="rId2"/>
          <a:srcRect/>
          <a:stretch>
            <a:fillRect/>
          </a:stretch>
        </p:blipFill>
        <p:spPr bwMode="auto">
          <a:xfrm>
            <a:off x="357188" y="1428750"/>
            <a:ext cx="3357562" cy="2517775"/>
          </a:xfrm>
          <a:prstGeom prst="rect">
            <a:avLst/>
          </a:prstGeom>
          <a:noFill/>
          <a:ln w="9525">
            <a:noFill/>
            <a:miter lim="800000"/>
            <a:headEnd/>
            <a:tailEnd/>
          </a:ln>
        </p:spPr>
      </p:pic>
      <p:pic>
        <p:nvPicPr>
          <p:cNvPr id="7" name="Kép 6" descr="180px-Isocitrate_dehydrogenase_(coli).jpg"/>
          <p:cNvPicPr>
            <a:picLocks noChangeAspect="1"/>
          </p:cNvPicPr>
          <p:nvPr/>
        </p:nvPicPr>
        <p:blipFill>
          <a:blip r:embed="rId3"/>
          <a:srcRect/>
          <a:stretch>
            <a:fillRect/>
          </a:stretch>
        </p:blipFill>
        <p:spPr bwMode="auto">
          <a:xfrm>
            <a:off x="2571750" y="2286000"/>
            <a:ext cx="3500438" cy="3500438"/>
          </a:xfrm>
          <a:prstGeom prst="rect">
            <a:avLst/>
          </a:prstGeom>
          <a:noFill/>
          <a:ln w="9525">
            <a:noFill/>
            <a:miter lim="800000"/>
            <a:headEnd/>
            <a:tailEnd/>
          </a:ln>
        </p:spPr>
      </p:pic>
      <p:pic>
        <p:nvPicPr>
          <p:cNvPr id="6" name="Picture 8" descr="G:\DUBAI.BMP"/>
          <p:cNvPicPr>
            <a:picLocks noChangeAspect="1" noChangeArrowheads="1"/>
          </p:cNvPicPr>
          <p:nvPr/>
        </p:nvPicPr>
        <p:blipFill>
          <a:blip r:embed="rId4"/>
          <a:srcRect/>
          <a:stretch>
            <a:fillRect/>
          </a:stretch>
        </p:blipFill>
        <p:spPr bwMode="auto">
          <a:xfrm>
            <a:off x="5572125" y="2928938"/>
            <a:ext cx="3286125" cy="377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ChangeArrowheads="1"/>
          </p:cNvSpPr>
          <p:nvPr/>
        </p:nvSpPr>
        <p:spPr bwMode="auto">
          <a:xfrm>
            <a:off x="179388" y="188913"/>
            <a:ext cx="7632700" cy="2308225"/>
          </a:xfrm>
          <a:prstGeom prst="rect">
            <a:avLst/>
          </a:prstGeom>
          <a:noFill/>
          <a:ln w="9525">
            <a:noFill/>
            <a:miter lim="800000"/>
            <a:headEnd/>
            <a:tailEnd/>
          </a:ln>
        </p:spPr>
        <p:txBody>
          <a:bodyPr anchor="ctr">
            <a:spAutoFit/>
          </a:bodyPr>
          <a:lstStyle/>
          <a:p>
            <a:r>
              <a:rPr lang="hu-HU" sz="2400">
                <a:latin typeface="Times New Roman" pitchFamily="18" charset="0"/>
                <a:ea typeface="Calibri" pitchFamily="34" charset="0"/>
                <a:cs typeface="Times New Roman" pitchFamily="18" charset="0"/>
              </a:rPr>
              <a:t>Fő  szempontok</a:t>
            </a:r>
          </a:p>
          <a:p>
            <a:r>
              <a:rPr lang="hu-HU" sz="2400">
                <a:latin typeface="Times New Roman" pitchFamily="18" charset="0"/>
                <a:ea typeface="Calibri" pitchFamily="34" charset="0"/>
                <a:cs typeface="Times New Roman" pitchFamily="18" charset="0"/>
              </a:rPr>
              <a:t>1.A matematika és a természettudományok komplex megjelenítése.</a:t>
            </a:r>
          </a:p>
          <a:p>
            <a:r>
              <a:rPr lang="hu-HU" sz="2400">
                <a:latin typeface="Times New Roman" pitchFamily="18" charset="0"/>
                <a:ea typeface="Calibri" pitchFamily="34" charset="0"/>
                <a:cs typeface="Times New Roman" pitchFamily="18" charset="0"/>
              </a:rPr>
              <a:t>2. A  tanárok és a diákok együttes tevékenysége.</a:t>
            </a:r>
          </a:p>
          <a:p>
            <a:r>
              <a:rPr lang="hu-HU" sz="2400">
                <a:latin typeface="Times New Roman" pitchFamily="18" charset="0"/>
                <a:ea typeface="Calibri" pitchFamily="34" charset="0"/>
                <a:cs typeface="Times New Roman" pitchFamily="18" charset="0"/>
              </a:rPr>
              <a:t>3. Szakmai igényesség, érdekesség, korszerűség.</a:t>
            </a:r>
          </a:p>
          <a:p>
            <a:r>
              <a:rPr lang="hu-HU" sz="2400">
                <a:latin typeface="Times New Roman" pitchFamily="18" charset="0"/>
                <a:ea typeface="Calibri" pitchFamily="34" charset="0"/>
                <a:cs typeface="Times New Roman" pitchFamily="18" charset="0"/>
              </a:rPr>
              <a:t>4. Változatos munkaformák.</a:t>
            </a:r>
          </a:p>
        </p:txBody>
      </p:sp>
      <p:sp>
        <p:nvSpPr>
          <p:cNvPr id="123907" name="Rectangle 5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grpSp>
        <p:nvGrpSpPr>
          <p:cNvPr id="123908" name="Group 2"/>
          <p:cNvGrpSpPr>
            <a:grpSpLocks noChangeAspect="1"/>
          </p:cNvGrpSpPr>
          <p:nvPr/>
        </p:nvGrpSpPr>
        <p:grpSpPr bwMode="auto">
          <a:xfrm>
            <a:off x="900113" y="2924175"/>
            <a:ext cx="6480175" cy="2333625"/>
            <a:chOff x="1418" y="1808"/>
            <a:chExt cx="5940" cy="2160"/>
          </a:xfrm>
        </p:grpSpPr>
        <p:sp>
          <p:nvSpPr>
            <p:cNvPr id="123911" name="AutoShape 54"/>
            <p:cNvSpPr>
              <a:spLocks noChangeAspect="1" noChangeArrowheads="1" noTextEdit="1"/>
            </p:cNvSpPr>
            <p:nvPr/>
          </p:nvSpPr>
          <p:spPr bwMode="auto">
            <a:xfrm>
              <a:off x="1418" y="1808"/>
              <a:ext cx="5940" cy="2160"/>
            </a:xfrm>
            <a:prstGeom prst="rect">
              <a:avLst/>
            </a:prstGeom>
            <a:noFill/>
            <a:ln w="9525">
              <a:noFill/>
              <a:miter lim="800000"/>
              <a:headEnd/>
              <a:tailEnd/>
            </a:ln>
          </p:spPr>
          <p:txBody>
            <a:bodyPr/>
            <a:lstStyle/>
            <a:p>
              <a:endParaRPr lang="hu-HU"/>
            </a:p>
          </p:txBody>
        </p:sp>
        <p:sp>
          <p:nvSpPr>
            <p:cNvPr id="123912" name="Rectangle 53"/>
            <p:cNvSpPr>
              <a:spLocks noChangeArrowheads="1"/>
            </p:cNvSpPr>
            <p:nvPr/>
          </p:nvSpPr>
          <p:spPr bwMode="auto">
            <a:xfrm>
              <a:off x="4658" y="2168"/>
              <a:ext cx="2340" cy="900"/>
            </a:xfrm>
            <a:prstGeom prst="rect">
              <a:avLst/>
            </a:prstGeom>
            <a:solidFill>
              <a:srgbClr val="FFFFFF"/>
            </a:solidFill>
            <a:ln w="19050">
              <a:solidFill>
                <a:srgbClr val="000000"/>
              </a:solidFill>
              <a:miter lim="800000"/>
              <a:headEnd/>
              <a:tailEnd/>
            </a:ln>
          </p:spPr>
          <p:txBody>
            <a:bodyPr/>
            <a:lstStyle/>
            <a:p>
              <a:endParaRPr lang="hu-HU">
                <a:latin typeface="Calibri" pitchFamily="34" charset="0"/>
              </a:endParaRPr>
            </a:p>
          </p:txBody>
        </p:sp>
        <p:sp>
          <p:nvSpPr>
            <p:cNvPr id="123913" name="Freeform 52"/>
            <p:cNvSpPr>
              <a:spLocks/>
            </p:cNvSpPr>
            <p:nvPr/>
          </p:nvSpPr>
          <p:spPr bwMode="auto">
            <a:xfrm rot="5400000">
              <a:off x="4658" y="2168"/>
              <a:ext cx="900" cy="900"/>
            </a:xfrm>
            <a:custGeom>
              <a:avLst/>
              <a:gdLst>
                <a:gd name="T0" fmla="*/ 900 w 900"/>
                <a:gd name="T1" fmla="*/ 900 h 900"/>
                <a:gd name="T2" fmla="*/ 0 w 900"/>
                <a:gd name="T3" fmla="*/ 900 h 900"/>
                <a:gd name="T4" fmla="*/ 0 w 900"/>
                <a:gd name="T5" fmla="*/ 0 h 900"/>
                <a:gd name="T6" fmla="*/ 540 w 900"/>
                <a:gd name="T7" fmla="*/ 0 h 900"/>
                <a:gd name="T8" fmla="*/ 900 w 900"/>
                <a:gd name="T9" fmla="*/ 900 h 900"/>
                <a:gd name="T10" fmla="*/ 0 60000 65536"/>
                <a:gd name="T11" fmla="*/ 0 60000 65536"/>
                <a:gd name="T12" fmla="*/ 0 60000 65536"/>
                <a:gd name="T13" fmla="*/ 0 60000 65536"/>
                <a:gd name="T14" fmla="*/ 0 60000 65536"/>
                <a:gd name="T15" fmla="*/ 0 w 900"/>
                <a:gd name="T16" fmla="*/ 0 h 900"/>
                <a:gd name="T17" fmla="*/ 900 w 900"/>
                <a:gd name="T18" fmla="*/ 900 h 900"/>
              </a:gdLst>
              <a:ahLst/>
              <a:cxnLst>
                <a:cxn ang="T10">
                  <a:pos x="T0" y="T1"/>
                </a:cxn>
                <a:cxn ang="T11">
                  <a:pos x="T2" y="T3"/>
                </a:cxn>
                <a:cxn ang="T12">
                  <a:pos x="T4" y="T5"/>
                </a:cxn>
                <a:cxn ang="T13">
                  <a:pos x="T6" y="T7"/>
                </a:cxn>
                <a:cxn ang="T14">
                  <a:pos x="T8" y="T9"/>
                </a:cxn>
              </a:cxnLst>
              <a:rect l="T15" t="T16" r="T17" b="T18"/>
              <a:pathLst>
                <a:path w="900" h="900">
                  <a:moveTo>
                    <a:pt x="900" y="900"/>
                  </a:moveTo>
                  <a:lnTo>
                    <a:pt x="0" y="900"/>
                  </a:lnTo>
                  <a:lnTo>
                    <a:pt x="0" y="0"/>
                  </a:lnTo>
                  <a:lnTo>
                    <a:pt x="540" y="0"/>
                  </a:lnTo>
                  <a:lnTo>
                    <a:pt x="900" y="900"/>
                  </a:lnTo>
                  <a:close/>
                </a:path>
              </a:pathLst>
            </a:custGeom>
            <a:solidFill>
              <a:srgbClr val="99CCFF"/>
            </a:solidFill>
            <a:ln w="19050">
              <a:solidFill>
                <a:srgbClr val="000000"/>
              </a:solidFill>
              <a:round/>
              <a:headEnd/>
              <a:tailEnd/>
            </a:ln>
          </p:spPr>
          <p:txBody>
            <a:bodyPr/>
            <a:lstStyle/>
            <a:p>
              <a:endParaRPr lang="hu-HU"/>
            </a:p>
          </p:txBody>
        </p:sp>
        <p:sp>
          <p:nvSpPr>
            <p:cNvPr id="123914" name="AutoShape 51"/>
            <p:cNvSpPr>
              <a:spLocks noChangeArrowheads="1"/>
            </p:cNvSpPr>
            <p:nvPr/>
          </p:nvSpPr>
          <p:spPr bwMode="auto">
            <a:xfrm flipH="1">
              <a:off x="4658" y="2528"/>
              <a:ext cx="1440" cy="540"/>
            </a:xfrm>
            <a:prstGeom prst="rtTriangle">
              <a:avLst/>
            </a:prstGeom>
            <a:solidFill>
              <a:srgbClr val="CCFFCC"/>
            </a:solidFill>
            <a:ln w="19050">
              <a:solidFill>
                <a:srgbClr val="000000"/>
              </a:solidFill>
              <a:miter lim="800000"/>
              <a:headEnd/>
              <a:tailEnd/>
            </a:ln>
          </p:spPr>
          <p:txBody>
            <a:bodyPr/>
            <a:lstStyle/>
            <a:p>
              <a:endParaRPr lang="hu-HU">
                <a:latin typeface="Calibri" pitchFamily="34" charset="0"/>
              </a:endParaRPr>
            </a:p>
          </p:txBody>
        </p:sp>
        <p:sp>
          <p:nvSpPr>
            <p:cNvPr id="123915" name="AutoShape 50"/>
            <p:cNvSpPr>
              <a:spLocks noChangeArrowheads="1"/>
            </p:cNvSpPr>
            <p:nvPr/>
          </p:nvSpPr>
          <p:spPr bwMode="auto">
            <a:xfrm rot="10800000" flipH="1">
              <a:off x="5558" y="2168"/>
              <a:ext cx="1440" cy="540"/>
            </a:xfrm>
            <a:prstGeom prst="rtTriangle">
              <a:avLst/>
            </a:prstGeom>
            <a:solidFill>
              <a:srgbClr val="FFFF99"/>
            </a:solidFill>
            <a:ln w="19050">
              <a:solidFill>
                <a:srgbClr val="000000"/>
              </a:solidFill>
              <a:miter lim="800000"/>
              <a:headEnd/>
              <a:tailEnd/>
            </a:ln>
          </p:spPr>
          <p:txBody>
            <a:bodyPr/>
            <a:lstStyle/>
            <a:p>
              <a:endParaRPr lang="hu-HU">
                <a:latin typeface="Calibri" pitchFamily="34" charset="0"/>
              </a:endParaRPr>
            </a:p>
          </p:txBody>
        </p:sp>
        <p:sp>
          <p:nvSpPr>
            <p:cNvPr id="123916" name="Freeform 49"/>
            <p:cNvSpPr>
              <a:spLocks/>
            </p:cNvSpPr>
            <p:nvPr/>
          </p:nvSpPr>
          <p:spPr bwMode="auto">
            <a:xfrm rot="-5400000">
              <a:off x="6098" y="2168"/>
              <a:ext cx="900" cy="900"/>
            </a:xfrm>
            <a:custGeom>
              <a:avLst/>
              <a:gdLst>
                <a:gd name="T0" fmla="*/ 900 w 900"/>
                <a:gd name="T1" fmla="*/ 900 h 900"/>
                <a:gd name="T2" fmla="*/ 0 w 900"/>
                <a:gd name="T3" fmla="*/ 900 h 900"/>
                <a:gd name="T4" fmla="*/ 0 w 900"/>
                <a:gd name="T5" fmla="*/ 0 h 900"/>
                <a:gd name="T6" fmla="*/ 540 w 900"/>
                <a:gd name="T7" fmla="*/ 0 h 900"/>
                <a:gd name="T8" fmla="*/ 900 w 900"/>
                <a:gd name="T9" fmla="*/ 900 h 900"/>
                <a:gd name="T10" fmla="*/ 0 60000 65536"/>
                <a:gd name="T11" fmla="*/ 0 60000 65536"/>
                <a:gd name="T12" fmla="*/ 0 60000 65536"/>
                <a:gd name="T13" fmla="*/ 0 60000 65536"/>
                <a:gd name="T14" fmla="*/ 0 60000 65536"/>
                <a:gd name="T15" fmla="*/ 0 w 900"/>
                <a:gd name="T16" fmla="*/ 0 h 900"/>
                <a:gd name="T17" fmla="*/ 900 w 900"/>
                <a:gd name="T18" fmla="*/ 900 h 900"/>
              </a:gdLst>
              <a:ahLst/>
              <a:cxnLst>
                <a:cxn ang="T10">
                  <a:pos x="T0" y="T1"/>
                </a:cxn>
                <a:cxn ang="T11">
                  <a:pos x="T2" y="T3"/>
                </a:cxn>
                <a:cxn ang="T12">
                  <a:pos x="T4" y="T5"/>
                </a:cxn>
                <a:cxn ang="T13">
                  <a:pos x="T6" y="T7"/>
                </a:cxn>
                <a:cxn ang="T14">
                  <a:pos x="T8" y="T9"/>
                </a:cxn>
              </a:cxnLst>
              <a:rect l="T15" t="T16" r="T17" b="T18"/>
              <a:pathLst>
                <a:path w="900" h="900">
                  <a:moveTo>
                    <a:pt x="900" y="900"/>
                  </a:moveTo>
                  <a:lnTo>
                    <a:pt x="0" y="900"/>
                  </a:lnTo>
                  <a:lnTo>
                    <a:pt x="0" y="0"/>
                  </a:lnTo>
                  <a:lnTo>
                    <a:pt x="540" y="0"/>
                  </a:lnTo>
                  <a:lnTo>
                    <a:pt x="900" y="900"/>
                  </a:lnTo>
                  <a:close/>
                </a:path>
              </a:pathLst>
            </a:custGeom>
            <a:solidFill>
              <a:srgbClr val="FFCC99"/>
            </a:solidFill>
            <a:ln w="19050">
              <a:solidFill>
                <a:srgbClr val="000000"/>
              </a:solidFill>
              <a:round/>
              <a:headEnd/>
              <a:tailEnd/>
            </a:ln>
          </p:spPr>
          <p:txBody>
            <a:bodyPr/>
            <a:lstStyle/>
            <a:p>
              <a:endParaRPr lang="hu-HU"/>
            </a:p>
          </p:txBody>
        </p:sp>
        <p:sp>
          <p:nvSpPr>
            <p:cNvPr id="123917" name="Rectangle 48"/>
            <p:cNvSpPr>
              <a:spLocks noChangeArrowheads="1"/>
            </p:cNvSpPr>
            <p:nvPr/>
          </p:nvSpPr>
          <p:spPr bwMode="auto">
            <a:xfrm>
              <a:off x="1958" y="2168"/>
              <a:ext cx="1440" cy="1440"/>
            </a:xfrm>
            <a:prstGeom prst="rect">
              <a:avLst/>
            </a:prstGeom>
            <a:solidFill>
              <a:srgbClr val="FFFFFF"/>
            </a:solidFill>
            <a:ln w="19050">
              <a:solidFill>
                <a:srgbClr val="000000"/>
              </a:solidFill>
              <a:miter lim="800000"/>
              <a:headEnd/>
              <a:tailEnd/>
            </a:ln>
          </p:spPr>
          <p:txBody>
            <a:bodyPr/>
            <a:lstStyle/>
            <a:p>
              <a:endParaRPr lang="hu-HU">
                <a:latin typeface="Calibri" pitchFamily="34" charset="0"/>
              </a:endParaRPr>
            </a:p>
          </p:txBody>
        </p:sp>
        <p:sp>
          <p:nvSpPr>
            <p:cNvPr id="123918" name="AutoShape 47"/>
            <p:cNvSpPr>
              <a:spLocks noChangeArrowheads="1"/>
            </p:cNvSpPr>
            <p:nvPr/>
          </p:nvSpPr>
          <p:spPr bwMode="auto">
            <a:xfrm rot="10800000">
              <a:off x="1958" y="3068"/>
              <a:ext cx="1440" cy="540"/>
            </a:xfrm>
            <a:prstGeom prst="rtTriangle">
              <a:avLst/>
            </a:prstGeom>
            <a:solidFill>
              <a:srgbClr val="CCFFCC"/>
            </a:solidFill>
            <a:ln w="19050">
              <a:solidFill>
                <a:srgbClr val="000000"/>
              </a:solidFill>
              <a:miter lim="800000"/>
              <a:headEnd/>
              <a:tailEnd/>
            </a:ln>
          </p:spPr>
          <p:txBody>
            <a:bodyPr/>
            <a:lstStyle/>
            <a:p>
              <a:endParaRPr lang="hu-HU">
                <a:latin typeface="Calibri" pitchFamily="34" charset="0"/>
              </a:endParaRPr>
            </a:p>
          </p:txBody>
        </p:sp>
        <p:sp>
          <p:nvSpPr>
            <p:cNvPr id="123919" name="Freeform 46"/>
            <p:cNvSpPr>
              <a:spLocks/>
            </p:cNvSpPr>
            <p:nvPr/>
          </p:nvSpPr>
          <p:spPr bwMode="auto">
            <a:xfrm rot="10800000">
              <a:off x="2498" y="2168"/>
              <a:ext cx="900" cy="900"/>
            </a:xfrm>
            <a:custGeom>
              <a:avLst/>
              <a:gdLst>
                <a:gd name="T0" fmla="*/ 900 w 900"/>
                <a:gd name="T1" fmla="*/ 900 h 900"/>
                <a:gd name="T2" fmla="*/ 0 w 900"/>
                <a:gd name="T3" fmla="*/ 900 h 900"/>
                <a:gd name="T4" fmla="*/ 0 w 900"/>
                <a:gd name="T5" fmla="*/ 0 h 900"/>
                <a:gd name="T6" fmla="*/ 540 w 900"/>
                <a:gd name="T7" fmla="*/ 0 h 900"/>
                <a:gd name="T8" fmla="*/ 900 w 900"/>
                <a:gd name="T9" fmla="*/ 900 h 900"/>
                <a:gd name="T10" fmla="*/ 0 60000 65536"/>
                <a:gd name="T11" fmla="*/ 0 60000 65536"/>
                <a:gd name="T12" fmla="*/ 0 60000 65536"/>
                <a:gd name="T13" fmla="*/ 0 60000 65536"/>
                <a:gd name="T14" fmla="*/ 0 60000 65536"/>
                <a:gd name="T15" fmla="*/ 0 w 900"/>
                <a:gd name="T16" fmla="*/ 0 h 900"/>
                <a:gd name="T17" fmla="*/ 900 w 900"/>
                <a:gd name="T18" fmla="*/ 900 h 900"/>
              </a:gdLst>
              <a:ahLst/>
              <a:cxnLst>
                <a:cxn ang="T10">
                  <a:pos x="T0" y="T1"/>
                </a:cxn>
                <a:cxn ang="T11">
                  <a:pos x="T2" y="T3"/>
                </a:cxn>
                <a:cxn ang="T12">
                  <a:pos x="T4" y="T5"/>
                </a:cxn>
                <a:cxn ang="T13">
                  <a:pos x="T6" y="T7"/>
                </a:cxn>
                <a:cxn ang="T14">
                  <a:pos x="T8" y="T9"/>
                </a:cxn>
              </a:cxnLst>
              <a:rect l="T15" t="T16" r="T17" b="T18"/>
              <a:pathLst>
                <a:path w="900" h="900">
                  <a:moveTo>
                    <a:pt x="900" y="900"/>
                  </a:moveTo>
                  <a:lnTo>
                    <a:pt x="0" y="900"/>
                  </a:lnTo>
                  <a:lnTo>
                    <a:pt x="0" y="0"/>
                  </a:lnTo>
                  <a:lnTo>
                    <a:pt x="540" y="0"/>
                  </a:lnTo>
                  <a:lnTo>
                    <a:pt x="900" y="900"/>
                  </a:lnTo>
                  <a:close/>
                </a:path>
              </a:pathLst>
            </a:custGeom>
            <a:solidFill>
              <a:srgbClr val="99CCFF"/>
            </a:solidFill>
            <a:ln w="19050">
              <a:solidFill>
                <a:srgbClr val="000000"/>
              </a:solidFill>
              <a:round/>
              <a:headEnd/>
              <a:tailEnd/>
            </a:ln>
          </p:spPr>
          <p:txBody>
            <a:bodyPr/>
            <a:lstStyle/>
            <a:p>
              <a:endParaRPr lang="hu-HU"/>
            </a:p>
          </p:txBody>
        </p:sp>
        <p:sp>
          <p:nvSpPr>
            <p:cNvPr id="123920" name="Freeform 45"/>
            <p:cNvSpPr>
              <a:spLocks/>
            </p:cNvSpPr>
            <p:nvPr/>
          </p:nvSpPr>
          <p:spPr bwMode="auto">
            <a:xfrm>
              <a:off x="1958" y="2168"/>
              <a:ext cx="900" cy="900"/>
            </a:xfrm>
            <a:custGeom>
              <a:avLst/>
              <a:gdLst>
                <a:gd name="T0" fmla="*/ 900 w 900"/>
                <a:gd name="T1" fmla="*/ 900 h 900"/>
                <a:gd name="T2" fmla="*/ 0 w 900"/>
                <a:gd name="T3" fmla="*/ 900 h 900"/>
                <a:gd name="T4" fmla="*/ 0 w 900"/>
                <a:gd name="T5" fmla="*/ 0 h 900"/>
                <a:gd name="T6" fmla="*/ 540 w 900"/>
                <a:gd name="T7" fmla="*/ 0 h 900"/>
                <a:gd name="T8" fmla="*/ 900 w 900"/>
                <a:gd name="T9" fmla="*/ 900 h 900"/>
                <a:gd name="T10" fmla="*/ 0 60000 65536"/>
                <a:gd name="T11" fmla="*/ 0 60000 65536"/>
                <a:gd name="T12" fmla="*/ 0 60000 65536"/>
                <a:gd name="T13" fmla="*/ 0 60000 65536"/>
                <a:gd name="T14" fmla="*/ 0 60000 65536"/>
                <a:gd name="T15" fmla="*/ 0 w 900"/>
                <a:gd name="T16" fmla="*/ 0 h 900"/>
                <a:gd name="T17" fmla="*/ 900 w 900"/>
                <a:gd name="T18" fmla="*/ 900 h 900"/>
              </a:gdLst>
              <a:ahLst/>
              <a:cxnLst>
                <a:cxn ang="T10">
                  <a:pos x="T0" y="T1"/>
                </a:cxn>
                <a:cxn ang="T11">
                  <a:pos x="T2" y="T3"/>
                </a:cxn>
                <a:cxn ang="T12">
                  <a:pos x="T4" y="T5"/>
                </a:cxn>
                <a:cxn ang="T13">
                  <a:pos x="T6" y="T7"/>
                </a:cxn>
                <a:cxn ang="T14">
                  <a:pos x="T8" y="T9"/>
                </a:cxn>
              </a:cxnLst>
              <a:rect l="T15" t="T16" r="T17" b="T18"/>
              <a:pathLst>
                <a:path w="900" h="900">
                  <a:moveTo>
                    <a:pt x="900" y="900"/>
                  </a:moveTo>
                  <a:lnTo>
                    <a:pt x="0" y="900"/>
                  </a:lnTo>
                  <a:lnTo>
                    <a:pt x="0" y="0"/>
                  </a:lnTo>
                  <a:lnTo>
                    <a:pt x="540" y="0"/>
                  </a:lnTo>
                  <a:lnTo>
                    <a:pt x="900" y="900"/>
                  </a:lnTo>
                  <a:close/>
                </a:path>
              </a:pathLst>
            </a:custGeom>
            <a:solidFill>
              <a:srgbClr val="FFCC99"/>
            </a:solidFill>
            <a:ln w="19050">
              <a:solidFill>
                <a:srgbClr val="000000"/>
              </a:solidFill>
              <a:round/>
              <a:headEnd/>
              <a:tailEnd/>
            </a:ln>
          </p:spPr>
          <p:txBody>
            <a:bodyPr/>
            <a:lstStyle/>
            <a:p>
              <a:endParaRPr lang="hu-HU"/>
            </a:p>
          </p:txBody>
        </p:sp>
        <p:sp>
          <p:nvSpPr>
            <p:cNvPr id="123921" name="AutoShape 44"/>
            <p:cNvSpPr>
              <a:spLocks noChangeArrowheads="1"/>
            </p:cNvSpPr>
            <p:nvPr/>
          </p:nvSpPr>
          <p:spPr bwMode="auto">
            <a:xfrm>
              <a:off x="1958" y="3068"/>
              <a:ext cx="1440" cy="540"/>
            </a:xfrm>
            <a:prstGeom prst="rtTriangle">
              <a:avLst/>
            </a:prstGeom>
            <a:solidFill>
              <a:srgbClr val="FFFF99"/>
            </a:solidFill>
            <a:ln w="19050">
              <a:solidFill>
                <a:srgbClr val="000000"/>
              </a:solidFill>
              <a:miter lim="800000"/>
              <a:headEnd/>
              <a:tailEnd/>
            </a:ln>
          </p:spPr>
          <p:txBody>
            <a:bodyPr/>
            <a:lstStyle/>
            <a:p>
              <a:endParaRPr lang="hu-HU">
                <a:latin typeface="Calibri" pitchFamily="34" charset="0"/>
              </a:endParaRPr>
            </a:p>
          </p:txBody>
        </p:sp>
        <p:sp>
          <p:nvSpPr>
            <p:cNvPr id="123922" name="Line 43"/>
            <p:cNvSpPr>
              <a:spLocks noChangeShapeType="1"/>
            </p:cNvSpPr>
            <p:nvPr/>
          </p:nvSpPr>
          <p:spPr bwMode="auto">
            <a:xfrm>
              <a:off x="1598" y="2168"/>
              <a:ext cx="5760" cy="1"/>
            </a:xfrm>
            <a:prstGeom prst="line">
              <a:avLst/>
            </a:prstGeom>
            <a:noFill/>
            <a:ln w="9525">
              <a:solidFill>
                <a:srgbClr val="000000"/>
              </a:solidFill>
              <a:round/>
              <a:headEnd/>
              <a:tailEnd/>
            </a:ln>
          </p:spPr>
          <p:txBody>
            <a:bodyPr/>
            <a:lstStyle/>
            <a:p>
              <a:endParaRPr lang="hu-HU"/>
            </a:p>
          </p:txBody>
        </p:sp>
        <p:sp>
          <p:nvSpPr>
            <p:cNvPr id="123923" name="Line 42"/>
            <p:cNvSpPr>
              <a:spLocks noChangeShapeType="1"/>
            </p:cNvSpPr>
            <p:nvPr/>
          </p:nvSpPr>
          <p:spPr bwMode="auto">
            <a:xfrm>
              <a:off x="1598" y="2348"/>
              <a:ext cx="5760" cy="1"/>
            </a:xfrm>
            <a:prstGeom prst="line">
              <a:avLst/>
            </a:prstGeom>
            <a:noFill/>
            <a:ln w="9525">
              <a:solidFill>
                <a:srgbClr val="000000"/>
              </a:solidFill>
              <a:round/>
              <a:headEnd/>
              <a:tailEnd/>
            </a:ln>
          </p:spPr>
          <p:txBody>
            <a:bodyPr/>
            <a:lstStyle/>
            <a:p>
              <a:endParaRPr lang="hu-HU"/>
            </a:p>
          </p:txBody>
        </p:sp>
        <p:sp>
          <p:nvSpPr>
            <p:cNvPr id="123924" name="Line 41"/>
            <p:cNvSpPr>
              <a:spLocks noChangeShapeType="1"/>
            </p:cNvSpPr>
            <p:nvPr/>
          </p:nvSpPr>
          <p:spPr bwMode="auto">
            <a:xfrm>
              <a:off x="1598" y="2528"/>
              <a:ext cx="5760" cy="1"/>
            </a:xfrm>
            <a:prstGeom prst="line">
              <a:avLst/>
            </a:prstGeom>
            <a:noFill/>
            <a:ln w="9525">
              <a:solidFill>
                <a:srgbClr val="000000"/>
              </a:solidFill>
              <a:round/>
              <a:headEnd/>
              <a:tailEnd/>
            </a:ln>
          </p:spPr>
          <p:txBody>
            <a:bodyPr/>
            <a:lstStyle/>
            <a:p>
              <a:endParaRPr lang="hu-HU"/>
            </a:p>
          </p:txBody>
        </p:sp>
        <p:sp>
          <p:nvSpPr>
            <p:cNvPr id="123925" name="Line 40"/>
            <p:cNvSpPr>
              <a:spLocks noChangeShapeType="1"/>
            </p:cNvSpPr>
            <p:nvPr/>
          </p:nvSpPr>
          <p:spPr bwMode="auto">
            <a:xfrm>
              <a:off x="1598" y="2708"/>
              <a:ext cx="5760" cy="1"/>
            </a:xfrm>
            <a:prstGeom prst="line">
              <a:avLst/>
            </a:prstGeom>
            <a:noFill/>
            <a:ln w="9525">
              <a:solidFill>
                <a:srgbClr val="000000"/>
              </a:solidFill>
              <a:round/>
              <a:headEnd/>
              <a:tailEnd/>
            </a:ln>
          </p:spPr>
          <p:txBody>
            <a:bodyPr/>
            <a:lstStyle/>
            <a:p>
              <a:endParaRPr lang="hu-HU"/>
            </a:p>
          </p:txBody>
        </p:sp>
        <p:sp>
          <p:nvSpPr>
            <p:cNvPr id="123926" name="Line 39"/>
            <p:cNvSpPr>
              <a:spLocks noChangeShapeType="1"/>
            </p:cNvSpPr>
            <p:nvPr/>
          </p:nvSpPr>
          <p:spPr bwMode="auto">
            <a:xfrm>
              <a:off x="1598" y="2888"/>
              <a:ext cx="5760" cy="1"/>
            </a:xfrm>
            <a:prstGeom prst="line">
              <a:avLst/>
            </a:prstGeom>
            <a:noFill/>
            <a:ln w="9525">
              <a:solidFill>
                <a:srgbClr val="000000"/>
              </a:solidFill>
              <a:round/>
              <a:headEnd/>
              <a:tailEnd/>
            </a:ln>
          </p:spPr>
          <p:txBody>
            <a:bodyPr/>
            <a:lstStyle/>
            <a:p>
              <a:endParaRPr lang="hu-HU"/>
            </a:p>
          </p:txBody>
        </p:sp>
        <p:sp>
          <p:nvSpPr>
            <p:cNvPr id="123927" name="Line 38"/>
            <p:cNvSpPr>
              <a:spLocks noChangeShapeType="1"/>
            </p:cNvSpPr>
            <p:nvPr/>
          </p:nvSpPr>
          <p:spPr bwMode="auto">
            <a:xfrm>
              <a:off x="1598" y="3068"/>
              <a:ext cx="5760" cy="1"/>
            </a:xfrm>
            <a:prstGeom prst="line">
              <a:avLst/>
            </a:prstGeom>
            <a:noFill/>
            <a:ln w="9525">
              <a:solidFill>
                <a:srgbClr val="000000"/>
              </a:solidFill>
              <a:round/>
              <a:headEnd/>
              <a:tailEnd/>
            </a:ln>
          </p:spPr>
          <p:txBody>
            <a:bodyPr/>
            <a:lstStyle/>
            <a:p>
              <a:endParaRPr lang="hu-HU"/>
            </a:p>
          </p:txBody>
        </p:sp>
        <p:sp>
          <p:nvSpPr>
            <p:cNvPr id="123928" name="Line 37"/>
            <p:cNvSpPr>
              <a:spLocks noChangeShapeType="1"/>
            </p:cNvSpPr>
            <p:nvPr/>
          </p:nvSpPr>
          <p:spPr bwMode="auto">
            <a:xfrm>
              <a:off x="1598" y="3248"/>
              <a:ext cx="5760" cy="1"/>
            </a:xfrm>
            <a:prstGeom prst="line">
              <a:avLst/>
            </a:prstGeom>
            <a:noFill/>
            <a:ln w="9525">
              <a:solidFill>
                <a:srgbClr val="000000"/>
              </a:solidFill>
              <a:round/>
              <a:headEnd/>
              <a:tailEnd/>
            </a:ln>
          </p:spPr>
          <p:txBody>
            <a:bodyPr/>
            <a:lstStyle/>
            <a:p>
              <a:endParaRPr lang="hu-HU"/>
            </a:p>
          </p:txBody>
        </p:sp>
        <p:sp>
          <p:nvSpPr>
            <p:cNvPr id="123929" name="Line 36"/>
            <p:cNvSpPr>
              <a:spLocks noChangeShapeType="1"/>
            </p:cNvSpPr>
            <p:nvPr/>
          </p:nvSpPr>
          <p:spPr bwMode="auto">
            <a:xfrm>
              <a:off x="1598" y="3428"/>
              <a:ext cx="5760" cy="1"/>
            </a:xfrm>
            <a:prstGeom prst="line">
              <a:avLst/>
            </a:prstGeom>
            <a:noFill/>
            <a:ln w="9525">
              <a:solidFill>
                <a:srgbClr val="000000"/>
              </a:solidFill>
              <a:round/>
              <a:headEnd/>
              <a:tailEnd/>
            </a:ln>
          </p:spPr>
          <p:txBody>
            <a:bodyPr/>
            <a:lstStyle/>
            <a:p>
              <a:endParaRPr lang="hu-HU"/>
            </a:p>
          </p:txBody>
        </p:sp>
        <p:sp>
          <p:nvSpPr>
            <p:cNvPr id="123930" name="Line 35"/>
            <p:cNvSpPr>
              <a:spLocks noChangeShapeType="1"/>
            </p:cNvSpPr>
            <p:nvPr/>
          </p:nvSpPr>
          <p:spPr bwMode="auto">
            <a:xfrm>
              <a:off x="1598" y="3608"/>
              <a:ext cx="5760" cy="1"/>
            </a:xfrm>
            <a:prstGeom prst="line">
              <a:avLst/>
            </a:prstGeom>
            <a:noFill/>
            <a:ln w="9525">
              <a:solidFill>
                <a:srgbClr val="000000"/>
              </a:solidFill>
              <a:round/>
              <a:headEnd/>
              <a:tailEnd/>
            </a:ln>
          </p:spPr>
          <p:txBody>
            <a:bodyPr/>
            <a:lstStyle/>
            <a:p>
              <a:endParaRPr lang="hu-HU"/>
            </a:p>
          </p:txBody>
        </p:sp>
        <p:sp>
          <p:nvSpPr>
            <p:cNvPr id="123931" name="Line 34"/>
            <p:cNvSpPr>
              <a:spLocks noChangeShapeType="1"/>
            </p:cNvSpPr>
            <p:nvPr/>
          </p:nvSpPr>
          <p:spPr bwMode="auto">
            <a:xfrm>
              <a:off x="1598" y="3788"/>
              <a:ext cx="5760" cy="1"/>
            </a:xfrm>
            <a:prstGeom prst="line">
              <a:avLst/>
            </a:prstGeom>
            <a:noFill/>
            <a:ln w="9525">
              <a:solidFill>
                <a:srgbClr val="000000"/>
              </a:solidFill>
              <a:round/>
              <a:headEnd/>
              <a:tailEnd/>
            </a:ln>
          </p:spPr>
          <p:txBody>
            <a:bodyPr/>
            <a:lstStyle/>
            <a:p>
              <a:endParaRPr lang="hu-HU"/>
            </a:p>
          </p:txBody>
        </p:sp>
        <p:sp>
          <p:nvSpPr>
            <p:cNvPr id="123932" name="Line 33"/>
            <p:cNvSpPr>
              <a:spLocks noChangeShapeType="1"/>
            </p:cNvSpPr>
            <p:nvPr/>
          </p:nvSpPr>
          <p:spPr bwMode="auto">
            <a:xfrm>
              <a:off x="1778" y="1988"/>
              <a:ext cx="1" cy="1980"/>
            </a:xfrm>
            <a:prstGeom prst="line">
              <a:avLst/>
            </a:prstGeom>
            <a:noFill/>
            <a:ln w="9525">
              <a:solidFill>
                <a:srgbClr val="000000"/>
              </a:solidFill>
              <a:round/>
              <a:headEnd/>
              <a:tailEnd/>
            </a:ln>
          </p:spPr>
          <p:txBody>
            <a:bodyPr/>
            <a:lstStyle/>
            <a:p>
              <a:endParaRPr lang="hu-HU"/>
            </a:p>
          </p:txBody>
        </p:sp>
        <p:sp>
          <p:nvSpPr>
            <p:cNvPr id="123933" name="Line 32"/>
            <p:cNvSpPr>
              <a:spLocks noChangeShapeType="1"/>
            </p:cNvSpPr>
            <p:nvPr/>
          </p:nvSpPr>
          <p:spPr bwMode="auto">
            <a:xfrm>
              <a:off x="1958" y="1988"/>
              <a:ext cx="1" cy="1980"/>
            </a:xfrm>
            <a:prstGeom prst="line">
              <a:avLst/>
            </a:prstGeom>
            <a:noFill/>
            <a:ln w="9525">
              <a:solidFill>
                <a:srgbClr val="000000"/>
              </a:solidFill>
              <a:round/>
              <a:headEnd/>
              <a:tailEnd/>
            </a:ln>
          </p:spPr>
          <p:txBody>
            <a:bodyPr/>
            <a:lstStyle/>
            <a:p>
              <a:endParaRPr lang="hu-HU"/>
            </a:p>
          </p:txBody>
        </p:sp>
        <p:sp>
          <p:nvSpPr>
            <p:cNvPr id="123934" name="Line 31"/>
            <p:cNvSpPr>
              <a:spLocks noChangeShapeType="1"/>
            </p:cNvSpPr>
            <p:nvPr/>
          </p:nvSpPr>
          <p:spPr bwMode="auto">
            <a:xfrm>
              <a:off x="2138" y="1988"/>
              <a:ext cx="1" cy="1980"/>
            </a:xfrm>
            <a:prstGeom prst="line">
              <a:avLst/>
            </a:prstGeom>
            <a:noFill/>
            <a:ln w="9525">
              <a:solidFill>
                <a:srgbClr val="000000"/>
              </a:solidFill>
              <a:round/>
              <a:headEnd/>
              <a:tailEnd/>
            </a:ln>
          </p:spPr>
          <p:txBody>
            <a:bodyPr/>
            <a:lstStyle/>
            <a:p>
              <a:endParaRPr lang="hu-HU"/>
            </a:p>
          </p:txBody>
        </p:sp>
        <p:sp>
          <p:nvSpPr>
            <p:cNvPr id="123935" name="Line 30"/>
            <p:cNvSpPr>
              <a:spLocks noChangeShapeType="1"/>
            </p:cNvSpPr>
            <p:nvPr/>
          </p:nvSpPr>
          <p:spPr bwMode="auto">
            <a:xfrm>
              <a:off x="2318" y="1988"/>
              <a:ext cx="1" cy="1980"/>
            </a:xfrm>
            <a:prstGeom prst="line">
              <a:avLst/>
            </a:prstGeom>
            <a:noFill/>
            <a:ln w="9525">
              <a:solidFill>
                <a:srgbClr val="000000"/>
              </a:solidFill>
              <a:round/>
              <a:headEnd/>
              <a:tailEnd/>
            </a:ln>
          </p:spPr>
          <p:txBody>
            <a:bodyPr/>
            <a:lstStyle/>
            <a:p>
              <a:endParaRPr lang="hu-HU"/>
            </a:p>
          </p:txBody>
        </p:sp>
        <p:sp>
          <p:nvSpPr>
            <p:cNvPr id="123936" name="Line 29"/>
            <p:cNvSpPr>
              <a:spLocks noChangeShapeType="1"/>
            </p:cNvSpPr>
            <p:nvPr/>
          </p:nvSpPr>
          <p:spPr bwMode="auto">
            <a:xfrm>
              <a:off x="2498" y="1988"/>
              <a:ext cx="1" cy="1980"/>
            </a:xfrm>
            <a:prstGeom prst="line">
              <a:avLst/>
            </a:prstGeom>
            <a:noFill/>
            <a:ln w="9525">
              <a:solidFill>
                <a:srgbClr val="000000"/>
              </a:solidFill>
              <a:round/>
              <a:headEnd/>
              <a:tailEnd/>
            </a:ln>
          </p:spPr>
          <p:txBody>
            <a:bodyPr/>
            <a:lstStyle/>
            <a:p>
              <a:endParaRPr lang="hu-HU"/>
            </a:p>
          </p:txBody>
        </p:sp>
        <p:sp>
          <p:nvSpPr>
            <p:cNvPr id="123937" name="Line 28"/>
            <p:cNvSpPr>
              <a:spLocks noChangeShapeType="1"/>
            </p:cNvSpPr>
            <p:nvPr/>
          </p:nvSpPr>
          <p:spPr bwMode="auto">
            <a:xfrm>
              <a:off x="2678" y="1988"/>
              <a:ext cx="1" cy="1980"/>
            </a:xfrm>
            <a:prstGeom prst="line">
              <a:avLst/>
            </a:prstGeom>
            <a:noFill/>
            <a:ln w="9525">
              <a:solidFill>
                <a:srgbClr val="000000"/>
              </a:solidFill>
              <a:round/>
              <a:headEnd/>
              <a:tailEnd/>
            </a:ln>
          </p:spPr>
          <p:txBody>
            <a:bodyPr/>
            <a:lstStyle/>
            <a:p>
              <a:endParaRPr lang="hu-HU"/>
            </a:p>
          </p:txBody>
        </p:sp>
        <p:sp>
          <p:nvSpPr>
            <p:cNvPr id="123938" name="Line 27"/>
            <p:cNvSpPr>
              <a:spLocks noChangeShapeType="1"/>
            </p:cNvSpPr>
            <p:nvPr/>
          </p:nvSpPr>
          <p:spPr bwMode="auto">
            <a:xfrm>
              <a:off x="2858" y="1988"/>
              <a:ext cx="1" cy="1980"/>
            </a:xfrm>
            <a:prstGeom prst="line">
              <a:avLst/>
            </a:prstGeom>
            <a:noFill/>
            <a:ln w="9525">
              <a:solidFill>
                <a:srgbClr val="000000"/>
              </a:solidFill>
              <a:round/>
              <a:headEnd/>
              <a:tailEnd/>
            </a:ln>
          </p:spPr>
          <p:txBody>
            <a:bodyPr/>
            <a:lstStyle/>
            <a:p>
              <a:endParaRPr lang="hu-HU"/>
            </a:p>
          </p:txBody>
        </p:sp>
        <p:sp>
          <p:nvSpPr>
            <p:cNvPr id="123939" name="Line 26"/>
            <p:cNvSpPr>
              <a:spLocks noChangeShapeType="1"/>
            </p:cNvSpPr>
            <p:nvPr/>
          </p:nvSpPr>
          <p:spPr bwMode="auto">
            <a:xfrm>
              <a:off x="3038" y="1988"/>
              <a:ext cx="1" cy="1980"/>
            </a:xfrm>
            <a:prstGeom prst="line">
              <a:avLst/>
            </a:prstGeom>
            <a:noFill/>
            <a:ln w="9525">
              <a:solidFill>
                <a:srgbClr val="000000"/>
              </a:solidFill>
              <a:round/>
              <a:headEnd/>
              <a:tailEnd/>
            </a:ln>
          </p:spPr>
          <p:txBody>
            <a:bodyPr/>
            <a:lstStyle/>
            <a:p>
              <a:endParaRPr lang="hu-HU"/>
            </a:p>
          </p:txBody>
        </p:sp>
        <p:sp>
          <p:nvSpPr>
            <p:cNvPr id="123940" name="Line 25"/>
            <p:cNvSpPr>
              <a:spLocks noChangeShapeType="1"/>
            </p:cNvSpPr>
            <p:nvPr/>
          </p:nvSpPr>
          <p:spPr bwMode="auto">
            <a:xfrm>
              <a:off x="3218" y="1988"/>
              <a:ext cx="1" cy="1980"/>
            </a:xfrm>
            <a:prstGeom prst="line">
              <a:avLst/>
            </a:prstGeom>
            <a:noFill/>
            <a:ln w="9525">
              <a:solidFill>
                <a:srgbClr val="000000"/>
              </a:solidFill>
              <a:round/>
              <a:headEnd/>
              <a:tailEnd/>
            </a:ln>
          </p:spPr>
          <p:txBody>
            <a:bodyPr/>
            <a:lstStyle/>
            <a:p>
              <a:endParaRPr lang="hu-HU"/>
            </a:p>
          </p:txBody>
        </p:sp>
        <p:sp>
          <p:nvSpPr>
            <p:cNvPr id="123941" name="Line 24"/>
            <p:cNvSpPr>
              <a:spLocks noChangeShapeType="1"/>
            </p:cNvSpPr>
            <p:nvPr/>
          </p:nvSpPr>
          <p:spPr bwMode="auto">
            <a:xfrm>
              <a:off x="3398" y="1988"/>
              <a:ext cx="1" cy="1980"/>
            </a:xfrm>
            <a:prstGeom prst="line">
              <a:avLst/>
            </a:prstGeom>
            <a:noFill/>
            <a:ln w="9525">
              <a:solidFill>
                <a:srgbClr val="000000"/>
              </a:solidFill>
              <a:round/>
              <a:headEnd/>
              <a:tailEnd/>
            </a:ln>
          </p:spPr>
          <p:txBody>
            <a:bodyPr/>
            <a:lstStyle/>
            <a:p>
              <a:endParaRPr lang="hu-HU"/>
            </a:p>
          </p:txBody>
        </p:sp>
        <p:sp>
          <p:nvSpPr>
            <p:cNvPr id="123942" name="Line 23"/>
            <p:cNvSpPr>
              <a:spLocks noChangeShapeType="1"/>
            </p:cNvSpPr>
            <p:nvPr/>
          </p:nvSpPr>
          <p:spPr bwMode="auto">
            <a:xfrm>
              <a:off x="3578" y="1988"/>
              <a:ext cx="1" cy="1980"/>
            </a:xfrm>
            <a:prstGeom prst="line">
              <a:avLst/>
            </a:prstGeom>
            <a:noFill/>
            <a:ln w="9525">
              <a:solidFill>
                <a:srgbClr val="000000"/>
              </a:solidFill>
              <a:round/>
              <a:headEnd/>
              <a:tailEnd/>
            </a:ln>
          </p:spPr>
          <p:txBody>
            <a:bodyPr/>
            <a:lstStyle/>
            <a:p>
              <a:endParaRPr lang="hu-HU"/>
            </a:p>
          </p:txBody>
        </p:sp>
        <p:sp>
          <p:nvSpPr>
            <p:cNvPr id="123943" name="Line 22"/>
            <p:cNvSpPr>
              <a:spLocks noChangeShapeType="1"/>
            </p:cNvSpPr>
            <p:nvPr/>
          </p:nvSpPr>
          <p:spPr bwMode="auto">
            <a:xfrm>
              <a:off x="3758" y="1988"/>
              <a:ext cx="1" cy="1980"/>
            </a:xfrm>
            <a:prstGeom prst="line">
              <a:avLst/>
            </a:prstGeom>
            <a:noFill/>
            <a:ln w="9525">
              <a:solidFill>
                <a:srgbClr val="000000"/>
              </a:solidFill>
              <a:round/>
              <a:headEnd/>
              <a:tailEnd/>
            </a:ln>
          </p:spPr>
          <p:txBody>
            <a:bodyPr/>
            <a:lstStyle/>
            <a:p>
              <a:endParaRPr lang="hu-HU"/>
            </a:p>
          </p:txBody>
        </p:sp>
        <p:sp>
          <p:nvSpPr>
            <p:cNvPr id="123944" name="Line 21"/>
            <p:cNvSpPr>
              <a:spLocks noChangeShapeType="1"/>
            </p:cNvSpPr>
            <p:nvPr/>
          </p:nvSpPr>
          <p:spPr bwMode="auto">
            <a:xfrm>
              <a:off x="3938" y="1988"/>
              <a:ext cx="1" cy="1980"/>
            </a:xfrm>
            <a:prstGeom prst="line">
              <a:avLst/>
            </a:prstGeom>
            <a:noFill/>
            <a:ln w="9525">
              <a:solidFill>
                <a:srgbClr val="000000"/>
              </a:solidFill>
              <a:round/>
              <a:headEnd/>
              <a:tailEnd/>
            </a:ln>
          </p:spPr>
          <p:txBody>
            <a:bodyPr/>
            <a:lstStyle/>
            <a:p>
              <a:endParaRPr lang="hu-HU"/>
            </a:p>
          </p:txBody>
        </p:sp>
        <p:sp>
          <p:nvSpPr>
            <p:cNvPr id="123945" name="Line 20"/>
            <p:cNvSpPr>
              <a:spLocks noChangeShapeType="1"/>
            </p:cNvSpPr>
            <p:nvPr/>
          </p:nvSpPr>
          <p:spPr bwMode="auto">
            <a:xfrm>
              <a:off x="4118" y="1988"/>
              <a:ext cx="1" cy="1980"/>
            </a:xfrm>
            <a:prstGeom prst="line">
              <a:avLst/>
            </a:prstGeom>
            <a:noFill/>
            <a:ln w="9525">
              <a:solidFill>
                <a:srgbClr val="000000"/>
              </a:solidFill>
              <a:round/>
              <a:headEnd/>
              <a:tailEnd/>
            </a:ln>
          </p:spPr>
          <p:txBody>
            <a:bodyPr/>
            <a:lstStyle/>
            <a:p>
              <a:endParaRPr lang="hu-HU"/>
            </a:p>
          </p:txBody>
        </p:sp>
        <p:sp>
          <p:nvSpPr>
            <p:cNvPr id="123946" name="Line 19"/>
            <p:cNvSpPr>
              <a:spLocks noChangeShapeType="1"/>
            </p:cNvSpPr>
            <p:nvPr/>
          </p:nvSpPr>
          <p:spPr bwMode="auto">
            <a:xfrm>
              <a:off x="4298" y="1988"/>
              <a:ext cx="1" cy="1980"/>
            </a:xfrm>
            <a:prstGeom prst="line">
              <a:avLst/>
            </a:prstGeom>
            <a:noFill/>
            <a:ln w="9525">
              <a:solidFill>
                <a:srgbClr val="000000"/>
              </a:solidFill>
              <a:round/>
              <a:headEnd/>
              <a:tailEnd/>
            </a:ln>
          </p:spPr>
          <p:txBody>
            <a:bodyPr/>
            <a:lstStyle/>
            <a:p>
              <a:endParaRPr lang="hu-HU"/>
            </a:p>
          </p:txBody>
        </p:sp>
        <p:sp>
          <p:nvSpPr>
            <p:cNvPr id="123947" name="Line 18"/>
            <p:cNvSpPr>
              <a:spLocks noChangeShapeType="1"/>
            </p:cNvSpPr>
            <p:nvPr/>
          </p:nvSpPr>
          <p:spPr bwMode="auto">
            <a:xfrm>
              <a:off x="4478" y="1988"/>
              <a:ext cx="1" cy="1980"/>
            </a:xfrm>
            <a:prstGeom prst="line">
              <a:avLst/>
            </a:prstGeom>
            <a:noFill/>
            <a:ln w="9525">
              <a:solidFill>
                <a:srgbClr val="000000"/>
              </a:solidFill>
              <a:round/>
              <a:headEnd/>
              <a:tailEnd/>
            </a:ln>
          </p:spPr>
          <p:txBody>
            <a:bodyPr/>
            <a:lstStyle/>
            <a:p>
              <a:endParaRPr lang="hu-HU"/>
            </a:p>
          </p:txBody>
        </p:sp>
        <p:sp>
          <p:nvSpPr>
            <p:cNvPr id="123948" name="Line 17"/>
            <p:cNvSpPr>
              <a:spLocks noChangeShapeType="1"/>
            </p:cNvSpPr>
            <p:nvPr/>
          </p:nvSpPr>
          <p:spPr bwMode="auto">
            <a:xfrm>
              <a:off x="4658" y="1988"/>
              <a:ext cx="1" cy="1980"/>
            </a:xfrm>
            <a:prstGeom prst="line">
              <a:avLst/>
            </a:prstGeom>
            <a:noFill/>
            <a:ln w="9525">
              <a:solidFill>
                <a:srgbClr val="000000"/>
              </a:solidFill>
              <a:round/>
              <a:headEnd/>
              <a:tailEnd/>
            </a:ln>
          </p:spPr>
          <p:txBody>
            <a:bodyPr/>
            <a:lstStyle/>
            <a:p>
              <a:endParaRPr lang="hu-HU"/>
            </a:p>
          </p:txBody>
        </p:sp>
        <p:sp>
          <p:nvSpPr>
            <p:cNvPr id="123949" name="Line 16"/>
            <p:cNvSpPr>
              <a:spLocks noChangeShapeType="1"/>
            </p:cNvSpPr>
            <p:nvPr/>
          </p:nvSpPr>
          <p:spPr bwMode="auto">
            <a:xfrm>
              <a:off x="4838" y="1988"/>
              <a:ext cx="1" cy="1980"/>
            </a:xfrm>
            <a:prstGeom prst="line">
              <a:avLst/>
            </a:prstGeom>
            <a:noFill/>
            <a:ln w="9525">
              <a:solidFill>
                <a:srgbClr val="000000"/>
              </a:solidFill>
              <a:round/>
              <a:headEnd/>
              <a:tailEnd/>
            </a:ln>
          </p:spPr>
          <p:txBody>
            <a:bodyPr/>
            <a:lstStyle/>
            <a:p>
              <a:endParaRPr lang="hu-HU"/>
            </a:p>
          </p:txBody>
        </p:sp>
        <p:sp>
          <p:nvSpPr>
            <p:cNvPr id="123950" name="Line 15"/>
            <p:cNvSpPr>
              <a:spLocks noChangeShapeType="1"/>
            </p:cNvSpPr>
            <p:nvPr/>
          </p:nvSpPr>
          <p:spPr bwMode="auto">
            <a:xfrm>
              <a:off x="5018" y="1988"/>
              <a:ext cx="1" cy="1980"/>
            </a:xfrm>
            <a:prstGeom prst="line">
              <a:avLst/>
            </a:prstGeom>
            <a:noFill/>
            <a:ln w="9525">
              <a:solidFill>
                <a:srgbClr val="000000"/>
              </a:solidFill>
              <a:round/>
              <a:headEnd/>
              <a:tailEnd/>
            </a:ln>
          </p:spPr>
          <p:txBody>
            <a:bodyPr/>
            <a:lstStyle/>
            <a:p>
              <a:endParaRPr lang="hu-HU"/>
            </a:p>
          </p:txBody>
        </p:sp>
        <p:sp>
          <p:nvSpPr>
            <p:cNvPr id="123951" name="Line 14"/>
            <p:cNvSpPr>
              <a:spLocks noChangeShapeType="1"/>
            </p:cNvSpPr>
            <p:nvPr/>
          </p:nvSpPr>
          <p:spPr bwMode="auto">
            <a:xfrm>
              <a:off x="5198" y="1988"/>
              <a:ext cx="1" cy="1980"/>
            </a:xfrm>
            <a:prstGeom prst="line">
              <a:avLst/>
            </a:prstGeom>
            <a:noFill/>
            <a:ln w="9525">
              <a:solidFill>
                <a:srgbClr val="000000"/>
              </a:solidFill>
              <a:round/>
              <a:headEnd/>
              <a:tailEnd/>
            </a:ln>
          </p:spPr>
          <p:txBody>
            <a:bodyPr/>
            <a:lstStyle/>
            <a:p>
              <a:endParaRPr lang="hu-HU"/>
            </a:p>
          </p:txBody>
        </p:sp>
        <p:sp>
          <p:nvSpPr>
            <p:cNvPr id="123952" name="Line 13"/>
            <p:cNvSpPr>
              <a:spLocks noChangeShapeType="1"/>
            </p:cNvSpPr>
            <p:nvPr/>
          </p:nvSpPr>
          <p:spPr bwMode="auto">
            <a:xfrm>
              <a:off x="5378" y="1988"/>
              <a:ext cx="1" cy="1980"/>
            </a:xfrm>
            <a:prstGeom prst="line">
              <a:avLst/>
            </a:prstGeom>
            <a:noFill/>
            <a:ln w="9525">
              <a:solidFill>
                <a:srgbClr val="000000"/>
              </a:solidFill>
              <a:round/>
              <a:headEnd/>
              <a:tailEnd/>
            </a:ln>
          </p:spPr>
          <p:txBody>
            <a:bodyPr/>
            <a:lstStyle/>
            <a:p>
              <a:endParaRPr lang="hu-HU"/>
            </a:p>
          </p:txBody>
        </p:sp>
        <p:sp>
          <p:nvSpPr>
            <p:cNvPr id="123953" name="Line 12"/>
            <p:cNvSpPr>
              <a:spLocks noChangeShapeType="1"/>
            </p:cNvSpPr>
            <p:nvPr/>
          </p:nvSpPr>
          <p:spPr bwMode="auto">
            <a:xfrm>
              <a:off x="5558" y="1988"/>
              <a:ext cx="1" cy="1980"/>
            </a:xfrm>
            <a:prstGeom prst="line">
              <a:avLst/>
            </a:prstGeom>
            <a:noFill/>
            <a:ln w="9525">
              <a:solidFill>
                <a:srgbClr val="000000"/>
              </a:solidFill>
              <a:round/>
              <a:headEnd/>
              <a:tailEnd/>
            </a:ln>
          </p:spPr>
          <p:txBody>
            <a:bodyPr/>
            <a:lstStyle/>
            <a:p>
              <a:endParaRPr lang="hu-HU"/>
            </a:p>
          </p:txBody>
        </p:sp>
        <p:sp>
          <p:nvSpPr>
            <p:cNvPr id="123954" name="Line 11"/>
            <p:cNvSpPr>
              <a:spLocks noChangeShapeType="1"/>
            </p:cNvSpPr>
            <p:nvPr/>
          </p:nvSpPr>
          <p:spPr bwMode="auto">
            <a:xfrm>
              <a:off x="5738" y="1988"/>
              <a:ext cx="1" cy="1980"/>
            </a:xfrm>
            <a:prstGeom prst="line">
              <a:avLst/>
            </a:prstGeom>
            <a:noFill/>
            <a:ln w="9525">
              <a:solidFill>
                <a:srgbClr val="000000"/>
              </a:solidFill>
              <a:round/>
              <a:headEnd/>
              <a:tailEnd/>
            </a:ln>
          </p:spPr>
          <p:txBody>
            <a:bodyPr/>
            <a:lstStyle/>
            <a:p>
              <a:endParaRPr lang="hu-HU"/>
            </a:p>
          </p:txBody>
        </p:sp>
        <p:sp>
          <p:nvSpPr>
            <p:cNvPr id="123955" name="Line 10"/>
            <p:cNvSpPr>
              <a:spLocks noChangeShapeType="1"/>
            </p:cNvSpPr>
            <p:nvPr/>
          </p:nvSpPr>
          <p:spPr bwMode="auto">
            <a:xfrm>
              <a:off x="5918" y="1988"/>
              <a:ext cx="1" cy="1980"/>
            </a:xfrm>
            <a:prstGeom prst="line">
              <a:avLst/>
            </a:prstGeom>
            <a:noFill/>
            <a:ln w="9525">
              <a:solidFill>
                <a:srgbClr val="000000"/>
              </a:solidFill>
              <a:round/>
              <a:headEnd/>
              <a:tailEnd/>
            </a:ln>
          </p:spPr>
          <p:txBody>
            <a:bodyPr/>
            <a:lstStyle/>
            <a:p>
              <a:endParaRPr lang="hu-HU"/>
            </a:p>
          </p:txBody>
        </p:sp>
        <p:sp>
          <p:nvSpPr>
            <p:cNvPr id="123956" name="Line 9"/>
            <p:cNvSpPr>
              <a:spLocks noChangeShapeType="1"/>
            </p:cNvSpPr>
            <p:nvPr/>
          </p:nvSpPr>
          <p:spPr bwMode="auto">
            <a:xfrm>
              <a:off x="6098" y="1988"/>
              <a:ext cx="1" cy="1980"/>
            </a:xfrm>
            <a:prstGeom prst="line">
              <a:avLst/>
            </a:prstGeom>
            <a:noFill/>
            <a:ln w="9525">
              <a:solidFill>
                <a:srgbClr val="000000"/>
              </a:solidFill>
              <a:round/>
              <a:headEnd/>
              <a:tailEnd/>
            </a:ln>
          </p:spPr>
          <p:txBody>
            <a:bodyPr/>
            <a:lstStyle/>
            <a:p>
              <a:endParaRPr lang="hu-HU"/>
            </a:p>
          </p:txBody>
        </p:sp>
        <p:sp>
          <p:nvSpPr>
            <p:cNvPr id="123957" name="Line 8"/>
            <p:cNvSpPr>
              <a:spLocks noChangeShapeType="1"/>
            </p:cNvSpPr>
            <p:nvPr/>
          </p:nvSpPr>
          <p:spPr bwMode="auto">
            <a:xfrm>
              <a:off x="6278" y="1988"/>
              <a:ext cx="1" cy="1980"/>
            </a:xfrm>
            <a:prstGeom prst="line">
              <a:avLst/>
            </a:prstGeom>
            <a:noFill/>
            <a:ln w="9525">
              <a:solidFill>
                <a:srgbClr val="000000"/>
              </a:solidFill>
              <a:round/>
              <a:headEnd/>
              <a:tailEnd/>
            </a:ln>
          </p:spPr>
          <p:txBody>
            <a:bodyPr/>
            <a:lstStyle/>
            <a:p>
              <a:endParaRPr lang="hu-HU"/>
            </a:p>
          </p:txBody>
        </p:sp>
        <p:sp>
          <p:nvSpPr>
            <p:cNvPr id="123958" name="Line 7"/>
            <p:cNvSpPr>
              <a:spLocks noChangeShapeType="1"/>
            </p:cNvSpPr>
            <p:nvPr/>
          </p:nvSpPr>
          <p:spPr bwMode="auto">
            <a:xfrm>
              <a:off x="6458" y="1988"/>
              <a:ext cx="1" cy="1980"/>
            </a:xfrm>
            <a:prstGeom prst="line">
              <a:avLst/>
            </a:prstGeom>
            <a:noFill/>
            <a:ln w="9525">
              <a:solidFill>
                <a:srgbClr val="000000"/>
              </a:solidFill>
              <a:round/>
              <a:headEnd/>
              <a:tailEnd/>
            </a:ln>
          </p:spPr>
          <p:txBody>
            <a:bodyPr/>
            <a:lstStyle/>
            <a:p>
              <a:endParaRPr lang="hu-HU"/>
            </a:p>
          </p:txBody>
        </p:sp>
        <p:sp>
          <p:nvSpPr>
            <p:cNvPr id="123959" name="Line 6"/>
            <p:cNvSpPr>
              <a:spLocks noChangeShapeType="1"/>
            </p:cNvSpPr>
            <p:nvPr/>
          </p:nvSpPr>
          <p:spPr bwMode="auto">
            <a:xfrm>
              <a:off x="6638" y="1988"/>
              <a:ext cx="1" cy="1980"/>
            </a:xfrm>
            <a:prstGeom prst="line">
              <a:avLst/>
            </a:prstGeom>
            <a:noFill/>
            <a:ln w="9525">
              <a:solidFill>
                <a:srgbClr val="000000"/>
              </a:solidFill>
              <a:round/>
              <a:headEnd/>
              <a:tailEnd/>
            </a:ln>
          </p:spPr>
          <p:txBody>
            <a:bodyPr/>
            <a:lstStyle/>
            <a:p>
              <a:endParaRPr lang="hu-HU"/>
            </a:p>
          </p:txBody>
        </p:sp>
        <p:sp>
          <p:nvSpPr>
            <p:cNvPr id="123960" name="Line 5"/>
            <p:cNvSpPr>
              <a:spLocks noChangeShapeType="1"/>
            </p:cNvSpPr>
            <p:nvPr/>
          </p:nvSpPr>
          <p:spPr bwMode="auto">
            <a:xfrm>
              <a:off x="6818" y="1988"/>
              <a:ext cx="1" cy="1980"/>
            </a:xfrm>
            <a:prstGeom prst="line">
              <a:avLst/>
            </a:prstGeom>
            <a:noFill/>
            <a:ln w="9525">
              <a:solidFill>
                <a:srgbClr val="000000"/>
              </a:solidFill>
              <a:round/>
              <a:headEnd/>
              <a:tailEnd/>
            </a:ln>
          </p:spPr>
          <p:txBody>
            <a:bodyPr/>
            <a:lstStyle/>
            <a:p>
              <a:endParaRPr lang="hu-HU"/>
            </a:p>
          </p:txBody>
        </p:sp>
        <p:sp>
          <p:nvSpPr>
            <p:cNvPr id="123961" name="Line 4"/>
            <p:cNvSpPr>
              <a:spLocks noChangeShapeType="1"/>
            </p:cNvSpPr>
            <p:nvPr/>
          </p:nvSpPr>
          <p:spPr bwMode="auto">
            <a:xfrm>
              <a:off x="6998" y="1988"/>
              <a:ext cx="1" cy="1980"/>
            </a:xfrm>
            <a:prstGeom prst="line">
              <a:avLst/>
            </a:prstGeom>
            <a:noFill/>
            <a:ln w="9525">
              <a:solidFill>
                <a:srgbClr val="000000"/>
              </a:solidFill>
              <a:round/>
              <a:headEnd/>
              <a:tailEnd/>
            </a:ln>
          </p:spPr>
          <p:txBody>
            <a:bodyPr/>
            <a:lstStyle/>
            <a:p>
              <a:endParaRPr lang="hu-HU"/>
            </a:p>
          </p:txBody>
        </p:sp>
        <p:sp>
          <p:nvSpPr>
            <p:cNvPr id="123962" name="Line 3"/>
            <p:cNvSpPr>
              <a:spLocks noChangeShapeType="1"/>
            </p:cNvSpPr>
            <p:nvPr/>
          </p:nvSpPr>
          <p:spPr bwMode="auto">
            <a:xfrm>
              <a:off x="7178" y="1988"/>
              <a:ext cx="1" cy="1980"/>
            </a:xfrm>
            <a:prstGeom prst="line">
              <a:avLst/>
            </a:prstGeom>
            <a:noFill/>
            <a:ln w="9525">
              <a:solidFill>
                <a:srgbClr val="000000"/>
              </a:solidFill>
              <a:round/>
              <a:headEnd/>
              <a:tailEnd/>
            </a:ln>
          </p:spPr>
          <p:txBody>
            <a:bodyPr/>
            <a:lstStyle/>
            <a:p>
              <a:endParaRPr lang="hu-HU"/>
            </a:p>
          </p:txBody>
        </p:sp>
      </p:grpSp>
      <p:sp>
        <p:nvSpPr>
          <p:cNvPr id="123909" name="Szövegdoboz 59"/>
          <p:cNvSpPr txBox="1">
            <a:spLocks noChangeArrowheads="1"/>
          </p:cNvSpPr>
          <p:nvPr/>
        </p:nvSpPr>
        <p:spPr bwMode="auto">
          <a:xfrm>
            <a:off x="3276600" y="5445125"/>
            <a:ext cx="2087563" cy="523875"/>
          </a:xfrm>
          <a:prstGeom prst="rect">
            <a:avLst/>
          </a:prstGeom>
          <a:noFill/>
          <a:ln w="9525">
            <a:noFill/>
            <a:miter lim="800000"/>
            <a:headEnd/>
            <a:tailEnd/>
          </a:ln>
        </p:spPr>
        <p:txBody>
          <a:bodyPr>
            <a:spAutoFit/>
          </a:bodyPr>
          <a:lstStyle/>
          <a:p>
            <a:pPr algn="ctr"/>
            <a:r>
              <a:rPr lang="hu-HU" sz="2800">
                <a:latin typeface="Calibri" pitchFamily="34" charset="0"/>
              </a:rPr>
              <a:t>64=65 ?</a:t>
            </a:r>
          </a:p>
        </p:txBody>
      </p:sp>
      <p:sp>
        <p:nvSpPr>
          <p:cNvPr id="123910" name="Szövegdoboz 60"/>
          <p:cNvSpPr txBox="1">
            <a:spLocks noChangeArrowheads="1"/>
          </p:cNvSpPr>
          <p:nvPr/>
        </p:nvSpPr>
        <p:spPr bwMode="auto">
          <a:xfrm>
            <a:off x="5003800" y="2492375"/>
            <a:ext cx="3492500" cy="369888"/>
          </a:xfrm>
          <a:prstGeom prst="rect">
            <a:avLst/>
          </a:prstGeom>
          <a:noFill/>
          <a:ln w="9525">
            <a:noFill/>
            <a:miter lim="800000"/>
            <a:headEnd/>
            <a:tailEnd/>
          </a:ln>
        </p:spPr>
        <p:txBody>
          <a:bodyPr wrap="none">
            <a:spAutoFit/>
          </a:bodyPr>
          <a:lstStyle/>
          <a:p>
            <a:r>
              <a:rPr lang="hu-HU">
                <a:latin typeface="Script MT Bold" pitchFamily="66" charset="0"/>
              </a:rPr>
              <a:t>Mottó: Újszülöttnek minden vicc új!</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Grp="1" noChangeArrowheads="1"/>
          </p:cNvSpPr>
          <p:nvPr>
            <p:ph type="ctrTitle"/>
          </p:nvPr>
        </p:nvSpPr>
        <p:spPr>
          <a:xfrm>
            <a:off x="838200" y="304800"/>
            <a:ext cx="7467600" cy="609600"/>
          </a:xfrm>
        </p:spPr>
        <p:txBody>
          <a:bodyPr/>
          <a:lstStyle/>
          <a:p>
            <a:pPr eaLnBrk="1" hangingPunct="1"/>
            <a:r>
              <a:rPr lang="hu-HU" sz="4000" b="1" smtClean="0">
                <a:solidFill>
                  <a:srgbClr val="FFFF00"/>
                </a:solidFill>
              </a:rPr>
              <a:t>építeni lehet: molekulákból</a:t>
            </a:r>
          </a:p>
        </p:txBody>
      </p:sp>
      <p:sp>
        <p:nvSpPr>
          <p:cNvPr id="142339" name="Rectangle 1027"/>
          <p:cNvSpPr>
            <a:spLocks noGrp="1" noChangeArrowheads="1"/>
          </p:cNvSpPr>
          <p:nvPr>
            <p:ph type="subTitle" idx="1"/>
          </p:nvPr>
        </p:nvSpPr>
        <p:spPr>
          <a:xfrm>
            <a:off x="3657600" y="6019800"/>
            <a:ext cx="5105400" cy="533400"/>
          </a:xfrm>
        </p:spPr>
        <p:txBody>
          <a:bodyPr/>
          <a:lstStyle/>
          <a:p>
            <a:pPr eaLnBrk="1" hangingPunct="1"/>
            <a:r>
              <a:rPr lang="hu-HU" b="1" smtClean="0">
                <a:solidFill>
                  <a:srgbClr val="FF9933"/>
                </a:solidFill>
              </a:rPr>
              <a:t>makromolekulákat</a:t>
            </a:r>
          </a:p>
        </p:txBody>
      </p:sp>
      <p:pic>
        <p:nvPicPr>
          <p:cNvPr id="142340" name="Picture 1030" descr="D:\EVOLúció\EVOLéCIŕ 010.jpg"/>
          <p:cNvPicPr>
            <a:picLocks noChangeAspect="1" noChangeArrowheads="1"/>
          </p:cNvPicPr>
          <p:nvPr/>
        </p:nvPicPr>
        <p:blipFill>
          <a:blip r:embed="rId2"/>
          <a:srcRect/>
          <a:stretch>
            <a:fillRect/>
          </a:stretch>
        </p:blipFill>
        <p:spPr bwMode="auto">
          <a:xfrm>
            <a:off x="3505200" y="1828800"/>
            <a:ext cx="5410200" cy="4057650"/>
          </a:xfrm>
          <a:prstGeom prst="rect">
            <a:avLst/>
          </a:prstGeom>
          <a:noFill/>
          <a:ln w="9525">
            <a:noFill/>
            <a:miter lim="800000"/>
            <a:headEnd/>
            <a:tailEnd/>
          </a:ln>
        </p:spPr>
      </p:pic>
      <p:pic>
        <p:nvPicPr>
          <p:cNvPr id="142341" name="Picture 1031" descr="G:\DNASPIN.GIF"/>
          <p:cNvPicPr>
            <a:picLocks noChangeAspect="1" noChangeArrowheads="1" noCrop="1"/>
          </p:cNvPicPr>
          <p:nvPr/>
        </p:nvPicPr>
        <p:blipFill>
          <a:blip r:embed="rId3"/>
          <a:srcRect/>
          <a:stretch>
            <a:fillRect/>
          </a:stretch>
        </p:blipFill>
        <p:spPr bwMode="auto">
          <a:xfrm>
            <a:off x="-381000" y="1219200"/>
            <a:ext cx="39941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838200" y="304800"/>
            <a:ext cx="7467600" cy="609600"/>
          </a:xfrm>
        </p:spPr>
        <p:txBody>
          <a:bodyPr/>
          <a:lstStyle/>
          <a:p>
            <a:pPr eaLnBrk="1" hangingPunct="1"/>
            <a:r>
              <a:rPr lang="hu-HU" sz="4000" b="1" smtClean="0">
                <a:solidFill>
                  <a:srgbClr val="FFFF00"/>
                </a:solidFill>
              </a:rPr>
              <a:t>építeni lehet: atomokból</a:t>
            </a:r>
          </a:p>
        </p:txBody>
      </p:sp>
      <p:sp>
        <p:nvSpPr>
          <p:cNvPr id="143363" name="Rectangle 3"/>
          <p:cNvSpPr>
            <a:spLocks noGrp="1" noChangeArrowheads="1"/>
          </p:cNvSpPr>
          <p:nvPr>
            <p:ph type="subTitle" idx="1"/>
          </p:nvPr>
        </p:nvSpPr>
        <p:spPr>
          <a:xfrm>
            <a:off x="5638800" y="6019800"/>
            <a:ext cx="3505200" cy="533400"/>
          </a:xfrm>
        </p:spPr>
        <p:txBody>
          <a:bodyPr/>
          <a:lstStyle/>
          <a:p>
            <a:pPr eaLnBrk="1" hangingPunct="1"/>
            <a:r>
              <a:rPr lang="hu-HU" b="1" smtClean="0">
                <a:solidFill>
                  <a:srgbClr val="FF9933"/>
                </a:solidFill>
              </a:rPr>
              <a:t>nanoszerkezeteket</a:t>
            </a:r>
          </a:p>
        </p:txBody>
      </p:sp>
      <p:pic>
        <p:nvPicPr>
          <p:cNvPr id="143364" name="Picture 5" descr="G:\NANO5.JPG"/>
          <p:cNvPicPr>
            <a:picLocks noChangeAspect="1" noChangeArrowheads="1"/>
          </p:cNvPicPr>
          <p:nvPr/>
        </p:nvPicPr>
        <p:blipFill>
          <a:blip r:embed="rId2"/>
          <a:srcRect/>
          <a:stretch>
            <a:fillRect/>
          </a:stretch>
        </p:blipFill>
        <p:spPr bwMode="auto">
          <a:xfrm>
            <a:off x="228600" y="1066800"/>
            <a:ext cx="2646363" cy="2474913"/>
          </a:xfrm>
          <a:prstGeom prst="rect">
            <a:avLst/>
          </a:prstGeom>
          <a:noFill/>
          <a:ln w="9525">
            <a:noFill/>
            <a:miter lim="800000"/>
            <a:headEnd/>
            <a:tailEnd/>
          </a:ln>
        </p:spPr>
      </p:pic>
      <p:pic>
        <p:nvPicPr>
          <p:cNvPr id="143365" name="Picture 6" descr="G:\NANO1.JPG"/>
          <p:cNvPicPr>
            <a:picLocks noChangeAspect="1" noChangeArrowheads="1"/>
          </p:cNvPicPr>
          <p:nvPr/>
        </p:nvPicPr>
        <p:blipFill>
          <a:blip r:embed="rId3"/>
          <a:srcRect/>
          <a:stretch>
            <a:fillRect/>
          </a:stretch>
        </p:blipFill>
        <p:spPr bwMode="auto">
          <a:xfrm>
            <a:off x="5410200" y="990600"/>
            <a:ext cx="3422650" cy="4953000"/>
          </a:xfrm>
          <a:prstGeom prst="rect">
            <a:avLst/>
          </a:prstGeom>
          <a:noFill/>
          <a:ln w="9525">
            <a:noFill/>
            <a:miter lim="800000"/>
            <a:headEnd/>
            <a:tailEnd/>
          </a:ln>
        </p:spPr>
      </p:pic>
      <p:pic>
        <p:nvPicPr>
          <p:cNvPr id="143366" name="Picture 7" descr="G:\NANO3.JPG"/>
          <p:cNvPicPr>
            <a:picLocks noChangeAspect="1" noChangeArrowheads="1"/>
          </p:cNvPicPr>
          <p:nvPr/>
        </p:nvPicPr>
        <p:blipFill>
          <a:blip r:embed="rId4"/>
          <a:srcRect/>
          <a:stretch>
            <a:fillRect/>
          </a:stretch>
        </p:blipFill>
        <p:spPr bwMode="auto">
          <a:xfrm>
            <a:off x="2133600" y="2971800"/>
            <a:ext cx="34845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1524000" y="0"/>
            <a:ext cx="7315200" cy="762000"/>
          </a:xfrm>
        </p:spPr>
        <p:txBody>
          <a:bodyPr/>
          <a:lstStyle/>
          <a:p>
            <a:pPr eaLnBrk="1" hangingPunct="1"/>
            <a:r>
              <a:rPr lang="hu-HU" b="1" smtClean="0">
                <a:solidFill>
                  <a:srgbClr val="FFFF00"/>
                </a:solidFill>
              </a:rPr>
              <a:t>(felhő)karcoló-kristályok</a:t>
            </a:r>
          </a:p>
        </p:txBody>
      </p:sp>
      <p:sp>
        <p:nvSpPr>
          <p:cNvPr id="144387" name="Rectangle 3"/>
          <p:cNvSpPr>
            <a:spLocks noGrp="1" noChangeArrowheads="1"/>
          </p:cNvSpPr>
          <p:nvPr>
            <p:ph type="subTitle" idx="1"/>
          </p:nvPr>
        </p:nvSpPr>
        <p:spPr>
          <a:xfrm>
            <a:off x="381000" y="6019800"/>
            <a:ext cx="1981200" cy="457200"/>
          </a:xfrm>
        </p:spPr>
        <p:txBody>
          <a:bodyPr/>
          <a:lstStyle/>
          <a:p>
            <a:pPr eaLnBrk="1" hangingPunct="1"/>
            <a:endParaRPr lang="hu-HU" smtClean="0"/>
          </a:p>
        </p:txBody>
      </p:sp>
      <p:pic>
        <p:nvPicPr>
          <p:cNvPr id="144388" name="Picture 4" descr="G:\KRIST2 011.jpg"/>
          <p:cNvPicPr>
            <a:picLocks noChangeAspect="1" noChangeArrowheads="1"/>
          </p:cNvPicPr>
          <p:nvPr/>
        </p:nvPicPr>
        <p:blipFill>
          <a:blip r:embed="rId2"/>
          <a:srcRect/>
          <a:stretch>
            <a:fillRect/>
          </a:stretch>
        </p:blipFill>
        <p:spPr bwMode="auto">
          <a:xfrm>
            <a:off x="6400800" y="2286000"/>
            <a:ext cx="2400300" cy="3200400"/>
          </a:xfrm>
          <a:prstGeom prst="rect">
            <a:avLst/>
          </a:prstGeom>
          <a:noFill/>
          <a:ln w="9525">
            <a:noFill/>
            <a:miter lim="800000"/>
            <a:headEnd/>
            <a:tailEnd/>
          </a:ln>
        </p:spPr>
      </p:pic>
      <p:pic>
        <p:nvPicPr>
          <p:cNvPr id="144389" name="Picture 5" descr="G:\KRIST2 018.jpg"/>
          <p:cNvPicPr>
            <a:picLocks noChangeAspect="1" noChangeArrowheads="1"/>
          </p:cNvPicPr>
          <p:nvPr/>
        </p:nvPicPr>
        <p:blipFill>
          <a:blip r:embed="rId3"/>
          <a:srcRect/>
          <a:stretch>
            <a:fillRect/>
          </a:stretch>
        </p:blipFill>
        <p:spPr bwMode="auto">
          <a:xfrm>
            <a:off x="4076700" y="990600"/>
            <a:ext cx="2457450" cy="3276600"/>
          </a:xfrm>
          <a:prstGeom prst="rect">
            <a:avLst/>
          </a:prstGeom>
          <a:noFill/>
          <a:ln w="9525">
            <a:noFill/>
            <a:miter lim="800000"/>
            <a:headEnd/>
            <a:tailEnd/>
          </a:ln>
        </p:spPr>
      </p:pic>
      <p:pic>
        <p:nvPicPr>
          <p:cNvPr id="144390" name="Picture 6" descr="G:\KRIST2 023.jpg"/>
          <p:cNvPicPr>
            <a:picLocks noChangeAspect="1" noChangeArrowheads="1"/>
          </p:cNvPicPr>
          <p:nvPr/>
        </p:nvPicPr>
        <p:blipFill>
          <a:blip r:embed="rId4"/>
          <a:srcRect/>
          <a:stretch>
            <a:fillRect/>
          </a:stretch>
        </p:blipFill>
        <p:spPr bwMode="auto">
          <a:xfrm>
            <a:off x="3581400" y="3876675"/>
            <a:ext cx="3505200" cy="2628900"/>
          </a:xfrm>
          <a:prstGeom prst="rect">
            <a:avLst/>
          </a:prstGeom>
          <a:noFill/>
          <a:ln w="9525">
            <a:noFill/>
            <a:miter lim="800000"/>
            <a:headEnd/>
            <a:tailEnd/>
          </a:ln>
        </p:spPr>
      </p:pic>
      <p:pic>
        <p:nvPicPr>
          <p:cNvPr id="144391" name="Picture 7" descr="G:\ÉPIT2. 012.jpg"/>
          <p:cNvPicPr>
            <a:picLocks noChangeAspect="1" noChangeArrowheads="1"/>
          </p:cNvPicPr>
          <p:nvPr/>
        </p:nvPicPr>
        <p:blipFill>
          <a:blip r:embed="rId5"/>
          <a:srcRect/>
          <a:stretch>
            <a:fillRect/>
          </a:stretch>
        </p:blipFill>
        <p:spPr bwMode="auto">
          <a:xfrm>
            <a:off x="457200" y="914400"/>
            <a:ext cx="34861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ctrTitle"/>
          </p:nvPr>
        </p:nvSpPr>
        <p:spPr>
          <a:xfrm>
            <a:off x="4800600" y="304800"/>
            <a:ext cx="4343400" cy="1143000"/>
          </a:xfrm>
        </p:spPr>
        <p:txBody>
          <a:bodyPr/>
          <a:lstStyle/>
          <a:p>
            <a:pPr eaLnBrk="1" hangingPunct="1"/>
            <a:r>
              <a:rPr lang="hu-HU" b="1" smtClean="0">
                <a:solidFill>
                  <a:srgbClr val="FF3300"/>
                </a:solidFill>
              </a:rPr>
              <a:t>kristály-gótika</a:t>
            </a:r>
          </a:p>
        </p:txBody>
      </p:sp>
      <p:sp>
        <p:nvSpPr>
          <p:cNvPr id="145411" name="Rectangle 1027"/>
          <p:cNvSpPr>
            <a:spLocks noGrp="1" noChangeArrowheads="1"/>
          </p:cNvSpPr>
          <p:nvPr>
            <p:ph type="subTitle" idx="1"/>
          </p:nvPr>
        </p:nvSpPr>
        <p:spPr>
          <a:xfrm>
            <a:off x="609600" y="5791200"/>
            <a:ext cx="2971800" cy="609600"/>
          </a:xfrm>
        </p:spPr>
        <p:txBody>
          <a:bodyPr/>
          <a:lstStyle/>
          <a:p>
            <a:pPr eaLnBrk="1" hangingPunct="1"/>
            <a:endParaRPr lang="hu-HU" smtClean="0"/>
          </a:p>
        </p:txBody>
      </p:sp>
      <p:pic>
        <p:nvPicPr>
          <p:cNvPr id="145412" name="Picture 1029" descr="G:\KRIST2 002.jpg"/>
          <p:cNvPicPr>
            <a:picLocks noChangeAspect="1" noChangeArrowheads="1"/>
          </p:cNvPicPr>
          <p:nvPr/>
        </p:nvPicPr>
        <p:blipFill>
          <a:blip r:embed="rId2"/>
          <a:srcRect/>
          <a:stretch>
            <a:fillRect/>
          </a:stretch>
        </p:blipFill>
        <p:spPr bwMode="auto">
          <a:xfrm>
            <a:off x="3733800" y="2209800"/>
            <a:ext cx="5105400" cy="4419600"/>
          </a:xfrm>
          <a:prstGeom prst="rect">
            <a:avLst/>
          </a:prstGeom>
          <a:noFill/>
          <a:ln w="9525">
            <a:noFill/>
            <a:miter lim="800000"/>
            <a:headEnd/>
            <a:tailEnd/>
          </a:ln>
        </p:spPr>
      </p:pic>
      <p:pic>
        <p:nvPicPr>
          <p:cNvPr id="145413" name="Picture 1031" descr="G:\ÉPIT2. 018.jpg"/>
          <p:cNvPicPr>
            <a:picLocks noChangeAspect="1" noChangeArrowheads="1"/>
          </p:cNvPicPr>
          <p:nvPr/>
        </p:nvPicPr>
        <p:blipFill>
          <a:blip r:embed="rId3"/>
          <a:srcRect/>
          <a:stretch>
            <a:fillRect/>
          </a:stretch>
        </p:blipFill>
        <p:spPr bwMode="auto">
          <a:xfrm>
            <a:off x="609600" y="304800"/>
            <a:ext cx="4114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09600" y="304800"/>
            <a:ext cx="7772400" cy="990600"/>
          </a:xfrm>
        </p:spPr>
        <p:txBody>
          <a:bodyPr/>
          <a:lstStyle/>
          <a:p>
            <a:pPr eaLnBrk="1" hangingPunct="1"/>
            <a:r>
              <a:rPr lang="hu-HU" b="1" smtClean="0">
                <a:solidFill>
                  <a:srgbClr val="FF3300"/>
                </a:solidFill>
              </a:rPr>
              <a:t>kagyló-kristályok</a:t>
            </a:r>
          </a:p>
        </p:txBody>
      </p:sp>
      <p:sp>
        <p:nvSpPr>
          <p:cNvPr id="146435" name="Rectangle 3"/>
          <p:cNvSpPr>
            <a:spLocks noGrp="1" noChangeArrowheads="1"/>
          </p:cNvSpPr>
          <p:nvPr>
            <p:ph type="subTitle" idx="1"/>
          </p:nvPr>
        </p:nvSpPr>
        <p:spPr>
          <a:xfrm>
            <a:off x="1371600" y="5943600"/>
            <a:ext cx="2133600" cy="533400"/>
          </a:xfrm>
        </p:spPr>
        <p:txBody>
          <a:bodyPr/>
          <a:lstStyle/>
          <a:p>
            <a:pPr eaLnBrk="1" hangingPunct="1"/>
            <a:endParaRPr lang="hu-HU" smtClean="0"/>
          </a:p>
        </p:txBody>
      </p:sp>
      <p:pic>
        <p:nvPicPr>
          <p:cNvPr id="146436" name="Picture 4" descr="G:\KRIST1\HEMATIT.JPG"/>
          <p:cNvPicPr>
            <a:picLocks noChangeAspect="1" noChangeArrowheads="1"/>
          </p:cNvPicPr>
          <p:nvPr/>
        </p:nvPicPr>
        <p:blipFill>
          <a:blip r:embed="rId2"/>
          <a:srcRect/>
          <a:stretch>
            <a:fillRect/>
          </a:stretch>
        </p:blipFill>
        <p:spPr bwMode="auto">
          <a:xfrm>
            <a:off x="6019800" y="1295400"/>
            <a:ext cx="2743200" cy="2057400"/>
          </a:xfrm>
          <a:prstGeom prst="rect">
            <a:avLst/>
          </a:prstGeom>
          <a:noFill/>
          <a:ln w="9525">
            <a:noFill/>
            <a:miter lim="800000"/>
            <a:headEnd/>
            <a:tailEnd/>
          </a:ln>
        </p:spPr>
      </p:pic>
      <p:pic>
        <p:nvPicPr>
          <p:cNvPr id="146437" name="Picture 5" descr="G:\KRIST1 032.jpg"/>
          <p:cNvPicPr>
            <a:picLocks noChangeAspect="1" noChangeArrowheads="1"/>
          </p:cNvPicPr>
          <p:nvPr/>
        </p:nvPicPr>
        <p:blipFill>
          <a:blip r:embed="rId3"/>
          <a:srcRect/>
          <a:stretch>
            <a:fillRect/>
          </a:stretch>
        </p:blipFill>
        <p:spPr bwMode="auto">
          <a:xfrm>
            <a:off x="6324600" y="3505200"/>
            <a:ext cx="2343150" cy="3124200"/>
          </a:xfrm>
          <a:prstGeom prst="rect">
            <a:avLst/>
          </a:prstGeom>
          <a:noFill/>
          <a:ln w="9525">
            <a:noFill/>
            <a:miter lim="800000"/>
            <a:headEnd/>
            <a:tailEnd/>
          </a:ln>
        </p:spPr>
      </p:pic>
      <p:pic>
        <p:nvPicPr>
          <p:cNvPr id="146438" name="Picture 6" descr="G:\KRIST2 012.jpg"/>
          <p:cNvPicPr>
            <a:picLocks noChangeAspect="1" noChangeArrowheads="1"/>
          </p:cNvPicPr>
          <p:nvPr/>
        </p:nvPicPr>
        <p:blipFill>
          <a:blip r:embed="rId4"/>
          <a:srcRect/>
          <a:stretch>
            <a:fillRect/>
          </a:stretch>
        </p:blipFill>
        <p:spPr bwMode="auto">
          <a:xfrm>
            <a:off x="4191000" y="4572000"/>
            <a:ext cx="2514600" cy="1885950"/>
          </a:xfrm>
          <a:prstGeom prst="rect">
            <a:avLst/>
          </a:prstGeom>
          <a:noFill/>
          <a:ln w="9525">
            <a:noFill/>
            <a:miter lim="800000"/>
            <a:headEnd/>
            <a:tailEnd/>
          </a:ln>
        </p:spPr>
      </p:pic>
      <p:pic>
        <p:nvPicPr>
          <p:cNvPr id="146439" name="Picture 7" descr="G:\KRIST2 021.jpg"/>
          <p:cNvPicPr>
            <a:picLocks noChangeAspect="1" noChangeArrowheads="1"/>
          </p:cNvPicPr>
          <p:nvPr/>
        </p:nvPicPr>
        <p:blipFill>
          <a:blip r:embed="rId5"/>
          <a:srcRect/>
          <a:stretch>
            <a:fillRect/>
          </a:stretch>
        </p:blipFill>
        <p:spPr bwMode="auto">
          <a:xfrm>
            <a:off x="4191000" y="1600200"/>
            <a:ext cx="2057400" cy="2743200"/>
          </a:xfrm>
          <a:prstGeom prst="rect">
            <a:avLst/>
          </a:prstGeom>
          <a:noFill/>
          <a:ln w="9525">
            <a:noFill/>
            <a:miter lim="800000"/>
            <a:headEnd/>
            <a:tailEnd/>
          </a:ln>
        </p:spPr>
      </p:pic>
      <p:pic>
        <p:nvPicPr>
          <p:cNvPr id="146440" name="Picture 8" descr="G:\ÉPIT2. 011.jpg"/>
          <p:cNvPicPr>
            <a:picLocks noChangeAspect="1" noChangeArrowheads="1"/>
          </p:cNvPicPr>
          <p:nvPr/>
        </p:nvPicPr>
        <p:blipFill>
          <a:blip r:embed="rId6"/>
          <a:srcRect/>
          <a:stretch>
            <a:fillRect/>
          </a:stretch>
        </p:blipFill>
        <p:spPr bwMode="auto">
          <a:xfrm>
            <a:off x="228600" y="23622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1443"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1444"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1445"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1446"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47463" name="Szöveg helye 3"/>
          <p:cNvSpPr txBox="1">
            <a:spLocks/>
          </p:cNvSpPr>
          <p:nvPr/>
        </p:nvSpPr>
        <p:spPr bwMode="auto">
          <a:xfrm>
            <a:off x="1042988" y="2709863"/>
            <a:ext cx="7416800" cy="935037"/>
          </a:xfrm>
          <a:prstGeom prst="rect">
            <a:avLst/>
          </a:prstGeom>
          <a:noFill/>
          <a:ln w="9525">
            <a:noFill/>
            <a:miter lim="800000"/>
            <a:headEnd/>
            <a:tailEnd/>
          </a:ln>
        </p:spPr>
        <p:txBody>
          <a:bodyPr/>
          <a:lstStyle/>
          <a:p>
            <a:pPr>
              <a:lnSpc>
                <a:spcPts val="2400"/>
              </a:lnSpc>
              <a:spcBef>
                <a:spcPct val="20000"/>
              </a:spcBef>
              <a:buFont typeface="Arial" charset="0"/>
              <a:buNone/>
            </a:pPr>
            <a:r>
              <a:rPr lang="hu-HU" b="1">
                <a:solidFill>
                  <a:srgbClr val="000000"/>
                </a:solidFill>
              </a:rPr>
              <a:t>Egy egy hektoliteres edényben 65 liter víz van. Öntsünk hozzá még 650 deciliter vizet. Mennyi víz lesz most az edényben? </a:t>
            </a:r>
          </a:p>
        </p:txBody>
      </p:sp>
      <p:sp>
        <p:nvSpPr>
          <p:cNvPr id="61448" name="Szöveg helye 3">
            <a:hlinkClick r:id="" action="ppaction://noaction" highlightClick="1"/>
          </p:cNvPr>
          <p:cNvSpPr txBox="1">
            <a:spLocks/>
          </p:cNvSpPr>
          <p:nvPr/>
        </p:nvSpPr>
        <p:spPr bwMode="auto">
          <a:xfrm>
            <a:off x="684213" y="4652963"/>
            <a:ext cx="1295400"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6,5 l</a:t>
            </a:r>
          </a:p>
        </p:txBody>
      </p:sp>
      <p:sp>
        <p:nvSpPr>
          <p:cNvPr id="147465"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61450" name="Szöveg helye 3"/>
          <p:cNvSpPr txBox="1">
            <a:spLocks/>
          </p:cNvSpPr>
          <p:nvPr/>
        </p:nvSpPr>
        <p:spPr bwMode="auto">
          <a:xfrm>
            <a:off x="5889625" y="6094413"/>
            <a:ext cx="14192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1300 dl</a:t>
            </a:r>
            <a:endParaRPr lang="hu-HU" sz="1400">
              <a:solidFill>
                <a:srgbClr val="000000"/>
              </a:solidFill>
              <a:latin typeface="Calibri" pitchFamily="34" charset="0"/>
            </a:endParaRPr>
          </a:p>
        </p:txBody>
      </p:sp>
      <p:sp>
        <p:nvSpPr>
          <p:cNvPr id="61451" name="Freeform 11"/>
          <p:cNvSpPr>
            <a:spLocks/>
          </p:cNvSpPr>
          <p:nvPr/>
        </p:nvSpPr>
        <p:spPr bwMode="auto">
          <a:xfrm>
            <a:off x="539750"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61452" name="Szöveg helye 3"/>
          <p:cNvSpPr txBox="1">
            <a:spLocks/>
          </p:cNvSpPr>
          <p:nvPr/>
        </p:nvSpPr>
        <p:spPr bwMode="auto">
          <a:xfrm>
            <a:off x="5889625" y="4652963"/>
            <a:ext cx="12033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130 dl  </a:t>
            </a:r>
          </a:p>
        </p:txBody>
      </p:sp>
      <p:sp>
        <p:nvSpPr>
          <p:cNvPr id="61453" name="Oval 13"/>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47470" name="Szöveg helye 3">
            <a:hlinkClick r:id="" action="ppaction://hlinkshowjump?jump=nextslide"/>
          </p:cNvPr>
          <p:cNvSpPr txBox="1">
            <a:spLocks/>
          </p:cNvSpPr>
          <p:nvPr/>
        </p:nvSpPr>
        <p:spPr bwMode="auto">
          <a:xfrm>
            <a:off x="1835150" y="477838"/>
            <a:ext cx="1728788"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
        <p:nvSpPr>
          <p:cNvPr id="147471" name="Szöveg helye 3">
            <a:hlinkClick r:id="rId2" action="ppaction://hlinksldjump"/>
          </p:cNvPr>
          <p:cNvSpPr txBox="1">
            <a:spLocks/>
          </p:cNvSpPr>
          <p:nvPr/>
        </p:nvSpPr>
        <p:spPr bwMode="auto">
          <a:xfrm>
            <a:off x="3348038" y="836613"/>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47472" name="Szöveg helye 3">
            <a:hlinkClick r:id="rId3" action="ppaction://hlinksldjump"/>
          </p:cNvPr>
          <p:cNvSpPr txBox="1">
            <a:spLocks/>
          </p:cNvSpPr>
          <p:nvPr/>
        </p:nvSpPr>
        <p:spPr bwMode="auto">
          <a:xfrm>
            <a:off x="5076825"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61462" name="Szöveg helye 3"/>
          <p:cNvSpPr txBox="1">
            <a:spLocks/>
          </p:cNvSpPr>
          <p:nvPr/>
        </p:nvSpPr>
        <p:spPr bwMode="auto">
          <a:xfrm>
            <a:off x="684213" y="6092825"/>
            <a:ext cx="1295400"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1000 dl</a:t>
            </a:r>
          </a:p>
          <a:p>
            <a:pPr>
              <a:spcBef>
                <a:spcPct val="20000"/>
              </a:spcBef>
              <a:buFont typeface="Arial" charset="0"/>
              <a:buNone/>
            </a:pPr>
            <a:endParaRPr lang="hu-HU" sz="1400">
              <a:solidFill>
                <a:srgbClr val="0000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61453"/>
                                        </p:tgtEl>
                                        <p:attrNameLst>
                                          <p:attrName>ppt_w</p:attrName>
                                        </p:attrNameLst>
                                      </p:cBhvr>
                                      <p:tavLst>
                                        <p:tav tm="0">
                                          <p:val>
                                            <p:strVal val="ppt_w"/>
                                          </p:val>
                                        </p:tav>
                                        <p:tav tm="100000">
                                          <p:val>
                                            <p:strVal val="ppt_w*0.70"/>
                                          </p:val>
                                        </p:tav>
                                      </p:tavLst>
                                    </p:anim>
                                    <p:anim calcmode="lin" valueType="num">
                                      <p:cBhvr>
                                        <p:cTn id="7" dur="5000"/>
                                        <p:tgtEl>
                                          <p:spTgt spid="61453"/>
                                        </p:tgtEl>
                                        <p:attrNameLst>
                                          <p:attrName>ppt_h</p:attrName>
                                        </p:attrNameLst>
                                      </p:cBhvr>
                                      <p:tavLst>
                                        <p:tav tm="0">
                                          <p:val>
                                            <p:strVal val="ppt_h"/>
                                          </p:val>
                                        </p:tav>
                                        <p:tav tm="100000">
                                          <p:val>
                                            <p:strVal val="ppt_h"/>
                                          </p:val>
                                        </p:tav>
                                      </p:tavLst>
                                    </p:anim>
                                    <p:animEffect transition="out" filter="fade">
                                      <p:cBhvr>
                                        <p:cTn id="8" dur="5000"/>
                                        <p:tgtEl>
                                          <p:spTgt spid="61453"/>
                                        </p:tgtEl>
                                      </p:cBhvr>
                                    </p:animEffect>
                                    <p:set>
                                      <p:cBhvr>
                                        <p:cTn id="9" dur="1" fill="hold">
                                          <p:stCondLst>
                                            <p:cond delay="4999"/>
                                          </p:stCondLst>
                                        </p:cTn>
                                        <p:tgtEl>
                                          <p:spTgt spid="614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1448"/>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1445"/>
                                        </p:tgtEl>
                                        <p:attrNameLst>
                                          <p:attrName>style.visibility</p:attrName>
                                        </p:attrNameLst>
                                      </p:cBhvr>
                                      <p:to>
                                        <p:strVal val="visible"/>
                                      </p:to>
                                    </p:set>
                                    <p:animEffect transition="in" filter="diamond(in)">
                                      <p:cBhvr>
                                        <p:cTn id="15" dur="2000"/>
                                        <p:tgtEl>
                                          <p:spTgt spid="61445"/>
                                        </p:tgtEl>
                                      </p:cBhvr>
                                    </p:animEffect>
                                  </p:childTnLst>
                                </p:cTn>
                              </p:par>
                            </p:childTnLst>
                          </p:cTn>
                        </p:par>
                      </p:childTnLst>
                    </p:cTn>
                  </p:par>
                </p:childTnLst>
              </p:cTn>
              <p:nextCondLst>
                <p:cond evt="onClick" delay="0">
                  <p:tgtEl>
                    <p:spTgt spid="61448"/>
                  </p:tgtEl>
                </p:cond>
              </p:nextCondLst>
            </p:seq>
            <p:seq concurrent="1" nextAc="seek">
              <p:cTn id="16" restart="whenNotActive" fill="hold" evtFilter="cancelBubble" nodeType="interactiveSeq">
                <p:stCondLst>
                  <p:cond evt="onClick" delay="0">
                    <p:tgtEl>
                      <p:spTgt spid="61462"/>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1444"/>
                                        </p:tgtEl>
                                        <p:attrNameLst>
                                          <p:attrName>style.visibility</p:attrName>
                                        </p:attrNameLst>
                                      </p:cBhvr>
                                      <p:to>
                                        <p:strVal val="visible"/>
                                      </p:to>
                                    </p:set>
                                    <p:animEffect transition="in" filter="diamond(in)">
                                      <p:cBhvr>
                                        <p:cTn id="21" dur="2000"/>
                                        <p:tgtEl>
                                          <p:spTgt spid="61444"/>
                                        </p:tgtEl>
                                      </p:cBhvr>
                                    </p:animEffect>
                                  </p:childTnLst>
                                </p:cTn>
                              </p:par>
                            </p:childTnLst>
                          </p:cTn>
                        </p:par>
                      </p:childTnLst>
                    </p:cTn>
                  </p:par>
                </p:childTnLst>
              </p:cTn>
              <p:nextCondLst>
                <p:cond evt="onClick" delay="0">
                  <p:tgtEl>
                    <p:spTgt spid="61462"/>
                  </p:tgtEl>
                </p:cond>
              </p:nextCondLst>
            </p:seq>
            <p:seq concurrent="1" nextAc="seek">
              <p:cTn id="22" restart="whenNotActive" fill="hold" evtFilter="cancelBubble" nodeType="interactiveSeq">
                <p:stCondLst>
                  <p:cond evt="onClick" delay="0">
                    <p:tgtEl>
                      <p:spTgt spid="61452"/>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1442"/>
                                        </p:tgtEl>
                                        <p:attrNameLst>
                                          <p:attrName>style.visibility</p:attrName>
                                        </p:attrNameLst>
                                      </p:cBhvr>
                                      <p:to>
                                        <p:strVal val="visible"/>
                                      </p:to>
                                    </p:set>
                                    <p:animEffect transition="in" filter="diamond(in)">
                                      <p:cBhvr>
                                        <p:cTn id="27" dur="2000"/>
                                        <p:tgtEl>
                                          <p:spTgt spid="61442"/>
                                        </p:tgtEl>
                                      </p:cBhvr>
                                    </p:animEffect>
                                  </p:childTnLst>
                                </p:cTn>
                              </p:par>
                            </p:childTnLst>
                          </p:cTn>
                        </p:par>
                      </p:childTnLst>
                    </p:cTn>
                  </p:par>
                </p:childTnLst>
              </p:cTn>
              <p:nextCondLst>
                <p:cond evt="onClick" delay="0">
                  <p:tgtEl>
                    <p:spTgt spid="61452"/>
                  </p:tgtEl>
                </p:cond>
              </p:nextCondLst>
            </p:seq>
            <p:seq concurrent="1" nextAc="seek">
              <p:cTn id="28" restart="whenNotActive" fill="hold" evtFilter="cancelBubble" nodeType="interactiveSeq">
                <p:stCondLst>
                  <p:cond evt="onClick" delay="0">
                    <p:tgtEl>
                      <p:spTgt spid="61450"/>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1443"/>
                                        </p:tgtEl>
                                        <p:attrNameLst>
                                          <p:attrName>style.visibility</p:attrName>
                                        </p:attrNameLst>
                                      </p:cBhvr>
                                      <p:to>
                                        <p:strVal val="visible"/>
                                      </p:to>
                                    </p:set>
                                    <p:animEffect transition="in" filter="diamond(in)">
                                      <p:cBhvr>
                                        <p:cTn id="33" dur="2000"/>
                                        <p:tgtEl>
                                          <p:spTgt spid="61443"/>
                                        </p:tgtEl>
                                      </p:cBhvr>
                                    </p:animEffect>
                                  </p:childTnLst>
                                </p:cTn>
                              </p:par>
                            </p:childTnLst>
                          </p:cTn>
                        </p:par>
                      </p:childTnLst>
                    </p:cTn>
                  </p:par>
                </p:childTnLst>
              </p:cTn>
              <p:nextCondLst>
                <p:cond evt="onClick" delay="0">
                  <p:tgtEl>
                    <p:spTgt spid="61450"/>
                  </p:tgtEl>
                </p:cond>
              </p:nextCondLst>
            </p:seq>
            <p:seq concurrent="1" nextAc="seek">
              <p:cTn id="34" restart="whenNotActive" fill="hold" evtFilter="cancelBubble" nodeType="interactiveSeq">
                <p:stCondLst>
                  <p:cond evt="onClick" delay="0">
                    <p:tgtEl>
                      <p:spTgt spid="61446"/>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451"/>
                                        </p:tgtEl>
                                        <p:attrNameLst>
                                          <p:attrName>style.visibility</p:attrName>
                                        </p:attrNameLst>
                                      </p:cBhvr>
                                      <p:to>
                                        <p:strVal val="visible"/>
                                      </p:to>
                                    </p:set>
                                    <p:animEffect transition="in" filter="fade">
                                      <p:cBhvr>
                                        <p:cTn id="39" dur="2000"/>
                                        <p:tgtEl>
                                          <p:spTgt spid="61451"/>
                                        </p:tgtEl>
                                      </p:cBhvr>
                                    </p:animEffect>
                                  </p:childTnLst>
                                </p:cTn>
                              </p:par>
                            </p:childTnLst>
                          </p:cTn>
                        </p:par>
                      </p:childTnLst>
                    </p:cTn>
                  </p:par>
                </p:childTnLst>
              </p:cTn>
              <p:nextCondLst>
                <p:cond evt="onClick" delay="0">
                  <p:tgtEl>
                    <p:spTgt spid="61446"/>
                  </p:tgtEl>
                </p:cond>
              </p:nextCondLst>
            </p:seq>
          </p:childTnLst>
        </p:cTn>
      </p:par>
    </p:tnLst>
    <p:bldLst>
      <p:bldP spid="61442" grpId="0" animBg="1"/>
      <p:bldP spid="61443" grpId="0" animBg="1"/>
      <p:bldP spid="61444" grpId="0" animBg="1"/>
      <p:bldP spid="61445" grpId="0" animBg="1"/>
      <p:bldP spid="61451" grpId="0" animBg="1"/>
      <p:bldP spid="6145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93187"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93188"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93189"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93190"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48487" name="Szöveg helye 3"/>
          <p:cNvSpPr txBox="1">
            <a:spLocks/>
          </p:cNvSpPr>
          <p:nvPr/>
        </p:nvSpPr>
        <p:spPr bwMode="auto">
          <a:xfrm>
            <a:off x="1044575" y="2638425"/>
            <a:ext cx="7272338" cy="935038"/>
          </a:xfrm>
          <a:prstGeom prst="rect">
            <a:avLst/>
          </a:prstGeom>
          <a:noFill/>
          <a:ln w="9525">
            <a:noFill/>
            <a:miter lim="800000"/>
            <a:headEnd/>
            <a:tailEnd/>
          </a:ln>
        </p:spPr>
        <p:txBody>
          <a:bodyPr/>
          <a:lstStyle/>
          <a:p>
            <a:r>
              <a:rPr lang="hu-HU" sz="1600" b="1">
                <a:solidFill>
                  <a:srgbClr val="000000"/>
                </a:solidFill>
              </a:rPr>
              <a:t>Az ábrán látható </a:t>
            </a:r>
            <a:r>
              <a:rPr lang="hu-HU" sz="1600" b="1" i="1">
                <a:solidFill>
                  <a:srgbClr val="000000"/>
                </a:solidFill>
              </a:rPr>
              <a:t>O </a:t>
            </a:r>
            <a:r>
              <a:rPr lang="hu-HU" sz="1600" b="1">
                <a:solidFill>
                  <a:srgbClr val="000000"/>
                </a:solidFill>
              </a:rPr>
              <a:t>és </a:t>
            </a:r>
            <a:r>
              <a:rPr lang="hu-HU" sz="1600" b="1" i="1">
                <a:solidFill>
                  <a:srgbClr val="000000"/>
                </a:solidFill>
              </a:rPr>
              <a:t>K </a:t>
            </a:r>
            <a:r>
              <a:rPr lang="hu-HU" sz="1600" b="1">
                <a:solidFill>
                  <a:srgbClr val="000000"/>
                </a:solidFill>
              </a:rPr>
              <a:t>középpontú körök sugara 4 cm, míg az </a:t>
            </a:r>
            <a:r>
              <a:rPr lang="hu-HU" sz="1600" b="1" i="1">
                <a:solidFill>
                  <a:srgbClr val="000000"/>
                </a:solidFill>
              </a:rPr>
              <a:t>ABCD </a:t>
            </a:r>
            <a:r>
              <a:rPr lang="hu-HU" sz="1600" b="1">
                <a:solidFill>
                  <a:srgbClr val="000000"/>
                </a:solidFill>
              </a:rPr>
              <a:t>téglalap kerülete 42 cm. A körök az </a:t>
            </a:r>
            <a:r>
              <a:rPr lang="hu-HU" sz="1600" b="1" i="1">
                <a:solidFill>
                  <a:srgbClr val="000000"/>
                </a:solidFill>
              </a:rPr>
              <a:t>OK </a:t>
            </a:r>
            <a:r>
              <a:rPr lang="hu-HU" sz="1600" b="1">
                <a:solidFill>
                  <a:srgbClr val="000000"/>
                </a:solidFill>
              </a:rPr>
              <a:t>szakaszt az </a:t>
            </a:r>
            <a:r>
              <a:rPr lang="hu-HU" sz="1600" b="1" i="1">
                <a:solidFill>
                  <a:srgbClr val="000000"/>
                </a:solidFill>
              </a:rPr>
              <a:t>E </a:t>
            </a:r>
            <a:r>
              <a:rPr lang="hu-HU" sz="1600" b="1">
                <a:solidFill>
                  <a:srgbClr val="000000"/>
                </a:solidFill>
              </a:rPr>
              <a:t>és </a:t>
            </a:r>
            <a:r>
              <a:rPr lang="hu-HU" sz="1600" b="1" i="1">
                <a:solidFill>
                  <a:srgbClr val="000000"/>
                </a:solidFill>
              </a:rPr>
              <a:t>F </a:t>
            </a:r>
            <a:r>
              <a:rPr lang="hu-HU" sz="1600" b="1">
                <a:solidFill>
                  <a:srgbClr val="000000"/>
                </a:solidFill>
              </a:rPr>
              <a:t>pontokban metszik. Hány centiméter hosszú a piros </a:t>
            </a:r>
            <a:r>
              <a:rPr lang="hu-HU" sz="1600" b="1" i="1">
                <a:solidFill>
                  <a:srgbClr val="000000"/>
                </a:solidFill>
              </a:rPr>
              <a:t>EF </a:t>
            </a:r>
            <a:r>
              <a:rPr lang="hu-HU" sz="1600" b="1">
                <a:solidFill>
                  <a:srgbClr val="000000"/>
                </a:solidFill>
              </a:rPr>
              <a:t>szakasz, ha a két kör sugara azonos, és a téglalap mindkét kört három oldalával is érinti? </a:t>
            </a:r>
          </a:p>
        </p:txBody>
      </p:sp>
      <p:sp>
        <p:nvSpPr>
          <p:cNvPr id="93192" name="Szöveg helye 3">
            <a:hlinkClick r:id="" action="ppaction://noaction" highlightClick="1"/>
          </p:cNvPr>
          <p:cNvSpPr txBox="1">
            <a:spLocks/>
          </p:cNvSpPr>
          <p:nvPr/>
        </p:nvSpPr>
        <p:spPr bwMode="auto">
          <a:xfrm>
            <a:off x="684213" y="4652963"/>
            <a:ext cx="1295400"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1</a:t>
            </a:r>
          </a:p>
        </p:txBody>
      </p:sp>
      <p:sp>
        <p:nvSpPr>
          <p:cNvPr id="148489"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93194" name="Szöveg helye 3"/>
          <p:cNvSpPr txBox="1">
            <a:spLocks/>
          </p:cNvSpPr>
          <p:nvPr/>
        </p:nvSpPr>
        <p:spPr bwMode="auto">
          <a:xfrm>
            <a:off x="5889625" y="6094413"/>
            <a:ext cx="12033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4</a:t>
            </a:r>
            <a:endParaRPr lang="hu-HU" sz="1400">
              <a:solidFill>
                <a:srgbClr val="000000"/>
              </a:solidFill>
              <a:latin typeface="Calibri" pitchFamily="34" charset="0"/>
            </a:endParaRPr>
          </a:p>
        </p:txBody>
      </p:sp>
      <p:sp>
        <p:nvSpPr>
          <p:cNvPr id="93195" name="Freeform 11"/>
          <p:cNvSpPr>
            <a:spLocks/>
          </p:cNvSpPr>
          <p:nvPr/>
        </p:nvSpPr>
        <p:spPr bwMode="auto">
          <a:xfrm>
            <a:off x="539750"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93196" name="Szöveg helye 3"/>
          <p:cNvSpPr txBox="1">
            <a:spLocks/>
          </p:cNvSpPr>
          <p:nvPr/>
        </p:nvSpPr>
        <p:spPr bwMode="auto">
          <a:xfrm>
            <a:off x="5889625" y="4652963"/>
            <a:ext cx="12033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2 </a:t>
            </a:r>
          </a:p>
        </p:txBody>
      </p:sp>
      <p:sp>
        <p:nvSpPr>
          <p:cNvPr id="93197" name="Oval 13"/>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48494" name="Szöveg helye 3">
            <a:hlinkClick r:id="" action="ppaction://hlinkshowjump?jump=nextslide"/>
          </p:cNvPr>
          <p:cNvSpPr txBox="1">
            <a:spLocks/>
          </p:cNvSpPr>
          <p:nvPr/>
        </p:nvSpPr>
        <p:spPr bwMode="auto">
          <a:xfrm>
            <a:off x="1692275" y="261938"/>
            <a:ext cx="1728788"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
        <p:nvSpPr>
          <p:cNvPr id="148495" name="Szöveg helye 3">
            <a:hlinkClick r:id="rId2" action="ppaction://hlinksldjump"/>
          </p:cNvPr>
          <p:cNvSpPr txBox="1">
            <a:spLocks/>
          </p:cNvSpPr>
          <p:nvPr/>
        </p:nvSpPr>
        <p:spPr bwMode="auto">
          <a:xfrm>
            <a:off x="1835150" y="765175"/>
            <a:ext cx="2016125"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48496" name="Szöveg helye 3">
            <a:hlinkClick r:id="rId3" action="ppaction://hlinksldjump"/>
          </p:cNvPr>
          <p:cNvSpPr txBox="1">
            <a:spLocks/>
          </p:cNvSpPr>
          <p:nvPr/>
        </p:nvSpPr>
        <p:spPr bwMode="auto">
          <a:xfrm>
            <a:off x="2195513" y="1196975"/>
            <a:ext cx="1728787"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93201" name="Szöveg helye 3"/>
          <p:cNvSpPr txBox="1">
            <a:spLocks/>
          </p:cNvSpPr>
          <p:nvPr/>
        </p:nvSpPr>
        <p:spPr bwMode="auto">
          <a:xfrm>
            <a:off x="684213" y="6092825"/>
            <a:ext cx="1295400"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3</a:t>
            </a:r>
            <a:endParaRPr lang="hu-HU" sz="1400">
              <a:solidFill>
                <a:srgbClr val="000000"/>
              </a:solidFill>
              <a:latin typeface="Calibri" pitchFamily="34" charset="0"/>
            </a:endParaRPr>
          </a:p>
        </p:txBody>
      </p:sp>
      <p:pic>
        <p:nvPicPr>
          <p:cNvPr id="148498" name="Picture 18" descr="n16"/>
          <p:cNvPicPr>
            <a:picLocks noChangeAspect="1" noChangeArrowheads="1"/>
          </p:cNvPicPr>
          <p:nvPr/>
        </p:nvPicPr>
        <p:blipFill>
          <a:blip r:embed="rId4"/>
          <a:srcRect/>
          <a:stretch>
            <a:fillRect/>
          </a:stretch>
        </p:blipFill>
        <p:spPr bwMode="auto">
          <a:xfrm>
            <a:off x="4572000" y="115888"/>
            <a:ext cx="2047875" cy="1371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93197"/>
                                        </p:tgtEl>
                                        <p:attrNameLst>
                                          <p:attrName>ppt_w</p:attrName>
                                        </p:attrNameLst>
                                      </p:cBhvr>
                                      <p:tavLst>
                                        <p:tav tm="0">
                                          <p:val>
                                            <p:strVal val="ppt_w"/>
                                          </p:val>
                                        </p:tav>
                                        <p:tav tm="100000">
                                          <p:val>
                                            <p:strVal val="ppt_w*0.70"/>
                                          </p:val>
                                        </p:tav>
                                      </p:tavLst>
                                    </p:anim>
                                    <p:anim calcmode="lin" valueType="num">
                                      <p:cBhvr>
                                        <p:cTn id="7" dur="5000"/>
                                        <p:tgtEl>
                                          <p:spTgt spid="93197"/>
                                        </p:tgtEl>
                                        <p:attrNameLst>
                                          <p:attrName>ppt_h</p:attrName>
                                        </p:attrNameLst>
                                      </p:cBhvr>
                                      <p:tavLst>
                                        <p:tav tm="0">
                                          <p:val>
                                            <p:strVal val="ppt_h"/>
                                          </p:val>
                                        </p:tav>
                                        <p:tav tm="100000">
                                          <p:val>
                                            <p:strVal val="ppt_h"/>
                                          </p:val>
                                        </p:tav>
                                      </p:tavLst>
                                    </p:anim>
                                    <p:animEffect transition="out" filter="fade">
                                      <p:cBhvr>
                                        <p:cTn id="8" dur="5000"/>
                                        <p:tgtEl>
                                          <p:spTgt spid="93197"/>
                                        </p:tgtEl>
                                      </p:cBhvr>
                                    </p:animEffect>
                                    <p:set>
                                      <p:cBhvr>
                                        <p:cTn id="9" dur="1" fill="hold">
                                          <p:stCondLst>
                                            <p:cond delay="4999"/>
                                          </p:stCondLst>
                                        </p:cTn>
                                        <p:tgtEl>
                                          <p:spTgt spid="93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3192"/>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3189"/>
                                        </p:tgtEl>
                                        <p:attrNameLst>
                                          <p:attrName>style.visibility</p:attrName>
                                        </p:attrNameLst>
                                      </p:cBhvr>
                                      <p:to>
                                        <p:strVal val="visible"/>
                                      </p:to>
                                    </p:set>
                                    <p:animEffect transition="in" filter="diamond(in)">
                                      <p:cBhvr>
                                        <p:cTn id="15" dur="2000"/>
                                        <p:tgtEl>
                                          <p:spTgt spid="93189"/>
                                        </p:tgtEl>
                                      </p:cBhvr>
                                    </p:animEffect>
                                  </p:childTnLst>
                                </p:cTn>
                              </p:par>
                            </p:childTnLst>
                          </p:cTn>
                        </p:par>
                      </p:childTnLst>
                    </p:cTn>
                  </p:par>
                </p:childTnLst>
              </p:cTn>
              <p:nextCondLst>
                <p:cond evt="onClick" delay="0">
                  <p:tgtEl>
                    <p:spTgt spid="93192"/>
                  </p:tgtEl>
                </p:cond>
              </p:nextCondLst>
            </p:seq>
            <p:seq concurrent="1" nextAc="seek">
              <p:cTn id="16" restart="whenNotActive" fill="hold" evtFilter="cancelBubble" nodeType="interactiveSeq">
                <p:stCondLst>
                  <p:cond evt="onClick" delay="0">
                    <p:tgtEl>
                      <p:spTgt spid="93201"/>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3188"/>
                                        </p:tgtEl>
                                        <p:attrNameLst>
                                          <p:attrName>style.visibility</p:attrName>
                                        </p:attrNameLst>
                                      </p:cBhvr>
                                      <p:to>
                                        <p:strVal val="visible"/>
                                      </p:to>
                                    </p:set>
                                    <p:animEffect transition="in" filter="diamond(in)">
                                      <p:cBhvr>
                                        <p:cTn id="21" dur="2000"/>
                                        <p:tgtEl>
                                          <p:spTgt spid="93188"/>
                                        </p:tgtEl>
                                      </p:cBhvr>
                                    </p:animEffect>
                                  </p:childTnLst>
                                </p:cTn>
                              </p:par>
                            </p:childTnLst>
                          </p:cTn>
                        </p:par>
                      </p:childTnLst>
                    </p:cTn>
                  </p:par>
                </p:childTnLst>
              </p:cTn>
              <p:nextCondLst>
                <p:cond evt="onClick" delay="0">
                  <p:tgtEl>
                    <p:spTgt spid="93201"/>
                  </p:tgtEl>
                </p:cond>
              </p:nextCondLst>
            </p:seq>
            <p:seq concurrent="1" nextAc="seek">
              <p:cTn id="22" restart="whenNotActive" fill="hold" evtFilter="cancelBubble" nodeType="interactiveSeq">
                <p:stCondLst>
                  <p:cond evt="onClick" delay="0">
                    <p:tgtEl>
                      <p:spTgt spid="93196"/>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3186"/>
                                        </p:tgtEl>
                                        <p:attrNameLst>
                                          <p:attrName>style.visibility</p:attrName>
                                        </p:attrNameLst>
                                      </p:cBhvr>
                                      <p:to>
                                        <p:strVal val="visible"/>
                                      </p:to>
                                    </p:set>
                                    <p:animEffect transition="in" filter="diamond(in)">
                                      <p:cBhvr>
                                        <p:cTn id="27" dur="2000"/>
                                        <p:tgtEl>
                                          <p:spTgt spid="93186"/>
                                        </p:tgtEl>
                                      </p:cBhvr>
                                    </p:animEffect>
                                  </p:childTnLst>
                                </p:cTn>
                              </p:par>
                            </p:childTnLst>
                          </p:cTn>
                        </p:par>
                      </p:childTnLst>
                    </p:cTn>
                  </p:par>
                </p:childTnLst>
              </p:cTn>
              <p:nextCondLst>
                <p:cond evt="onClick" delay="0">
                  <p:tgtEl>
                    <p:spTgt spid="93196"/>
                  </p:tgtEl>
                </p:cond>
              </p:nextCondLst>
            </p:seq>
            <p:seq concurrent="1" nextAc="seek">
              <p:cTn id="28" restart="whenNotActive" fill="hold" evtFilter="cancelBubble" nodeType="interactiveSeq">
                <p:stCondLst>
                  <p:cond evt="onClick" delay="0">
                    <p:tgtEl>
                      <p:spTgt spid="93194"/>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3187"/>
                                        </p:tgtEl>
                                        <p:attrNameLst>
                                          <p:attrName>style.visibility</p:attrName>
                                        </p:attrNameLst>
                                      </p:cBhvr>
                                      <p:to>
                                        <p:strVal val="visible"/>
                                      </p:to>
                                    </p:set>
                                    <p:animEffect transition="in" filter="diamond(in)">
                                      <p:cBhvr>
                                        <p:cTn id="33" dur="2000"/>
                                        <p:tgtEl>
                                          <p:spTgt spid="93187"/>
                                        </p:tgtEl>
                                      </p:cBhvr>
                                    </p:animEffect>
                                  </p:childTnLst>
                                </p:cTn>
                              </p:par>
                            </p:childTnLst>
                          </p:cTn>
                        </p:par>
                      </p:childTnLst>
                    </p:cTn>
                  </p:par>
                </p:childTnLst>
              </p:cTn>
              <p:nextCondLst>
                <p:cond evt="onClick" delay="0">
                  <p:tgtEl>
                    <p:spTgt spid="93194"/>
                  </p:tgtEl>
                </p:cond>
              </p:nextCondLst>
            </p:seq>
            <p:seq concurrent="1" nextAc="seek">
              <p:cTn id="34" restart="whenNotActive" fill="hold" evtFilter="cancelBubble" nodeType="interactiveSeq">
                <p:stCondLst>
                  <p:cond evt="onClick" delay="0">
                    <p:tgtEl>
                      <p:spTgt spid="9319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3195"/>
                                        </p:tgtEl>
                                        <p:attrNameLst>
                                          <p:attrName>style.visibility</p:attrName>
                                        </p:attrNameLst>
                                      </p:cBhvr>
                                      <p:to>
                                        <p:strVal val="visible"/>
                                      </p:to>
                                    </p:set>
                                    <p:animEffect transition="in" filter="fade">
                                      <p:cBhvr>
                                        <p:cTn id="39" dur="2000"/>
                                        <p:tgtEl>
                                          <p:spTgt spid="93195"/>
                                        </p:tgtEl>
                                      </p:cBhvr>
                                    </p:animEffect>
                                  </p:childTnLst>
                                </p:cTn>
                              </p:par>
                            </p:childTnLst>
                          </p:cTn>
                        </p:par>
                      </p:childTnLst>
                    </p:cTn>
                  </p:par>
                </p:childTnLst>
              </p:cTn>
              <p:nextCondLst>
                <p:cond evt="onClick" delay="0">
                  <p:tgtEl>
                    <p:spTgt spid="93190"/>
                  </p:tgtEl>
                </p:cond>
              </p:nextCondLst>
            </p:seq>
          </p:childTnLst>
        </p:cTn>
      </p:par>
    </p:tnLst>
    <p:bldLst>
      <p:bldP spid="93186" grpId="0" animBg="1"/>
      <p:bldP spid="93187" grpId="0" animBg="1"/>
      <p:bldP spid="93188" grpId="0" animBg="1"/>
      <p:bldP spid="93189" grpId="0" animBg="1"/>
      <p:bldP spid="93195" grpId="0" animBg="1"/>
      <p:bldP spid="9319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5539"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5540"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5541"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5542"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49511" name="Szöveg helye 3"/>
          <p:cNvSpPr txBox="1">
            <a:spLocks/>
          </p:cNvSpPr>
          <p:nvPr/>
        </p:nvSpPr>
        <p:spPr bwMode="auto">
          <a:xfrm>
            <a:off x="971550" y="2636838"/>
            <a:ext cx="7416800" cy="935037"/>
          </a:xfrm>
          <a:prstGeom prst="rect">
            <a:avLst/>
          </a:prstGeom>
          <a:noFill/>
          <a:ln w="9525">
            <a:noFill/>
            <a:miter lim="800000"/>
            <a:headEnd/>
            <a:tailEnd/>
          </a:ln>
        </p:spPr>
        <p:txBody>
          <a:bodyPr/>
          <a:lstStyle/>
          <a:p>
            <a:r>
              <a:rPr lang="hu-HU" b="1">
                <a:solidFill>
                  <a:srgbClr val="000000"/>
                </a:solidFill>
              </a:rPr>
              <a:t>Egy autóbuszjáraton 12 megálló van. Egy járat során nem volt két olyan ember, aki ugyanott szállt volna fel és le, vagyis bármely két utas különböző utat tett meg. Legfeljebb hány ember utazhatott a buszon egy járat alatt? </a:t>
            </a:r>
          </a:p>
        </p:txBody>
      </p:sp>
      <p:sp>
        <p:nvSpPr>
          <p:cNvPr id="65544" name="Szöveg helye 3">
            <a:hlinkClick r:id="" action="ppaction://noaction" highlightClick="1"/>
          </p:cNvPr>
          <p:cNvSpPr txBox="1">
            <a:spLocks/>
          </p:cNvSpPr>
          <p:nvPr/>
        </p:nvSpPr>
        <p:spPr bwMode="auto">
          <a:xfrm>
            <a:off x="684213" y="4652963"/>
            <a:ext cx="18716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11</a:t>
            </a:r>
            <a:endParaRPr lang="hu-HU" i="1">
              <a:solidFill>
                <a:srgbClr val="000000"/>
              </a:solidFill>
            </a:endParaRPr>
          </a:p>
        </p:txBody>
      </p:sp>
      <p:sp>
        <p:nvSpPr>
          <p:cNvPr id="149513"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65546" name="Freeform 10"/>
          <p:cNvSpPr>
            <a:spLocks/>
          </p:cNvSpPr>
          <p:nvPr/>
        </p:nvSpPr>
        <p:spPr bwMode="auto">
          <a:xfrm>
            <a:off x="5724525"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65547" name="Szöveg helye 3"/>
          <p:cNvSpPr txBox="1">
            <a:spLocks/>
          </p:cNvSpPr>
          <p:nvPr/>
        </p:nvSpPr>
        <p:spPr bwMode="auto">
          <a:xfrm>
            <a:off x="5889625" y="4652963"/>
            <a:ext cx="2643188"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12</a:t>
            </a:r>
            <a:endParaRPr lang="hu-HU" i="1">
              <a:solidFill>
                <a:srgbClr val="000000"/>
              </a:solidFill>
            </a:endParaRPr>
          </a:p>
        </p:txBody>
      </p:sp>
      <p:sp>
        <p:nvSpPr>
          <p:cNvPr id="65548" name="Oval 12"/>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49517" name="Szöveg helye 3">
            <a:hlinkClick r:id="" action="ppaction://hlinkshowjump?jump=nextslide"/>
          </p:cNvPr>
          <p:cNvSpPr txBox="1">
            <a:spLocks/>
          </p:cNvSpPr>
          <p:nvPr/>
        </p:nvSpPr>
        <p:spPr bwMode="auto">
          <a:xfrm>
            <a:off x="1835150" y="477838"/>
            <a:ext cx="1728788"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
        <p:nvSpPr>
          <p:cNvPr id="149518" name="Szöveg helye 3">
            <a:hlinkClick r:id="rId2" action="ppaction://hlinksldjump"/>
          </p:cNvPr>
          <p:cNvSpPr txBox="1">
            <a:spLocks/>
          </p:cNvSpPr>
          <p:nvPr/>
        </p:nvSpPr>
        <p:spPr bwMode="auto">
          <a:xfrm>
            <a:off x="3348038" y="836613"/>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49519" name="Szöveg helye 3">
            <a:hlinkClick r:id="rId3" action="ppaction://hlinksldjump"/>
          </p:cNvPr>
          <p:cNvSpPr txBox="1">
            <a:spLocks/>
          </p:cNvSpPr>
          <p:nvPr/>
        </p:nvSpPr>
        <p:spPr bwMode="auto">
          <a:xfrm>
            <a:off x="5076825"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65552" name="Szöveg helye 3"/>
          <p:cNvSpPr txBox="1">
            <a:spLocks/>
          </p:cNvSpPr>
          <p:nvPr/>
        </p:nvSpPr>
        <p:spPr bwMode="auto">
          <a:xfrm>
            <a:off x="684213" y="6092825"/>
            <a:ext cx="24479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55</a:t>
            </a:r>
            <a:endParaRPr lang="hu-HU" sz="1400">
              <a:solidFill>
                <a:srgbClr val="000000"/>
              </a:solidFill>
              <a:latin typeface="Calibri" pitchFamily="34" charset="0"/>
            </a:endParaRPr>
          </a:p>
        </p:txBody>
      </p:sp>
      <p:sp>
        <p:nvSpPr>
          <p:cNvPr id="65553" name="Szöveg helye 3"/>
          <p:cNvSpPr txBox="1">
            <a:spLocks/>
          </p:cNvSpPr>
          <p:nvPr/>
        </p:nvSpPr>
        <p:spPr bwMode="auto">
          <a:xfrm>
            <a:off x="5889625" y="6094413"/>
            <a:ext cx="2427288"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66</a:t>
            </a:r>
            <a:endParaRPr lang="hu-HU" i="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65548"/>
                                        </p:tgtEl>
                                        <p:attrNameLst>
                                          <p:attrName>ppt_w</p:attrName>
                                        </p:attrNameLst>
                                      </p:cBhvr>
                                      <p:tavLst>
                                        <p:tav tm="0">
                                          <p:val>
                                            <p:strVal val="ppt_w"/>
                                          </p:val>
                                        </p:tav>
                                        <p:tav tm="100000">
                                          <p:val>
                                            <p:strVal val="ppt_w*0.70"/>
                                          </p:val>
                                        </p:tav>
                                      </p:tavLst>
                                    </p:anim>
                                    <p:anim calcmode="lin" valueType="num">
                                      <p:cBhvr>
                                        <p:cTn id="7" dur="5000"/>
                                        <p:tgtEl>
                                          <p:spTgt spid="65548"/>
                                        </p:tgtEl>
                                        <p:attrNameLst>
                                          <p:attrName>ppt_h</p:attrName>
                                        </p:attrNameLst>
                                      </p:cBhvr>
                                      <p:tavLst>
                                        <p:tav tm="0">
                                          <p:val>
                                            <p:strVal val="ppt_h"/>
                                          </p:val>
                                        </p:tav>
                                        <p:tav tm="100000">
                                          <p:val>
                                            <p:strVal val="ppt_h"/>
                                          </p:val>
                                        </p:tav>
                                      </p:tavLst>
                                    </p:anim>
                                    <p:animEffect transition="out" filter="fade">
                                      <p:cBhvr>
                                        <p:cTn id="8" dur="5000"/>
                                        <p:tgtEl>
                                          <p:spTgt spid="65548"/>
                                        </p:tgtEl>
                                      </p:cBhvr>
                                    </p:animEffect>
                                    <p:set>
                                      <p:cBhvr>
                                        <p:cTn id="9" dur="1" fill="hold">
                                          <p:stCondLst>
                                            <p:cond delay="4999"/>
                                          </p:stCondLst>
                                        </p:cTn>
                                        <p:tgtEl>
                                          <p:spTgt spid="655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5544"/>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diamond(in)">
                                      <p:cBhvr>
                                        <p:cTn id="15" dur="2000"/>
                                        <p:tgtEl>
                                          <p:spTgt spid="65541"/>
                                        </p:tgtEl>
                                      </p:cBhvr>
                                    </p:animEffect>
                                  </p:childTnLst>
                                </p:cTn>
                              </p:par>
                            </p:childTnLst>
                          </p:cTn>
                        </p:par>
                      </p:childTnLst>
                    </p:cTn>
                  </p:par>
                </p:childTnLst>
              </p:cTn>
              <p:nextCondLst>
                <p:cond evt="onClick" delay="0">
                  <p:tgtEl>
                    <p:spTgt spid="65544"/>
                  </p:tgtEl>
                </p:cond>
              </p:nextCondLst>
            </p:seq>
            <p:seq concurrent="1" nextAc="seek">
              <p:cTn id="16" restart="whenNotActive" fill="hold" evtFilter="cancelBubble" nodeType="interactiveSeq">
                <p:stCondLst>
                  <p:cond evt="onClick" delay="0">
                    <p:tgtEl>
                      <p:spTgt spid="65552"/>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5540"/>
                                        </p:tgtEl>
                                        <p:attrNameLst>
                                          <p:attrName>style.visibility</p:attrName>
                                        </p:attrNameLst>
                                      </p:cBhvr>
                                      <p:to>
                                        <p:strVal val="visible"/>
                                      </p:to>
                                    </p:set>
                                    <p:animEffect transition="in" filter="diamond(in)">
                                      <p:cBhvr>
                                        <p:cTn id="21" dur="2000"/>
                                        <p:tgtEl>
                                          <p:spTgt spid="65540"/>
                                        </p:tgtEl>
                                      </p:cBhvr>
                                    </p:animEffect>
                                  </p:childTnLst>
                                </p:cTn>
                              </p:par>
                            </p:childTnLst>
                          </p:cTn>
                        </p:par>
                      </p:childTnLst>
                    </p:cTn>
                  </p:par>
                </p:childTnLst>
              </p:cTn>
              <p:nextCondLst>
                <p:cond evt="onClick" delay="0">
                  <p:tgtEl>
                    <p:spTgt spid="65552"/>
                  </p:tgtEl>
                </p:cond>
              </p:nextCondLst>
            </p:seq>
            <p:seq concurrent="1" nextAc="seek">
              <p:cTn id="22" restart="whenNotActive" fill="hold" evtFilter="cancelBubble" nodeType="interactiveSeq">
                <p:stCondLst>
                  <p:cond evt="onClick" delay="0">
                    <p:tgtEl>
                      <p:spTgt spid="65547"/>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5538"/>
                                        </p:tgtEl>
                                        <p:attrNameLst>
                                          <p:attrName>style.visibility</p:attrName>
                                        </p:attrNameLst>
                                      </p:cBhvr>
                                      <p:to>
                                        <p:strVal val="visible"/>
                                      </p:to>
                                    </p:set>
                                    <p:animEffect transition="in" filter="diamond(in)">
                                      <p:cBhvr>
                                        <p:cTn id="27" dur="2000"/>
                                        <p:tgtEl>
                                          <p:spTgt spid="65538"/>
                                        </p:tgtEl>
                                      </p:cBhvr>
                                    </p:animEffect>
                                  </p:childTnLst>
                                </p:cTn>
                              </p:par>
                            </p:childTnLst>
                          </p:cTn>
                        </p:par>
                      </p:childTnLst>
                    </p:cTn>
                  </p:par>
                </p:childTnLst>
              </p:cTn>
              <p:nextCondLst>
                <p:cond evt="onClick" delay="0">
                  <p:tgtEl>
                    <p:spTgt spid="65547"/>
                  </p:tgtEl>
                </p:cond>
              </p:nextCondLst>
            </p:seq>
            <p:seq concurrent="1" nextAc="seek">
              <p:cTn id="28" restart="whenNotActive" fill="hold" evtFilter="cancelBubble" nodeType="interactiveSeq">
                <p:stCondLst>
                  <p:cond evt="onClick" delay="0">
                    <p:tgtEl>
                      <p:spTgt spid="65553"/>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5539"/>
                                        </p:tgtEl>
                                        <p:attrNameLst>
                                          <p:attrName>style.visibility</p:attrName>
                                        </p:attrNameLst>
                                      </p:cBhvr>
                                      <p:to>
                                        <p:strVal val="visible"/>
                                      </p:to>
                                    </p:set>
                                    <p:animEffect transition="in" filter="diamond(in)">
                                      <p:cBhvr>
                                        <p:cTn id="33" dur="2000"/>
                                        <p:tgtEl>
                                          <p:spTgt spid="65539"/>
                                        </p:tgtEl>
                                      </p:cBhvr>
                                    </p:animEffect>
                                  </p:childTnLst>
                                </p:cTn>
                              </p:par>
                            </p:childTnLst>
                          </p:cTn>
                        </p:par>
                      </p:childTnLst>
                    </p:cTn>
                  </p:par>
                </p:childTnLst>
              </p:cTn>
              <p:nextCondLst>
                <p:cond evt="onClick" delay="0">
                  <p:tgtEl>
                    <p:spTgt spid="65553"/>
                  </p:tgtEl>
                </p:cond>
              </p:nextCondLst>
            </p:seq>
            <p:seq concurrent="1" nextAc="seek">
              <p:cTn id="34" restart="whenNotActive" fill="hold" evtFilter="cancelBubble" nodeType="interactiveSeq">
                <p:stCondLst>
                  <p:cond evt="onClick" delay="0">
                    <p:tgtEl>
                      <p:spTgt spid="6554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5546"/>
                                        </p:tgtEl>
                                        <p:attrNameLst>
                                          <p:attrName>style.visibility</p:attrName>
                                        </p:attrNameLst>
                                      </p:cBhvr>
                                      <p:to>
                                        <p:strVal val="visible"/>
                                      </p:to>
                                    </p:set>
                                    <p:animEffect transition="in" filter="fade">
                                      <p:cBhvr>
                                        <p:cTn id="39" dur="2000"/>
                                        <p:tgtEl>
                                          <p:spTgt spid="65546"/>
                                        </p:tgtEl>
                                      </p:cBhvr>
                                    </p:animEffect>
                                  </p:childTnLst>
                                </p:cTn>
                              </p:par>
                            </p:childTnLst>
                          </p:cTn>
                        </p:par>
                      </p:childTnLst>
                    </p:cTn>
                  </p:par>
                </p:childTnLst>
              </p:cTn>
              <p:nextCondLst>
                <p:cond evt="onClick" delay="0">
                  <p:tgtEl>
                    <p:spTgt spid="65542"/>
                  </p:tgtEl>
                </p:cond>
              </p:nextCondLst>
            </p:seq>
          </p:childTnLst>
        </p:cTn>
      </p:par>
    </p:tnLst>
    <p:bldLst>
      <p:bldP spid="65538" grpId="0" animBg="1"/>
      <p:bldP spid="65539" grpId="0" animBg="1"/>
      <p:bldP spid="65540" grpId="0" animBg="1"/>
      <p:bldP spid="65541" grpId="0" animBg="1"/>
      <p:bldP spid="65546" grpId="0" animBg="1"/>
      <p:bldP spid="6554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6563"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6564"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6565"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66566"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0535" name="Szöveg helye 3"/>
          <p:cNvSpPr txBox="1">
            <a:spLocks/>
          </p:cNvSpPr>
          <p:nvPr/>
        </p:nvSpPr>
        <p:spPr bwMode="auto">
          <a:xfrm>
            <a:off x="971550" y="2636838"/>
            <a:ext cx="7416800" cy="935037"/>
          </a:xfrm>
          <a:prstGeom prst="rect">
            <a:avLst/>
          </a:prstGeom>
          <a:noFill/>
          <a:ln w="9525">
            <a:noFill/>
            <a:miter lim="800000"/>
            <a:headEnd/>
            <a:tailEnd/>
          </a:ln>
        </p:spPr>
        <p:txBody>
          <a:bodyPr/>
          <a:lstStyle/>
          <a:p>
            <a:pPr>
              <a:lnSpc>
                <a:spcPts val="2600"/>
              </a:lnSpc>
            </a:pPr>
            <a:r>
              <a:rPr lang="hu-HU" b="1">
                <a:solidFill>
                  <a:srgbClr val="000000"/>
                </a:solidFill>
              </a:rPr>
              <a:t>Hány természetes számra teljesül a </a:t>
            </a:r>
          </a:p>
          <a:p>
            <a:pPr algn="ctr">
              <a:lnSpc>
                <a:spcPts val="2600"/>
              </a:lnSpc>
            </a:pPr>
            <a:r>
              <a:rPr lang="hu-HU" b="1">
                <a:solidFill>
                  <a:srgbClr val="000000"/>
                </a:solidFill>
              </a:rPr>
              <a:t>3</a:t>
            </a:r>
            <a:r>
              <a:rPr lang="hu-HU" b="1" baseline="30000">
                <a:solidFill>
                  <a:srgbClr val="000000"/>
                </a:solidFill>
              </a:rPr>
              <a:t>2004</a:t>
            </a:r>
            <a:r>
              <a:rPr lang="hu-HU" b="1">
                <a:solidFill>
                  <a:srgbClr val="000000"/>
                </a:solidFill>
              </a:rPr>
              <a:t> ≤ </a:t>
            </a:r>
            <a:r>
              <a:rPr lang="hu-HU" b="1" i="1">
                <a:solidFill>
                  <a:srgbClr val="000000"/>
                </a:solidFill>
              </a:rPr>
              <a:t>x </a:t>
            </a:r>
            <a:r>
              <a:rPr lang="hu-HU" b="1">
                <a:solidFill>
                  <a:srgbClr val="000000"/>
                </a:solidFill>
              </a:rPr>
              <a:t>≤ 3</a:t>
            </a:r>
            <a:r>
              <a:rPr lang="hu-HU" b="1" baseline="30000">
                <a:solidFill>
                  <a:srgbClr val="000000"/>
                </a:solidFill>
              </a:rPr>
              <a:t>2005</a:t>
            </a:r>
            <a:r>
              <a:rPr lang="hu-HU" b="1">
                <a:solidFill>
                  <a:srgbClr val="000000"/>
                </a:solidFill>
              </a:rPr>
              <a:t> </a:t>
            </a:r>
          </a:p>
          <a:p>
            <a:pPr>
              <a:lnSpc>
                <a:spcPts val="2600"/>
              </a:lnSpc>
            </a:pPr>
            <a:r>
              <a:rPr lang="hu-HU" b="1">
                <a:solidFill>
                  <a:srgbClr val="000000"/>
                </a:solidFill>
              </a:rPr>
              <a:t>egyenlőtlenség? </a:t>
            </a:r>
          </a:p>
        </p:txBody>
      </p:sp>
      <p:sp>
        <p:nvSpPr>
          <p:cNvPr id="66568" name="Szöveg helye 3">
            <a:hlinkClick r:id="" action="ppaction://noaction" highlightClick="1"/>
          </p:cNvPr>
          <p:cNvSpPr txBox="1">
            <a:spLocks/>
          </p:cNvSpPr>
          <p:nvPr/>
        </p:nvSpPr>
        <p:spPr bwMode="auto">
          <a:xfrm>
            <a:off x="684213" y="4652963"/>
            <a:ext cx="18716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a:t>
            </a:r>
            <a:r>
              <a:rPr lang="hu-HU" b="1">
                <a:solidFill>
                  <a:srgbClr val="000000"/>
                </a:solidFill>
              </a:rPr>
              <a:t>3</a:t>
            </a:r>
            <a:r>
              <a:rPr lang="hu-HU" b="1" baseline="30000">
                <a:solidFill>
                  <a:srgbClr val="000000"/>
                </a:solidFill>
              </a:rPr>
              <a:t>2004</a:t>
            </a:r>
            <a:r>
              <a:rPr lang="hu-HU" b="1">
                <a:solidFill>
                  <a:srgbClr val="000000"/>
                </a:solidFill>
              </a:rPr>
              <a:t> + 1</a:t>
            </a:r>
          </a:p>
        </p:txBody>
      </p:sp>
      <p:sp>
        <p:nvSpPr>
          <p:cNvPr id="150537"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66570" name="Freeform 10"/>
          <p:cNvSpPr>
            <a:spLocks/>
          </p:cNvSpPr>
          <p:nvPr/>
        </p:nvSpPr>
        <p:spPr bwMode="auto">
          <a:xfrm>
            <a:off x="539750"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66571" name="Szöveg helye 3"/>
          <p:cNvSpPr txBox="1">
            <a:spLocks/>
          </p:cNvSpPr>
          <p:nvPr/>
        </p:nvSpPr>
        <p:spPr bwMode="auto">
          <a:xfrm>
            <a:off x="5889625" y="4652963"/>
            <a:ext cx="2643188"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2004</a:t>
            </a:r>
            <a:endParaRPr lang="hu-HU" i="1">
              <a:solidFill>
                <a:srgbClr val="000000"/>
              </a:solidFill>
            </a:endParaRPr>
          </a:p>
        </p:txBody>
      </p:sp>
      <p:sp>
        <p:nvSpPr>
          <p:cNvPr id="66572" name="Oval 12"/>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0541" name="Szöveg helye 3">
            <a:hlinkClick r:id="" action="ppaction://hlinkshowjump?jump=nextslide"/>
          </p:cNvPr>
          <p:cNvSpPr txBox="1">
            <a:spLocks/>
          </p:cNvSpPr>
          <p:nvPr/>
        </p:nvSpPr>
        <p:spPr bwMode="auto">
          <a:xfrm>
            <a:off x="1835150" y="477838"/>
            <a:ext cx="1728788"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
        <p:nvSpPr>
          <p:cNvPr id="150542" name="Szöveg helye 3">
            <a:hlinkClick r:id="rId2" action="ppaction://hlinksldjump"/>
          </p:cNvPr>
          <p:cNvSpPr txBox="1">
            <a:spLocks/>
          </p:cNvSpPr>
          <p:nvPr/>
        </p:nvSpPr>
        <p:spPr bwMode="auto">
          <a:xfrm>
            <a:off x="3348038" y="836613"/>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0543" name="Szöveg helye 3">
            <a:hlinkClick r:id="rId3" action="ppaction://hlinksldjump"/>
          </p:cNvPr>
          <p:cNvSpPr txBox="1">
            <a:spLocks/>
          </p:cNvSpPr>
          <p:nvPr/>
        </p:nvSpPr>
        <p:spPr bwMode="auto">
          <a:xfrm>
            <a:off x="5076825"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66576" name="Szöveg helye 3"/>
          <p:cNvSpPr txBox="1">
            <a:spLocks/>
          </p:cNvSpPr>
          <p:nvPr/>
        </p:nvSpPr>
        <p:spPr bwMode="auto">
          <a:xfrm>
            <a:off x="684213" y="6092825"/>
            <a:ext cx="24479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2 · </a:t>
            </a:r>
            <a:r>
              <a:rPr lang="hu-HU" b="1">
                <a:solidFill>
                  <a:srgbClr val="000000"/>
                </a:solidFill>
              </a:rPr>
              <a:t>3</a:t>
            </a:r>
            <a:r>
              <a:rPr lang="hu-HU" b="1" baseline="30000">
                <a:solidFill>
                  <a:srgbClr val="000000"/>
                </a:solidFill>
              </a:rPr>
              <a:t>2004</a:t>
            </a:r>
            <a:r>
              <a:rPr lang="hu-HU" b="1">
                <a:solidFill>
                  <a:srgbClr val="000000"/>
                </a:solidFill>
              </a:rPr>
              <a:t> + 1</a:t>
            </a:r>
          </a:p>
        </p:txBody>
      </p:sp>
      <p:sp>
        <p:nvSpPr>
          <p:cNvPr id="66577" name="Szöveg helye 3"/>
          <p:cNvSpPr txBox="1">
            <a:spLocks/>
          </p:cNvSpPr>
          <p:nvPr/>
        </p:nvSpPr>
        <p:spPr bwMode="auto">
          <a:xfrm>
            <a:off x="5889625" y="6094413"/>
            <a:ext cx="2427288"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2 · </a:t>
            </a:r>
            <a:r>
              <a:rPr lang="hu-HU" b="1">
                <a:solidFill>
                  <a:srgbClr val="000000"/>
                </a:solidFill>
              </a:rPr>
              <a:t>3</a:t>
            </a:r>
            <a:r>
              <a:rPr lang="hu-HU" b="1" baseline="30000">
                <a:solidFill>
                  <a:srgbClr val="000000"/>
                </a:solidFill>
              </a:rPr>
              <a:t>2004</a:t>
            </a:r>
            <a:r>
              <a:rPr lang="hu-HU" b="1">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66572"/>
                                        </p:tgtEl>
                                        <p:attrNameLst>
                                          <p:attrName>ppt_w</p:attrName>
                                        </p:attrNameLst>
                                      </p:cBhvr>
                                      <p:tavLst>
                                        <p:tav tm="0">
                                          <p:val>
                                            <p:strVal val="ppt_w"/>
                                          </p:val>
                                        </p:tav>
                                        <p:tav tm="100000">
                                          <p:val>
                                            <p:strVal val="ppt_w*0.70"/>
                                          </p:val>
                                        </p:tav>
                                      </p:tavLst>
                                    </p:anim>
                                    <p:anim calcmode="lin" valueType="num">
                                      <p:cBhvr>
                                        <p:cTn id="7" dur="5000"/>
                                        <p:tgtEl>
                                          <p:spTgt spid="66572"/>
                                        </p:tgtEl>
                                        <p:attrNameLst>
                                          <p:attrName>ppt_h</p:attrName>
                                        </p:attrNameLst>
                                      </p:cBhvr>
                                      <p:tavLst>
                                        <p:tav tm="0">
                                          <p:val>
                                            <p:strVal val="ppt_h"/>
                                          </p:val>
                                        </p:tav>
                                        <p:tav tm="100000">
                                          <p:val>
                                            <p:strVal val="ppt_h"/>
                                          </p:val>
                                        </p:tav>
                                      </p:tavLst>
                                    </p:anim>
                                    <p:animEffect transition="out" filter="fade">
                                      <p:cBhvr>
                                        <p:cTn id="8" dur="5000"/>
                                        <p:tgtEl>
                                          <p:spTgt spid="66572"/>
                                        </p:tgtEl>
                                      </p:cBhvr>
                                    </p:animEffect>
                                    <p:set>
                                      <p:cBhvr>
                                        <p:cTn id="9" dur="1" fill="hold">
                                          <p:stCondLst>
                                            <p:cond delay="4999"/>
                                          </p:stCondLst>
                                        </p:cTn>
                                        <p:tgtEl>
                                          <p:spTgt spid="66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6568"/>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animEffect transition="in" filter="diamond(in)">
                                      <p:cBhvr>
                                        <p:cTn id="15" dur="2000"/>
                                        <p:tgtEl>
                                          <p:spTgt spid="66565"/>
                                        </p:tgtEl>
                                      </p:cBhvr>
                                    </p:animEffect>
                                  </p:childTnLst>
                                </p:cTn>
                              </p:par>
                            </p:childTnLst>
                          </p:cTn>
                        </p:par>
                      </p:childTnLst>
                    </p:cTn>
                  </p:par>
                </p:childTnLst>
              </p:cTn>
              <p:nextCondLst>
                <p:cond evt="onClick" delay="0">
                  <p:tgtEl>
                    <p:spTgt spid="66568"/>
                  </p:tgtEl>
                </p:cond>
              </p:nextCondLst>
            </p:seq>
            <p:seq concurrent="1" nextAc="seek">
              <p:cTn id="16" restart="whenNotActive" fill="hold" evtFilter="cancelBubble" nodeType="interactiveSeq">
                <p:stCondLst>
                  <p:cond evt="onClick" delay="0">
                    <p:tgtEl>
                      <p:spTgt spid="66576"/>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6564"/>
                                        </p:tgtEl>
                                        <p:attrNameLst>
                                          <p:attrName>style.visibility</p:attrName>
                                        </p:attrNameLst>
                                      </p:cBhvr>
                                      <p:to>
                                        <p:strVal val="visible"/>
                                      </p:to>
                                    </p:set>
                                    <p:animEffect transition="in" filter="diamond(in)">
                                      <p:cBhvr>
                                        <p:cTn id="21" dur="2000"/>
                                        <p:tgtEl>
                                          <p:spTgt spid="66564"/>
                                        </p:tgtEl>
                                      </p:cBhvr>
                                    </p:animEffect>
                                  </p:childTnLst>
                                </p:cTn>
                              </p:par>
                            </p:childTnLst>
                          </p:cTn>
                        </p:par>
                      </p:childTnLst>
                    </p:cTn>
                  </p:par>
                </p:childTnLst>
              </p:cTn>
              <p:nextCondLst>
                <p:cond evt="onClick" delay="0">
                  <p:tgtEl>
                    <p:spTgt spid="66576"/>
                  </p:tgtEl>
                </p:cond>
              </p:nextCondLst>
            </p:seq>
            <p:seq concurrent="1" nextAc="seek">
              <p:cTn id="22" restart="whenNotActive" fill="hold" evtFilter="cancelBubble" nodeType="interactiveSeq">
                <p:stCondLst>
                  <p:cond evt="onClick" delay="0">
                    <p:tgtEl>
                      <p:spTgt spid="66571"/>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6562"/>
                                        </p:tgtEl>
                                        <p:attrNameLst>
                                          <p:attrName>style.visibility</p:attrName>
                                        </p:attrNameLst>
                                      </p:cBhvr>
                                      <p:to>
                                        <p:strVal val="visible"/>
                                      </p:to>
                                    </p:set>
                                    <p:animEffect transition="in" filter="diamond(in)">
                                      <p:cBhvr>
                                        <p:cTn id="27" dur="2000"/>
                                        <p:tgtEl>
                                          <p:spTgt spid="66562"/>
                                        </p:tgtEl>
                                      </p:cBhvr>
                                    </p:animEffect>
                                  </p:childTnLst>
                                </p:cTn>
                              </p:par>
                            </p:childTnLst>
                          </p:cTn>
                        </p:par>
                      </p:childTnLst>
                    </p:cTn>
                  </p:par>
                </p:childTnLst>
              </p:cTn>
              <p:nextCondLst>
                <p:cond evt="onClick" delay="0">
                  <p:tgtEl>
                    <p:spTgt spid="66571"/>
                  </p:tgtEl>
                </p:cond>
              </p:nextCondLst>
            </p:seq>
            <p:seq concurrent="1" nextAc="seek">
              <p:cTn id="28" restart="whenNotActive" fill="hold" evtFilter="cancelBubble" nodeType="interactiveSeq">
                <p:stCondLst>
                  <p:cond evt="onClick" delay="0">
                    <p:tgtEl>
                      <p:spTgt spid="66577"/>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6563"/>
                                        </p:tgtEl>
                                        <p:attrNameLst>
                                          <p:attrName>style.visibility</p:attrName>
                                        </p:attrNameLst>
                                      </p:cBhvr>
                                      <p:to>
                                        <p:strVal val="visible"/>
                                      </p:to>
                                    </p:set>
                                    <p:animEffect transition="in" filter="diamond(in)">
                                      <p:cBhvr>
                                        <p:cTn id="33" dur="2000"/>
                                        <p:tgtEl>
                                          <p:spTgt spid="66563"/>
                                        </p:tgtEl>
                                      </p:cBhvr>
                                    </p:animEffect>
                                  </p:childTnLst>
                                </p:cTn>
                              </p:par>
                            </p:childTnLst>
                          </p:cTn>
                        </p:par>
                      </p:childTnLst>
                    </p:cTn>
                  </p:par>
                </p:childTnLst>
              </p:cTn>
              <p:nextCondLst>
                <p:cond evt="onClick" delay="0">
                  <p:tgtEl>
                    <p:spTgt spid="66577"/>
                  </p:tgtEl>
                </p:cond>
              </p:nextCondLst>
            </p:seq>
            <p:seq concurrent="1" nextAc="seek">
              <p:cTn id="34" restart="whenNotActive" fill="hold" evtFilter="cancelBubble" nodeType="interactiveSeq">
                <p:stCondLst>
                  <p:cond evt="onClick" delay="0">
                    <p:tgtEl>
                      <p:spTgt spid="66566"/>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6570"/>
                                        </p:tgtEl>
                                        <p:attrNameLst>
                                          <p:attrName>style.visibility</p:attrName>
                                        </p:attrNameLst>
                                      </p:cBhvr>
                                      <p:to>
                                        <p:strVal val="visible"/>
                                      </p:to>
                                    </p:set>
                                    <p:animEffect transition="in" filter="fade">
                                      <p:cBhvr>
                                        <p:cTn id="39" dur="2000"/>
                                        <p:tgtEl>
                                          <p:spTgt spid="66570"/>
                                        </p:tgtEl>
                                      </p:cBhvr>
                                    </p:animEffect>
                                  </p:childTnLst>
                                </p:cTn>
                              </p:par>
                            </p:childTnLst>
                          </p:cTn>
                        </p:par>
                      </p:childTnLst>
                    </p:cTn>
                  </p:par>
                </p:childTnLst>
              </p:cTn>
              <p:nextCondLst>
                <p:cond evt="onClick" delay="0">
                  <p:tgtEl>
                    <p:spTgt spid="66566"/>
                  </p:tgtEl>
                </p:cond>
              </p:nextCondLst>
            </p:seq>
          </p:childTnLst>
        </p:cTn>
      </p:par>
    </p:tnLst>
    <p:bldLst>
      <p:bldP spid="66562" grpId="0" animBg="1"/>
      <p:bldP spid="66563" grpId="0" animBg="1"/>
      <p:bldP spid="66564" grpId="0" animBg="1"/>
      <p:bldP spid="66565" grpId="0" animBg="1"/>
      <p:bldP spid="66570" grpId="0" animBg="1"/>
      <p:bldP spid="665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187450" y="1168400"/>
            <a:ext cx="7345363" cy="369888"/>
          </a:xfrm>
          <a:prstGeom prst="rect">
            <a:avLst/>
          </a:prstGeom>
          <a:noFill/>
          <a:ln w="9525">
            <a:noFill/>
            <a:miter lim="800000"/>
            <a:headEnd/>
            <a:tailEnd/>
          </a:ln>
        </p:spPr>
        <p:txBody>
          <a:bodyPr anchor="ctr">
            <a:spAutoFit/>
          </a:bodyPr>
          <a:lstStyle/>
          <a:p>
            <a:endParaRPr lang="hu-HU"/>
          </a:p>
        </p:txBody>
      </p:sp>
      <p:pic>
        <p:nvPicPr>
          <p:cNvPr id="124931" name="Kép 1" descr="51éves"/>
          <p:cNvPicPr>
            <a:picLocks noChangeAspect="1" noChangeArrowheads="1"/>
          </p:cNvPicPr>
          <p:nvPr/>
        </p:nvPicPr>
        <p:blipFill>
          <a:blip r:embed="rId2"/>
          <a:srcRect/>
          <a:stretch>
            <a:fillRect/>
          </a:stretch>
        </p:blipFill>
        <p:spPr bwMode="auto">
          <a:xfrm>
            <a:off x="0" y="1773238"/>
            <a:ext cx="2286000" cy="3048000"/>
          </a:xfrm>
          <a:prstGeom prst="rect">
            <a:avLst/>
          </a:prstGeom>
          <a:noFill/>
          <a:ln w="9525">
            <a:noFill/>
            <a:miter lim="800000"/>
            <a:headEnd/>
            <a:tailEnd/>
          </a:ln>
        </p:spPr>
      </p:pic>
      <p:sp>
        <p:nvSpPr>
          <p:cNvPr id="124932" name="Téglalap 3"/>
          <p:cNvSpPr>
            <a:spLocks noChangeArrowheads="1"/>
          </p:cNvSpPr>
          <p:nvPr/>
        </p:nvSpPr>
        <p:spPr bwMode="auto">
          <a:xfrm>
            <a:off x="900113" y="404813"/>
            <a:ext cx="7704137" cy="1200150"/>
          </a:xfrm>
          <a:prstGeom prst="rect">
            <a:avLst/>
          </a:prstGeom>
          <a:noFill/>
          <a:ln w="9525">
            <a:noFill/>
            <a:miter lim="800000"/>
            <a:headEnd/>
            <a:tailEnd/>
          </a:ln>
        </p:spPr>
        <p:txBody>
          <a:bodyPr>
            <a:spAutoFit/>
          </a:bodyPr>
          <a:lstStyle/>
          <a:p>
            <a:pPr eaLnBrk="0" hangingPunct="0"/>
            <a:r>
              <a:rPr lang="hu-HU">
                <a:latin typeface="Times New Roman" pitchFamily="18" charset="0"/>
                <a:cs typeface="Times New Roman" pitchFamily="18" charset="0"/>
              </a:rPr>
              <a:t>Az 1. és 2 alkalom  (2010 május 8. és június 12. szombat 9 -16.30-ig )helyszíne: Magyar Műszaki és Közlekedési Múzeum Tanulmánytára</a:t>
            </a:r>
          </a:p>
          <a:p>
            <a:pPr eaLnBrk="0" hangingPunct="0"/>
            <a:r>
              <a:rPr lang="hu-HU">
                <a:latin typeface="Times New Roman" pitchFamily="18" charset="0"/>
                <a:cs typeface="Times New Roman" pitchFamily="18" charset="0"/>
              </a:rPr>
              <a:t> 1117 Budapest, Prielle Kornélia utca 10. </a:t>
            </a:r>
            <a:r>
              <a:rPr lang="hu-HU">
                <a:latin typeface="Times New Roman" pitchFamily="18" charset="0"/>
                <a:cs typeface="Times New Roman" pitchFamily="18" charset="0"/>
                <a:hlinkClick r:id="rId3"/>
              </a:rPr>
              <a:t>http://www.omm.hu</a:t>
            </a:r>
            <a:r>
              <a:rPr lang="hu-HU">
                <a:latin typeface="Times New Roman" pitchFamily="18" charset="0"/>
                <a:cs typeface="Times New Roman" pitchFamily="18" charset="0"/>
              </a:rPr>
              <a:t> </a:t>
            </a:r>
          </a:p>
          <a:p>
            <a:pPr eaLnBrk="0" hangingPunct="0"/>
            <a:r>
              <a:rPr lang="hu-HU">
                <a:latin typeface="Times New Roman" pitchFamily="18" charset="0"/>
                <a:cs typeface="Times New Roman" pitchFamily="18" charset="0"/>
              </a:rPr>
              <a:t>A foglalkozásokat a Múzeum szakemberei és az ELTE TTK oktatói tartották.</a:t>
            </a:r>
          </a:p>
        </p:txBody>
      </p:sp>
      <p:pic>
        <p:nvPicPr>
          <p:cNvPr id="124933" name="Kép 4" descr="Kép 002.jpg"/>
          <p:cNvPicPr>
            <a:picLocks noChangeAspect="1"/>
          </p:cNvPicPr>
          <p:nvPr/>
        </p:nvPicPr>
        <p:blipFill>
          <a:blip r:embed="rId4"/>
          <a:srcRect/>
          <a:stretch>
            <a:fillRect/>
          </a:stretch>
        </p:blipFill>
        <p:spPr bwMode="auto">
          <a:xfrm>
            <a:off x="1042988" y="4211638"/>
            <a:ext cx="3384550" cy="2538412"/>
          </a:xfrm>
          <a:prstGeom prst="rect">
            <a:avLst/>
          </a:prstGeom>
          <a:noFill/>
          <a:ln w="9525">
            <a:noFill/>
            <a:miter lim="800000"/>
            <a:headEnd/>
            <a:tailEnd/>
          </a:ln>
        </p:spPr>
      </p:pic>
      <p:pic>
        <p:nvPicPr>
          <p:cNvPr id="124934" name="Kép 5" descr="Kép 005.jpg"/>
          <p:cNvPicPr>
            <a:picLocks noChangeAspect="1"/>
          </p:cNvPicPr>
          <p:nvPr/>
        </p:nvPicPr>
        <p:blipFill>
          <a:blip r:embed="rId5"/>
          <a:srcRect/>
          <a:stretch>
            <a:fillRect/>
          </a:stretch>
        </p:blipFill>
        <p:spPr bwMode="auto">
          <a:xfrm>
            <a:off x="4403725" y="1773238"/>
            <a:ext cx="4513263"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1923"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1924"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1925"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1926"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1559" name="Szöveg helye 3"/>
          <p:cNvSpPr txBox="1">
            <a:spLocks/>
          </p:cNvSpPr>
          <p:nvPr/>
        </p:nvSpPr>
        <p:spPr bwMode="auto">
          <a:xfrm>
            <a:off x="1042988" y="2779713"/>
            <a:ext cx="7273925" cy="936625"/>
          </a:xfrm>
          <a:prstGeom prst="rect">
            <a:avLst/>
          </a:prstGeom>
          <a:noFill/>
          <a:ln w="9525">
            <a:noFill/>
            <a:miter lim="800000"/>
            <a:headEnd/>
            <a:tailEnd/>
          </a:ln>
        </p:spPr>
        <p:txBody>
          <a:bodyPr/>
          <a:lstStyle/>
          <a:p>
            <a:r>
              <a:rPr lang="hu-HU" b="1">
                <a:solidFill>
                  <a:srgbClr val="000000"/>
                </a:solidFill>
              </a:rPr>
              <a:t>Adottak a tér nem egy síkban fekvő </a:t>
            </a:r>
            <a:r>
              <a:rPr lang="hu-HU" b="1" i="1">
                <a:solidFill>
                  <a:srgbClr val="000000"/>
                </a:solidFill>
              </a:rPr>
              <a:t>A</a:t>
            </a:r>
            <a:r>
              <a:rPr lang="hu-HU" b="1">
                <a:solidFill>
                  <a:srgbClr val="000000"/>
                </a:solidFill>
              </a:rPr>
              <a:t>, </a:t>
            </a:r>
            <a:r>
              <a:rPr lang="hu-HU" b="1" i="1">
                <a:solidFill>
                  <a:srgbClr val="000000"/>
                </a:solidFill>
              </a:rPr>
              <a:t>B</a:t>
            </a:r>
            <a:r>
              <a:rPr lang="hu-HU" b="1">
                <a:solidFill>
                  <a:srgbClr val="000000"/>
                </a:solidFill>
              </a:rPr>
              <a:t>, </a:t>
            </a:r>
            <a:r>
              <a:rPr lang="hu-HU" b="1" i="1">
                <a:solidFill>
                  <a:srgbClr val="000000"/>
                </a:solidFill>
              </a:rPr>
              <a:t>C </a:t>
            </a:r>
            <a:r>
              <a:rPr lang="hu-HU" b="1">
                <a:solidFill>
                  <a:srgbClr val="000000"/>
                </a:solidFill>
              </a:rPr>
              <a:t>és </a:t>
            </a:r>
            <a:r>
              <a:rPr lang="hu-HU" b="1" i="1">
                <a:solidFill>
                  <a:srgbClr val="000000"/>
                </a:solidFill>
              </a:rPr>
              <a:t>D </a:t>
            </a:r>
            <a:r>
              <a:rPr lang="hu-HU" b="1">
                <a:solidFill>
                  <a:srgbClr val="000000"/>
                </a:solidFill>
              </a:rPr>
              <a:t>pontjai. </a:t>
            </a:r>
          </a:p>
          <a:p>
            <a:r>
              <a:rPr lang="hu-HU" b="1">
                <a:solidFill>
                  <a:srgbClr val="000000"/>
                </a:solidFill>
              </a:rPr>
              <a:t>Ha </a:t>
            </a:r>
            <a:r>
              <a:rPr lang="hu-HU" b="1" i="1">
                <a:solidFill>
                  <a:srgbClr val="000000"/>
                </a:solidFill>
              </a:rPr>
              <a:t>M</a:t>
            </a:r>
            <a:r>
              <a:rPr lang="hu-HU" b="1">
                <a:solidFill>
                  <a:srgbClr val="000000"/>
                </a:solidFill>
              </a:rPr>
              <a:t>, </a:t>
            </a:r>
            <a:r>
              <a:rPr lang="hu-HU" b="1" i="1">
                <a:solidFill>
                  <a:srgbClr val="000000"/>
                </a:solidFill>
              </a:rPr>
              <a:t>N</a:t>
            </a:r>
            <a:r>
              <a:rPr lang="hu-HU" b="1">
                <a:solidFill>
                  <a:srgbClr val="000000"/>
                </a:solidFill>
              </a:rPr>
              <a:t>, </a:t>
            </a:r>
            <a:r>
              <a:rPr lang="hu-HU" b="1" i="1">
                <a:solidFill>
                  <a:srgbClr val="000000"/>
                </a:solidFill>
              </a:rPr>
              <a:t>P </a:t>
            </a:r>
            <a:r>
              <a:rPr lang="hu-HU" b="1">
                <a:solidFill>
                  <a:srgbClr val="000000"/>
                </a:solidFill>
              </a:rPr>
              <a:t>és </a:t>
            </a:r>
            <a:r>
              <a:rPr lang="hu-HU" b="1" i="1">
                <a:solidFill>
                  <a:srgbClr val="000000"/>
                </a:solidFill>
              </a:rPr>
              <a:t>Q </a:t>
            </a:r>
            <a:r>
              <a:rPr lang="hu-HU" b="1">
                <a:solidFill>
                  <a:srgbClr val="000000"/>
                </a:solidFill>
              </a:rPr>
              <a:t>rendre az </a:t>
            </a:r>
            <a:r>
              <a:rPr lang="hu-HU" b="1" i="1">
                <a:solidFill>
                  <a:srgbClr val="000000"/>
                </a:solidFill>
              </a:rPr>
              <a:t>AB</a:t>
            </a:r>
            <a:r>
              <a:rPr lang="hu-HU" b="1">
                <a:solidFill>
                  <a:srgbClr val="000000"/>
                </a:solidFill>
              </a:rPr>
              <a:t>, </a:t>
            </a:r>
            <a:r>
              <a:rPr lang="hu-HU" b="1" i="1">
                <a:solidFill>
                  <a:srgbClr val="000000"/>
                </a:solidFill>
              </a:rPr>
              <a:t>BC</a:t>
            </a:r>
            <a:r>
              <a:rPr lang="hu-HU" b="1">
                <a:solidFill>
                  <a:srgbClr val="000000"/>
                </a:solidFill>
              </a:rPr>
              <a:t>, </a:t>
            </a:r>
            <a:r>
              <a:rPr lang="hu-HU" b="1" i="1">
                <a:solidFill>
                  <a:srgbClr val="000000"/>
                </a:solidFill>
              </a:rPr>
              <a:t>CD </a:t>
            </a:r>
            <a:r>
              <a:rPr lang="hu-HU" b="1">
                <a:solidFill>
                  <a:srgbClr val="000000"/>
                </a:solidFill>
              </a:rPr>
              <a:t>és </a:t>
            </a:r>
            <a:r>
              <a:rPr lang="hu-HU" b="1" i="1">
                <a:solidFill>
                  <a:srgbClr val="000000"/>
                </a:solidFill>
              </a:rPr>
              <a:t>DA </a:t>
            </a:r>
            <a:r>
              <a:rPr lang="hu-HU" b="1">
                <a:solidFill>
                  <a:srgbClr val="000000"/>
                </a:solidFill>
              </a:rPr>
              <a:t>szakaszok felezőpontjai, akkor az </a:t>
            </a:r>
            <a:r>
              <a:rPr lang="hu-HU" b="1" i="1">
                <a:solidFill>
                  <a:srgbClr val="000000"/>
                </a:solidFill>
              </a:rPr>
              <a:t>MNPQ </a:t>
            </a:r>
            <a:r>
              <a:rPr lang="hu-HU" b="1">
                <a:solidFill>
                  <a:srgbClr val="000000"/>
                </a:solidFill>
              </a:rPr>
              <a:t>négyszög biztosan </a:t>
            </a:r>
          </a:p>
        </p:txBody>
      </p:sp>
      <p:sp>
        <p:nvSpPr>
          <p:cNvPr id="151560"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81929" name="Freeform 9"/>
          <p:cNvSpPr>
            <a:spLocks/>
          </p:cNvSpPr>
          <p:nvPr/>
        </p:nvSpPr>
        <p:spPr bwMode="auto">
          <a:xfrm>
            <a:off x="539750"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81930" name="Szöveg helye 3"/>
          <p:cNvSpPr txBox="1">
            <a:spLocks/>
          </p:cNvSpPr>
          <p:nvPr/>
        </p:nvSpPr>
        <p:spPr bwMode="auto">
          <a:xfrm>
            <a:off x="5889625" y="4652963"/>
            <a:ext cx="14192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téglalap</a:t>
            </a:r>
          </a:p>
        </p:txBody>
      </p:sp>
      <p:sp>
        <p:nvSpPr>
          <p:cNvPr id="81931" name="Szöveg helye 3"/>
          <p:cNvSpPr txBox="1">
            <a:spLocks/>
          </p:cNvSpPr>
          <p:nvPr/>
        </p:nvSpPr>
        <p:spPr bwMode="auto">
          <a:xfrm>
            <a:off x="684213" y="6092825"/>
            <a:ext cx="2303462"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paralelogramma</a:t>
            </a:r>
            <a:endParaRPr lang="hu-HU" sz="1400">
              <a:solidFill>
                <a:srgbClr val="000000"/>
              </a:solidFill>
              <a:latin typeface="Calibri" pitchFamily="34" charset="0"/>
            </a:endParaRPr>
          </a:p>
        </p:txBody>
      </p:sp>
      <p:sp>
        <p:nvSpPr>
          <p:cNvPr id="81932" name="Szöveg helye 3">
            <a:hlinkClick r:id="" action="ppaction://noaction" highlightClick="1"/>
          </p:cNvPr>
          <p:cNvSpPr txBox="1">
            <a:spLocks/>
          </p:cNvSpPr>
          <p:nvPr/>
        </p:nvSpPr>
        <p:spPr bwMode="auto">
          <a:xfrm>
            <a:off x="684213" y="4652963"/>
            <a:ext cx="14398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négyzet</a:t>
            </a:r>
          </a:p>
        </p:txBody>
      </p:sp>
      <p:sp>
        <p:nvSpPr>
          <p:cNvPr id="81933" name="Szöveg helye 3"/>
          <p:cNvSpPr txBox="1">
            <a:spLocks/>
          </p:cNvSpPr>
          <p:nvPr/>
        </p:nvSpPr>
        <p:spPr bwMode="auto">
          <a:xfrm>
            <a:off x="5889625" y="6094413"/>
            <a:ext cx="14192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deltoid</a:t>
            </a:r>
            <a:endParaRPr lang="hu-HU" sz="1400">
              <a:solidFill>
                <a:srgbClr val="000000"/>
              </a:solidFill>
              <a:latin typeface="Calibri" pitchFamily="34" charset="0"/>
            </a:endParaRPr>
          </a:p>
        </p:txBody>
      </p:sp>
      <p:sp>
        <p:nvSpPr>
          <p:cNvPr id="81934" name="Oval 14"/>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1567" name="Szöveg helye 3">
            <a:hlinkClick r:id="" action="ppaction://hlinkshowjump?jump=nextslide"/>
          </p:cNvPr>
          <p:cNvSpPr txBox="1">
            <a:spLocks/>
          </p:cNvSpPr>
          <p:nvPr/>
        </p:nvSpPr>
        <p:spPr bwMode="auto">
          <a:xfrm>
            <a:off x="3563938" y="333375"/>
            <a:ext cx="2016125"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1568" name="Szöveg helye 3">
            <a:hlinkClick r:id="rId2" action="ppaction://hlinksldjump"/>
          </p:cNvPr>
          <p:cNvSpPr txBox="1">
            <a:spLocks/>
          </p:cNvSpPr>
          <p:nvPr/>
        </p:nvSpPr>
        <p:spPr bwMode="auto">
          <a:xfrm>
            <a:off x="543560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1569"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81934"/>
                                        </p:tgtEl>
                                        <p:attrNameLst>
                                          <p:attrName>ppt_w</p:attrName>
                                        </p:attrNameLst>
                                      </p:cBhvr>
                                      <p:tavLst>
                                        <p:tav tm="0">
                                          <p:val>
                                            <p:strVal val="ppt_w"/>
                                          </p:val>
                                        </p:tav>
                                        <p:tav tm="100000">
                                          <p:val>
                                            <p:strVal val="ppt_w*0.70"/>
                                          </p:val>
                                        </p:tav>
                                      </p:tavLst>
                                    </p:anim>
                                    <p:anim calcmode="lin" valueType="num">
                                      <p:cBhvr>
                                        <p:cTn id="7" dur="5000"/>
                                        <p:tgtEl>
                                          <p:spTgt spid="81934"/>
                                        </p:tgtEl>
                                        <p:attrNameLst>
                                          <p:attrName>ppt_h</p:attrName>
                                        </p:attrNameLst>
                                      </p:cBhvr>
                                      <p:tavLst>
                                        <p:tav tm="0">
                                          <p:val>
                                            <p:strVal val="ppt_h"/>
                                          </p:val>
                                        </p:tav>
                                        <p:tav tm="100000">
                                          <p:val>
                                            <p:strVal val="ppt_h"/>
                                          </p:val>
                                        </p:tav>
                                      </p:tavLst>
                                    </p:anim>
                                    <p:animEffect transition="out" filter="fade">
                                      <p:cBhvr>
                                        <p:cTn id="8" dur="5000"/>
                                        <p:tgtEl>
                                          <p:spTgt spid="81934"/>
                                        </p:tgtEl>
                                      </p:cBhvr>
                                    </p:animEffect>
                                    <p:set>
                                      <p:cBhvr>
                                        <p:cTn id="9" dur="1" fill="hold">
                                          <p:stCondLst>
                                            <p:cond delay="4999"/>
                                          </p:stCondLst>
                                        </p:cTn>
                                        <p:tgtEl>
                                          <p:spTgt spid="819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1932"/>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1925"/>
                                        </p:tgtEl>
                                        <p:attrNameLst>
                                          <p:attrName>style.visibility</p:attrName>
                                        </p:attrNameLst>
                                      </p:cBhvr>
                                      <p:to>
                                        <p:strVal val="visible"/>
                                      </p:to>
                                    </p:set>
                                    <p:animEffect transition="in" filter="diamond(in)">
                                      <p:cBhvr>
                                        <p:cTn id="15" dur="2000"/>
                                        <p:tgtEl>
                                          <p:spTgt spid="81925"/>
                                        </p:tgtEl>
                                      </p:cBhvr>
                                    </p:animEffect>
                                  </p:childTnLst>
                                </p:cTn>
                              </p:par>
                            </p:childTnLst>
                          </p:cTn>
                        </p:par>
                      </p:childTnLst>
                    </p:cTn>
                  </p:par>
                </p:childTnLst>
              </p:cTn>
              <p:nextCondLst>
                <p:cond evt="onClick" delay="0">
                  <p:tgtEl>
                    <p:spTgt spid="81932"/>
                  </p:tgtEl>
                </p:cond>
              </p:nextCondLst>
            </p:seq>
            <p:seq concurrent="1" nextAc="seek">
              <p:cTn id="16" restart="whenNotActive" fill="hold" evtFilter="cancelBubble" nodeType="interactiveSeq">
                <p:stCondLst>
                  <p:cond evt="onClick" delay="0">
                    <p:tgtEl>
                      <p:spTgt spid="81931"/>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24"/>
                                        </p:tgtEl>
                                        <p:attrNameLst>
                                          <p:attrName>style.visibility</p:attrName>
                                        </p:attrNameLst>
                                      </p:cBhvr>
                                      <p:to>
                                        <p:strVal val="visible"/>
                                      </p:to>
                                    </p:set>
                                    <p:animEffect transition="in" filter="diamond(in)">
                                      <p:cBhvr>
                                        <p:cTn id="21" dur="2000"/>
                                        <p:tgtEl>
                                          <p:spTgt spid="81924"/>
                                        </p:tgtEl>
                                      </p:cBhvr>
                                    </p:animEffect>
                                  </p:childTnLst>
                                </p:cTn>
                              </p:par>
                            </p:childTnLst>
                          </p:cTn>
                        </p:par>
                      </p:childTnLst>
                    </p:cTn>
                  </p:par>
                </p:childTnLst>
              </p:cTn>
              <p:nextCondLst>
                <p:cond evt="onClick" delay="0">
                  <p:tgtEl>
                    <p:spTgt spid="81931"/>
                  </p:tgtEl>
                </p:cond>
              </p:nextCondLst>
            </p:seq>
            <p:seq concurrent="1" nextAc="seek">
              <p:cTn id="22" restart="whenNotActive" fill="hold" evtFilter="cancelBubble" nodeType="interactiveSeq">
                <p:stCondLst>
                  <p:cond evt="onClick" delay="0">
                    <p:tgtEl>
                      <p:spTgt spid="81930"/>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1922"/>
                                        </p:tgtEl>
                                        <p:attrNameLst>
                                          <p:attrName>style.visibility</p:attrName>
                                        </p:attrNameLst>
                                      </p:cBhvr>
                                      <p:to>
                                        <p:strVal val="visible"/>
                                      </p:to>
                                    </p:set>
                                    <p:animEffect transition="in" filter="diamond(in)">
                                      <p:cBhvr>
                                        <p:cTn id="27" dur="2000"/>
                                        <p:tgtEl>
                                          <p:spTgt spid="81922"/>
                                        </p:tgtEl>
                                      </p:cBhvr>
                                    </p:animEffect>
                                  </p:childTnLst>
                                </p:cTn>
                              </p:par>
                            </p:childTnLst>
                          </p:cTn>
                        </p:par>
                      </p:childTnLst>
                    </p:cTn>
                  </p:par>
                </p:childTnLst>
              </p:cTn>
              <p:nextCondLst>
                <p:cond evt="onClick" delay="0">
                  <p:tgtEl>
                    <p:spTgt spid="81930"/>
                  </p:tgtEl>
                </p:cond>
              </p:nextCondLst>
            </p:seq>
            <p:seq concurrent="1" nextAc="seek">
              <p:cTn id="28" restart="whenNotActive" fill="hold" evtFilter="cancelBubble" nodeType="interactiveSeq">
                <p:stCondLst>
                  <p:cond evt="onClick" delay="0">
                    <p:tgtEl>
                      <p:spTgt spid="81933"/>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1923"/>
                                        </p:tgtEl>
                                        <p:attrNameLst>
                                          <p:attrName>style.visibility</p:attrName>
                                        </p:attrNameLst>
                                      </p:cBhvr>
                                      <p:to>
                                        <p:strVal val="visible"/>
                                      </p:to>
                                    </p:set>
                                    <p:animEffect transition="in" filter="diamond(in)">
                                      <p:cBhvr>
                                        <p:cTn id="33" dur="2000"/>
                                        <p:tgtEl>
                                          <p:spTgt spid="81923"/>
                                        </p:tgtEl>
                                      </p:cBhvr>
                                    </p:animEffect>
                                  </p:childTnLst>
                                </p:cTn>
                              </p:par>
                            </p:childTnLst>
                          </p:cTn>
                        </p:par>
                      </p:childTnLst>
                    </p:cTn>
                  </p:par>
                </p:childTnLst>
              </p:cTn>
              <p:nextCondLst>
                <p:cond evt="onClick" delay="0">
                  <p:tgtEl>
                    <p:spTgt spid="81933"/>
                  </p:tgtEl>
                </p:cond>
              </p:nextCondLst>
            </p:seq>
            <p:seq concurrent="1" nextAc="seek">
              <p:cTn id="34" restart="whenNotActive" fill="hold" evtFilter="cancelBubble" nodeType="interactiveSeq">
                <p:stCondLst>
                  <p:cond evt="onClick" delay="0">
                    <p:tgtEl>
                      <p:spTgt spid="81926"/>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929"/>
                                        </p:tgtEl>
                                        <p:attrNameLst>
                                          <p:attrName>style.visibility</p:attrName>
                                        </p:attrNameLst>
                                      </p:cBhvr>
                                      <p:to>
                                        <p:strVal val="visible"/>
                                      </p:to>
                                    </p:set>
                                    <p:animEffect transition="in" filter="fade">
                                      <p:cBhvr>
                                        <p:cTn id="39" dur="2000"/>
                                        <p:tgtEl>
                                          <p:spTgt spid="81929"/>
                                        </p:tgtEl>
                                      </p:cBhvr>
                                    </p:animEffect>
                                  </p:childTnLst>
                                </p:cTn>
                              </p:par>
                            </p:childTnLst>
                          </p:cTn>
                        </p:par>
                      </p:childTnLst>
                    </p:cTn>
                  </p:par>
                </p:childTnLst>
              </p:cTn>
              <p:nextCondLst>
                <p:cond evt="onClick" delay="0">
                  <p:tgtEl>
                    <p:spTgt spid="81926"/>
                  </p:tgtEl>
                </p:cond>
              </p:nextCondLst>
            </p:seq>
          </p:childTnLst>
        </p:cTn>
      </p:par>
    </p:tnLst>
    <p:bldLst>
      <p:bldP spid="81922" grpId="0" animBg="1"/>
      <p:bldP spid="81923" grpId="0" animBg="1"/>
      <p:bldP spid="81924" grpId="0" animBg="1"/>
      <p:bldP spid="81925" grpId="0" animBg="1"/>
      <p:bldP spid="81929" grpId="0" animBg="1"/>
      <p:bldP spid="8193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2947"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2948"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2949"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82950"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2583" name="Szöveg helye 3"/>
          <p:cNvSpPr txBox="1">
            <a:spLocks/>
          </p:cNvSpPr>
          <p:nvPr/>
        </p:nvSpPr>
        <p:spPr bwMode="auto">
          <a:xfrm>
            <a:off x="1042988" y="2852738"/>
            <a:ext cx="7273925" cy="936625"/>
          </a:xfrm>
          <a:prstGeom prst="rect">
            <a:avLst/>
          </a:prstGeom>
          <a:noFill/>
          <a:ln w="9525">
            <a:noFill/>
            <a:miter lim="800000"/>
            <a:headEnd/>
            <a:tailEnd/>
          </a:ln>
        </p:spPr>
        <p:txBody>
          <a:bodyPr/>
          <a:lstStyle/>
          <a:p>
            <a:r>
              <a:rPr lang="hu-HU" b="1">
                <a:solidFill>
                  <a:srgbClr val="000000"/>
                </a:solidFill>
              </a:rPr>
              <a:t>Hány olyan, természetes számokból álló számhármas van, amelyben a három szám közül bármely kettő összege prímszám? </a:t>
            </a:r>
          </a:p>
        </p:txBody>
      </p:sp>
      <p:sp>
        <p:nvSpPr>
          <p:cNvPr id="152584"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82953" name="Freeform 9"/>
          <p:cNvSpPr>
            <a:spLocks/>
          </p:cNvSpPr>
          <p:nvPr/>
        </p:nvSpPr>
        <p:spPr bwMode="auto">
          <a:xfrm>
            <a:off x="539750"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82954" name="Szöveg helye 3"/>
          <p:cNvSpPr txBox="1">
            <a:spLocks/>
          </p:cNvSpPr>
          <p:nvPr/>
        </p:nvSpPr>
        <p:spPr bwMode="auto">
          <a:xfrm>
            <a:off x="5889625" y="4652963"/>
            <a:ext cx="14192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3</a:t>
            </a:r>
          </a:p>
        </p:txBody>
      </p:sp>
      <p:sp>
        <p:nvSpPr>
          <p:cNvPr id="82955" name="Szöveg helye 3"/>
          <p:cNvSpPr txBox="1">
            <a:spLocks/>
          </p:cNvSpPr>
          <p:nvPr/>
        </p:nvSpPr>
        <p:spPr bwMode="auto">
          <a:xfrm>
            <a:off x="684213" y="6092825"/>
            <a:ext cx="2303462"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5-nél több</a:t>
            </a:r>
            <a:endParaRPr lang="hu-HU" sz="1400">
              <a:solidFill>
                <a:srgbClr val="000000"/>
              </a:solidFill>
              <a:latin typeface="Calibri" pitchFamily="34" charset="0"/>
            </a:endParaRPr>
          </a:p>
        </p:txBody>
      </p:sp>
      <p:sp>
        <p:nvSpPr>
          <p:cNvPr id="82956" name="Szöveg helye 3">
            <a:hlinkClick r:id="" action="ppaction://noaction" highlightClick="1"/>
          </p:cNvPr>
          <p:cNvSpPr txBox="1">
            <a:spLocks/>
          </p:cNvSpPr>
          <p:nvPr/>
        </p:nvSpPr>
        <p:spPr bwMode="auto">
          <a:xfrm>
            <a:off x="684213" y="4652963"/>
            <a:ext cx="14398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1</a:t>
            </a:r>
          </a:p>
        </p:txBody>
      </p:sp>
      <p:sp>
        <p:nvSpPr>
          <p:cNvPr id="82957" name="Szöveg helye 3"/>
          <p:cNvSpPr txBox="1">
            <a:spLocks/>
          </p:cNvSpPr>
          <p:nvPr/>
        </p:nvSpPr>
        <p:spPr bwMode="auto">
          <a:xfrm>
            <a:off x="5889625" y="6094413"/>
            <a:ext cx="14192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9</a:t>
            </a:r>
            <a:endParaRPr lang="hu-HU" sz="1400">
              <a:solidFill>
                <a:srgbClr val="000000"/>
              </a:solidFill>
              <a:latin typeface="Calibri" pitchFamily="34" charset="0"/>
            </a:endParaRPr>
          </a:p>
        </p:txBody>
      </p:sp>
      <p:sp>
        <p:nvSpPr>
          <p:cNvPr id="82958" name="Oval 14"/>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2591" name="Szöveg helye 3">
            <a:hlinkClick r:id="" action="ppaction://hlinkshowjump?jump=nextslide"/>
          </p:cNvPr>
          <p:cNvSpPr txBox="1">
            <a:spLocks/>
          </p:cNvSpPr>
          <p:nvPr/>
        </p:nvSpPr>
        <p:spPr bwMode="auto">
          <a:xfrm>
            <a:off x="3563938" y="333375"/>
            <a:ext cx="2016125"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2592" name="Szöveg helye 3">
            <a:hlinkClick r:id="rId2" action="ppaction://hlinksldjump"/>
          </p:cNvPr>
          <p:cNvSpPr txBox="1">
            <a:spLocks/>
          </p:cNvSpPr>
          <p:nvPr/>
        </p:nvSpPr>
        <p:spPr bwMode="auto">
          <a:xfrm>
            <a:off x="543560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2593"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82958"/>
                                        </p:tgtEl>
                                        <p:attrNameLst>
                                          <p:attrName>ppt_w</p:attrName>
                                        </p:attrNameLst>
                                      </p:cBhvr>
                                      <p:tavLst>
                                        <p:tav tm="0">
                                          <p:val>
                                            <p:strVal val="ppt_w"/>
                                          </p:val>
                                        </p:tav>
                                        <p:tav tm="100000">
                                          <p:val>
                                            <p:strVal val="ppt_w*0.70"/>
                                          </p:val>
                                        </p:tav>
                                      </p:tavLst>
                                    </p:anim>
                                    <p:anim calcmode="lin" valueType="num">
                                      <p:cBhvr>
                                        <p:cTn id="7" dur="5000"/>
                                        <p:tgtEl>
                                          <p:spTgt spid="82958"/>
                                        </p:tgtEl>
                                        <p:attrNameLst>
                                          <p:attrName>ppt_h</p:attrName>
                                        </p:attrNameLst>
                                      </p:cBhvr>
                                      <p:tavLst>
                                        <p:tav tm="0">
                                          <p:val>
                                            <p:strVal val="ppt_h"/>
                                          </p:val>
                                        </p:tav>
                                        <p:tav tm="100000">
                                          <p:val>
                                            <p:strVal val="ppt_h"/>
                                          </p:val>
                                        </p:tav>
                                      </p:tavLst>
                                    </p:anim>
                                    <p:animEffect transition="out" filter="fade">
                                      <p:cBhvr>
                                        <p:cTn id="8" dur="5000"/>
                                        <p:tgtEl>
                                          <p:spTgt spid="82958"/>
                                        </p:tgtEl>
                                      </p:cBhvr>
                                    </p:animEffect>
                                    <p:set>
                                      <p:cBhvr>
                                        <p:cTn id="9" dur="1" fill="hold">
                                          <p:stCondLst>
                                            <p:cond delay="4999"/>
                                          </p:stCondLst>
                                        </p:cTn>
                                        <p:tgtEl>
                                          <p:spTgt spid="829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2956"/>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2949"/>
                                        </p:tgtEl>
                                        <p:attrNameLst>
                                          <p:attrName>style.visibility</p:attrName>
                                        </p:attrNameLst>
                                      </p:cBhvr>
                                      <p:to>
                                        <p:strVal val="visible"/>
                                      </p:to>
                                    </p:set>
                                    <p:animEffect transition="in" filter="diamond(in)">
                                      <p:cBhvr>
                                        <p:cTn id="15" dur="2000"/>
                                        <p:tgtEl>
                                          <p:spTgt spid="82949"/>
                                        </p:tgtEl>
                                      </p:cBhvr>
                                    </p:animEffect>
                                  </p:childTnLst>
                                </p:cTn>
                              </p:par>
                            </p:childTnLst>
                          </p:cTn>
                        </p:par>
                      </p:childTnLst>
                    </p:cTn>
                  </p:par>
                </p:childTnLst>
              </p:cTn>
              <p:nextCondLst>
                <p:cond evt="onClick" delay="0">
                  <p:tgtEl>
                    <p:spTgt spid="82956"/>
                  </p:tgtEl>
                </p:cond>
              </p:nextCondLst>
            </p:seq>
            <p:seq concurrent="1" nextAc="seek">
              <p:cTn id="16" restart="whenNotActive" fill="hold" evtFilter="cancelBubble" nodeType="interactiveSeq">
                <p:stCondLst>
                  <p:cond evt="onClick" delay="0">
                    <p:tgtEl>
                      <p:spTgt spid="82955"/>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2948"/>
                                        </p:tgtEl>
                                        <p:attrNameLst>
                                          <p:attrName>style.visibility</p:attrName>
                                        </p:attrNameLst>
                                      </p:cBhvr>
                                      <p:to>
                                        <p:strVal val="visible"/>
                                      </p:to>
                                    </p:set>
                                    <p:animEffect transition="in" filter="diamond(in)">
                                      <p:cBhvr>
                                        <p:cTn id="21" dur="2000"/>
                                        <p:tgtEl>
                                          <p:spTgt spid="82948"/>
                                        </p:tgtEl>
                                      </p:cBhvr>
                                    </p:animEffect>
                                  </p:childTnLst>
                                </p:cTn>
                              </p:par>
                            </p:childTnLst>
                          </p:cTn>
                        </p:par>
                      </p:childTnLst>
                    </p:cTn>
                  </p:par>
                </p:childTnLst>
              </p:cTn>
              <p:nextCondLst>
                <p:cond evt="onClick" delay="0">
                  <p:tgtEl>
                    <p:spTgt spid="82955"/>
                  </p:tgtEl>
                </p:cond>
              </p:nextCondLst>
            </p:seq>
            <p:seq concurrent="1" nextAc="seek">
              <p:cTn id="22" restart="whenNotActive" fill="hold" evtFilter="cancelBubble" nodeType="interactiveSeq">
                <p:stCondLst>
                  <p:cond evt="onClick" delay="0">
                    <p:tgtEl>
                      <p:spTgt spid="82954"/>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2946"/>
                                        </p:tgtEl>
                                        <p:attrNameLst>
                                          <p:attrName>style.visibility</p:attrName>
                                        </p:attrNameLst>
                                      </p:cBhvr>
                                      <p:to>
                                        <p:strVal val="visible"/>
                                      </p:to>
                                    </p:set>
                                    <p:animEffect transition="in" filter="diamond(in)">
                                      <p:cBhvr>
                                        <p:cTn id="27" dur="2000"/>
                                        <p:tgtEl>
                                          <p:spTgt spid="82946"/>
                                        </p:tgtEl>
                                      </p:cBhvr>
                                    </p:animEffect>
                                  </p:childTnLst>
                                </p:cTn>
                              </p:par>
                            </p:childTnLst>
                          </p:cTn>
                        </p:par>
                      </p:childTnLst>
                    </p:cTn>
                  </p:par>
                </p:childTnLst>
              </p:cTn>
              <p:nextCondLst>
                <p:cond evt="onClick" delay="0">
                  <p:tgtEl>
                    <p:spTgt spid="82954"/>
                  </p:tgtEl>
                </p:cond>
              </p:nextCondLst>
            </p:seq>
            <p:seq concurrent="1" nextAc="seek">
              <p:cTn id="28" restart="whenNotActive" fill="hold" evtFilter="cancelBubble" nodeType="interactiveSeq">
                <p:stCondLst>
                  <p:cond evt="onClick" delay="0">
                    <p:tgtEl>
                      <p:spTgt spid="82957"/>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2947"/>
                                        </p:tgtEl>
                                        <p:attrNameLst>
                                          <p:attrName>style.visibility</p:attrName>
                                        </p:attrNameLst>
                                      </p:cBhvr>
                                      <p:to>
                                        <p:strVal val="visible"/>
                                      </p:to>
                                    </p:set>
                                    <p:animEffect transition="in" filter="diamond(in)">
                                      <p:cBhvr>
                                        <p:cTn id="33" dur="2000"/>
                                        <p:tgtEl>
                                          <p:spTgt spid="82947"/>
                                        </p:tgtEl>
                                      </p:cBhvr>
                                    </p:animEffect>
                                  </p:childTnLst>
                                </p:cTn>
                              </p:par>
                            </p:childTnLst>
                          </p:cTn>
                        </p:par>
                      </p:childTnLst>
                    </p:cTn>
                  </p:par>
                </p:childTnLst>
              </p:cTn>
              <p:nextCondLst>
                <p:cond evt="onClick" delay="0">
                  <p:tgtEl>
                    <p:spTgt spid="82957"/>
                  </p:tgtEl>
                </p:cond>
              </p:nextCondLst>
            </p:seq>
            <p:seq concurrent="1" nextAc="seek">
              <p:cTn id="34" restart="whenNotActive" fill="hold" evtFilter="cancelBubble" nodeType="interactiveSeq">
                <p:stCondLst>
                  <p:cond evt="onClick" delay="0">
                    <p:tgtEl>
                      <p:spTgt spid="8295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953"/>
                                        </p:tgtEl>
                                        <p:attrNameLst>
                                          <p:attrName>style.visibility</p:attrName>
                                        </p:attrNameLst>
                                      </p:cBhvr>
                                      <p:to>
                                        <p:strVal val="visible"/>
                                      </p:to>
                                    </p:set>
                                    <p:animEffect transition="in" filter="fade">
                                      <p:cBhvr>
                                        <p:cTn id="39" dur="2000"/>
                                        <p:tgtEl>
                                          <p:spTgt spid="82953"/>
                                        </p:tgtEl>
                                      </p:cBhvr>
                                    </p:animEffect>
                                  </p:childTnLst>
                                </p:cTn>
                              </p:par>
                            </p:childTnLst>
                          </p:cTn>
                        </p:par>
                      </p:childTnLst>
                    </p:cTn>
                  </p:par>
                </p:childTnLst>
              </p:cTn>
              <p:nextCondLst>
                <p:cond evt="onClick" delay="0">
                  <p:tgtEl>
                    <p:spTgt spid="82950"/>
                  </p:tgtEl>
                </p:cond>
              </p:nextCondLst>
            </p:seq>
          </p:childTnLst>
        </p:cTn>
      </p:par>
    </p:tnLst>
    <p:bldLst>
      <p:bldP spid="82946" grpId="0" animBg="1"/>
      <p:bldP spid="82947" grpId="0" animBg="1"/>
      <p:bldP spid="82948" grpId="0" animBg="1"/>
      <p:bldP spid="82949" grpId="0" animBg="1"/>
      <p:bldP spid="82953" grpId="0" animBg="1"/>
      <p:bldP spid="8295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72707"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72708"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72709"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72710"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3607" name="Szöveg helye 3"/>
          <p:cNvSpPr txBox="1">
            <a:spLocks/>
          </p:cNvSpPr>
          <p:nvPr/>
        </p:nvSpPr>
        <p:spPr bwMode="auto">
          <a:xfrm>
            <a:off x="900113" y="2636838"/>
            <a:ext cx="7632700" cy="1152525"/>
          </a:xfrm>
          <a:prstGeom prst="rect">
            <a:avLst/>
          </a:prstGeom>
          <a:noFill/>
          <a:ln w="9525">
            <a:noFill/>
            <a:miter lim="800000"/>
            <a:headEnd/>
            <a:tailEnd/>
          </a:ln>
        </p:spPr>
        <p:txBody>
          <a:bodyPr/>
          <a:lstStyle/>
          <a:p>
            <a:pPr>
              <a:lnSpc>
                <a:spcPts val="1800"/>
              </a:lnSpc>
              <a:buFont typeface="Arial" charset="0"/>
              <a:buNone/>
            </a:pPr>
            <a:r>
              <a:rPr lang="hu-HU" sz="1600" b="1">
                <a:solidFill>
                  <a:srgbClr val="000000"/>
                </a:solidFill>
              </a:rPr>
              <a:t>Egy 1 centiméter élű kocka lapjaira ráragasztottunk egy-egy ugyanekkora kockát, majd az így kapott test (térbeli kereszt) minden lapjára is ragasztottunk egyet-egyet (lehetséges, hogy az utolsó lépésben két különböző laphoz ugyanaz a kocka csatlakozik). Ekkor az ábrán látható testet kaptuk. Hány csúcsa van a testnek?</a:t>
            </a:r>
            <a:r>
              <a:rPr lang="hu-HU" b="1">
                <a:solidFill>
                  <a:srgbClr val="000000"/>
                </a:solidFill>
              </a:rPr>
              <a:t> </a:t>
            </a:r>
          </a:p>
        </p:txBody>
      </p:sp>
      <p:sp>
        <p:nvSpPr>
          <p:cNvPr id="153608"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72713" name="Freeform 9"/>
          <p:cNvSpPr>
            <a:spLocks/>
          </p:cNvSpPr>
          <p:nvPr/>
        </p:nvSpPr>
        <p:spPr bwMode="auto">
          <a:xfrm>
            <a:off x="538163"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72714" name="Szöveg helye 3"/>
          <p:cNvSpPr txBox="1">
            <a:spLocks/>
          </p:cNvSpPr>
          <p:nvPr/>
        </p:nvSpPr>
        <p:spPr bwMode="auto">
          <a:xfrm>
            <a:off x="5889625" y="4652963"/>
            <a:ext cx="914400"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76</a:t>
            </a:r>
            <a:endParaRPr lang="hu-HU">
              <a:solidFill>
                <a:srgbClr val="000000"/>
              </a:solidFill>
              <a:latin typeface="Symbol" pitchFamily="18" charset="2"/>
            </a:endParaRPr>
          </a:p>
        </p:txBody>
      </p:sp>
      <p:sp>
        <p:nvSpPr>
          <p:cNvPr id="72715" name="Szöveg helye 3"/>
          <p:cNvSpPr txBox="1">
            <a:spLocks/>
          </p:cNvSpPr>
          <p:nvPr/>
        </p:nvSpPr>
        <p:spPr bwMode="auto">
          <a:xfrm>
            <a:off x="684213" y="6092825"/>
            <a:ext cx="115093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80</a:t>
            </a:r>
            <a:endParaRPr lang="hu-HU" i="1">
              <a:solidFill>
                <a:srgbClr val="000000"/>
              </a:solidFill>
              <a:latin typeface="Symbol" pitchFamily="18" charset="2"/>
            </a:endParaRPr>
          </a:p>
        </p:txBody>
      </p:sp>
      <p:sp>
        <p:nvSpPr>
          <p:cNvPr id="72716" name="Szöveg helye 3">
            <a:hlinkClick r:id="" action="ppaction://noaction" highlightClick="1"/>
          </p:cNvPr>
          <p:cNvSpPr txBox="1">
            <a:spLocks/>
          </p:cNvSpPr>
          <p:nvPr/>
        </p:nvSpPr>
        <p:spPr bwMode="auto">
          <a:xfrm>
            <a:off x="684213" y="4652963"/>
            <a:ext cx="14398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72</a:t>
            </a:r>
            <a:endParaRPr lang="el-GR" i="1">
              <a:solidFill>
                <a:srgbClr val="000000"/>
              </a:solidFill>
              <a:latin typeface="Symbol" pitchFamily="18" charset="2"/>
              <a:cs typeface="Arial" charset="0"/>
            </a:endParaRPr>
          </a:p>
        </p:txBody>
      </p:sp>
      <p:sp>
        <p:nvSpPr>
          <p:cNvPr id="72717" name="Szöveg helye 3"/>
          <p:cNvSpPr txBox="1">
            <a:spLocks/>
          </p:cNvSpPr>
          <p:nvPr/>
        </p:nvSpPr>
        <p:spPr bwMode="auto">
          <a:xfrm>
            <a:off x="5889625" y="6094413"/>
            <a:ext cx="2498725" cy="358775"/>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84</a:t>
            </a:r>
            <a:endParaRPr lang="hu-HU" i="1">
              <a:solidFill>
                <a:srgbClr val="000000"/>
              </a:solidFill>
              <a:latin typeface="Symbol" pitchFamily="18" charset="2"/>
            </a:endParaRPr>
          </a:p>
        </p:txBody>
      </p:sp>
      <p:sp>
        <p:nvSpPr>
          <p:cNvPr id="72718" name="Oval 14"/>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3615" name="Szöveg helye 3">
            <a:hlinkClick r:id="" action="ppaction://hlinkshowjump?jump=nextslide"/>
          </p:cNvPr>
          <p:cNvSpPr txBox="1">
            <a:spLocks/>
          </p:cNvSpPr>
          <p:nvPr/>
        </p:nvSpPr>
        <p:spPr bwMode="auto">
          <a:xfrm>
            <a:off x="3563938" y="188913"/>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3616" name="Szöveg helye 3">
            <a:hlinkClick r:id="rId2" action="ppaction://hlinksldjump"/>
          </p:cNvPr>
          <p:cNvSpPr txBox="1">
            <a:spLocks/>
          </p:cNvSpPr>
          <p:nvPr/>
        </p:nvSpPr>
        <p:spPr bwMode="auto">
          <a:xfrm>
            <a:off x="543560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pic>
        <p:nvPicPr>
          <p:cNvPr id="153617" name="Picture 18" descr="n11"/>
          <p:cNvPicPr>
            <a:picLocks noChangeAspect="1" noChangeArrowheads="1"/>
          </p:cNvPicPr>
          <p:nvPr/>
        </p:nvPicPr>
        <p:blipFill>
          <a:blip r:embed="rId3"/>
          <a:srcRect/>
          <a:stretch>
            <a:fillRect/>
          </a:stretch>
        </p:blipFill>
        <p:spPr bwMode="auto">
          <a:xfrm>
            <a:off x="4067175" y="549275"/>
            <a:ext cx="1081088" cy="1060450"/>
          </a:xfrm>
          <a:prstGeom prst="rect">
            <a:avLst/>
          </a:prstGeom>
          <a:noFill/>
          <a:ln w="9525">
            <a:noFill/>
            <a:miter lim="800000"/>
            <a:headEnd/>
            <a:tailEnd/>
          </a:ln>
        </p:spPr>
      </p:pic>
      <p:sp>
        <p:nvSpPr>
          <p:cNvPr id="153618" name="Szöveg helye 3">
            <a:hlinkClick r:id="rId4"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72718"/>
                                        </p:tgtEl>
                                        <p:attrNameLst>
                                          <p:attrName>ppt_w</p:attrName>
                                        </p:attrNameLst>
                                      </p:cBhvr>
                                      <p:tavLst>
                                        <p:tav tm="0">
                                          <p:val>
                                            <p:strVal val="ppt_w"/>
                                          </p:val>
                                        </p:tav>
                                        <p:tav tm="100000">
                                          <p:val>
                                            <p:strVal val="ppt_w*0.70"/>
                                          </p:val>
                                        </p:tav>
                                      </p:tavLst>
                                    </p:anim>
                                    <p:anim calcmode="lin" valueType="num">
                                      <p:cBhvr>
                                        <p:cTn id="7" dur="5000"/>
                                        <p:tgtEl>
                                          <p:spTgt spid="72718"/>
                                        </p:tgtEl>
                                        <p:attrNameLst>
                                          <p:attrName>ppt_h</p:attrName>
                                        </p:attrNameLst>
                                      </p:cBhvr>
                                      <p:tavLst>
                                        <p:tav tm="0">
                                          <p:val>
                                            <p:strVal val="ppt_h"/>
                                          </p:val>
                                        </p:tav>
                                        <p:tav tm="100000">
                                          <p:val>
                                            <p:strVal val="ppt_h"/>
                                          </p:val>
                                        </p:tav>
                                      </p:tavLst>
                                    </p:anim>
                                    <p:animEffect transition="out" filter="fade">
                                      <p:cBhvr>
                                        <p:cTn id="8" dur="5000"/>
                                        <p:tgtEl>
                                          <p:spTgt spid="72718"/>
                                        </p:tgtEl>
                                      </p:cBhvr>
                                    </p:animEffect>
                                    <p:set>
                                      <p:cBhvr>
                                        <p:cTn id="9" dur="1" fill="hold">
                                          <p:stCondLst>
                                            <p:cond delay="4999"/>
                                          </p:stCondLst>
                                        </p:cTn>
                                        <p:tgtEl>
                                          <p:spTgt spid="727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2716"/>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2709"/>
                                        </p:tgtEl>
                                        <p:attrNameLst>
                                          <p:attrName>style.visibility</p:attrName>
                                        </p:attrNameLst>
                                      </p:cBhvr>
                                      <p:to>
                                        <p:strVal val="visible"/>
                                      </p:to>
                                    </p:set>
                                    <p:animEffect transition="in" filter="diamond(in)">
                                      <p:cBhvr>
                                        <p:cTn id="15" dur="2000"/>
                                        <p:tgtEl>
                                          <p:spTgt spid="72709"/>
                                        </p:tgtEl>
                                      </p:cBhvr>
                                    </p:animEffect>
                                  </p:childTnLst>
                                </p:cTn>
                              </p:par>
                            </p:childTnLst>
                          </p:cTn>
                        </p:par>
                      </p:childTnLst>
                    </p:cTn>
                  </p:par>
                </p:childTnLst>
              </p:cTn>
              <p:nextCondLst>
                <p:cond evt="onClick" delay="0">
                  <p:tgtEl>
                    <p:spTgt spid="72716"/>
                  </p:tgtEl>
                </p:cond>
              </p:nextCondLst>
            </p:seq>
            <p:seq concurrent="1" nextAc="seek">
              <p:cTn id="16" restart="whenNotActive" fill="hold" evtFilter="cancelBubble" nodeType="interactiveSeq">
                <p:stCondLst>
                  <p:cond evt="onClick" delay="0">
                    <p:tgtEl>
                      <p:spTgt spid="72715"/>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2708"/>
                                        </p:tgtEl>
                                        <p:attrNameLst>
                                          <p:attrName>style.visibility</p:attrName>
                                        </p:attrNameLst>
                                      </p:cBhvr>
                                      <p:to>
                                        <p:strVal val="visible"/>
                                      </p:to>
                                    </p:set>
                                    <p:animEffect transition="in" filter="diamond(in)">
                                      <p:cBhvr>
                                        <p:cTn id="21" dur="2000"/>
                                        <p:tgtEl>
                                          <p:spTgt spid="72708"/>
                                        </p:tgtEl>
                                      </p:cBhvr>
                                    </p:animEffect>
                                  </p:childTnLst>
                                </p:cTn>
                              </p:par>
                            </p:childTnLst>
                          </p:cTn>
                        </p:par>
                      </p:childTnLst>
                    </p:cTn>
                  </p:par>
                </p:childTnLst>
              </p:cTn>
              <p:nextCondLst>
                <p:cond evt="onClick" delay="0">
                  <p:tgtEl>
                    <p:spTgt spid="72715"/>
                  </p:tgtEl>
                </p:cond>
              </p:nextCondLst>
            </p:seq>
            <p:seq concurrent="1" nextAc="seek">
              <p:cTn id="22" restart="whenNotActive" fill="hold" evtFilter="cancelBubble" nodeType="interactiveSeq">
                <p:stCondLst>
                  <p:cond evt="onClick" delay="0">
                    <p:tgtEl>
                      <p:spTgt spid="72714"/>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2706"/>
                                        </p:tgtEl>
                                        <p:attrNameLst>
                                          <p:attrName>style.visibility</p:attrName>
                                        </p:attrNameLst>
                                      </p:cBhvr>
                                      <p:to>
                                        <p:strVal val="visible"/>
                                      </p:to>
                                    </p:set>
                                    <p:animEffect transition="in" filter="diamond(in)">
                                      <p:cBhvr>
                                        <p:cTn id="27" dur="2000"/>
                                        <p:tgtEl>
                                          <p:spTgt spid="72706"/>
                                        </p:tgtEl>
                                      </p:cBhvr>
                                    </p:animEffect>
                                  </p:childTnLst>
                                </p:cTn>
                              </p:par>
                            </p:childTnLst>
                          </p:cTn>
                        </p:par>
                      </p:childTnLst>
                    </p:cTn>
                  </p:par>
                </p:childTnLst>
              </p:cTn>
              <p:nextCondLst>
                <p:cond evt="onClick" delay="0">
                  <p:tgtEl>
                    <p:spTgt spid="72714"/>
                  </p:tgtEl>
                </p:cond>
              </p:nextCondLst>
            </p:seq>
            <p:seq concurrent="1" nextAc="seek">
              <p:cTn id="28" restart="whenNotActive" fill="hold" evtFilter="cancelBubble" nodeType="interactiveSeq">
                <p:stCondLst>
                  <p:cond evt="onClick" delay="0">
                    <p:tgtEl>
                      <p:spTgt spid="72717"/>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2707"/>
                                        </p:tgtEl>
                                        <p:attrNameLst>
                                          <p:attrName>style.visibility</p:attrName>
                                        </p:attrNameLst>
                                      </p:cBhvr>
                                      <p:to>
                                        <p:strVal val="visible"/>
                                      </p:to>
                                    </p:set>
                                    <p:animEffect transition="in" filter="diamond(in)">
                                      <p:cBhvr>
                                        <p:cTn id="33" dur="2000"/>
                                        <p:tgtEl>
                                          <p:spTgt spid="72707"/>
                                        </p:tgtEl>
                                      </p:cBhvr>
                                    </p:animEffect>
                                  </p:childTnLst>
                                </p:cTn>
                              </p:par>
                            </p:childTnLst>
                          </p:cTn>
                        </p:par>
                      </p:childTnLst>
                    </p:cTn>
                  </p:par>
                </p:childTnLst>
              </p:cTn>
              <p:nextCondLst>
                <p:cond evt="onClick" delay="0">
                  <p:tgtEl>
                    <p:spTgt spid="72717"/>
                  </p:tgtEl>
                </p:cond>
              </p:nextCondLst>
            </p:seq>
            <p:seq concurrent="1" nextAc="seek">
              <p:cTn id="34" restart="whenNotActive" fill="hold" evtFilter="cancelBubble" nodeType="interactiveSeq">
                <p:stCondLst>
                  <p:cond evt="onClick" delay="0">
                    <p:tgtEl>
                      <p:spTgt spid="727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2713"/>
                                        </p:tgtEl>
                                        <p:attrNameLst>
                                          <p:attrName>style.visibility</p:attrName>
                                        </p:attrNameLst>
                                      </p:cBhvr>
                                      <p:to>
                                        <p:strVal val="visible"/>
                                      </p:to>
                                    </p:set>
                                    <p:animEffect transition="in" filter="fade">
                                      <p:cBhvr>
                                        <p:cTn id="39" dur="2000"/>
                                        <p:tgtEl>
                                          <p:spTgt spid="72713"/>
                                        </p:tgtEl>
                                      </p:cBhvr>
                                    </p:animEffect>
                                  </p:childTnLst>
                                </p:cTn>
                              </p:par>
                            </p:childTnLst>
                          </p:cTn>
                        </p:par>
                      </p:childTnLst>
                    </p:cTn>
                  </p:par>
                </p:childTnLst>
              </p:cTn>
              <p:nextCondLst>
                <p:cond evt="onClick" delay="0">
                  <p:tgtEl>
                    <p:spTgt spid="72710"/>
                  </p:tgtEl>
                </p:cond>
              </p:nextCondLst>
            </p:seq>
          </p:childTnLst>
        </p:cTn>
      </p:par>
    </p:tnLst>
    <p:bldLst>
      <p:bldP spid="72706" grpId="0" animBg="1"/>
      <p:bldP spid="72707" grpId="0" animBg="1"/>
      <p:bldP spid="72708" grpId="0" animBg="1"/>
      <p:bldP spid="72709" grpId="0" animBg="1"/>
      <p:bldP spid="72713" grpId="0" animBg="1"/>
      <p:bldP spid="727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3"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4"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5"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6"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4631" name="Szöveg helye 3"/>
          <p:cNvSpPr txBox="1">
            <a:spLocks/>
          </p:cNvSpPr>
          <p:nvPr/>
        </p:nvSpPr>
        <p:spPr bwMode="auto">
          <a:xfrm>
            <a:off x="1042988" y="2708275"/>
            <a:ext cx="6697662" cy="1152525"/>
          </a:xfrm>
          <a:prstGeom prst="rect">
            <a:avLst/>
          </a:prstGeom>
          <a:noFill/>
          <a:ln w="9525">
            <a:noFill/>
            <a:miter lim="800000"/>
            <a:headEnd/>
            <a:tailEnd/>
          </a:ln>
        </p:spPr>
        <p:txBody>
          <a:bodyPr/>
          <a:lstStyle/>
          <a:p>
            <a:pPr>
              <a:lnSpc>
                <a:spcPts val="2800"/>
              </a:lnSpc>
              <a:spcBef>
                <a:spcPct val="20000"/>
              </a:spcBef>
              <a:buFont typeface="Arial" charset="0"/>
              <a:buNone/>
            </a:pPr>
            <a:r>
              <a:rPr lang="hu-HU" b="1">
                <a:solidFill>
                  <a:srgbClr val="000000"/>
                </a:solidFill>
              </a:rPr>
              <a:t>Legyen  , </a:t>
            </a:r>
            <a:r>
              <a:rPr lang="hu-HU" b="1" i="1">
                <a:solidFill>
                  <a:srgbClr val="000000"/>
                </a:solidFill>
              </a:rPr>
              <a:t>f </a:t>
            </a:r>
            <a:r>
              <a:rPr lang="hu-HU" b="1">
                <a:solidFill>
                  <a:srgbClr val="000000"/>
                </a:solidFill>
              </a:rPr>
              <a:t>(</a:t>
            </a:r>
            <a:r>
              <a:rPr lang="hu-HU" b="1" i="1">
                <a:solidFill>
                  <a:srgbClr val="000000"/>
                </a:solidFill>
              </a:rPr>
              <a:t>x</a:t>
            </a:r>
            <a:r>
              <a:rPr lang="hu-HU" b="1">
                <a:solidFill>
                  <a:srgbClr val="000000"/>
                </a:solidFill>
              </a:rPr>
              <a:t>) = </a:t>
            </a:r>
            <a:r>
              <a:rPr lang="hu-HU" b="1" i="1">
                <a:solidFill>
                  <a:srgbClr val="000000"/>
                </a:solidFill>
              </a:rPr>
              <a:t>ax</a:t>
            </a:r>
            <a:r>
              <a:rPr lang="hu-HU" b="1" baseline="30000">
                <a:solidFill>
                  <a:srgbClr val="000000"/>
                </a:solidFill>
              </a:rPr>
              <a:t>7</a:t>
            </a:r>
            <a:r>
              <a:rPr lang="hu-HU" b="1">
                <a:solidFill>
                  <a:srgbClr val="000000"/>
                </a:solidFill>
              </a:rPr>
              <a:t> + </a:t>
            </a:r>
            <a:r>
              <a:rPr lang="hu-HU" b="1" i="1">
                <a:solidFill>
                  <a:srgbClr val="000000"/>
                </a:solidFill>
              </a:rPr>
              <a:t>bx</a:t>
            </a:r>
            <a:r>
              <a:rPr lang="hu-HU" b="1" baseline="30000">
                <a:solidFill>
                  <a:srgbClr val="000000"/>
                </a:solidFill>
              </a:rPr>
              <a:t>3</a:t>
            </a:r>
            <a:r>
              <a:rPr lang="hu-HU" b="1">
                <a:solidFill>
                  <a:srgbClr val="000000"/>
                </a:solidFill>
              </a:rPr>
              <a:t> + </a:t>
            </a:r>
            <a:r>
              <a:rPr lang="hu-HU" b="1" i="1">
                <a:solidFill>
                  <a:srgbClr val="000000"/>
                </a:solidFill>
              </a:rPr>
              <a:t>cx</a:t>
            </a:r>
            <a:r>
              <a:rPr lang="hu-HU" b="1">
                <a:solidFill>
                  <a:srgbClr val="000000"/>
                </a:solidFill>
              </a:rPr>
              <a:t> –5, ahol az </a:t>
            </a:r>
            <a:r>
              <a:rPr lang="hu-HU" b="1" i="1">
                <a:solidFill>
                  <a:srgbClr val="000000"/>
                </a:solidFill>
              </a:rPr>
              <a:t>a, b, c </a:t>
            </a:r>
            <a:r>
              <a:rPr lang="hu-HU" b="1">
                <a:solidFill>
                  <a:srgbClr val="000000"/>
                </a:solidFill>
              </a:rPr>
              <a:t>valós számok. Mennyivel egyenlő az  </a:t>
            </a:r>
            <a:r>
              <a:rPr lang="hu-HU" b="1" i="1">
                <a:solidFill>
                  <a:srgbClr val="000000"/>
                </a:solidFill>
              </a:rPr>
              <a:t>f </a:t>
            </a:r>
            <a:r>
              <a:rPr lang="hu-HU" b="1">
                <a:solidFill>
                  <a:srgbClr val="000000"/>
                </a:solidFill>
              </a:rPr>
              <a:t>(7), ha az </a:t>
            </a:r>
            <a:r>
              <a:rPr lang="hu-HU" b="1" i="1">
                <a:solidFill>
                  <a:srgbClr val="000000"/>
                </a:solidFill>
              </a:rPr>
              <a:t>f </a:t>
            </a:r>
            <a:r>
              <a:rPr lang="hu-HU" b="1">
                <a:solidFill>
                  <a:srgbClr val="000000"/>
                </a:solidFill>
              </a:rPr>
              <a:t>(–7) = 7 </a:t>
            </a:r>
          </a:p>
        </p:txBody>
      </p:sp>
      <p:sp>
        <p:nvSpPr>
          <p:cNvPr id="154632"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51209" name="Freeform 9"/>
          <p:cNvSpPr>
            <a:spLocks/>
          </p:cNvSpPr>
          <p:nvPr/>
        </p:nvSpPr>
        <p:spPr bwMode="auto">
          <a:xfrm>
            <a:off x="536575"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51210" name="Szöveg helye 3"/>
          <p:cNvSpPr txBox="1">
            <a:spLocks/>
          </p:cNvSpPr>
          <p:nvPr/>
        </p:nvSpPr>
        <p:spPr bwMode="auto">
          <a:xfrm>
            <a:off x="5889625" y="4652963"/>
            <a:ext cx="1274763"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–7</a:t>
            </a:r>
            <a:endParaRPr lang="hu-HU">
              <a:solidFill>
                <a:srgbClr val="000000"/>
              </a:solidFill>
              <a:latin typeface="Symbol" pitchFamily="18" charset="2"/>
            </a:endParaRPr>
          </a:p>
        </p:txBody>
      </p:sp>
      <p:sp>
        <p:nvSpPr>
          <p:cNvPr id="51211" name="Szöveg helye 3"/>
          <p:cNvSpPr txBox="1">
            <a:spLocks/>
          </p:cNvSpPr>
          <p:nvPr/>
        </p:nvSpPr>
        <p:spPr bwMode="auto">
          <a:xfrm>
            <a:off x="684213" y="6092825"/>
            <a:ext cx="115093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14</a:t>
            </a:r>
            <a:endParaRPr lang="hu-HU" i="1">
              <a:solidFill>
                <a:srgbClr val="000000"/>
              </a:solidFill>
              <a:latin typeface="Symbol" pitchFamily="18" charset="2"/>
            </a:endParaRPr>
          </a:p>
        </p:txBody>
      </p:sp>
      <p:sp>
        <p:nvSpPr>
          <p:cNvPr id="51212" name="Szöveg helye 3">
            <a:hlinkClick r:id="" action="ppaction://noaction" highlightClick="1"/>
          </p:cNvPr>
          <p:cNvSpPr txBox="1">
            <a:spLocks/>
          </p:cNvSpPr>
          <p:nvPr/>
        </p:nvSpPr>
        <p:spPr bwMode="auto">
          <a:xfrm>
            <a:off x="684213" y="4652963"/>
            <a:ext cx="1079500"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–17</a:t>
            </a:r>
            <a:endParaRPr lang="el-GR" i="1">
              <a:solidFill>
                <a:srgbClr val="000000"/>
              </a:solidFill>
              <a:latin typeface="Symbol" pitchFamily="18" charset="2"/>
              <a:cs typeface="Arial" charset="0"/>
            </a:endParaRPr>
          </a:p>
        </p:txBody>
      </p:sp>
      <p:sp>
        <p:nvSpPr>
          <p:cNvPr id="51213" name="Szöveg helye 3"/>
          <p:cNvSpPr txBox="1">
            <a:spLocks/>
          </p:cNvSpPr>
          <p:nvPr/>
        </p:nvSpPr>
        <p:spPr bwMode="auto">
          <a:xfrm>
            <a:off x="5889625" y="6094413"/>
            <a:ext cx="2354263"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Nem lehet tudni.</a:t>
            </a:r>
            <a:endParaRPr lang="hu-HU" i="1">
              <a:solidFill>
                <a:srgbClr val="000000"/>
              </a:solidFill>
              <a:latin typeface="Symbol" pitchFamily="18" charset="2"/>
            </a:endParaRPr>
          </a:p>
        </p:txBody>
      </p:sp>
      <p:sp>
        <p:nvSpPr>
          <p:cNvPr id="51214" name="Oval 14"/>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4639"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4640"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4641"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51214"/>
                                        </p:tgtEl>
                                        <p:attrNameLst>
                                          <p:attrName>ppt_w</p:attrName>
                                        </p:attrNameLst>
                                      </p:cBhvr>
                                      <p:tavLst>
                                        <p:tav tm="0">
                                          <p:val>
                                            <p:strVal val="ppt_w"/>
                                          </p:val>
                                        </p:tav>
                                        <p:tav tm="100000">
                                          <p:val>
                                            <p:strVal val="ppt_w*0.70"/>
                                          </p:val>
                                        </p:tav>
                                      </p:tavLst>
                                    </p:anim>
                                    <p:anim calcmode="lin" valueType="num">
                                      <p:cBhvr>
                                        <p:cTn id="7" dur="5000"/>
                                        <p:tgtEl>
                                          <p:spTgt spid="51214"/>
                                        </p:tgtEl>
                                        <p:attrNameLst>
                                          <p:attrName>ppt_h</p:attrName>
                                        </p:attrNameLst>
                                      </p:cBhvr>
                                      <p:tavLst>
                                        <p:tav tm="0">
                                          <p:val>
                                            <p:strVal val="ppt_h"/>
                                          </p:val>
                                        </p:tav>
                                        <p:tav tm="100000">
                                          <p:val>
                                            <p:strVal val="ppt_h"/>
                                          </p:val>
                                        </p:tav>
                                      </p:tavLst>
                                    </p:anim>
                                    <p:animEffect transition="out" filter="fade">
                                      <p:cBhvr>
                                        <p:cTn id="8" dur="5000"/>
                                        <p:tgtEl>
                                          <p:spTgt spid="51214"/>
                                        </p:tgtEl>
                                      </p:cBhvr>
                                    </p:animEffect>
                                    <p:set>
                                      <p:cBhvr>
                                        <p:cTn id="9" dur="1" fill="hold">
                                          <p:stCondLst>
                                            <p:cond delay="4999"/>
                                          </p:stCondLst>
                                        </p:cTn>
                                        <p:tgtEl>
                                          <p:spTgt spid="512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512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51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1212"/>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diamond(in)">
                                      <p:cBhvr>
                                        <p:cTn id="21" dur="2000"/>
                                        <p:tgtEl>
                                          <p:spTgt spid="51205"/>
                                        </p:tgtEl>
                                      </p:cBhvr>
                                    </p:animEffect>
                                  </p:childTnLst>
                                </p:cTn>
                              </p:par>
                            </p:childTnLst>
                          </p:cTn>
                        </p:par>
                      </p:childTnLst>
                    </p:cTn>
                  </p:par>
                </p:childTnLst>
              </p:cTn>
              <p:nextCondLst>
                <p:cond evt="onClick" delay="0">
                  <p:tgtEl>
                    <p:spTgt spid="51212"/>
                  </p:tgtEl>
                </p:cond>
              </p:nextCondLst>
            </p:seq>
            <p:seq concurrent="1" nextAc="seek">
              <p:cTn id="22" restart="whenNotActive" fill="hold" evtFilter="cancelBubble" nodeType="interactiveSeq">
                <p:stCondLst>
                  <p:cond evt="onClick" delay="0">
                    <p:tgtEl>
                      <p:spTgt spid="51211"/>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204"/>
                                        </p:tgtEl>
                                        <p:attrNameLst>
                                          <p:attrName>style.visibility</p:attrName>
                                        </p:attrNameLst>
                                      </p:cBhvr>
                                      <p:to>
                                        <p:strVal val="visible"/>
                                      </p:to>
                                    </p:set>
                                    <p:animEffect transition="in" filter="diamond(in)">
                                      <p:cBhvr>
                                        <p:cTn id="27" dur="2000"/>
                                        <p:tgtEl>
                                          <p:spTgt spid="51204"/>
                                        </p:tgtEl>
                                      </p:cBhvr>
                                    </p:animEffect>
                                  </p:childTnLst>
                                </p:cTn>
                              </p:par>
                            </p:childTnLst>
                          </p:cTn>
                        </p:par>
                      </p:childTnLst>
                    </p:cTn>
                  </p:par>
                </p:childTnLst>
              </p:cTn>
              <p:nextCondLst>
                <p:cond evt="onClick" delay="0">
                  <p:tgtEl>
                    <p:spTgt spid="51211"/>
                  </p:tgtEl>
                </p:cond>
              </p:nextCondLst>
            </p:seq>
            <p:seq concurrent="1" nextAc="seek">
              <p:cTn id="28" restart="whenNotActive" fill="hold" evtFilter="cancelBubble" nodeType="interactiveSeq">
                <p:stCondLst>
                  <p:cond evt="onClick" delay="0">
                    <p:tgtEl>
                      <p:spTgt spid="51210"/>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1202"/>
                                        </p:tgtEl>
                                        <p:attrNameLst>
                                          <p:attrName>style.visibility</p:attrName>
                                        </p:attrNameLst>
                                      </p:cBhvr>
                                      <p:to>
                                        <p:strVal val="visible"/>
                                      </p:to>
                                    </p:set>
                                    <p:animEffect transition="in" filter="diamond(in)">
                                      <p:cBhvr>
                                        <p:cTn id="33" dur="2000"/>
                                        <p:tgtEl>
                                          <p:spTgt spid="51202"/>
                                        </p:tgtEl>
                                      </p:cBhvr>
                                    </p:animEffect>
                                  </p:childTnLst>
                                </p:cTn>
                              </p:par>
                            </p:childTnLst>
                          </p:cTn>
                        </p:par>
                      </p:childTnLst>
                    </p:cTn>
                  </p:par>
                </p:childTnLst>
              </p:cTn>
              <p:nextCondLst>
                <p:cond evt="onClick" delay="0">
                  <p:tgtEl>
                    <p:spTgt spid="51210"/>
                  </p:tgtEl>
                </p:cond>
              </p:nextCondLst>
            </p:seq>
            <p:seq concurrent="1" nextAc="seek">
              <p:cTn id="34" restart="whenNotActive" fill="hold" evtFilter="cancelBubble" nodeType="interactiveSeq">
                <p:stCondLst>
                  <p:cond evt="onClick" delay="0">
                    <p:tgtEl>
                      <p:spTgt spid="51213"/>
                    </p:tgtEl>
                  </p:cond>
                </p:stCondLst>
                <p:endSync evt="end" delay="0">
                  <p:rtn val="all"/>
                </p:endSync>
                <p:childTnLst>
                  <p:par>
                    <p:cTn id="35" fill="hold">
                      <p:stCondLst>
                        <p:cond delay="0"/>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51203"/>
                                        </p:tgtEl>
                                        <p:attrNameLst>
                                          <p:attrName>style.visibility</p:attrName>
                                        </p:attrNameLst>
                                      </p:cBhvr>
                                      <p:to>
                                        <p:strVal val="visible"/>
                                      </p:to>
                                    </p:set>
                                    <p:animEffect transition="in" filter="diamond(in)">
                                      <p:cBhvr>
                                        <p:cTn id="39" dur="2000"/>
                                        <p:tgtEl>
                                          <p:spTgt spid="51203"/>
                                        </p:tgtEl>
                                      </p:cBhvr>
                                    </p:animEffect>
                                  </p:childTnLst>
                                </p:cTn>
                              </p:par>
                            </p:childTnLst>
                          </p:cTn>
                        </p:par>
                      </p:childTnLst>
                    </p:cTn>
                  </p:par>
                </p:childTnLst>
              </p:cTn>
              <p:nextCondLst>
                <p:cond evt="onClick" delay="0">
                  <p:tgtEl>
                    <p:spTgt spid="51213"/>
                  </p:tgtEl>
                </p:cond>
              </p:nextCondLst>
            </p:seq>
            <p:seq concurrent="1" nextAc="seek">
              <p:cTn id="40" restart="whenNotActive" fill="hold" evtFilter="cancelBubble" nodeType="interactiveSeq">
                <p:stCondLst>
                  <p:cond evt="onClick" delay="0">
                    <p:tgtEl>
                      <p:spTgt spid="5120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209"/>
                                        </p:tgtEl>
                                        <p:attrNameLst>
                                          <p:attrName>style.visibility</p:attrName>
                                        </p:attrNameLst>
                                      </p:cBhvr>
                                      <p:to>
                                        <p:strVal val="visible"/>
                                      </p:to>
                                    </p:set>
                                    <p:animEffect transition="in" filter="fade">
                                      <p:cBhvr>
                                        <p:cTn id="45" dur="2000"/>
                                        <p:tgtEl>
                                          <p:spTgt spid="51209"/>
                                        </p:tgtEl>
                                      </p:cBhvr>
                                    </p:animEffect>
                                  </p:childTnLst>
                                </p:cTn>
                              </p:par>
                            </p:childTnLst>
                          </p:cTn>
                        </p:par>
                      </p:childTnLst>
                    </p:cTn>
                  </p:par>
                </p:childTnLst>
              </p:cTn>
              <p:nextCondLst>
                <p:cond evt="onClick" delay="0">
                  <p:tgtEl>
                    <p:spTgt spid="51206"/>
                  </p:tgtEl>
                </p:cond>
              </p:nextCondLst>
            </p:seq>
          </p:childTnLst>
        </p:cTn>
      </p:par>
    </p:tnLst>
    <p:bldLst>
      <p:bldP spid="51202" grpId="0" animBg="1"/>
      <p:bldP spid="51203" grpId="0" animBg="1"/>
      <p:bldP spid="51204" grpId="0" animBg="1"/>
      <p:bldP spid="51205" grpId="0" animBg="1"/>
      <p:bldP spid="51209" grpId="0" animBg="1"/>
      <p:bldP spid="51210" grpId="0"/>
      <p:bldP spid="51212" grpId="0"/>
      <p:bldP spid="512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3"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4"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5"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51206"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5655" name="Szöveg helye 3"/>
          <p:cNvSpPr txBox="1">
            <a:spLocks/>
          </p:cNvSpPr>
          <p:nvPr/>
        </p:nvSpPr>
        <p:spPr bwMode="auto">
          <a:xfrm>
            <a:off x="1042988" y="2708275"/>
            <a:ext cx="6697662" cy="1152525"/>
          </a:xfrm>
          <a:prstGeom prst="rect">
            <a:avLst/>
          </a:prstGeom>
          <a:noFill/>
          <a:ln w="9525">
            <a:noFill/>
            <a:miter lim="800000"/>
            <a:headEnd/>
            <a:tailEnd/>
          </a:ln>
        </p:spPr>
        <p:txBody>
          <a:bodyPr/>
          <a:lstStyle/>
          <a:p>
            <a:pPr>
              <a:lnSpc>
                <a:spcPts val="2800"/>
              </a:lnSpc>
              <a:spcBef>
                <a:spcPct val="20000"/>
              </a:spcBef>
              <a:buFont typeface="Arial" charset="0"/>
              <a:buNone/>
            </a:pPr>
            <a:r>
              <a:rPr lang="hu-HU" b="1">
                <a:solidFill>
                  <a:srgbClr val="000000"/>
                </a:solidFill>
              </a:rPr>
              <a:t>Legyen  , </a:t>
            </a:r>
            <a:r>
              <a:rPr lang="hu-HU" b="1" i="1">
                <a:solidFill>
                  <a:srgbClr val="000000"/>
                </a:solidFill>
              </a:rPr>
              <a:t>f </a:t>
            </a:r>
            <a:r>
              <a:rPr lang="hu-HU" b="1">
                <a:solidFill>
                  <a:srgbClr val="000000"/>
                </a:solidFill>
              </a:rPr>
              <a:t>(</a:t>
            </a:r>
            <a:r>
              <a:rPr lang="hu-HU" b="1" i="1">
                <a:solidFill>
                  <a:srgbClr val="000000"/>
                </a:solidFill>
              </a:rPr>
              <a:t>x</a:t>
            </a:r>
            <a:r>
              <a:rPr lang="hu-HU" b="1">
                <a:solidFill>
                  <a:srgbClr val="000000"/>
                </a:solidFill>
              </a:rPr>
              <a:t>) = </a:t>
            </a:r>
            <a:r>
              <a:rPr lang="hu-HU" b="1" i="1">
                <a:solidFill>
                  <a:srgbClr val="000000"/>
                </a:solidFill>
              </a:rPr>
              <a:t>ax</a:t>
            </a:r>
            <a:r>
              <a:rPr lang="hu-HU" b="1" baseline="30000">
                <a:solidFill>
                  <a:srgbClr val="000000"/>
                </a:solidFill>
              </a:rPr>
              <a:t>7</a:t>
            </a:r>
            <a:r>
              <a:rPr lang="hu-HU" b="1">
                <a:solidFill>
                  <a:srgbClr val="000000"/>
                </a:solidFill>
              </a:rPr>
              <a:t> + </a:t>
            </a:r>
            <a:r>
              <a:rPr lang="hu-HU" b="1" i="1">
                <a:solidFill>
                  <a:srgbClr val="000000"/>
                </a:solidFill>
              </a:rPr>
              <a:t>bx</a:t>
            </a:r>
            <a:r>
              <a:rPr lang="hu-HU" b="1" baseline="30000">
                <a:solidFill>
                  <a:srgbClr val="000000"/>
                </a:solidFill>
              </a:rPr>
              <a:t>3</a:t>
            </a:r>
            <a:r>
              <a:rPr lang="hu-HU" b="1">
                <a:solidFill>
                  <a:srgbClr val="000000"/>
                </a:solidFill>
              </a:rPr>
              <a:t> + </a:t>
            </a:r>
            <a:r>
              <a:rPr lang="hu-HU" b="1" i="1">
                <a:solidFill>
                  <a:srgbClr val="000000"/>
                </a:solidFill>
              </a:rPr>
              <a:t>cx</a:t>
            </a:r>
            <a:r>
              <a:rPr lang="hu-HU" b="1">
                <a:solidFill>
                  <a:srgbClr val="000000"/>
                </a:solidFill>
              </a:rPr>
              <a:t> –5, ahol az </a:t>
            </a:r>
            <a:r>
              <a:rPr lang="hu-HU" b="1" i="1">
                <a:solidFill>
                  <a:srgbClr val="000000"/>
                </a:solidFill>
              </a:rPr>
              <a:t>a, b, c </a:t>
            </a:r>
            <a:r>
              <a:rPr lang="hu-HU" b="1">
                <a:solidFill>
                  <a:srgbClr val="000000"/>
                </a:solidFill>
              </a:rPr>
              <a:t>valós számok. Mennyivel egyenlő az  </a:t>
            </a:r>
            <a:r>
              <a:rPr lang="hu-HU" b="1" i="1">
                <a:solidFill>
                  <a:srgbClr val="000000"/>
                </a:solidFill>
              </a:rPr>
              <a:t>f </a:t>
            </a:r>
            <a:r>
              <a:rPr lang="hu-HU" b="1">
                <a:solidFill>
                  <a:srgbClr val="000000"/>
                </a:solidFill>
              </a:rPr>
              <a:t>(7), ha az </a:t>
            </a:r>
            <a:r>
              <a:rPr lang="hu-HU" b="1" i="1">
                <a:solidFill>
                  <a:srgbClr val="000000"/>
                </a:solidFill>
              </a:rPr>
              <a:t>f </a:t>
            </a:r>
            <a:r>
              <a:rPr lang="hu-HU" b="1">
                <a:solidFill>
                  <a:srgbClr val="000000"/>
                </a:solidFill>
              </a:rPr>
              <a:t>(–7) = 7 </a:t>
            </a:r>
          </a:p>
        </p:txBody>
      </p:sp>
      <p:sp>
        <p:nvSpPr>
          <p:cNvPr id="155656"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51209" name="Freeform 9"/>
          <p:cNvSpPr>
            <a:spLocks/>
          </p:cNvSpPr>
          <p:nvPr/>
        </p:nvSpPr>
        <p:spPr bwMode="auto">
          <a:xfrm>
            <a:off x="536575"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51210" name="Szöveg helye 3"/>
          <p:cNvSpPr txBox="1">
            <a:spLocks/>
          </p:cNvSpPr>
          <p:nvPr/>
        </p:nvSpPr>
        <p:spPr bwMode="auto">
          <a:xfrm>
            <a:off x="5889625" y="4652963"/>
            <a:ext cx="1274763"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–7</a:t>
            </a:r>
            <a:endParaRPr lang="hu-HU">
              <a:solidFill>
                <a:srgbClr val="000000"/>
              </a:solidFill>
              <a:latin typeface="Symbol" pitchFamily="18" charset="2"/>
            </a:endParaRPr>
          </a:p>
        </p:txBody>
      </p:sp>
      <p:sp>
        <p:nvSpPr>
          <p:cNvPr id="51211" name="Szöveg helye 3"/>
          <p:cNvSpPr txBox="1">
            <a:spLocks/>
          </p:cNvSpPr>
          <p:nvPr/>
        </p:nvSpPr>
        <p:spPr bwMode="auto">
          <a:xfrm>
            <a:off x="684213" y="6092825"/>
            <a:ext cx="115093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14</a:t>
            </a:r>
            <a:endParaRPr lang="hu-HU" i="1">
              <a:solidFill>
                <a:srgbClr val="000000"/>
              </a:solidFill>
              <a:latin typeface="Symbol" pitchFamily="18" charset="2"/>
            </a:endParaRPr>
          </a:p>
        </p:txBody>
      </p:sp>
      <p:sp>
        <p:nvSpPr>
          <p:cNvPr id="51212" name="Szöveg helye 3">
            <a:hlinkClick r:id="" action="ppaction://noaction" highlightClick="1"/>
          </p:cNvPr>
          <p:cNvSpPr txBox="1">
            <a:spLocks/>
          </p:cNvSpPr>
          <p:nvPr/>
        </p:nvSpPr>
        <p:spPr bwMode="auto">
          <a:xfrm>
            <a:off x="684213" y="4652963"/>
            <a:ext cx="1079500"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–17</a:t>
            </a:r>
            <a:endParaRPr lang="el-GR" i="1">
              <a:solidFill>
                <a:srgbClr val="000000"/>
              </a:solidFill>
              <a:latin typeface="Symbol" pitchFamily="18" charset="2"/>
              <a:cs typeface="Arial" charset="0"/>
            </a:endParaRPr>
          </a:p>
        </p:txBody>
      </p:sp>
      <p:sp>
        <p:nvSpPr>
          <p:cNvPr id="51213" name="Szöveg helye 3"/>
          <p:cNvSpPr txBox="1">
            <a:spLocks/>
          </p:cNvSpPr>
          <p:nvPr/>
        </p:nvSpPr>
        <p:spPr bwMode="auto">
          <a:xfrm>
            <a:off x="5889625" y="6094413"/>
            <a:ext cx="2354263"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Nem lehet tudni.</a:t>
            </a:r>
            <a:endParaRPr lang="hu-HU" i="1">
              <a:solidFill>
                <a:srgbClr val="000000"/>
              </a:solidFill>
              <a:latin typeface="Symbol" pitchFamily="18" charset="2"/>
            </a:endParaRPr>
          </a:p>
        </p:txBody>
      </p:sp>
      <p:sp>
        <p:nvSpPr>
          <p:cNvPr id="51214" name="Oval 14"/>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5663"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5664"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5665"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51214"/>
                                        </p:tgtEl>
                                        <p:attrNameLst>
                                          <p:attrName>ppt_w</p:attrName>
                                        </p:attrNameLst>
                                      </p:cBhvr>
                                      <p:tavLst>
                                        <p:tav tm="0">
                                          <p:val>
                                            <p:strVal val="ppt_w"/>
                                          </p:val>
                                        </p:tav>
                                        <p:tav tm="100000">
                                          <p:val>
                                            <p:strVal val="ppt_w*0.70"/>
                                          </p:val>
                                        </p:tav>
                                      </p:tavLst>
                                    </p:anim>
                                    <p:anim calcmode="lin" valueType="num">
                                      <p:cBhvr>
                                        <p:cTn id="7" dur="5000"/>
                                        <p:tgtEl>
                                          <p:spTgt spid="51214"/>
                                        </p:tgtEl>
                                        <p:attrNameLst>
                                          <p:attrName>ppt_h</p:attrName>
                                        </p:attrNameLst>
                                      </p:cBhvr>
                                      <p:tavLst>
                                        <p:tav tm="0">
                                          <p:val>
                                            <p:strVal val="ppt_h"/>
                                          </p:val>
                                        </p:tav>
                                        <p:tav tm="100000">
                                          <p:val>
                                            <p:strVal val="ppt_h"/>
                                          </p:val>
                                        </p:tav>
                                      </p:tavLst>
                                    </p:anim>
                                    <p:animEffect transition="out" filter="fade">
                                      <p:cBhvr>
                                        <p:cTn id="8" dur="5000"/>
                                        <p:tgtEl>
                                          <p:spTgt spid="51214"/>
                                        </p:tgtEl>
                                      </p:cBhvr>
                                    </p:animEffect>
                                    <p:set>
                                      <p:cBhvr>
                                        <p:cTn id="9" dur="1" fill="hold">
                                          <p:stCondLst>
                                            <p:cond delay="4999"/>
                                          </p:stCondLst>
                                        </p:cTn>
                                        <p:tgtEl>
                                          <p:spTgt spid="512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512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51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1212"/>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diamond(in)">
                                      <p:cBhvr>
                                        <p:cTn id="21" dur="2000"/>
                                        <p:tgtEl>
                                          <p:spTgt spid="51205"/>
                                        </p:tgtEl>
                                      </p:cBhvr>
                                    </p:animEffect>
                                  </p:childTnLst>
                                </p:cTn>
                              </p:par>
                            </p:childTnLst>
                          </p:cTn>
                        </p:par>
                      </p:childTnLst>
                    </p:cTn>
                  </p:par>
                </p:childTnLst>
              </p:cTn>
              <p:nextCondLst>
                <p:cond evt="onClick" delay="0">
                  <p:tgtEl>
                    <p:spTgt spid="51212"/>
                  </p:tgtEl>
                </p:cond>
              </p:nextCondLst>
            </p:seq>
            <p:seq concurrent="1" nextAc="seek">
              <p:cTn id="22" restart="whenNotActive" fill="hold" evtFilter="cancelBubble" nodeType="interactiveSeq">
                <p:stCondLst>
                  <p:cond evt="onClick" delay="0">
                    <p:tgtEl>
                      <p:spTgt spid="51211"/>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204"/>
                                        </p:tgtEl>
                                        <p:attrNameLst>
                                          <p:attrName>style.visibility</p:attrName>
                                        </p:attrNameLst>
                                      </p:cBhvr>
                                      <p:to>
                                        <p:strVal val="visible"/>
                                      </p:to>
                                    </p:set>
                                    <p:animEffect transition="in" filter="diamond(in)">
                                      <p:cBhvr>
                                        <p:cTn id="27" dur="2000"/>
                                        <p:tgtEl>
                                          <p:spTgt spid="51204"/>
                                        </p:tgtEl>
                                      </p:cBhvr>
                                    </p:animEffect>
                                  </p:childTnLst>
                                </p:cTn>
                              </p:par>
                            </p:childTnLst>
                          </p:cTn>
                        </p:par>
                      </p:childTnLst>
                    </p:cTn>
                  </p:par>
                </p:childTnLst>
              </p:cTn>
              <p:nextCondLst>
                <p:cond evt="onClick" delay="0">
                  <p:tgtEl>
                    <p:spTgt spid="51211"/>
                  </p:tgtEl>
                </p:cond>
              </p:nextCondLst>
            </p:seq>
            <p:seq concurrent="1" nextAc="seek">
              <p:cTn id="28" restart="whenNotActive" fill="hold" evtFilter="cancelBubble" nodeType="interactiveSeq">
                <p:stCondLst>
                  <p:cond evt="onClick" delay="0">
                    <p:tgtEl>
                      <p:spTgt spid="51210"/>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1202"/>
                                        </p:tgtEl>
                                        <p:attrNameLst>
                                          <p:attrName>style.visibility</p:attrName>
                                        </p:attrNameLst>
                                      </p:cBhvr>
                                      <p:to>
                                        <p:strVal val="visible"/>
                                      </p:to>
                                    </p:set>
                                    <p:animEffect transition="in" filter="diamond(in)">
                                      <p:cBhvr>
                                        <p:cTn id="33" dur="2000"/>
                                        <p:tgtEl>
                                          <p:spTgt spid="51202"/>
                                        </p:tgtEl>
                                      </p:cBhvr>
                                    </p:animEffect>
                                  </p:childTnLst>
                                </p:cTn>
                              </p:par>
                            </p:childTnLst>
                          </p:cTn>
                        </p:par>
                      </p:childTnLst>
                    </p:cTn>
                  </p:par>
                </p:childTnLst>
              </p:cTn>
              <p:nextCondLst>
                <p:cond evt="onClick" delay="0">
                  <p:tgtEl>
                    <p:spTgt spid="51210"/>
                  </p:tgtEl>
                </p:cond>
              </p:nextCondLst>
            </p:seq>
            <p:seq concurrent="1" nextAc="seek">
              <p:cTn id="34" restart="whenNotActive" fill="hold" evtFilter="cancelBubble" nodeType="interactiveSeq">
                <p:stCondLst>
                  <p:cond evt="onClick" delay="0">
                    <p:tgtEl>
                      <p:spTgt spid="51213"/>
                    </p:tgtEl>
                  </p:cond>
                </p:stCondLst>
                <p:endSync evt="end" delay="0">
                  <p:rtn val="all"/>
                </p:endSync>
                <p:childTnLst>
                  <p:par>
                    <p:cTn id="35" fill="hold">
                      <p:stCondLst>
                        <p:cond delay="0"/>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51203"/>
                                        </p:tgtEl>
                                        <p:attrNameLst>
                                          <p:attrName>style.visibility</p:attrName>
                                        </p:attrNameLst>
                                      </p:cBhvr>
                                      <p:to>
                                        <p:strVal val="visible"/>
                                      </p:to>
                                    </p:set>
                                    <p:animEffect transition="in" filter="diamond(in)">
                                      <p:cBhvr>
                                        <p:cTn id="39" dur="2000"/>
                                        <p:tgtEl>
                                          <p:spTgt spid="51203"/>
                                        </p:tgtEl>
                                      </p:cBhvr>
                                    </p:animEffect>
                                  </p:childTnLst>
                                </p:cTn>
                              </p:par>
                            </p:childTnLst>
                          </p:cTn>
                        </p:par>
                      </p:childTnLst>
                    </p:cTn>
                  </p:par>
                </p:childTnLst>
              </p:cTn>
              <p:nextCondLst>
                <p:cond evt="onClick" delay="0">
                  <p:tgtEl>
                    <p:spTgt spid="51213"/>
                  </p:tgtEl>
                </p:cond>
              </p:nextCondLst>
            </p:seq>
            <p:seq concurrent="1" nextAc="seek">
              <p:cTn id="40" restart="whenNotActive" fill="hold" evtFilter="cancelBubble" nodeType="interactiveSeq">
                <p:stCondLst>
                  <p:cond evt="onClick" delay="0">
                    <p:tgtEl>
                      <p:spTgt spid="5120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209"/>
                                        </p:tgtEl>
                                        <p:attrNameLst>
                                          <p:attrName>style.visibility</p:attrName>
                                        </p:attrNameLst>
                                      </p:cBhvr>
                                      <p:to>
                                        <p:strVal val="visible"/>
                                      </p:to>
                                    </p:set>
                                    <p:animEffect transition="in" filter="fade">
                                      <p:cBhvr>
                                        <p:cTn id="45" dur="2000"/>
                                        <p:tgtEl>
                                          <p:spTgt spid="51209"/>
                                        </p:tgtEl>
                                      </p:cBhvr>
                                    </p:animEffect>
                                  </p:childTnLst>
                                </p:cTn>
                              </p:par>
                            </p:childTnLst>
                          </p:cTn>
                        </p:par>
                      </p:childTnLst>
                    </p:cTn>
                  </p:par>
                </p:childTnLst>
              </p:cTn>
              <p:nextCondLst>
                <p:cond evt="onClick" delay="0">
                  <p:tgtEl>
                    <p:spTgt spid="51206"/>
                  </p:tgtEl>
                </p:cond>
              </p:nextCondLst>
            </p:seq>
          </p:childTnLst>
        </p:cTn>
      </p:par>
    </p:tnLst>
    <p:bldLst>
      <p:bldP spid="51202" grpId="0" animBg="1"/>
      <p:bldP spid="51203" grpId="0" animBg="1"/>
      <p:bldP spid="51204" grpId="0" animBg="1"/>
      <p:bldP spid="51205" grpId="0" animBg="1"/>
      <p:bldP spid="51209" grpId="0" animBg="1"/>
      <p:bldP spid="51210" grpId="0"/>
      <p:bldP spid="51212" grpId="0"/>
      <p:bldP spid="512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7"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8"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9"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10"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6679" name="Szöveg helye 3"/>
          <p:cNvSpPr txBox="1">
            <a:spLocks/>
          </p:cNvSpPr>
          <p:nvPr/>
        </p:nvSpPr>
        <p:spPr bwMode="auto">
          <a:xfrm>
            <a:off x="900113" y="2924175"/>
            <a:ext cx="7632700" cy="649288"/>
          </a:xfrm>
          <a:prstGeom prst="rect">
            <a:avLst/>
          </a:prstGeom>
          <a:noFill/>
          <a:ln w="9525">
            <a:noFill/>
            <a:miter lim="800000"/>
            <a:headEnd/>
            <a:tailEnd/>
          </a:ln>
        </p:spPr>
        <p:txBody>
          <a:bodyPr/>
          <a:lstStyle/>
          <a:p>
            <a:pPr>
              <a:lnSpc>
                <a:spcPts val="2600"/>
              </a:lnSpc>
              <a:spcBef>
                <a:spcPct val="20000"/>
              </a:spcBef>
              <a:buFont typeface="Arial" charset="0"/>
              <a:buNone/>
            </a:pPr>
            <a:r>
              <a:rPr lang="hu-HU" b="1">
                <a:solidFill>
                  <a:srgbClr val="000000"/>
                </a:solidFill>
              </a:rPr>
              <a:t>Melyik összefüggés igaz az alábbiak közül? </a:t>
            </a:r>
          </a:p>
        </p:txBody>
      </p:sp>
      <p:sp>
        <p:nvSpPr>
          <p:cNvPr id="156680"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21513" name="Freeform 9"/>
          <p:cNvSpPr>
            <a:spLocks/>
          </p:cNvSpPr>
          <p:nvPr/>
        </p:nvSpPr>
        <p:spPr bwMode="auto">
          <a:xfrm>
            <a:off x="536575"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21514" name="Szöveg helye 3"/>
          <p:cNvSpPr txBox="1">
            <a:spLocks/>
          </p:cNvSpPr>
          <p:nvPr/>
        </p:nvSpPr>
        <p:spPr bwMode="auto">
          <a:xfrm>
            <a:off x="5889625" y="4652963"/>
            <a:ext cx="2354263"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tg 1 &lt; tg 2 &lt; tg 3</a:t>
            </a:r>
          </a:p>
        </p:txBody>
      </p:sp>
      <p:sp>
        <p:nvSpPr>
          <p:cNvPr id="21515" name="Szöveg helye 3"/>
          <p:cNvSpPr txBox="1">
            <a:spLocks/>
          </p:cNvSpPr>
          <p:nvPr/>
        </p:nvSpPr>
        <p:spPr bwMode="auto">
          <a:xfrm>
            <a:off x="684213" y="6092825"/>
            <a:ext cx="2374900"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tg 1 &lt; tg 3 &lt; tg 2</a:t>
            </a:r>
            <a:endParaRPr lang="hu-HU" sz="1400">
              <a:solidFill>
                <a:srgbClr val="000000"/>
              </a:solidFill>
              <a:latin typeface="Calibri" pitchFamily="34" charset="0"/>
            </a:endParaRPr>
          </a:p>
        </p:txBody>
      </p:sp>
      <p:sp>
        <p:nvSpPr>
          <p:cNvPr id="21516" name="Szöveg helye 3">
            <a:hlinkClick r:id="" action="ppaction://noaction" highlightClick="1"/>
          </p:cNvPr>
          <p:cNvSpPr txBox="1">
            <a:spLocks/>
          </p:cNvSpPr>
          <p:nvPr/>
        </p:nvSpPr>
        <p:spPr bwMode="auto">
          <a:xfrm>
            <a:off x="684213" y="4652963"/>
            <a:ext cx="25193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tg 2 &lt; tg 3 &lt; tg 1</a:t>
            </a:r>
          </a:p>
        </p:txBody>
      </p:sp>
      <p:sp>
        <p:nvSpPr>
          <p:cNvPr id="21517" name="Szöveg helye 3"/>
          <p:cNvSpPr txBox="1">
            <a:spLocks/>
          </p:cNvSpPr>
          <p:nvPr/>
        </p:nvSpPr>
        <p:spPr bwMode="auto">
          <a:xfrm>
            <a:off x="5889625" y="6094413"/>
            <a:ext cx="22828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tg 3 &lt; tg 2 &lt; tg 1</a:t>
            </a:r>
            <a:endParaRPr lang="hu-HU" sz="1400">
              <a:solidFill>
                <a:srgbClr val="000000"/>
              </a:solidFill>
              <a:latin typeface="Calibri" pitchFamily="34" charset="0"/>
            </a:endParaRPr>
          </a:p>
        </p:txBody>
      </p:sp>
      <p:sp>
        <p:nvSpPr>
          <p:cNvPr id="21519" name="Oval 15"/>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6687"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6688"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6689"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21519"/>
                                        </p:tgtEl>
                                        <p:attrNameLst>
                                          <p:attrName>ppt_w</p:attrName>
                                        </p:attrNameLst>
                                      </p:cBhvr>
                                      <p:tavLst>
                                        <p:tav tm="0">
                                          <p:val>
                                            <p:strVal val="ppt_w"/>
                                          </p:val>
                                        </p:tav>
                                        <p:tav tm="100000">
                                          <p:val>
                                            <p:strVal val="ppt_w*0.70"/>
                                          </p:val>
                                        </p:tav>
                                      </p:tavLst>
                                    </p:anim>
                                    <p:anim calcmode="lin" valueType="num">
                                      <p:cBhvr>
                                        <p:cTn id="7" dur="5000"/>
                                        <p:tgtEl>
                                          <p:spTgt spid="21519"/>
                                        </p:tgtEl>
                                        <p:attrNameLst>
                                          <p:attrName>ppt_h</p:attrName>
                                        </p:attrNameLst>
                                      </p:cBhvr>
                                      <p:tavLst>
                                        <p:tav tm="0">
                                          <p:val>
                                            <p:strVal val="ppt_h"/>
                                          </p:val>
                                        </p:tav>
                                        <p:tav tm="100000">
                                          <p:val>
                                            <p:strVal val="ppt_h"/>
                                          </p:val>
                                        </p:tav>
                                      </p:tavLst>
                                    </p:anim>
                                    <p:animEffect transition="out" filter="fade">
                                      <p:cBhvr>
                                        <p:cTn id="8" dur="5000"/>
                                        <p:tgtEl>
                                          <p:spTgt spid="21519"/>
                                        </p:tgtEl>
                                      </p:cBhvr>
                                    </p:animEffect>
                                    <p:set>
                                      <p:cBhvr>
                                        <p:cTn id="9" dur="1" fill="hold">
                                          <p:stCondLst>
                                            <p:cond delay="4999"/>
                                          </p:stCondLst>
                                        </p:cTn>
                                        <p:tgtEl>
                                          <p:spTgt spid="21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516"/>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amond(in)">
                                      <p:cBhvr>
                                        <p:cTn id="15" dur="2000"/>
                                        <p:tgtEl>
                                          <p:spTgt spid="21509"/>
                                        </p:tgtEl>
                                      </p:cBhvr>
                                    </p:animEffect>
                                  </p:childTnLst>
                                </p:cTn>
                              </p:par>
                            </p:childTnLst>
                          </p:cTn>
                        </p:par>
                      </p:childTnLst>
                    </p:cTn>
                  </p:par>
                </p:childTnLst>
              </p:cTn>
              <p:nextCondLst>
                <p:cond evt="onClick" delay="0">
                  <p:tgtEl>
                    <p:spTgt spid="21516"/>
                  </p:tgtEl>
                </p:cond>
              </p:nextCondLst>
            </p:seq>
            <p:seq concurrent="1" nextAc="seek">
              <p:cTn id="16" restart="whenNotActive" fill="hold" evtFilter="cancelBubble" nodeType="interactiveSeq">
                <p:stCondLst>
                  <p:cond evt="onClick" delay="0">
                    <p:tgtEl>
                      <p:spTgt spid="21515"/>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diamond(in)">
                                      <p:cBhvr>
                                        <p:cTn id="21" dur="2000"/>
                                        <p:tgtEl>
                                          <p:spTgt spid="21508"/>
                                        </p:tgtEl>
                                      </p:cBhvr>
                                    </p:animEffect>
                                  </p:childTnLst>
                                </p:cTn>
                              </p:par>
                            </p:childTnLst>
                          </p:cTn>
                        </p:par>
                      </p:childTnLst>
                    </p:cTn>
                  </p:par>
                </p:childTnLst>
              </p:cTn>
              <p:nextCondLst>
                <p:cond evt="onClick" delay="0">
                  <p:tgtEl>
                    <p:spTgt spid="21515"/>
                  </p:tgtEl>
                </p:cond>
              </p:nextCondLst>
            </p:seq>
            <p:seq concurrent="1" nextAc="seek">
              <p:cTn id="22" restart="whenNotActive" fill="hold" evtFilter="cancelBubble" nodeType="interactiveSeq">
                <p:stCondLst>
                  <p:cond evt="onClick" delay="0">
                    <p:tgtEl>
                      <p:spTgt spid="21514"/>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diamond(in)">
                                      <p:cBhvr>
                                        <p:cTn id="27" dur="2000"/>
                                        <p:tgtEl>
                                          <p:spTgt spid="21506"/>
                                        </p:tgtEl>
                                      </p:cBhvr>
                                    </p:animEffect>
                                  </p:childTnLst>
                                </p:cTn>
                              </p:par>
                            </p:childTnLst>
                          </p:cTn>
                        </p:par>
                      </p:childTnLst>
                    </p:cTn>
                  </p:par>
                </p:childTnLst>
              </p:cTn>
              <p:nextCondLst>
                <p:cond evt="onClick" delay="0">
                  <p:tgtEl>
                    <p:spTgt spid="21514"/>
                  </p:tgtEl>
                </p:cond>
              </p:nextCondLst>
            </p:seq>
            <p:seq concurrent="1" nextAc="seek">
              <p:cTn id="28" restart="whenNotActive" fill="hold" evtFilter="cancelBubble" nodeType="interactiveSeq">
                <p:stCondLst>
                  <p:cond evt="onClick" delay="0">
                    <p:tgtEl>
                      <p:spTgt spid="21517"/>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1507"/>
                                        </p:tgtEl>
                                        <p:attrNameLst>
                                          <p:attrName>style.visibility</p:attrName>
                                        </p:attrNameLst>
                                      </p:cBhvr>
                                      <p:to>
                                        <p:strVal val="visible"/>
                                      </p:to>
                                    </p:set>
                                    <p:animEffect transition="in" filter="diamond(in)">
                                      <p:cBhvr>
                                        <p:cTn id="33" dur="2000"/>
                                        <p:tgtEl>
                                          <p:spTgt spid="21507"/>
                                        </p:tgtEl>
                                      </p:cBhvr>
                                    </p:animEffect>
                                  </p:childTnLst>
                                </p:cTn>
                              </p:par>
                            </p:childTnLst>
                          </p:cTn>
                        </p:par>
                      </p:childTnLst>
                    </p:cTn>
                  </p:par>
                </p:childTnLst>
              </p:cTn>
              <p:nextCondLst>
                <p:cond evt="onClick" delay="0">
                  <p:tgtEl>
                    <p:spTgt spid="21517"/>
                  </p:tgtEl>
                </p:cond>
              </p:nextCondLst>
            </p:seq>
            <p:seq concurrent="1" nextAc="seek">
              <p:cTn id="34" restart="whenNotActive" fill="hold" evtFilter="cancelBubble" nodeType="interactiveSeq">
                <p:stCondLst>
                  <p:cond evt="onClick" delay="0">
                    <p:tgtEl>
                      <p:spTgt spid="215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fade">
                                      <p:cBhvr>
                                        <p:cTn id="39" dur="2000"/>
                                        <p:tgtEl>
                                          <p:spTgt spid="21513"/>
                                        </p:tgtEl>
                                      </p:cBhvr>
                                    </p:animEffect>
                                  </p:childTnLst>
                                </p:cTn>
                              </p:par>
                            </p:childTnLst>
                          </p:cTn>
                        </p:par>
                      </p:childTnLst>
                    </p:cTn>
                  </p:par>
                </p:childTnLst>
              </p:cTn>
              <p:nextCondLst>
                <p:cond evt="onClick" delay="0">
                  <p:tgtEl>
                    <p:spTgt spid="21510"/>
                  </p:tgtEl>
                </p:cond>
              </p:nextCondLst>
            </p:seq>
          </p:childTnLst>
        </p:cTn>
      </p:par>
    </p:tnLst>
    <p:bldLst>
      <p:bldP spid="21506" grpId="0" animBg="1"/>
      <p:bldP spid="21507" grpId="0" animBg="1"/>
      <p:bldP spid="21508" grpId="0" animBg="1"/>
      <p:bldP spid="21509" grpId="0" animBg="1"/>
      <p:bldP spid="21513" grpId="0" animBg="1"/>
      <p:bldP spid="2151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7"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8"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09"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1510"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7703" name="Szöveg helye 3"/>
          <p:cNvSpPr txBox="1">
            <a:spLocks/>
          </p:cNvSpPr>
          <p:nvPr/>
        </p:nvSpPr>
        <p:spPr bwMode="auto">
          <a:xfrm>
            <a:off x="900113" y="2924175"/>
            <a:ext cx="7632700" cy="649288"/>
          </a:xfrm>
          <a:prstGeom prst="rect">
            <a:avLst/>
          </a:prstGeom>
          <a:noFill/>
          <a:ln w="9525">
            <a:noFill/>
            <a:miter lim="800000"/>
            <a:headEnd/>
            <a:tailEnd/>
          </a:ln>
        </p:spPr>
        <p:txBody>
          <a:bodyPr/>
          <a:lstStyle/>
          <a:p>
            <a:pPr>
              <a:lnSpc>
                <a:spcPts val="2600"/>
              </a:lnSpc>
              <a:spcBef>
                <a:spcPct val="20000"/>
              </a:spcBef>
              <a:buFont typeface="Arial" charset="0"/>
              <a:buNone/>
            </a:pPr>
            <a:r>
              <a:rPr lang="hu-HU" b="1">
                <a:solidFill>
                  <a:srgbClr val="000000"/>
                </a:solidFill>
              </a:rPr>
              <a:t>Melyik összefüggés igaz az alábbiak közül? </a:t>
            </a:r>
          </a:p>
        </p:txBody>
      </p:sp>
      <p:sp>
        <p:nvSpPr>
          <p:cNvPr id="157704"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21513" name="Freeform 9"/>
          <p:cNvSpPr>
            <a:spLocks/>
          </p:cNvSpPr>
          <p:nvPr/>
        </p:nvSpPr>
        <p:spPr bwMode="auto">
          <a:xfrm>
            <a:off x="536575"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21514" name="Szöveg helye 3"/>
          <p:cNvSpPr txBox="1">
            <a:spLocks/>
          </p:cNvSpPr>
          <p:nvPr/>
        </p:nvSpPr>
        <p:spPr bwMode="auto">
          <a:xfrm>
            <a:off x="5889625" y="4652963"/>
            <a:ext cx="2354263"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tg 1 &lt; tg 2 &lt; tg 3</a:t>
            </a:r>
          </a:p>
        </p:txBody>
      </p:sp>
      <p:sp>
        <p:nvSpPr>
          <p:cNvPr id="21515" name="Szöveg helye 3"/>
          <p:cNvSpPr txBox="1">
            <a:spLocks/>
          </p:cNvSpPr>
          <p:nvPr/>
        </p:nvSpPr>
        <p:spPr bwMode="auto">
          <a:xfrm>
            <a:off x="684213" y="6092825"/>
            <a:ext cx="2374900"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tg 1 &lt; tg 3 &lt; tg 2</a:t>
            </a:r>
            <a:endParaRPr lang="hu-HU" sz="1400">
              <a:solidFill>
                <a:srgbClr val="000000"/>
              </a:solidFill>
              <a:latin typeface="Calibri" pitchFamily="34" charset="0"/>
            </a:endParaRPr>
          </a:p>
        </p:txBody>
      </p:sp>
      <p:sp>
        <p:nvSpPr>
          <p:cNvPr id="21516" name="Szöveg helye 3">
            <a:hlinkClick r:id="" action="ppaction://noaction" highlightClick="1"/>
          </p:cNvPr>
          <p:cNvSpPr txBox="1">
            <a:spLocks/>
          </p:cNvSpPr>
          <p:nvPr/>
        </p:nvSpPr>
        <p:spPr bwMode="auto">
          <a:xfrm>
            <a:off x="684213" y="4652963"/>
            <a:ext cx="25193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tg 2 &lt; tg 3 &lt; tg 1</a:t>
            </a:r>
          </a:p>
        </p:txBody>
      </p:sp>
      <p:sp>
        <p:nvSpPr>
          <p:cNvPr id="21517" name="Szöveg helye 3"/>
          <p:cNvSpPr txBox="1">
            <a:spLocks/>
          </p:cNvSpPr>
          <p:nvPr/>
        </p:nvSpPr>
        <p:spPr bwMode="auto">
          <a:xfrm>
            <a:off x="5889625" y="6094413"/>
            <a:ext cx="2282825"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tg 3 &lt; tg 2 &lt; tg 1</a:t>
            </a:r>
            <a:endParaRPr lang="hu-HU" sz="1400">
              <a:solidFill>
                <a:srgbClr val="000000"/>
              </a:solidFill>
              <a:latin typeface="Calibri" pitchFamily="34" charset="0"/>
            </a:endParaRPr>
          </a:p>
        </p:txBody>
      </p:sp>
      <p:sp>
        <p:nvSpPr>
          <p:cNvPr id="21519" name="Oval 15"/>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7711"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7712"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7713"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21519"/>
                                        </p:tgtEl>
                                        <p:attrNameLst>
                                          <p:attrName>ppt_w</p:attrName>
                                        </p:attrNameLst>
                                      </p:cBhvr>
                                      <p:tavLst>
                                        <p:tav tm="0">
                                          <p:val>
                                            <p:strVal val="ppt_w"/>
                                          </p:val>
                                        </p:tav>
                                        <p:tav tm="100000">
                                          <p:val>
                                            <p:strVal val="ppt_w*0.70"/>
                                          </p:val>
                                        </p:tav>
                                      </p:tavLst>
                                    </p:anim>
                                    <p:anim calcmode="lin" valueType="num">
                                      <p:cBhvr>
                                        <p:cTn id="7" dur="5000"/>
                                        <p:tgtEl>
                                          <p:spTgt spid="21519"/>
                                        </p:tgtEl>
                                        <p:attrNameLst>
                                          <p:attrName>ppt_h</p:attrName>
                                        </p:attrNameLst>
                                      </p:cBhvr>
                                      <p:tavLst>
                                        <p:tav tm="0">
                                          <p:val>
                                            <p:strVal val="ppt_h"/>
                                          </p:val>
                                        </p:tav>
                                        <p:tav tm="100000">
                                          <p:val>
                                            <p:strVal val="ppt_h"/>
                                          </p:val>
                                        </p:tav>
                                      </p:tavLst>
                                    </p:anim>
                                    <p:animEffect transition="out" filter="fade">
                                      <p:cBhvr>
                                        <p:cTn id="8" dur="5000"/>
                                        <p:tgtEl>
                                          <p:spTgt spid="21519"/>
                                        </p:tgtEl>
                                      </p:cBhvr>
                                    </p:animEffect>
                                    <p:set>
                                      <p:cBhvr>
                                        <p:cTn id="9" dur="1" fill="hold">
                                          <p:stCondLst>
                                            <p:cond delay="4999"/>
                                          </p:stCondLst>
                                        </p:cTn>
                                        <p:tgtEl>
                                          <p:spTgt spid="21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516"/>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amond(in)">
                                      <p:cBhvr>
                                        <p:cTn id="15" dur="2000"/>
                                        <p:tgtEl>
                                          <p:spTgt spid="21509"/>
                                        </p:tgtEl>
                                      </p:cBhvr>
                                    </p:animEffect>
                                  </p:childTnLst>
                                </p:cTn>
                              </p:par>
                            </p:childTnLst>
                          </p:cTn>
                        </p:par>
                      </p:childTnLst>
                    </p:cTn>
                  </p:par>
                </p:childTnLst>
              </p:cTn>
              <p:nextCondLst>
                <p:cond evt="onClick" delay="0">
                  <p:tgtEl>
                    <p:spTgt spid="21516"/>
                  </p:tgtEl>
                </p:cond>
              </p:nextCondLst>
            </p:seq>
            <p:seq concurrent="1" nextAc="seek">
              <p:cTn id="16" restart="whenNotActive" fill="hold" evtFilter="cancelBubble" nodeType="interactiveSeq">
                <p:stCondLst>
                  <p:cond evt="onClick" delay="0">
                    <p:tgtEl>
                      <p:spTgt spid="21515"/>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diamond(in)">
                                      <p:cBhvr>
                                        <p:cTn id="21" dur="2000"/>
                                        <p:tgtEl>
                                          <p:spTgt spid="21508"/>
                                        </p:tgtEl>
                                      </p:cBhvr>
                                    </p:animEffect>
                                  </p:childTnLst>
                                </p:cTn>
                              </p:par>
                            </p:childTnLst>
                          </p:cTn>
                        </p:par>
                      </p:childTnLst>
                    </p:cTn>
                  </p:par>
                </p:childTnLst>
              </p:cTn>
              <p:nextCondLst>
                <p:cond evt="onClick" delay="0">
                  <p:tgtEl>
                    <p:spTgt spid="21515"/>
                  </p:tgtEl>
                </p:cond>
              </p:nextCondLst>
            </p:seq>
            <p:seq concurrent="1" nextAc="seek">
              <p:cTn id="22" restart="whenNotActive" fill="hold" evtFilter="cancelBubble" nodeType="interactiveSeq">
                <p:stCondLst>
                  <p:cond evt="onClick" delay="0">
                    <p:tgtEl>
                      <p:spTgt spid="21514"/>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diamond(in)">
                                      <p:cBhvr>
                                        <p:cTn id="27" dur="2000"/>
                                        <p:tgtEl>
                                          <p:spTgt spid="21506"/>
                                        </p:tgtEl>
                                      </p:cBhvr>
                                    </p:animEffect>
                                  </p:childTnLst>
                                </p:cTn>
                              </p:par>
                            </p:childTnLst>
                          </p:cTn>
                        </p:par>
                      </p:childTnLst>
                    </p:cTn>
                  </p:par>
                </p:childTnLst>
              </p:cTn>
              <p:nextCondLst>
                <p:cond evt="onClick" delay="0">
                  <p:tgtEl>
                    <p:spTgt spid="21514"/>
                  </p:tgtEl>
                </p:cond>
              </p:nextCondLst>
            </p:seq>
            <p:seq concurrent="1" nextAc="seek">
              <p:cTn id="28" restart="whenNotActive" fill="hold" evtFilter="cancelBubble" nodeType="interactiveSeq">
                <p:stCondLst>
                  <p:cond evt="onClick" delay="0">
                    <p:tgtEl>
                      <p:spTgt spid="21517"/>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1507"/>
                                        </p:tgtEl>
                                        <p:attrNameLst>
                                          <p:attrName>style.visibility</p:attrName>
                                        </p:attrNameLst>
                                      </p:cBhvr>
                                      <p:to>
                                        <p:strVal val="visible"/>
                                      </p:to>
                                    </p:set>
                                    <p:animEffect transition="in" filter="diamond(in)">
                                      <p:cBhvr>
                                        <p:cTn id="33" dur="2000"/>
                                        <p:tgtEl>
                                          <p:spTgt spid="21507"/>
                                        </p:tgtEl>
                                      </p:cBhvr>
                                    </p:animEffect>
                                  </p:childTnLst>
                                </p:cTn>
                              </p:par>
                            </p:childTnLst>
                          </p:cTn>
                        </p:par>
                      </p:childTnLst>
                    </p:cTn>
                  </p:par>
                </p:childTnLst>
              </p:cTn>
              <p:nextCondLst>
                <p:cond evt="onClick" delay="0">
                  <p:tgtEl>
                    <p:spTgt spid="21517"/>
                  </p:tgtEl>
                </p:cond>
              </p:nextCondLst>
            </p:seq>
            <p:seq concurrent="1" nextAc="seek">
              <p:cTn id="34" restart="whenNotActive" fill="hold" evtFilter="cancelBubble" nodeType="interactiveSeq">
                <p:stCondLst>
                  <p:cond evt="onClick" delay="0">
                    <p:tgtEl>
                      <p:spTgt spid="215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fade">
                                      <p:cBhvr>
                                        <p:cTn id="39" dur="2000"/>
                                        <p:tgtEl>
                                          <p:spTgt spid="21513"/>
                                        </p:tgtEl>
                                      </p:cBhvr>
                                    </p:animEffect>
                                  </p:childTnLst>
                                </p:cTn>
                              </p:par>
                            </p:childTnLst>
                          </p:cTn>
                        </p:par>
                      </p:childTnLst>
                    </p:cTn>
                  </p:par>
                </p:childTnLst>
              </p:cTn>
              <p:nextCondLst>
                <p:cond evt="onClick" delay="0">
                  <p:tgtEl>
                    <p:spTgt spid="21510"/>
                  </p:tgtEl>
                </p:cond>
              </p:nextCondLst>
            </p:seq>
          </p:childTnLst>
        </p:cTn>
      </p:par>
    </p:tnLst>
    <p:bldLst>
      <p:bldP spid="21506" grpId="0" animBg="1"/>
      <p:bldP spid="21507" grpId="0" animBg="1"/>
      <p:bldP spid="21508" grpId="0" animBg="1"/>
      <p:bldP spid="21509" grpId="0" animBg="1"/>
      <p:bldP spid="21513" grpId="0" animBg="1"/>
      <p:bldP spid="2151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1"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2"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3"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4"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8727" name="Szöveg helye 3"/>
          <p:cNvSpPr txBox="1">
            <a:spLocks/>
          </p:cNvSpPr>
          <p:nvPr/>
        </p:nvSpPr>
        <p:spPr bwMode="auto">
          <a:xfrm>
            <a:off x="900113" y="2779713"/>
            <a:ext cx="7632700" cy="936625"/>
          </a:xfrm>
          <a:prstGeom prst="rect">
            <a:avLst/>
          </a:prstGeom>
          <a:noFill/>
          <a:ln w="9525">
            <a:noFill/>
            <a:miter lim="800000"/>
            <a:headEnd/>
            <a:tailEnd/>
          </a:ln>
        </p:spPr>
        <p:txBody>
          <a:bodyPr/>
          <a:lstStyle/>
          <a:p>
            <a:pPr>
              <a:lnSpc>
                <a:spcPts val="2600"/>
              </a:lnSpc>
              <a:spcBef>
                <a:spcPct val="20000"/>
              </a:spcBef>
              <a:buFont typeface="Arial" charset="0"/>
              <a:buNone/>
            </a:pPr>
            <a:r>
              <a:rPr lang="hu-HU" b="1">
                <a:solidFill>
                  <a:srgbClr val="000000"/>
                </a:solidFill>
              </a:rPr>
              <a:t>Melyik állítás igaz az alábbiak közül a pozitív valós számokon értelmezett  </a:t>
            </a:r>
            <a:r>
              <a:rPr lang="hu-HU" b="1" i="1">
                <a:solidFill>
                  <a:srgbClr val="000000"/>
                </a:solidFill>
              </a:rPr>
              <a:t>f</a:t>
            </a:r>
            <a:r>
              <a:rPr lang="en-US" b="1" i="1">
                <a:solidFill>
                  <a:srgbClr val="000000"/>
                </a:solidFill>
              </a:rPr>
              <a:t> </a:t>
            </a:r>
            <a:r>
              <a:rPr lang="hu-HU" b="1">
                <a:solidFill>
                  <a:srgbClr val="000000"/>
                </a:solidFill>
              </a:rPr>
              <a:t>(</a:t>
            </a:r>
            <a:r>
              <a:rPr lang="hu-HU" b="1" i="1">
                <a:solidFill>
                  <a:srgbClr val="000000"/>
                </a:solidFill>
              </a:rPr>
              <a:t>x</a:t>
            </a:r>
            <a:r>
              <a:rPr lang="hu-HU" b="1">
                <a:solidFill>
                  <a:srgbClr val="000000"/>
                </a:solidFill>
              </a:rPr>
              <a:t>) = </a:t>
            </a:r>
            <a:r>
              <a:rPr lang="en-US" b="1">
                <a:solidFill>
                  <a:srgbClr val="000000"/>
                </a:solidFill>
              </a:rPr>
              <a:t>{lg </a:t>
            </a:r>
            <a:r>
              <a:rPr lang="en-US" b="1" i="1">
                <a:solidFill>
                  <a:srgbClr val="000000"/>
                </a:solidFill>
              </a:rPr>
              <a:t>x</a:t>
            </a:r>
            <a:r>
              <a:rPr lang="en-US" b="1">
                <a:solidFill>
                  <a:srgbClr val="000000"/>
                </a:solidFill>
              </a:rPr>
              <a:t>}</a:t>
            </a:r>
            <a:r>
              <a:rPr lang="hu-HU" b="1">
                <a:solidFill>
                  <a:srgbClr val="000000"/>
                </a:solidFill>
              </a:rPr>
              <a:t>  függvényre?</a:t>
            </a:r>
          </a:p>
        </p:txBody>
      </p:sp>
      <p:sp>
        <p:nvSpPr>
          <p:cNvPr id="158728"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22537" name="Freeform 9"/>
          <p:cNvSpPr>
            <a:spLocks/>
          </p:cNvSpPr>
          <p:nvPr/>
        </p:nvSpPr>
        <p:spPr bwMode="auto">
          <a:xfrm>
            <a:off x="468313"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22538" name="Szöveg helye 3"/>
          <p:cNvSpPr txBox="1">
            <a:spLocks/>
          </p:cNvSpPr>
          <p:nvPr/>
        </p:nvSpPr>
        <p:spPr bwMode="auto">
          <a:xfrm>
            <a:off x="5889625" y="4652963"/>
            <a:ext cx="27146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a:t>
            </a:r>
            <a:r>
              <a:rPr lang="hu-HU" sz="1400" b="1">
                <a:solidFill>
                  <a:srgbClr val="000000"/>
                </a:solidFill>
              </a:rPr>
              <a:t>Nincs</a:t>
            </a:r>
            <a:r>
              <a:rPr lang="en-US" sz="1400" b="1">
                <a:solidFill>
                  <a:srgbClr val="000000"/>
                </a:solidFill>
              </a:rPr>
              <a:t> </a:t>
            </a:r>
            <a:r>
              <a:rPr lang="hu-HU" sz="1400" b="1">
                <a:solidFill>
                  <a:srgbClr val="000000"/>
                </a:solidFill>
              </a:rPr>
              <a:t>nullhelye</a:t>
            </a:r>
          </a:p>
        </p:txBody>
      </p:sp>
      <p:sp>
        <p:nvSpPr>
          <p:cNvPr id="22539" name="Szöveg helye 3"/>
          <p:cNvSpPr txBox="1">
            <a:spLocks/>
          </p:cNvSpPr>
          <p:nvPr/>
        </p:nvSpPr>
        <p:spPr bwMode="auto">
          <a:xfrm>
            <a:off x="684213" y="6092825"/>
            <a:ext cx="302418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a:t>
            </a:r>
            <a:r>
              <a:rPr lang="hu-HU" sz="1400" b="1">
                <a:solidFill>
                  <a:srgbClr val="000000"/>
                </a:solidFill>
              </a:rPr>
              <a:t>Szig. mon. növekvő</a:t>
            </a:r>
            <a:endParaRPr lang="hu-HU" sz="1400" b="1">
              <a:solidFill>
                <a:srgbClr val="000000"/>
              </a:solidFill>
              <a:latin typeface="Calibri" pitchFamily="34" charset="0"/>
            </a:endParaRPr>
          </a:p>
        </p:txBody>
      </p:sp>
      <p:sp>
        <p:nvSpPr>
          <p:cNvPr id="22540" name="Szöveg helye 3">
            <a:hlinkClick r:id="" action="ppaction://noaction" highlightClick="1"/>
          </p:cNvPr>
          <p:cNvSpPr txBox="1">
            <a:spLocks/>
          </p:cNvSpPr>
          <p:nvPr/>
        </p:nvSpPr>
        <p:spPr bwMode="auto">
          <a:xfrm>
            <a:off x="684213" y="4652963"/>
            <a:ext cx="31670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a:t>
            </a:r>
            <a:r>
              <a:rPr lang="hu-HU" sz="1400" b="1">
                <a:solidFill>
                  <a:srgbClr val="000000"/>
                </a:solidFill>
              </a:rPr>
              <a:t>Vé</a:t>
            </a:r>
            <a:r>
              <a:rPr lang="en-US" sz="1400" b="1">
                <a:solidFill>
                  <a:srgbClr val="000000"/>
                </a:solidFill>
              </a:rPr>
              <a:t>gtelen sok </a:t>
            </a:r>
            <a:r>
              <a:rPr lang="hu-HU" sz="1400" b="1">
                <a:solidFill>
                  <a:srgbClr val="000000"/>
                </a:solidFill>
              </a:rPr>
              <a:t>nullhelye van</a:t>
            </a:r>
          </a:p>
        </p:txBody>
      </p:sp>
      <p:sp>
        <p:nvSpPr>
          <p:cNvPr id="22541" name="Szöveg helye 3"/>
          <p:cNvSpPr txBox="1">
            <a:spLocks/>
          </p:cNvSpPr>
          <p:nvPr/>
        </p:nvSpPr>
        <p:spPr bwMode="auto">
          <a:xfrm>
            <a:off x="5889625" y="6094413"/>
            <a:ext cx="2786063"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a:t>
            </a:r>
            <a:r>
              <a:rPr lang="hu-HU" sz="1400" b="1">
                <a:solidFill>
                  <a:srgbClr val="000000"/>
                </a:solidFill>
              </a:rPr>
              <a:t>Nincs minimuma</a:t>
            </a:r>
            <a:endParaRPr lang="hu-HU" sz="1400" b="1">
              <a:solidFill>
                <a:srgbClr val="000000"/>
              </a:solidFill>
              <a:latin typeface="Calibri" pitchFamily="34" charset="0"/>
            </a:endParaRPr>
          </a:p>
        </p:txBody>
      </p:sp>
      <p:sp>
        <p:nvSpPr>
          <p:cNvPr id="22543" name="Oval 15"/>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8735"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8736"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8737"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22543"/>
                                        </p:tgtEl>
                                        <p:attrNameLst>
                                          <p:attrName>ppt_w</p:attrName>
                                        </p:attrNameLst>
                                      </p:cBhvr>
                                      <p:tavLst>
                                        <p:tav tm="0">
                                          <p:val>
                                            <p:strVal val="ppt_w"/>
                                          </p:val>
                                        </p:tav>
                                        <p:tav tm="100000">
                                          <p:val>
                                            <p:strVal val="ppt_w*0.70"/>
                                          </p:val>
                                        </p:tav>
                                      </p:tavLst>
                                    </p:anim>
                                    <p:anim calcmode="lin" valueType="num">
                                      <p:cBhvr>
                                        <p:cTn id="7" dur="5000"/>
                                        <p:tgtEl>
                                          <p:spTgt spid="22543"/>
                                        </p:tgtEl>
                                        <p:attrNameLst>
                                          <p:attrName>ppt_h</p:attrName>
                                        </p:attrNameLst>
                                      </p:cBhvr>
                                      <p:tavLst>
                                        <p:tav tm="0">
                                          <p:val>
                                            <p:strVal val="ppt_h"/>
                                          </p:val>
                                        </p:tav>
                                        <p:tav tm="100000">
                                          <p:val>
                                            <p:strVal val="ppt_h"/>
                                          </p:val>
                                        </p:tav>
                                      </p:tavLst>
                                    </p:anim>
                                    <p:animEffect transition="out" filter="fade">
                                      <p:cBhvr>
                                        <p:cTn id="8" dur="5000"/>
                                        <p:tgtEl>
                                          <p:spTgt spid="22543"/>
                                        </p:tgtEl>
                                      </p:cBhvr>
                                    </p:animEffect>
                                    <p:set>
                                      <p:cBhvr>
                                        <p:cTn id="9" dur="1" fill="hold">
                                          <p:stCondLst>
                                            <p:cond delay="4999"/>
                                          </p:stCondLst>
                                        </p:cTn>
                                        <p:tgtEl>
                                          <p:spTgt spid="22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540"/>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diamond(in)">
                                      <p:cBhvr>
                                        <p:cTn id="15" dur="2000"/>
                                        <p:tgtEl>
                                          <p:spTgt spid="22533"/>
                                        </p:tgtEl>
                                      </p:cBhvr>
                                    </p:animEffect>
                                  </p:childTnLst>
                                </p:cTn>
                              </p:par>
                            </p:childTnLst>
                          </p:cTn>
                        </p:par>
                      </p:childTnLst>
                    </p:cTn>
                  </p:par>
                </p:childTnLst>
              </p:cTn>
              <p:nextCondLst>
                <p:cond evt="onClick" delay="0">
                  <p:tgtEl>
                    <p:spTgt spid="22540"/>
                  </p:tgtEl>
                </p:cond>
              </p:nextCondLst>
            </p:seq>
            <p:seq concurrent="1" nextAc="seek">
              <p:cTn id="16" restart="whenNotActive" fill="hold" evtFilter="cancelBubble" nodeType="interactiveSeq">
                <p:stCondLst>
                  <p:cond evt="onClick" delay="0">
                    <p:tgtEl>
                      <p:spTgt spid="22539"/>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diamond(in)">
                                      <p:cBhvr>
                                        <p:cTn id="21" dur="2000"/>
                                        <p:tgtEl>
                                          <p:spTgt spid="22532"/>
                                        </p:tgtEl>
                                      </p:cBhvr>
                                    </p:animEffect>
                                  </p:childTnLst>
                                </p:cTn>
                              </p:par>
                            </p:childTnLst>
                          </p:cTn>
                        </p:par>
                      </p:childTnLst>
                    </p:cTn>
                  </p:par>
                </p:childTnLst>
              </p:cTn>
              <p:nextCondLst>
                <p:cond evt="onClick" delay="0">
                  <p:tgtEl>
                    <p:spTgt spid="22539"/>
                  </p:tgtEl>
                </p:cond>
              </p:nextCondLst>
            </p:seq>
            <p:seq concurrent="1" nextAc="seek">
              <p:cTn id="22" restart="whenNotActive" fill="hold" evtFilter="cancelBubble" nodeType="interactiveSeq">
                <p:stCondLst>
                  <p:cond evt="onClick" delay="0">
                    <p:tgtEl>
                      <p:spTgt spid="22538"/>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diamond(in)">
                                      <p:cBhvr>
                                        <p:cTn id="27" dur="2000"/>
                                        <p:tgtEl>
                                          <p:spTgt spid="22530"/>
                                        </p:tgtEl>
                                      </p:cBhvr>
                                    </p:animEffect>
                                  </p:childTnLst>
                                </p:cTn>
                              </p:par>
                            </p:childTnLst>
                          </p:cTn>
                        </p:par>
                      </p:childTnLst>
                    </p:cTn>
                  </p:par>
                </p:childTnLst>
              </p:cTn>
              <p:nextCondLst>
                <p:cond evt="onClick" delay="0">
                  <p:tgtEl>
                    <p:spTgt spid="22538"/>
                  </p:tgtEl>
                </p:cond>
              </p:nextCondLst>
            </p:seq>
            <p:seq concurrent="1" nextAc="seek">
              <p:cTn id="28" restart="whenNotActive" fill="hold" evtFilter="cancelBubble" nodeType="interactiveSeq">
                <p:stCondLst>
                  <p:cond evt="onClick" delay="0">
                    <p:tgtEl>
                      <p:spTgt spid="22541"/>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2531"/>
                                        </p:tgtEl>
                                        <p:attrNameLst>
                                          <p:attrName>style.visibility</p:attrName>
                                        </p:attrNameLst>
                                      </p:cBhvr>
                                      <p:to>
                                        <p:strVal val="visible"/>
                                      </p:to>
                                    </p:set>
                                    <p:animEffect transition="in" filter="diamond(in)">
                                      <p:cBhvr>
                                        <p:cTn id="33" dur="2000"/>
                                        <p:tgtEl>
                                          <p:spTgt spid="22531"/>
                                        </p:tgtEl>
                                      </p:cBhvr>
                                    </p:animEffect>
                                  </p:childTnLst>
                                </p:cTn>
                              </p:par>
                            </p:childTnLst>
                          </p:cTn>
                        </p:par>
                      </p:childTnLst>
                    </p:cTn>
                  </p:par>
                </p:childTnLst>
              </p:cTn>
              <p:nextCondLst>
                <p:cond evt="onClick" delay="0">
                  <p:tgtEl>
                    <p:spTgt spid="22541"/>
                  </p:tgtEl>
                </p:cond>
              </p:nextCondLst>
            </p:seq>
            <p:seq concurrent="1" nextAc="seek">
              <p:cTn id="34" restart="whenNotActive" fill="hold" evtFilter="cancelBubble" nodeType="interactiveSeq">
                <p:stCondLst>
                  <p:cond evt="onClick" delay="0">
                    <p:tgtEl>
                      <p:spTgt spid="22534"/>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537"/>
                                        </p:tgtEl>
                                        <p:attrNameLst>
                                          <p:attrName>style.visibility</p:attrName>
                                        </p:attrNameLst>
                                      </p:cBhvr>
                                      <p:to>
                                        <p:strVal val="visible"/>
                                      </p:to>
                                    </p:set>
                                    <p:animEffect transition="in" filter="fade">
                                      <p:cBhvr>
                                        <p:cTn id="39" dur="2000"/>
                                        <p:tgtEl>
                                          <p:spTgt spid="22537"/>
                                        </p:tgtEl>
                                      </p:cBhvr>
                                    </p:animEffect>
                                  </p:childTnLst>
                                </p:cTn>
                              </p:par>
                            </p:childTnLst>
                          </p:cTn>
                        </p:par>
                      </p:childTnLst>
                    </p:cTn>
                  </p:par>
                </p:childTnLst>
              </p:cTn>
              <p:nextCondLst>
                <p:cond evt="onClick" delay="0">
                  <p:tgtEl>
                    <p:spTgt spid="22534"/>
                  </p:tgtEl>
                </p:cond>
              </p:nextCondLst>
            </p:seq>
          </p:childTnLst>
        </p:cTn>
      </p:par>
    </p:tnLst>
    <p:bldLst>
      <p:bldP spid="22530" grpId="0" animBg="1"/>
      <p:bldP spid="22531" grpId="0" animBg="1"/>
      <p:bldP spid="22532" grpId="0" animBg="1"/>
      <p:bldP spid="22533" grpId="0" animBg="1"/>
      <p:bldP spid="22537" grpId="0" animBg="1"/>
      <p:bldP spid="2254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1"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2"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3"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2534"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59751" name="Szöveg helye 3"/>
          <p:cNvSpPr txBox="1">
            <a:spLocks/>
          </p:cNvSpPr>
          <p:nvPr/>
        </p:nvSpPr>
        <p:spPr bwMode="auto">
          <a:xfrm>
            <a:off x="900113" y="2779713"/>
            <a:ext cx="7632700" cy="936625"/>
          </a:xfrm>
          <a:prstGeom prst="rect">
            <a:avLst/>
          </a:prstGeom>
          <a:noFill/>
          <a:ln w="9525">
            <a:noFill/>
            <a:miter lim="800000"/>
            <a:headEnd/>
            <a:tailEnd/>
          </a:ln>
        </p:spPr>
        <p:txBody>
          <a:bodyPr/>
          <a:lstStyle/>
          <a:p>
            <a:pPr>
              <a:lnSpc>
                <a:spcPts val="2600"/>
              </a:lnSpc>
              <a:spcBef>
                <a:spcPct val="20000"/>
              </a:spcBef>
              <a:buFont typeface="Arial" charset="0"/>
              <a:buNone/>
            </a:pPr>
            <a:r>
              <a:rPr lang="hu-HU" b="1">
                <a:solidFill>
                  <a:srgbClr val="000000"/>
                </a:solidFill>
              </a:rPr>
              <a:t>Melyik állítás igaz az alábbiak közül a pozitív valós számokon értelmezett  </a:t>
            </a:r>
            <a:r>
              <a:rPr lang="hu-HU" b="1" i="1">
                <a:solidFill>
                  <a:srgbClr val="000000"/>
                </a:solidFill>
              </a:rPr>
              <a:t>f</a:t>
            </a:r>
            <a:r>
              <a:rPr lang="en-US" b="1" i="1">
                <a:solidFill>
                  <a:srgbClr val="000000"/>
                </a:solidFill>
              </a:rPr>
              <a:t> </a:t>
            </a:r>
            <a:r>
              <a:rPr lang="hu-HU" b="1">
                <a:solidFill>
                  <a:srgbClr val="000000"/>
                </a:solidFill>
              </a:rPr>
              <a:t>(</a:t>
            </a:r>
            <a:r>
              <a:rPr lang="hu-HU" b="1" i="1">
                <a:solidFill>
                  <a:srgbClr val="000000"/>
                </a:solidFill>
              </a:rPr>
              <a:t>x</a:t>
            </a:r>
            <a:r>
              <a:rPr lang="hu-HU" b="1">
                <a:solidFill>
                  <a:srgbClr val="000000"/>
                </a:solidFill>
              </a:rPr>
              <a:t>) = </a:t>
            </a:r>
            <a:r>
              <a:rPr lang="en-US" b="1">
                <a:solidFill>
                  <a:srgbClr val="000000"/>
                </a:solidFill>
              </a:rPr>
              <a:t>{lg </a:t>
            </a:r>
            <a:r>
              <a:rPr lang="en-US" b="1" i="1">
                <a:solidFill>
                  <a:srgbClr val="000000"/>
                </a:solidFill>
              </a:rPr>
              <a:t>x</a:t>
            </a:r>
            <a:r>
              <a:rPr lang="en-US" b="1">
                <a:solidFill>
                  <a:srgbClr val="000000"/>
                </a:solidFill>
              </a:rPr>
              <a:t>}</a:t>
            </a:r>
            <a:r>
              <a:rPr lang="hu-HU" b="1">
                <a:solidFill>
                  <a:srgbClr val="000000"/>
                </a:solidFill>
              </a:rPr>
              <a:t>  függvényre?</a:t>
            </a:r>
          </a:p>
        </p:txBody>
      </p:sp>
      <p:sp>
        <p:nvSpPr>
          <p:cNvPr id="159752"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22537" name="Freeform 9"/>
          <p:cNvSpPr>
            <a:spLocks/>
          </p:cNvSpPr>
          <p:nvPr/>
        </p:nvSpPr>
        <p:spPr bwMode="auto">
          <a:xfrm>
            <a:off x="468313" y="4541838"/>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22538" name="Szöveg helye 3"/>
          <p:cNvSpPr txBox="1">
            <a:spLocks/>
          </p:cNvSpPr>
          <p:nvPr/>
        </p:nvSpPr>
        <p:spPr bwMode="auto">
          <a:xfrm>
            <a:off x="5889625" y="4652963"/>
            <a:ext cx="2714625"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a:t>
            </a:r>
            <a:r>
              <a:rPr lang="hu-HU" sz="1400" b="1">
                <a:solidFill>
                  <a:srgbClr val="000000"/>
                </a:solidFill>
              </a:rPr>
              <a:t>Nincs</a:t>
            </a:r>
            <a:r>
              <a:rPr lang="en-US" sz="1400" b="1">
                <a:solidFill>
                  <a:srgbClr val="000000"/>
                </a:solidFill>
              </a:rPr>
              <a:t> </a:t>
            </a:r>
            <a:r>
              <a:rPr lang="hu-HU" sz="1400" b="1">
                <a:solidFill>
                  <a:srgbClr val="000000"/>
                </a:solidFill>
              </a:rPr>
              <a:t>nullhelye</a:t>
            </a:r>
          </a:p>
        </p:txBody>
      </p:sp>
      <p:sp>
        <p:nvSpPr>
          <p:cNvPr id="22539" name="Szöveg helye 3"/>
          <p:cNvSpPr txBox="1">
            <a:spLocks/>
          </p:cNvSpPr>
          <p:nvPr/>
        </p:nvSpPr>
        <p:spPr bwMode="auto">
          <a:xfrm>
            <a:off x="684213" y="6092825"/>
            <a:ext cx="302418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a:t>
            </a:r>
            <a:r>
              <a:rPr lang="hu-HU" sz="1400" b="1">
                <a:solidFill>
                  <a:srgbClr val="000000"/>
                </a:solidFill>
              </a:rPr>
              <a:t>Szig. mon. növekvő</a:t>
            </a:r>
            <a:endParaRPr lang="hu-HU" sz="1400" b="1">
              <a:solidFill>
                <a:srgbClr val="000000"/>
              </a:solidFill>
              <a:latin typeface="Calibri" pitchFamily="34" charset="0"/>
            </a:endParaRPr>
          </a:p>
        </p:txBody>
      </p:sp>
      <p:sp>
        <p:nvSpPr>
          <p:cNvPr id="22540" name="Szöveg helye 3">
            <a:hlinkClick r:id="" action="ppaction://noaction" highlightClick="1"/>
          </p:cNvPr>
          <p:cNvSpPr txBox="1">
            <a:spLocks/>
          </p:cNvSpPr>
          <p:nvPr/>
        </p:nvSpPr>
        <p:spPr bwMode="auto">
          <a:xfrm>
            <a:off x="684213" y="4652963"/>
            <a:ext cx="31670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a:t>
            </a:r>
            <a:r>
              <a:rPr lang="hu-HU" sz="1400" b="1">
                <a:solidFill>
                  <a:srgbClr val="000000"/>
                </a:solidFill>
              </a:rPr>
              <a:t>Vé</a:t>
            </a:r>
            <a:r>
              <a:rPr lang="en-US" sz="1400" b="1">
                <a:solidFill>
                  <a:srgbClr val="000000"/>
                </a:solidFill>
              </a:rPr>
              <a:t>gtelen sok </a:t>
            </a:r>
            <a:r>
              <a:rPr lang="hu-HU" sz="1400" b="1">
                <a:solidFill>
                  <a:srgbClr val="000000"/>
                </a:solidFill>
              </a:rPr>
              <a:t>nullhelye van</a:t>
            </a:r>
          </a:p>
        </p:txBody>
      </p:sp>
      <p:sp>
        <p:nvSpPr>
          <p:cNvPr id="22541" name="Szöveg helye 3"/>
          <p:cNvSpPr txBox="1">
            <a:spLocks/>
          </p:cNvSpPr>
          <p:nvPr/>
        </p:nvSpPr>
        <p:spPr bwMode="auto">
          <a:xfrm>
            <a:off x="5889625" y="6094413"/>
            <a:ext cx="2786063"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a:t>
            </a:r>
            <a:r>
              <a:rPr lang="hu-HU" sz="1400" b="1">
                <a:solidFill>
                  <a:srgbClr val="000000"/>
                </a:solidFill>
              </a:rPr>
              <a:t>Nincs minimuma</a:t>
            </a:r>
            <a:endParaRPr lang="hu-HU" sz="1400" b="1">
              <a:solidFill>
                <a:srgbClr val="000000"/>
              </a:solidFill>
              <a:latin typeface="Calibri" pitchFamily="34" charset="0"/>
            </a:endParaRPr>
          </a:p>
        </p:txBody>
      </p:sp>
      <p:sp>
        <p:nvSpPr>
          <p:cNvPr id="22543" name="Oval 15"/>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sp>
        <p:nvSpPr>
          <p:cNvPr id="159759" name="Szöveg helye 3">
            <a:hlinkClick r:id="rId2" action="ppaction://hlinksldjump"/>
          </p:cNvPr>
          <p:cNvSpPr txBox="1">
            <a:spLocks/>
          </p:cNvSpPr>
          <p:nvPr/>
        </p:nvSpPr>
        <p:spPr bwMode="auto">
          <a:xfrm>
            <a:off x="3563938" y="1125538"/>
            <a:ext cx="2016125" cy="503237"/>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59760"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59761" name="Szöveg helye 3">
            <a:hlinkClick r:id="rId3"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22543"/>
                                        </p:tgtEl>
                                        <p:attrNameLst>
                                          <p:attrName>ppt_w</p:attrName>
                                        </p:attrNameLst>
                                      </p:cBhvr>
                                      <p:tavLst>
                                        <p:tav tm="0">
                                          <p:val>
                                            <p:strVal val="ppt_w"/>
                                          </p:val>
                                        </p:tav>
                                        <p:tav tm="100000">
                                          <p:val>
                                            <p:strVal val="ppt_w*0.70"/>
                                          </p:val>
                                        </p:tav>
                                      </p:tavLst>
                                    </p:anim>
                                    <p:anim calcmode="lin" valueType="num">
                                      <p:cBhvr>
                                        <p:cTn id="7" dur="5000"/>
                                        <p:tgtEl>
                                          <p:spTgt spid="22543"/>
                                        </p:tgtEl>
                                        <p:attrNameLst>
                                          <p:attrName>ppt_h</p:attrName>
                                        </p:attrNameLst>
                                      </p:cBhvr>
                                      <p:tavLst>
                                        <p:tav tm="0">
                                          <p:val>
                                            <p:strVal val="ppt_h"/>
                                          </p:val>
                                        </p:tav>
                                        <p:tav tm="100000">
                                          <p:val>
                                            <p:strVal val="ppt_h"/>
                                          </p:val>
                                        </p:tav>
                                      </p:tavLst>
                                    </p:anim>
                                    <p:animEffect transition="out" filter="fade">
                                      <p:cBhvr>
                                        <p:cTn id="8" dur="5000"/>
                                        <p:tgtEl>
                                          <p:spTgt spid="22543"/>
                                        </p:tgtEl>
                                      </p:cBhvr>
                                    </p:animEffect>
                                    <p:set>
                                      <p:cBhvr>
                                        <p:cTn id="9" dur="1" fill="hold">
                                          <p:stCondLst>
                                            <p:cond delay="4999"/>
                                          </p:stCondLst>
                                        </p:cTn>
                                        <p:tgtEl>
                                          <p:spTgt spid="22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540"/>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diamond(in)">
                                      <p:cBhvr>
                                        <p:cTn id="15" dur="2000"/>
                                        <p:tgtEl>
                                          <p:spTgt spid="22533"/>
                                        </p:tgtEl>
                                      </p:cBhvr>
                                    </p:animEffect>
                                  </p:childTnLst>
                                </p:cTn>
                              </p:par>
                            </p:childTnLst>
                          </p:cTn>
                        </p:par>
                      </p:childTnLst>
                    </p:cTn>
                  </p:par>
                </p:childTnLst>
              </p:cTn>
              <p:nextCondLst>
                <p:cond evt="onClick" delay="0">
                  <p:tgtEl>
                    <p:spTgt spid="22540"/>
                  </p:tgtEl>
                </p:cond>
              </p:nextCondLst>
            </p:seq>
            <p:seq concurrent="1" nextAc="seek">
              <p:cTn id="16" restart="whenNotActive" fill="hold" evtFilter="cancelBubble" nodeType="interactiveSeq">
                <p:stCondLst>
                  <p:cond evt="onClick" delay="0">
                    <p:tgtEl>
                      <p:spTgt spid="22539"/>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diamond(in)">
                                      <p:cBhvr>
                                        <p:cTn id="21" dur="2000"/>
                                        <p:tgtEl>
                                          <p:spTgt spid="22532"/>
                                        </p:tgtEl>
                                      </p:cBhvr>
                                    </p:animEffect>
                                  </p:childTnLst>
                                </p:cTn>
                              </p:par>
                            </p:childTnLst>
                          </p:cTn>
                        </p:par>
                      </p:childTnLst>
                    </p:cTn>
                  </p:par>
                </p:childTnLst>
              </p:cTn>
              <p:nextCondLst>
                <p:cond evt="onClick" delay="0">
                  <p:tgtEl>
                    <p:spTgt spid="22539"/>
                  </p:tgtEl>
                </p:cond>
              </p:nextCondLst>
            </p:seq>
            <p:seq concurrent="1" nextAc="seek">
              <p:cTn id="22" restart="whenNotActive" fill="hold" evtFilter="cancelBubble" nodeType="interactiveSeq">
                <p:stCondLst>
                  <p:cond evt="onClick" delay="0">
                    <p:tgtEl>
                      <p:spTgt spid="22538"/>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diamond(in)">
                                      <p:cBhvr>
                                        <p:cTn id="27" dur="2000"/>
                                        <p:tgtEl>
                                          <p:spTgt spid="22530"/>
                                        </p:tgtEl>
                                      </p:cBhvr>
                                    </p:animEffect>
                                  </p:childTnLst>
                                </p:cTn>
                              </p:par>
                            </p:childTnLst>
                          </p:cTn>
                        </p:par>
                      </p:childTnLst>
                    </p:cTn>
                  </p:par>
                </p:childTnLst>
              </p:cTn>
              <p:nextCondLst>
                <p:cond evt="onClick" delay="0">
                  <p:tgtEl>
                    <p:spTgt spid="22538"/>
                  </p:tgtEl>
                </p:cond>
              </p:nextCondLst>
            </p:seq>
            <p:seq concurrent="1" nextAc="seek">
              <p:cTn id="28" restart="whenNotActive" fill="hold" evtFilter="cancelBubble" nodeType="interactiveSeq">
                <p:stCondLst>
                  <p:cond evt="onClick" delay="0">
                    <p:tgtEl>
                      <p:spTgt spid="22541"/>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2531"/>
                                        </p:tgtEl>
                                        <p:attrNameLst>
                                          <p:attrName>style.visibility</p:attrName>
                                        </p:attrNameLst>
                                      </p:cBhvr>
                                      <p:to>
                                        <p:strVal val="visible"/>
                                      </p:to>
                                    </p:set>
                                    <p:animEffect transition="in" filter="diamond(in)">
                                      <p:cBhvr>
                                        <p:cTn id="33" dur="2000"/>
                                        <p:tgtEl>
                                          <p:spTgt spid="22531"/>
                                        </p:tgtEl>
                                      </p:cBhvr>
                                    </p:animEffect>
                                  </p:childTnLst>
                                </p:cTn>
                              </p:par>
                            </p:childTnLst>
                          </p:cTn>
                        </p:par>
                      </p:childTnLst>
                    </p:cTn>
                  </p:par>
                </p:childTnLst>
              </p:cTn>
              <p:nextCondLst>
                <p:cond evt="onClick" delay="0">
                  <p:tgtEl>
                    <p:spTgt spid="22541"/>
                  </p:tgtEl>
                </p:cond>
              </p:nextCondLst>
            </p:seq>
            <p:seq concurrent="1" nextAc="seek">
              <p:cTn id="34" restart="whenNotActive" fill="hold" evtFilter="cancelBubble" nodeType="interactiveSeq">
                <p:stCondLst>
                  <p:cond evt="onClick" delay="0">
                    <p:tgtEl>
                      <p:spTgt spid="22534"/>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537"/>
                                        </p:tgtEl>
                                        <p:attrNameLst>
                                          <p:attrName>style.visibility</p:attrName>
                                        </p:attrNameLst>
                                      </p:cBhvr>
                                      <p:to>
                                        <p:strVal val="visible"/>
                                      </p:to>
                                    </p:set>
                                    <p:animEffect transition="in" filter="fade">
                                      <p:cBhvr>
                                        <p:cTn id="39" dur="2000"/>
                                        <p:tgtEl>
                                          <p:spTgt spid="22537"/>
                                        </p:tgtEl>
                                      </p:cBhvr>
                                    </p:animEffect>
                                  </p:childTnLst>
                                </p:cTn>
                              </p:par>
                            </p:childTnLst>
                          </p:cTn>
                        </p:par>
                      </p:childTnLst>
                    </p:cTn>
                  </p:par>
                </p:childTnLst>
              </p:cTn>
              <p:nextCondLst>
                <p:cond evt="onClick" delay="0">
                  <p:tgtEl>
                    <p:spTgt spid="22534"/>
                  </p:tgtEl>
                </p:cond>
              </p:nextCondLst>
            </p:seq>
          </p:childTnLst>
        </p:cTn>
      </p:par>
    </p:tnLst>
    <p:bldLst>
      <p:bldP spid="22530" grpId="0" animBg="1"/>
      <p:bldP spid="22531" grpId="0" animBg="1"/>
      <p:bldP spid="22532" grpId="0" animBg="1"/>
      <p:bldP spid="22533" grpId="0" animBg="1"/>
      <p:bldP spid="22537" grpId="0" animBg="1"/>
      <p:bldP spid="2254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reeform 2"/>
          <p:cNvSpPr>
            <a:spLocks/>
          </p:cNvSpPr>
          <p:nvPr/>
        </p:nvSpPr>
        <p:spPr bwMode="auto">
          <a:xfrm>
            <a:off x="5724525" y="45085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3555" name="Freeform 3"/>
          <p:cNvSpPr>
            <a:spLocks/>
          </p:cNvSpPr>
          <p:nvPr/>
        </p:nvSpPr>
        <p:spPr bwMode="auto">
          <a:xfrm>
            <a:off x="5719763"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3556" name="Freeform 4"/>
          <p:cNvSpPr>
            <a:spLocks/>
          </p:cNvSpPr>
          <p:nvPr/>
        </p:nvSpPr>
        <p:spPr bwMode="auto">
          <a:xfrm>
            <a:off x="536575" y="598170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3557" name="Freeform 5"/>
          <p:cNvSpPr>
            <a:spLocks/>
          </p:cNvSpPr>
          <p:nvPr/>
        </p:nvSpPr>
        <p:spPr bwMode="auto">
          <a:xfrm>
            <a:off x="514350" y="4530725"/>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FF6600"/>
          </a:solidFill>
          <a:ln w="9525">
            <a:noFill/>
            <a:round/>
            <a:headEnd/>
            <a:tailEnd/>
          </a:ln>
        </p:spPr>
        <p:txBody>
          <a:bodyPr/>
          <a:lstStyle/>
          <a:p>
            <a:endParaRPr lang="hu-HU"/>
          </a:p>
        </p:txBody>
      </p:sp>
      <p:sp>
        <p:nvSpPr>
          <p:cNvPr id="23558" name="Szöveg helye 3"/>
          <p:cNvSpPr txBox="1">
            <a:spLocks/>
          </p:cNvSpPr>
          <p:nvPr/>
        </p:nvSpPr>
        <p:spPr bwMode="auto">
          <a:xfrm>
            <a:off x="4140200" y="5300663"/>
            <a:ext cx="863600" cy="647700"/>
          </a:xfrm>
          <a:prstGeom prst="rect">
            <a:avLst/>
          </a:prstGeom>
          <a:noFill/>
          <a:ln w="9525">
            <a:noFill/>
            <a:miter lim="800000"/>
            <a:headEnd/>
            <a:tailEnd/>
          </a:ln>
        </p:spPr>
        <p:txBody>
          <a:bodyPr/>
          <a:lstStyle/>
          <a:p>
            <a:pPr>
              <a:spcBef>
                <a:spcPct val="20000"/>
              </a:spcBef>
              <a:buFont typeface="Arial" charset="0"/>
              <a:buNone/>
              <a:defRPr/>
            </a:pPr>
            <a:r>
              <a:rPr lang="hu-HU" sz="3200" b="1">
                <a:solidFill>
                  <a:srgbClr val="008000"/>
                </a:solidFill>
                <a:effectLst>
                  <a:outerShdw blurRad="38100" dist="38100" dir="2700000" algn="tl">
                    <a:srgbClr val="C0C0C0"/>
                  </a:outerShdw>
                </a:effectLst>
              </a:rPr>
              <a:t>OK</a:t>
            </a:r>
          </a:p>
        </p:txBody>
      </p:sp>
      <p:sp>
        <p:nvSpPr>
          <p:cNvPr id="1032" name="Szöveg helye 3"/>
          <p:cNvSpPr txBox="1">
            <a:spLocks/>
          </p:cNvSpPr>
          <p:nvPr/>
        </p:nvSpPr>
        <p:spPr bwMode="auto">
          <a:xfrm>
            <a:off x="900113" y="2708275"/>
            <a:ext cx="7632700" cy="865188"/>
          </a:xfrm>
          <a:prstGeom prst="rect">
            <a:avLst/>
          </a:prstGeom>
          <a:noFill/>
          <a:ln w="9525">
            <a:noFill/>
            <a:miter lim="800000"/>
            <a:headEnd/>
            <a:tailEnd/>
          </a:ln>
        </p:spPr>
        <p:txBody>
          <a:bodyPr/>
          <a:lstStyle/>
          <a:p>
            <a:pPr>
              <a:lnSpc>
                <a:spcPts val="3200"/>
              </a:lnSpc>
              <a:buFont typeface="Arial" charset="0"/>
              <a:buNone/>
            </a:pPr>
            <a:r>
              <a:rPr lang="hu-HU" b="1">
                <a:solidFill>
                  <a:srgbClr val="000000"/>
                </a:solidFill>
              </a:rPr>
              <a:t>Melyik állítás igaz az                                                          függvényre, ha </a:t>
            </a:r>
            <a:r>
              <a:rPr lang="hu-HU" b="1" i="1">
                <a:solidFill>
                  <a:srgbClr val="000000"/>
                </a:solidFill>
              </a:rPr>
              <a:t>x</a:t>
            </a:r>
            <a:r>
              <a:rPr lang="hu-HU" b="1">
                <a:solidFill>
                  <a:srgbClr val="000000"/>
                </a:solidFill>
              </a:rPr>
              <a:t> tetszőleges valós szám? </a:t>
            </a:r>
          </a:p>
        </p:txBody>
      </p:sp>
      <p:sp>
        <p:nvSpPr>
          <p:cNvPr id="1033" name="Szöveg helye 3"/>
          <p:cNvSpPr txBox="1">
            <a:spLocks/>
          </p:cNvSpPr>
          <p:nvPr/>
        </p:nvSpPr>
        <p:spPr bwMode="auto">
          <a:xfrm>
            <a:off x="1428750" y="71438"/>
            <a:ext cx="6096000" cy="1571625"/>
          </a:xfrm>
          <a:prstGeom prst="rect">
            <a:avLst/>
          </a:prstGeom>
          <a:noFill/>
          <a:ln w="9525">
            <a:noFill/>
            <a:miter lim="800000"/>
            <a:headEnd/>
            <a:tailEnd/>
          </a:ln>
        </p:spPr>
        <p:txBody>
          <a:bodyPr/>
          <a:lstStyle/>
          <a:p>
            <a:pPr>
              <a:spcBef>
                <a:spcPct val="20000"/>
              </a:spcBef>
              <a:buFont typeface="Arial" charset="0"/>
              <a:buNone/>
            </a:pPr>
            <a:endParaRPr lang="hu-HU" sz="1400">
              <a:solidFill>
                <a:srgbClr val="000000"/>
              </a:solidFill>
              <a:latin typeface="Calibri" pitchFamily="34" charset="0"/>
            </a:endParaRPr>
          </a:p>
        </p:txBody>
      </p:sp>
      <p:sp>
        <p:nvSpPr>
          <p:cNvPr id="23561" name="Freeform 9"/>
          <p:cNvSpPr>
            <a:spLocks/>
          </p:cNvSpPr>
          <p:nvPr/>
        </p:nvSpPr>
        <p:spPr bwMode="auto">
          <a:xfrm>
            <a:off x="5724525" y="5949950"/>
            <a:ext cx="2955925" cy="615950"/>
          </a:xfrm>
          <a:custGeom>
            <a:avLst/>
            <a:gdLst>
              <a:gd name="T0" fmla="*/ 288925 w 1862"/>
              <a:gd name="T1" fmla="*/ 3175 h 388"/>
              <a:gd name="T2" fmla="*/ 0 w 1862"/>
              <a:gd name="T3" fmla="*/ 311150 h 388"/>
              <a:gd name="T4" fmla="*/ 295275 w 1862"/>
              <a:gd name="T5" fmla="*/ 612775 h 388"/>
              <a:gd name="T6" fmla="*/ 2644775 w 1862"/>
              <a:gd name="T7" fmla="*/ 615950 h 388"/>
              <a:gd name="T8" fmla="*/ 2955925 w 1862"/>
              <a:gd name="T9" fmla="*/ 314325 h 388"/>
              <a:gd name="T10" fmla="*/ 2641600 w 1862"/>
              <a:gd name="T11" fmla="*/ 0 h 388"/>
              <a:gd name="T12" fmla="*/ 288925 w 1862"/>
              <a:gd name="T13" fmla="*/ 3175 h 388"/>
              <a:gd name="T14" fmla="*/ 0 60000 65536"/>
              <a:gd name="T15" fmla="*/ 0 60000 65536"/>
              <a:gd name="T16" fmla="*/ 0 60000 65536"/>
              <a:gd name="T17" fmla="*/ 0 60000 65536"/>
              <a:gd name="T18" fmla="*/ 0 60000 65536"/>
              <a:gd name="T19" fmla="*/ 0 60000 65536"/>
              <a:gd name="T20" fmla="*/ 0 60000 65536"/>
              <a:gd name="T21" fmla="*/ 0 w 1862"/>
              <a:gd name="T22" fmla="*/ 0 h 388"/>
              <a:gd name="T23" fmla="*/ 1862 w 1862"/>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2" h="388">
                <a:moveTo>
                  <a:pt x="182" y="2"/>
                </a:moveTo>
                <a:lnTo>
                  <a:pt x="0" y="196"/>
                </a:lnTo>
                <a:lnTo>
                  <a:pt x="186" y="386"/>
                </a:lnTo>
                <a:lnTo>
                  <a:pt x="1666" y="388"/>
                </a:lnTo>
                <a:lnTo>
                  <a:pt x="1862" y="198"/>
                </a:lnTo>
                <a:lnTo>
                  <a:pt x="1664" y="0"/>
                </a:lnTo>
                <a:lnTo>
                  <a:pt x="182" y="2"/>
                </a:lnTo>
                <a:close/>
              </a:path>
            </a:pathLst>
          </a:custGeom>
          <a:solidFill>
            <a:srgbClr val="339966"/>
          </a:solidFill>
          <a:ln w="9525">
            <a:noFill/>
            <a:round/>
            <a:headEnd/>
            <a:tailEnd/>
          </a:ln>
        </p:spPr>
        <p:txBody>
          <a:bodyPr/>
          <a:lstStyle/>
          <a:p>
            <a:endParaRPr lang="hu-HU"/>
          </a:p>
        </p:txBody>
      </p:sp>
      <p:sp>
        <p:nvSpPr>
          <p:cNvPr id="23562" name="Szöveg helye 3"/>
          <p:cNvSpPr txBox="1">
            <a:spLocks/>
          </p:cNvSpPr>
          <p:nvPr/>
        </p:nvSpPr>
        <p:spPr bwMode="auto">
          <a:xfrm>
            <a:off x="5889625" y="4652963"/>
            <a:ext cx="2570163"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B) Nincs minimuma</a:t>
            </a:r>
          </a:p>
        </p:txBody>
      </p:sp>
      <p:sp>
        <p:nvSpPr>
          <p:cNvPr id="23563" name="Szöveg helye 3"/>
          <p:cNvSpPr txBox="1">
            <a:spLocks/>
          </p:cNvSpPr>
          <p:nvPr/>
        </p:nvSpPr>
        <p:spPr bwMode="auto">
          <a:xfrm>
            <a:off x="684213" y="5949950"/>
            <a:ext cx="2592387" cy="431800"/>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C) Minden pozitív</a:t>
            </a:r>
          </a:p>
          <a:p>
            <a:pPr>
              <a:spcBef>
                <a:spcPct val="20000"/>
              </a:spcBef>
              <a:buFont typeface="Arial" charset="0"/>
              <a:buNone/>
            </a:pPr>
            <a:r>
              <a:rPr lang="hu-HU">
                <a:solidFill>
                  <a:srgbClr val="000000"/>
                </a:solidFill>
              </a:rPr>
              <a:t>     értéket felvehet</a:t>
            </a:r>
            <a:endParaRPr lang="hu-HU" sz="1400">
              <a:solidFill>
                <a:srgbClr val="000000"/>
              </a:solidFill>
              <a:latin typeface="Calibri" pitchFamily="34" charset="0"/>
            </a:endParaRPr>
          </a:p>
        </p:txBody>
      </p:sp>
      <p:sp>
        <p:nvSpPr>
          <p:cNvPr id="23564" name="Szöveg helye 3">
            <a:hlinkClick r:id="" action="ppaction://noaction" highlightClick="1"/>
          </p:cNvPr>
          <p:cNvSpPr txBox="1">
            <a:spLocks/>
          </p:cNvSpPr>
          <p:nvPr/>
        </p:nvSpPr>
        <p:spPr bwMode="auto">
          <a:xfrm>
            <a:off x="684213" y="4652963"/>
            <a:ext cx="2519362" cy="36036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A) Van zérushelye</a:t>
            </a:r>
          </a:p>
        </p:txBody>
      </p:sp>
      <p:sp>
        <p:nvSpPr>
          <p:cNvPr id="23565" name="Szöveg helye 3"/>
          <p:cNvSpPr txBox="1">
            <a:spLocks/>
          </p:cNvSpPr>
          <p:nvPr/>
        </p:nvSpPr>
        <p:spPr bwMode="auto">
          <a:xfrm>
            <a:off x="5889625" y="6094413"/>
            <a:ext cx="3074988" cy="430212"/>
          </a:xfrm>
          <a:prstGeom prst="rect">
            <a:avLst/>
          </a:prstGeom>
          <a:noFill/>
          <a:ln w="9525">
            <a:noFill/>
            <a:miter lim="800000"/>
            <a:headEnd/>
            <a:tailEnd/>
          </a:ln>
        </p:spPr>
        <p:txBody>
          <a:bodyPr/>
          <a:lstStyle/>
          <a:p>
            <a:pPr>
              <a:spcBef>
                <a:spcPct val="20000"/>
              </a:spcBef>
              <a:buFont typeface="Arial" charset="0"/>
              <a:buNone/>
            </a:pPr>
            <a:r>
              <a:rPr lang="hu-HU">
                <a:solidFill>
                  <a:srgbClr val="000000"/>
                </a:solidFill>
              </a:rPr>
              <a:t>D) Értéke legalább 2</a:t>
            </a:r>
            <a:endParaRPr lang="hu-HU">
              <a:solidFill>
                <a:srgbClr val="000000"/>
              </a:solidFill>
              <a:latin typeface="Calibri" pitchFamily="34" charset="0"/>
            </a:endParaRPr>
          </a:p>
        </p:txBody>
      </p:sp>
      <p:sp>
        <p:nvSpPr>
          <p:cNvPr id="23570" name="Oval 18"/>
          <p:cNvSpPr>
            <a:spLocks noChangeArrowheads="1"/>
          </p:cNvSpPr>
          <p:nvPr/>
        </p:nvSpPr>
        <p:spPr bwMode="auto">
          <a:xfrm>
            <a:off x="3851275" y="1844675"/>
            <a:ext cx="1441450" cy="504825"/>
          </a:xfrm>
          <a:prstGeom prst="ellipse">
            <a:avLst/>
          </a:prstGeom>
          <a:gradFill rotWithShape="1">
            <a:gsLst>
              <a:gs pos="0">
                <a:srgbClr val="FA2312"/>
              </a:gs>
              <a:gs pos="100000">
                <a:srgbClr val="741008"/>
              </a:gs>
            </a:gsLst>
            <a:path path="shape">
              <a:fillToRect l="50000" t="50000" r="50000" b="50000"/>
            </a:path>
          </a:gradFill>
          <a:ln w="9525">
            <a:solidFill>
              <a:schemeClr val="tx1"/>
            </a:solidFill>
            <a:round/>
            <a:headEnd/>
            <a:tailEnd/>
          </a:ln>
        </p:spPr>
        <p:txBody>
          <a:bodyPr wrap="none" anchor="ctr"/>
          <a:lstStyle/>
          <a:p>
            <a:pPr algn="ctr"/>
            <a:endParaRPr lang="hu-HU" b="1">
              <a:solidFill>
                <a:srgbClr val="000000"/>
              </a:solidFill>
            </a:endParaRPr>
          </a:p>
        </p:txBody>
      </p:sp>
      <p:graphicFrame>
        <p:nvGraphicFramePr>
          <p:cNvPr id="1026" name="Object 2"/>
          <p:cNvGraphicFramePr>
            <a:graphicFrameLocks noChangeAspect="1"/>
          </p:cNvGraphicFramePr>
          <p:nvPr/>
        </p:nvGraphicFramePr>
        <p:xfrm>
          <a:off x="3419475" y="2684463"/>
          <a:ext cx="3319463" cy="528637"/>
        </p:xfrm>
        <a:graphic>
          <a:graphicData uri="http://schemas.openxmlformats.org/presentationml/2006/ole">
            <p:oleObj spid="_x0000_s1026" name="Equation" r:id="rId3" imgW="1993680" imgH="330120" progId="">
              <p:embed/>
            </p:oleObj>
          </a:graphicData>
        </a:graphic>
      </p:graphicFrame>
      <p:sp>
        <p:nvSpPr>
          <p:cNvPr id="1040" name="Szöveg helye 3">
            <a:hlinkClick r:id="rId4" action="ppaction://hlinksldjump"/>
          </p:cNvPr>
          <p:cNvSpPr txBox="1">
            <a:spLocks/>
          </p:cNvSpPr>
          <p:nvPr/>
        </p:nvSpPr>
        <p:spPr bwMode="auto">
          <a:xfrm>
            <a:off x="3635375" y="1196975"/>
            <a:ext cx="2016125"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C0504D"/>
                </a:solidFill>
              </a:rPr>
              <a:t>Közepes</a:t>
            </a:r>
          </a:p>
        </p:txBody>
      </p:sp>
      <p:sp>
        <p:nvSpPr>
          <p:cNvPr id="1041" name="Szöveg helye 3">
            <a:hlinkClick r:id="" action="ppaction://hlinkshowjump?jump=nextslide"/>
          </p:cNvPr>
          <p:cNvSpPr txBox="1">
            <a:spLocks/>
          </p:cNvSpPr>
          <p:nvPr/>
        </p:nvSpPr>
        <p:spPr bwMode="auto">
          <a:xfrm>
            <a:off x="5435600" y="260350"/>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800080"/>
                </a:solidFill>
              </a:rPr>
              <a:t>K nehéz</a:t>
            </a:r>
          </a:p>
        </p:txBody>
      </p:sp>
      <p:sp>
        <p:nvSpPr>
          <p:cNvPr id="1042" name="Szöveg helye 3">
            <a:hlinkClick r:id="rId5" action="ppaction://hlinksldjump"/>
          </p:cNvPr>
          <p:cNvSpPr txBox="1">
            <a:spLocks/>
          </p:cNvSpPr>
          <p:nvPr/>
        </p:nvSpPr>
        <p:spPr bwMode="auto">
          <a:xfrm>
            <a:off x="2051050" y="1196975"/>
            <a:ext cx="1728788" cy="503238"/>
          </a:xfrm>
          <a:prstGeom prst="rect">
            <a:avLst/>
          </a:prstGeom>
          <a:noFill/>
          <a:ln w="9525">
            <a:noFill/>
            <a:miter lim="800000"/>
            <a:headEnd/>
            <a:tailEnd/>
          </a:ln>
        </p:spPr>
        <p:txBody>
          <a:bodyPr/>
          <a:lstStyle/>
          <a:p>
            <a:pPr algn="ctr">
              <a:lnSpc>
                <a:spcPts val="2000"/>
              </a:lnSpc>
              <a:spcBef>
                <a:spcPct val="20000"/>
              </a:spcBef>
              <a:buFont typeface="Arial" charset="0"/>
              <a:buNone/>
            </a:pPr>
            <a:r>
              <a:rPr lang="hu-HU" sz="3000" b="1">
                <a:solidFill>
                  <a:srgbClr val="FF9900"/>
                </a:solidFill>
              </a:rPr>
              <a:t>Könnyű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repeatCount="6000" fill="hold" grpId="0" nodeType="clickEffect">
                                  <p:stCondLst>
                                    <p:cond delay="150000"/>
                                  </p:stCondLst>
                                  <p:childTnLst>
                                    <p:anim calcmode="lin" valueType="num">
                                      <p:cBhvr>
                                        <p:cTn id="6" dur="5000"/>
                                        <p:tgtEl>
                                          <p:spTgt spid="23570"/>
                                        </p:tgtEl>
                                        <p:attrNameLst>
                                          <p:attrName>ppt_w</p:attrName>
                                        </p:attrNameLst>
                                      </p:cBhvr>
                                      <p:tavLst>
                                        <p:tav tm="0">
                                          <p:val>
                                            <p:strVal val="ppt_w"/>
                                          </p:val>
                                        </p:tav>
                                        <p:tav tm="100000">
                                          <p:val>
                                            <p:strVal val="ppt_w*0.70"/>
                                          </p:val>
                                        </p:tav>
                                      </p:tavLst>
                                    </p:anim>
                                    <p:anim calcmode="lin" valueType="num">
                                      <p:cBhvr>
                                        <p:cTn id="7" dur="5000"/>
                                        <p:tgtEl>
                                          <p:spTgt spid="23570"/>
                                        </p:tgtEl>
                                        <p:attrNameLst>
                                          <p:attrName>ppt_h</p:attrName>
                                        </p:attrNameLst>
                                      </p:cBhvr>
                                      <p:tavLst>
                                        <p:tav tm="0">
                                          <p:val>
                                            <p:strVal val="ppt_h"/>
                                          </p:val>
                                        </p:tav>
                                        <p:tav tm="100000">
                                          <p:val>
                                            <p:strVal val="ppt_h"/>
                                          </p:val>
                                        </p:tav>
                                      </p:tavLst>
                                    </p:anim>
                                    <p:animEffect transition="out" filter="fade">
                                      <p:cBhvr>
                                        <p:cTn id="8" dur="5000"/>
                                        <p:tgtEl>
                                          <p:spTgt spid="23570"/>
                                        </p:tgtEl>
                                      </p:cBhvr>
                                    </p:animEffect>
                                    <p:set>
                                      <p:cBhvr>
                                        <p:cTn id="9" dur="1" fill="hold">
                                          <p:stCondLst>
                                            <p:cond delay="4999"/>
                                          </p:stCondLst>
                                        </p:cTn>
                                        <p:tgtEl>
                                          <p:spTgt spid="235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3564"/>
                    </p:tgtEl>
                  </p:cond>
                </p:stCondLst>
                <p:endSync evt="end" delay="0">
                  <p:rtn val="all"/>
                </p:endSync>
                <p:childTnLst>
                  <p:par>
                    <p:cTn id="11" fill="hold">
                      <p:stCondLst>
                        <p:cond delay="0"/>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diamond(in)">
                                      <p:cBhvr>
                                        <p:cTn id="15" dur="2000"/>
                                        <p:tgtEl>
                                          <p:spTgt spid="23557"/>
                                        </p:tgtEl>
                                      </p:cBhvr>
                                    </p:animEffect>
                                  </p:childTnLst>
                                </p:cTn>
                              </p:par>
                            </p:childTnLst>
                          </p:cTn>
                        </p:par>
                      </p:childTnLst>
                    </p:cTn>
                  </p:par>
                </p:childTnLst>
              </p:cTn>
              <p:nextCondLst>
                <p:cond evt="onClick" delay="0">
                  <p:tgtEl>
                    <p:spTgt spid="23564"/>
                  </p:tgtEl>
                </p:cond>
              </p:nextCondLst>
            </p:seq>
            <p:seq concurrent="1" nextAc="seek">
              <p:cTn id="16" restart="whenNotActive" fill="hold" evtFilter="cancelBubble" nodeType="interactiveSeq">
                <p:stCondLst>
                  <p:cond evt="onClick" delay="0">
                    <p:tgtEl>
                      <p:spTgt spid="23563"/>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556"/>
                                        </p:tgtEl>
                                        <p:attrNameLst>
                                          <p:attrName>style.visibility</p:attrName>
                                        </p:attrNameLst>
                                      </p:cBhvr>
                                      <p:to>
                                        <p:strVal val="visible"/>
                                      </p:to>
                                    </p:set>
                                    <p:animEffect transition="in" filter="diamond(in)">
                                      <p:cBhvr>
                                        <p:cTn id="21" dur="2000"/>
                                        <p:tgtEl>
                                          <p:spTgt spid="23556"/>
                                        </p:tgtEl>
                                      </p:cBhvr>
                                    </p:animEffect>
                                  </p:childTnLst>
                                </p:cTn>
                              </p:par>
                            </p:childTnLst>
                          </p:cTn>
                        </p:par>
                      </p:childTnLst>
                    </p:cTn>
                  </p:par>
                </p:childTnLst>
              </p:cTn>
              <p:nextCondLst>
                <p:cond evt="onClick" delay="0">
                  <p:tgtEl>
                    <p:spTgt spid="23563"/>
                  </p:tgtEl>
                </p:cond>
              </p:nextCondLst>
            </p:seq>
            <p:seq concurrent="1" nextAc="seek">
              <p:cTn id="22" restart="whenNotActive" fill="hold" evtFilter="cancelBubble" nodeType="interactiveSeq">
                <p:stCondLst>
                  <p:cond evt="onClick" delay="0">
                    <p:tgtEl>
                      <p:spTgt spid="23562"/>
                    </p:tgtEl>
                  </p:cond>
                </p:stCondLst>
                <p:endSync evt="end" delay="0">
                  <p:rtn val="all"/>
                </p:endSync>
                <p:childTnLst>
                  <p:par>
                    <p:cTn id="23" fill="hold">
                      <p:stCondLst>
                        <p:cond delay="0"/>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diamond(in)">
                                      <p:cBhvr>
                                        <p:cTn id="27" dur="2000"/>
                                        <p:tgtEl>
                                          <p:spTgt spid="23554"/>
                                        </p:tgtEl>
                                      </p:cBhvr>
                                    </p:animEffect>
                                  </p:childTnLst>
                                </p:cTn>
                              </p:par>
                            </p:childTnLst>
                          </p:cTn>
                        </p:par>
                      </p:childTnLst>
                    </p:cTn>
                  </p:par>
                </p:childTnLst>
              </p:cTn>
              <p:nextCondLst>
                <p:cond evt="onClick" delay="0">
                  <p:tgtEl>
                    <p:spTgt spid="23562"/>
                  </p:tgtEl>
                </p:cond>
              </p:nextCondLst>
            </p:seq>
            <p:seq concurrent="1" nextAc="seek">
              <p:cTn id="28" restart="whenNotActive" fill="hold" evtFilter="cancelBubble" nodeType="interactiveSeq">
                <p:stCondLst>
                  <p:cond evt="onClick" delay="0">
                    <p:tgtEl>
                      <p:spTgt spid="23565"/>
                    </p:tgtEl>
                  </p:cond>
                </p:stCondLst>
                <p:endSync evt="end" delay="0">
                  <p:rtn val="all"/>
                </p:endSync>
                <p:childTnLst>
                  <p:par>
                    <p:cTn id="29" fill="hold">
                      <p:stCondLst>
                        <p:cond delay="0"/>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3555"/>
                                        </p:tgtEl>
                                        <p:attrNameLst>
                                          <p:attrName>style.visibility</p:attrName>
                                        </p:attrNameLst>
                                      </p:cBhvr>
                                      <p:to>
                                        <p:strVal val="visible"/>
                                      </p:to>
                                    </p:set>
                                    <p:animEffect transition="in" filter="diamond(in)">
                                      <p:cBhvr>
                                        <p:cTn id="33" dur="2000"/>
                                        <p:tgtEl>
                                          <p:spTgt spid="23555"/>
                                        </p:tgtEl>
                                      </p:cBhvr>
                                    </p:animEffect>
                                  </p:childTnLst>
                                </p:cTn>
                              </p:par>
                            </p:childTnLst>
                          </p:cTn>
                        </p:par>
                      </p:childTnLst>
                    </p:cTn>
                  </p:par>
                </p:childTnLst>
              </p:cTn>
              <p:nextCondLst>
                <p:cond evt="onClick" delay="0">
                  <p:tgtEl>
                    <p:spTgt spid="23565"/>
                  </p:tgtEl>
                </p:cond>
              </p:nextCondLst>
            </p:seq>
            <p:seq concurrent="1" nextAc="seek">
              <p:cTn id="34" restart="whenNotActive" fill="hold" evtFilter="cancelBubble" nodeType="interactiveSeq">
                <p:stCondLst>
                  <p:cond evt="onClick" delay="0">
                    <p:tgtEl>
                      <p:spTgt spid="23558"/>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561"/>
                                        </p:tgtEl>
                                        <p:attrNameLst>
                                          <p:attrName>style.visibility</p:attrName>
                                        </p:attrNameLst>
                                      </p:cBhvr>
                                      <p:to>
                                        <p:strVal val="visible"/>
                                      </p:to>
                                    </p:set>
                                    <p:animEffect transition="in" filter="fade">
                                      <p:cBhvr>
                                        <p:cTn id="39" dur="2000"/>
                                        <p:tgtEl>
                                          <p:spTgt spid="23561"/>
                                        </p:tgtEl>
                                      </p:cBhvr>
                                    </p:animEffect>
                                  </p:childTnLst>
                                </p:cTn>
                              </p:par>
                            </p:childTnLst>
                          </p:cTn>
                        </p:par>
                      </p:childTnLst>
                    </p:cTn>
                  </p:par>
                </p:childTnLst>
              </p:cTn>
              <p:nextCondLst>
                <p:cond evt="onClick" delay="0">
                  <p:tgtEl>
                    <p:spTgt spid="23558"/>
                  </p:tgtEl>
                </p:cond>
              </p:nextCondLst>
            </p:seq>
          </p:childTnLst>
        </p:cTn>
      </p:par>
    </p:tnLst>
    <p:bldLst>
      <p:bldP spid="23554" grpId="0" animBg="1"/>
      <p:bldP spid="23555" grpId="0" animBg="1"/>
      <p:bldP spid="23556" grpId="0" animBg="1"/>
      <p:bldP spid="23557" grpId="0" animBg="1"/>
      <p:bldP spid="23561" grpId="0" animBg="1"/>
      <p:bldP spid="235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468313" y="34925"/>
            <a:ext cx="7848600" cy="4524375"/>
          </a:xfrm>
          <a:prstGeom prst="rect">
            <a:avLst/>
          </a:prstGeom>
          <a:noFill/>
          <a:ln w="9525">
            <a:noFill/>
            <a:miter lim="800000"/>
            <a:headEnd/>
            <a:tailEnd/>
          </a:ln>
        </p:spPr>
        <p:txBody>
          <a:bodyPr anchor="ctr">
            <a:spAutoFit/>
          </a:bodyPr>
          <a:lstStyle/>
          <a:p>
            <a:r>
              <a:rPr lang="hu-HU" sz="2400">
                <a:latin typeface="Times New Roman" pitchFamily="18" charset="0"/>
                <a:cs typeface="Times New Roman" pitchFamily="18" charset="0"/>
              </a:rPr>
              <a:t>Résztvevők: 20-30 középiskolás, különböző iskolákból:</a:t>
            </a:r>
          </a:p>
          <a:p>
            <a:pPr eaLnBrk="0" hangingPunct="0"/>
            <a:r>
              <a:rPr lang="hu-HU" sz="2400">
                <a:latin typeface="Times New Roman" pitchFamily="18" charset="0"/>
                <a:cs typeface="Times New Roman" pitchFamily="18" charset="0"/>
              </a:rPr>
              <a:t>Budapest: Vörösmarty Mihály Gimnázium, ELTE Radnóti Gimn, Eötvös J. Gimnázium,  Berzeviczy Szakközépisk., Erzsébetvárosi Ált. Isk és Informatikai Szakközépisk., Zrínyi Miklós Gimn,</a:t>
            </a:r>
          </a:p>
          <a:p>
            <a:pPr eaLnBrk="0" hangingPunct="0"/>
            <a:r>
              <a:rPr lang="hu-HU" sz="2400">
                <a:latin typeface="Times New Roman" pitchFamily="18" charset="0"/>
                <a:cs typeface="Times New Roman" pitchFamily="18" charset="0"/>
              </a:rPr>
              <a:t>Törökbálint, Bálint Márton Ált. Isk és Középisk., Budaőrs, Tamási Áron Német Kéttannyelvű Gimn, Gödöllői Református Líceum, Tata, Bláthy Ottó Szakközépisk.,</a:t>
            </a:r>
          </a:p>
          <a:p>
            <a:pPr eaLnBrk="0" hangingPunct="0"/>
            <a:r>
              <a:rPr lang="hu-HU" sz="2400">
                <a:latin typeface="Times New Roman" pitchFamily="18" charset="0"/>
                <a:cs typeface="Times New Roman" pitchFamily="18" charset="0"/>
              </a:rPr>
              <a:t>Szeged, Deák Ferenc Gimn., Fót, Népművészeti Szakközép- és Szakiskola, Piliscsaba, Ward Mária Iskola, Dunakeszi, Radnóti gimn., Zrínyi Ilona Gimn. és Koll. Nyíregyháza. </a:t>
            </a:r>
          </a:p>
          <a:p>
            <a:pPr eaLnBrk="0" hangingPunct="0"/>
            <a:r>
              <a:rPr lang="hu-HU" sz="2400">
                <a:latin typeface="Times New Roman" pitchFamily="18" charset="0"/>
                <a:cs typeface="Times New Roman" pitchFamily="18" charset="0"/>
              </a:rPr>
              <a:t>Egyetemi hallgatók, tanárok.</a:t>
            </a:r>
            <a:endParaRPr lang="hu-HU"/>
          </a:p>
        </p:txBody>
      </p:sp>
      <p:sp>
        <p:nvSpPr>
          <p:cNvPr id="125955" name="Rectangle 1"/>
          <p:cNvSpPr>
            <a:spLocks noChangeArrowheads="1"/>
          </p:cNvSpPr>
          <p:nvPr/>
        </p:nvSpPr>
        <p:spPr bwMode="auto">
          <a:xfrm>
            <a:off x="684213" y="4668838"/>
            <a:ext cx="7416800" cy="1200150"/>
          </a:xfrm>
          <a:prstGeom prst="rect">
            <a:avLst/>
          </a:prstGeom>
          <a:noFill/>
          <a:ln w="9525">
            <a:noFill/>
            <a:miter lim="800000"/>
            <a:headEnd/>
            <a:tailEnd/>
          </a:ln>
        </p:spPr>
        <p:txBody>
          <a:bodyPr anchor="ctr">
            <a:spAutoFit/>
          </a:bodyPr>
          <a:lstStyle/>
          <a:p>
            <a:r>
              <a:rPr lang="hu-HU" sz="2400">
                <a:latin typeface="Lucida Calligraphy" pitchFamily="66" charset="0"/>
                <a:ea typeface="Arial Unicode MS" pitchFamily="34" charset="-128"/>
                <a:cs typeface="Arial Unicode MS" pitchFamily="34" charset="-128"/>
              </a:rPr>
              <a:t>Állítsd elő a 24-et az 1, 3, 4 és a 6 számokból a négy alapművelet alkalmazásával! Zárójelet használhatsz!</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Documents and Settings\Sári\Dokumentumok\palyazat60oras\Kép 01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1692275" y="260350"/>
            <a:ext cx="7200900" cy="1200150"/>
          </a:xfrm>
          <a:prstGeom prst="rect">
            <a:avLst/>
          </a:prstGeom>
          <a:noFill/>
          <a:ln w="9525">
            <a:noFill/>
            <a:miter lim="800000"/>
            <a:headEnd/>
            <a:tailEnd/>
          </a:ln>
        </p:spPr>
        <p:txBody>
          <a:bodyPr anchor="ctr">
            <a:spAutoFit/>
          </a:bodyPr>
          <a:lstStyle/>
          <a:p>
            <a:pPr eaLnBrk="0" hangingPunct="0"/>
            <a:r>
              <a:rPr lang="hu-HU" i="1">
                <a:latin typeface="Times New Roman" pitchFamily="18" charset="0"/>
                <a:cs typeface="Times New Roman" pitchFamily="18" charset="0"/>
              </a:rPr>
              <a:t>A </a:t>
            </a:r>
            <a:r>
              <a:rPr lang="hu-HU">
                <a:latin typeface="Times New Roman" pitchFamily="18" charset="0"/>
                <a:cs typeface="Times New Roman" pitchFamily="18" charset="0"/>
              </a:rPr>
              <a:t>2010-2011 es tanévben a helyszíne: ELTE TTK 1117 Budapest Pázmány Péter sétány 1/C és 1/A  szombatonként, kivétel a  4. és 5. alkalom: </a:t>
            </a:r>
          </a:p>
          <a:p>
            <a:pPr eaLnBrk="0" hangingPunct="0"/>
            <a:r>
              <a:rPr lang="hu-HU">
                <a:latin typeface="Times New Roman" pitchFamily="18" charset="0"/>
                <a:cs typeface="Times New Roman" pitchFamily="18" charset="0"/>
              </a:rPr>
              <a:t>a Varga Tamás Módszertani Napok keretében november 5- 6. pénteken és szombaton, a GEOGEBRA konferencia és a KöMaL ankéttal közösen</a:t>
            </a:r>
          </a:p>
        </p:txBody>
      </p:sp>
      <p:pic>
        <p:nvPicPr>
          <p:cNvPr id="126979" name="Kép 2" descr="IMG_5601.JPG"/>
          <p:cNvPicPr>
            <a:picLocks noChangeAspect="1"/>
          </p:cNvPicPr>
          <p:nvPr/>
        </p:nvPicPr>
        <p:blipFill>
          <a:blip r:embed="rId2"/>
          <a:srcRect/>
          <a:stretch>
            <a:fillRect/>
          </a:stretch>
        </p:blipFill>
        <p:spPr bwMode="auto">
          <a:xfrm>
            <a:off x="0" y="1484313"/>
            <a:ext cx="6084888" cy="4564062"/>
          </a:xfrm>
          <a:prstGeom prst="rect">
            <a:avLst/>
          </a:prstGeom>
          <a:noFill/>
          <a:ln w="9525">
            <a:noFill/>
            <a:miter lim="800000"/>
            <a:headEnd/>
            <a:tailEnd/>
          </a:ln>
        </p:spPr>
      </p:pic>
      <p:pic>
        <p:nvPicPr>
          <p:cNvPr id="126980" name="Kép 3" descr="IMG_5422.JPG"/>
          <p:cNvPicPr>
            <a:picLocks noChangeAspect="1"/>
          </p:cNvPicPr>
          <p:nvPr/>
        </p:nvPicPr>
        <p:blipFill>
          <a:blip r:embed="rId3"/>
          <a:srcRect/>
          <a:stretch>
            <a:fillRect/>
          </a:stretch>
        </p:blipFill>
        <p:spPr bwMode="auto">
          <a:xfrm>
            <a:off x="7740650" y="5589588"/>
            <a:ext cx="1392238" cy="1042987"/>
          </a:xfrm>
          <a:prstGeom prst="rect">
            <a:avLst/>
          </a:prstGeom>
          <a:noFill/>
          <a:ln w="9525">
            <a:noFill/>
            <a:miter lim="800000"/>
            <a:headEnd/>
            <a:tailEnd/>
          </a:ln>
        </p:spPr>
      </p:pic>
      <p:pic>
        <p:nvPicPr>
          <p:cNvPr id="126981" name="Kép 4" descr="IMG_5651.JPG"/>
          <p:cNvPicPr>
            <a:picLocks noChangeAspect="1"/>
          </p:cNvPicPr>
          <p:nvPr/>
        </p:nvPicPr>
        <p:blipFill>
          <a:blip r:embed="rId4"/>
          <a:srcRect/>
          <a:stretch>
            <a:fillRect/>
          </a:stretch>
        </p:blipFill>
        <p:spPr bwMode="auto">
          <a:xfrm>
            <a:off x="6443663" y="3500438"/>
            <a:ext cx="2305050"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ChangeArrowheads="1"/>
          </p:cNvSpPr>
          <p:nvPr/>
        </p:nvSpPr>
        <p:spPr bwMode="auto">
          <a:xfrm>
            <a:off x="827088" y="746125"/>
            <a:ext cx="8066087" cy="4862513"/>
          </a:xfrm>
          <a:prstGeom prst="rect">
            <a:avLst/>
          </a:prstGeom>
          <a:noFill/>
          <a:ln w="9525">
            <a:noFill/>
            <a:miter lim="800000"/>
            <a:headEnd/>
            <a:tailEnd/>
          </a:ln>
        </p:spPr>
        <p:txBody>
          <a:bodyPr anchor="ctr">
            <a:spAutoFit/>
          </a:bodyPr>
          <a:lstStyle/>
          <a:p>
            <a:pPr algn="ctr"/>
            <a:r>
              <a:rPr lang="hu-HU" sz="4000" b="1">
                <a:solidFill>
                  <a:srgbClr val="C00000"/>
                </a:solidFill>
                <a:latin typeface="Times New Roman" pitchFamily="18" charset="0"/>
                <a:ea typeface="Calibri" pitchFamily="34" charset="0"/>
                <a:cs typeface="Times New Roman" pitchFamily="18" charset="0"/>
              </a:rPr>
              <a:t>Köszönet a közreműködőknek!</a:t>
            </a:r>
          </a:p>
          <a:p>
            <a:pPr eaLnBrk="0" hangingPunct="0"/>
            <a:r>
              <a:rPr lang="hu-HU" sz="2800">
                <a:latin typeface="Times New Roman" pitchFamily="18" charset="0"/>
                <a:ea typeface="Calibri" pitchFamily="34" charset="0"/>
                <a:cs typeface="Times New Roman" pitchFamily="18" charset="0"/>
              </a:rPr>
              <a:t>Ambrus Gabriella, Bakos Viktor, Csabai István, Fried Katalin, Gyimesi Róbert, Henits Péter, Homonnay Zoltán, Jánosi Imre, Jenei Péter, Karkus Zsolt, Képes Gábor,  Kisics István, Kovács Ilona, Kriska György, Lovász László, Lovrics László, Matskási Istvánné, Maus Pál, Munkácsy Katalin, Oláh Vera, Pávó Gyula, Pintér Marianna, Radnóti Katalin, Róka András, Szunyogh Gábor, Török Judit, Weiszburg Tamás, Wintsche Gergely </a:t>
            </a:r>
          </a:p>
          <a:p>
            <a:pPr eaLnBrk="0" hangingPunct="0"/>
            <a:endParaRPr lang="hu-HU">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srcRect/>
          <a:stretch>
            <a:fillRect/>
          </a:stretch>
        </p:blipFill>
        <p:spPr bwMode="auto">
          <a:xfrm>
            <a:off x="914400" y="681038"/>
            <a:ext cx="731520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1028700" y="714375"/>
            <a:ext cx="7086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450850" y="333375"/>
            <a:ext cx="6137275" cy="3600450"/>
          </a:xfrm>
          <a:prstGeom prst="rect">
            <a:avLst/>
          </a:prstGeom>
          <a:noFill/>
          <a:ln w="9525">
            <a:noFill/>
            <a:miter lim="800000"/>
            <a:headEnd/>
            <a:tailEnd/>
          </a:ln>
        </p:spPr>
      </p:pic>
      <p:pic>
        <p:nvPicPr>
          <p:cNvPr id="131075" name="Picture 3"/>
          <p:cNvPicPr>
            <a:picLocks noChangeAspect="1" noChangeArrowheads="1"/>
          </p:cNvPicPr>
          <p:nvPr/>
        </p:nvPicPr>
        <p:blipFill>
          <a:blip r:embed="rId3"/>
          <a:srcRect/>
          <a:stretch>
            <a:fillRect/>
          </a:stretch>
        </p:blipFill>
        <p:spPr bwMode="auto">
          <a:xfrm>
            <a:off x="2916238" y="3748088"/>
            <a:ext cx="6113462"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Alapértelmezett terv">
  <a:themeElements>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1100</Words>
  <Application>Microsoft Office PowerPoint</Application>
  <PresentationFormat>Diavetítés a képernyőre (4:3 oldalarány)</PresentationFormat>
  <Paragraphs>213</Paragraphs>
  <Slides>40</Slides>
  <Notes>0</Notes>
  <HiddenSlides>0</HiddenSlides>
  <MMClips>0</MMClips>
  <ScaleCrop>false</ScaleCrop>
  <HeadingPairs>
    <vt:vector size="8" baseType="variant">
      <vt:variant>
        <vt:lpstr>Használt betűtípusok</vt:lpstr>
      </vt:variant>
      <vt:variant>
        <vt:i4>8</vt:i4>
      </vt:variant>
      <vt:variant>
        <vt:lpstr>Tervezősablon</vt:lpstr>
      </vt:variant>
      <vt:variant>
        <vt:i4>118</vt:i4>
      </vt:variant>
      <vt:variant>
        <vt:lpstr>Beágyazott OLE kiszolgálók</vt:lpstr>
      </vt:variant>
      <vt:variant>
        <vt:i4>1</vt:i4>
      </vt:variant>
      <vt:variant>
        <vt:lpstr>Diacímek</vt:lpstr>
      </vt:variant>
      <vt:variant>
        <vt:i4>40</vt:i4>
      </vt:variant>
    </vt:vector>
  </HeadingPairs>
  <TitlesOfParts>
    <vt:vector size="167" baseType="lpstr">
      <vt:lpstr>Arial</vt:lpstr>
      <vt:lpstr>Calibri</vt:lpstr>
      <vt:lpstr>Times New Roman</vt:lpstr>
      <vt:lpstr>Script MT Bold</vt:lpstr>
      <vt:lpstr>Lucida Calligraphy</vt:lpstr>
      <vt:lpstr>Arial Unicode MS</vt:lpstr>
      <vt:lpstr>Wingdings</vt:lpstr>
      <vt:lpstr>Symbol</vt:lpstr>
      <vt:lpstr>Office-téma</vt:lpstr>
      <vt:lpstr>1_Office-téma</vt:lpstr>
      <vt:lpstr>3_Office-téma</vt:lpstr>
      <vt:lpstr>4_Office-téma</vt:lpstr>
      <vt:lpstr>2_Office-téma</vt:lpstr>
      <vt:lpstr>5_Office-téma</vt:lpstr>
      <vt:lpstr>6_Office-téma</vt:lpstr>
      <vt:lpstr>7_Office-téma</vt:lpstr>
      <vt:lpstr>8_Office-téma</vt:lpstr>
      <vt:lpstr>9_Office-téma</vt:lpstr>
      <vt:lpstr>10_Office-téma</vt:lpstr>
      <vt:lpstr>11_Office-téma</vt:lpstr>
      <vt:lpstr>12_Office-téma</vt:lpstr>
      <vt:lpstr>13_Office-téma</vt:lpstr>
      <vt:lpstr>14_Office-téma</vt:lpstr>
      <vt:lpstr>15_Office-téma</vt:lpstr>
      <vt:lpstr>Alapértelmezett terv</vt:lpstr>
      <vt:lpstr>3_Alapértelmezett terv</vt:lpstr>
      <vt:lpstr>4_Alapértelmezett terv</vt:lpstr>
      <vt:lpstr>5_Alapértelmezett terv</vt:lpstr>
      <vt:lpstr>6_Alapértelmezett terv</vt:lpstr>
      <vt:lpstr>7_Alapértelmezett terv</vt:lpstr>
      <vt:lpstr>16_Office-téma</vt:lpstr>
      <vt:lpstr>17_Office-téma</vt:lpstr>
      <vt:lpstr>18_Office-téma</vt:lpstr>
      <vt:lpstr>19_Office-téma</vt:lpstr>
      <vt:lpstr>20_Office-téma</vt:lpstr>
      <vt:lpstr>21_Office-téma</vt:lpstr>
      <vt:lpstr>22_Office-téma</vt:lpstr>
      <vt:lpstr>23_Office-téma</vt:lpstr>
      <vt:lpstr>24_Office-téma</vt:lpstr>
      <vt:lpstr>25_Office-téma</vt:lpstr>
      <vt:lpstr>26_Office-téma</vt:lpstr>
      <vt:lpstr>27_Office-téma</vt:lpstr>
      <vt:lpstr>28_Office-téma</vt:lpstr>
      <vt:lpstr>29_Office-téma</vt:lpstr>
      <vt:lpstr>30_Office-téma</vt:lpstr>
      <vt:lpstr>31_Office-téma</vt:lpstr>
      <vt:lpstr>32_Office-téma</vt:lpstr>
      <vt:lpstr>33_Office-téma</vt:lpstr>
      <vt:lpstr>34_Office-téma</vt:lpstr>
      <vt:lpstr>35_Office-téma</vt:lpstr>
      <vt:lpstr>36_Office-téma</vt:lpstr>
      <vt:lpstr>37_Office-téma</vt:lpstr>
      <vt:lpstr>38_Office-téma</vt:lpstr>
      <vt:lpstr>39_Office-téma</vt:lpstr>
      <vt:lpstr>40_Office-téma</vt:lpstr>
      <vt:lpstr>41_Office-téma</vt:lpstr>
      <vt:lpstr>42_Office-téma</vt:lpstr>
      <vt:lpstr>43_Office-téma</vt:lpstr>
      <vt:lpstr>44_Office-téma</vt:lpstr>
      <vt:lpstr>45_Office-téma</vt:lpstr>
      <vt:lpstr>1_Alapértelmezett terv</vt:lpstr>
      <vt:lpstr>2_Alapértelmezett terv</vt:lpstr>
      <vt:lpstr>8_Alapértelmezett terv</vt:lpstr>
      <vt:lpstr>9_Alapértelmezett terv</vt:lpstr>
      <vt:lpstr>10_Alapértelmezett terv</vt:lpstr>
      <vt:lpstr>11_Alapértelmezett terv</vt:lpstr>
      <vt:lpstr>12_Alapértelmezett terv</vt:lpstr>
      <vt:lpstr>13_Alapértelmezett terv</vt:lpstr>
      <vt:lpstr>14_Alapértelmezett terv</vt:lpstr>
      <vt:lpstr>15_Alapértelmezett terv</vt:lpstr>
      <vt:lpstr>16_Alapértelmezett terv</vt:lpstr>
      <vt:lpstr>17_Alapértelmezett terv</vt:lpstr>
      <vt:lpstr>18_Alapértelmezett terv</vt:lpstr>
      <vt:lpstr>19_Alapértelmezett terv</vt:lpstr>
      <vt:lpstr>20_Alapértelmezett terv</vt:lpstr>
      <vt:lpstr>21_Alapértelmezett terv</vt:lpstr>
      <vt:lpstr>22_Alapértelmezett terv</vt:lpstr>
      <vt:lpstr>23_Alapértelmezett terv</vt:lpstr>
      <vt:lpstr>24_Alapértelmezett terv</vt:lpstr>
      <vt:lpstr>25_Alapértelmezett terv</vt:lpstr>
      <vt:lpstr>26_Alapértelmezett terv</vt:lpstr>
      <vt:lpstr>27_Alapértelmezett terv</vt:lpstr>
      <vt:lpstr>28_Alapértelmezett terv</vt:lpstr>
      <vt:lpstr>29_Alapértelmezett terv</vt:lpstr>
      <vt:lpstr>30_Alapértelmezett terv</vt:lpstr>
      <vt:lpstr>31_Alapértelmezett terv</vt:lpstr>
      <vt:lpstr>32_Alapértelmezett terv</vt:lpstr>
      <vt:lpstr>33_Alapértelmezett terv</vt:lpstr>
      <vt:lpstr>34_Alapértelmezett terv</vt:lpstr>
      <vt:lpstr>35_Alapértelmezett terv</vt:lpstr>
      <vt:lpstr>36_Alapértelmezett terv</vt:lpstr>
      <vt:lpstr>37_Alapértelmezett terv</vt:lpstr>
      <vt:lpstr>38_Alapértelmezett terv</vt:lpstr>
      <vt:lpstr>39_Alapértelmezett terv</vt:lpstr>
      <vt:lpstr>40_Alapértelmezett terv</vt:lpstr>
      <vt:lpstr>41_Alapértelmezett terv</vt:lpstr>
      <vt:lpstr>42_Alapértelmezett terv</vt:lpstr>
      <vt:lpstr>43_Alapértelmezett terv</vt:lpstr>
      <vt:lpstr>44_Alapértelmezett terv</vt:lpstr>
      <vt:lpstr>45_Alapértelmezett terv</vt:lpstr>
      <vt:lpstr>46_Alapértelmezett terv</vt:lpstr>
      <vt:lpstr>47_Alapértelmezett terv</vt:lpstr>
      <vt:lpstr>48_Alapértelmezett terv</vt:lpstr>
      <vt:lpstr>49_Alapértelmezett terv</vt:lpstr>
      <vt:lpstr>50_Alapértelmezett terv</vt:lpstr>
      <vt:lpstr>51_Alapértelmezett terv</vt:lpstr>
      <vt:lpstr>52_Alapértelmezett terv</vt:lpstr>
      <vt:lpstr>53_Alapértelmezett terv</vt:lpstr>
      <vt:lpstr>54_Alapértelmezett terv</vt:lpstr>
      <vt:lpstr>55_Alapértelmezett terv</vt:lpstr>
      <vt:lpstr>56_Alapértelmezett terv</vt:lpstr>
      <vt:lpstr>57_Alapértelmezett terv</vt:lpstr>
      <vt:lpstr>58_Alapértelmezett terv</vt:lpstr>
      <vt:lpstr>59_Alapértelmezett terv</vt:lpstr>
      <vt:lpstr>60_Alapértelmezett terv</vt:lpstr>
      <vt:lpstr>61_Alapértelmezett terv</vt:lpstr>
      <vt:lpstr>62_Alapértelmezett terv</vt:lpstr>
      <vt:lpstr>63_Alapértelmezett terv</vt:lpstr>
      <vt:lpstr>64_Alapértelmezett terv</vt:lpstr>
      <vt:lpstr>65_Alapértelmezett terv</vt:lpstr>
      <vt:lpstr>66_Alapértelmezett terv</vt:lpstr>
      <vt:lpstr>67_Alapértelmezett terv</vt:lpstr>
      <vt:lpstr>68_Alapértelmezett terv</vt:lpstr>
      <vt:lpstr>69_Alapértelmezett terv</vt:lpstr>
      <vt:lpstr>70_Alapértelmezett terv</vt:lpstr>
      <vt:lpstr>71_Alapértelmezett terv</vt:lpstr>
      <vt:lpstr>Equation</vt:lpstr>
      <vt:lpstr>Tehetségpontok - matematika tehetséggondozás  Rátz László Vándorgyűlés, Révkomárom 2011. július 5 – 8. A játéktól a kutatásig Tehetséggondozó diákprogram 2010-2011</vt:lpstr>
      <vt:lpstr>2. dia</vt:lpstr>
      <vt:lpstr>3. dia</vt:lpstr>
      <vt:lpstr>4. dia</vt:lpstr>
      <vt:lpstr>5. dia</vt:lpstr>
      <vt:lpstr>6. dia</vt:lpstr>
      <vt:lpstr>7. dia</vt:lpstr>
      <vt:lpstr>8. dia</vt:lpstr>
      <vt:lpstr>9. dia</vt:lpstr>
      <vt:lpstr>10. dia</vt:lpstr>
      <vt:lpstr>Galilei szerepe mai modern világképünk kialakulásában  </vt:lpstr>
      <vt:lpstr>A csillagászat éve 2009</vt:lpstr>
      <vt:lpstr>A v(t) függvény grafikus  „integrálása”</vt:lpstr>
      <vt:lpstr>Galileo Galilei élete dióhéjban I.</vt:lpstr>
      <vt:lpstr>15. dia</vt:lpstr>
      <vt:lpstr>16. dia</vt:lpstr>
      <vt:lpstr>körfolyamattá szerveződés</vt:lpstr>
      <vt:lpstr>„IDŐUTAZÁS”</vt:lpstr>
      <vt:lpstr>ATOMI ÉS MOLEKULÁRIS ÉPÍTÉSZET</vt:lpstr>
      <vt:lpstr>építeni lehet: molekulákból</vt:lpstr>
      <vt:lpstr>építeni lehet: atomokból</vt:lpstr>
      <vt:lpstr>(felhő)karcoló-kristályok</vt:lpstr>
      <vt:lpstr>kristály-gótika</vt:lpstr>
      <vt:lpstr>kagyló-kristályok</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vector>
  </TitlesOfParts>
  <Company>ELTE TTK MATEMATIKAI INTÉZET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Tehetségpontok - matematika tehetséggondozás  Rátz László Vándorgyűlés, Révkomárom 2011. július 5 – 8. A játéktól a kutatásig Tehetséggondozó diákprogram 2010-2011</dc:title>
  <dc:creator>Sári</dc:creator>
  <cp:lastModifiedBy>IRODA</cp:lastModifiedBy>
  <cp:revision>65</cp:revision>
  <dcterms:created xsi:type="dcterms:W3CDTF">2011-06-29T15:13:37Z</dcterms:created>
  <dcterms:modified xsi:type="dcterms:W3CDTF">2017-09-14T09:18:09Z</dcterms:modified>
</cp:coreProperties>
</file>