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2" r:id="rId3"/>
    <p:sldId id="257" r:id="rId4"/>
    <p:sldId id="259" r:id="rId5"/>
    <p:sldId id="258" r:id="rId6"/>
    <p:sldId id="274" r:id="rId7"/>
    <p:sldId id="280" r:id="rId8"/>
    <p:sldId id="279" r:id="rId9"/>
    <p:sldId id="260" r:id="rId10"/>
    <p:sldId id="261" r:id="rId11"/>
    <p:sldId id="262" r:id="rId12"/>
    <p:sldId id="264" r:id="rId13"/>
    <p:sldId id="275" r:id="rId14"/>
    <p:sldId id="263" r:id="rId15"/>
    <p:sldId id="267" r:id="rId16"/>
    <p:sldId id="265" r:id="rId17"/>
    <p:sldId id="266" r:id="rId18"/>
    <p:sldId id="268" r:id="rId19"/>
    <p:sldId id="269" r:id="rId20"/>
    <p:sldId id="270" r:id="rId21"/>
    <p:sldId id="276" r:id="rId22"/>
    <p:sldId id="273" r:id="rId23"/>
    <p:sldId id="278" r:id="rId2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CC33"/>
    <a:srgbClr val="0066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87097" autoAdjust="0"/>
  </p:normalViewPr>
  <p:slideViewPr>
    <p:cSldViewPr>
      <p:cViewPr varScale="1">
        <p:scale>
          <a:sx n="63" d="100"/>
          <a:sy n="63" d="100"/>
        </p:scale>
        <p:origin x="-15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26E476-833F-431F-8A18-682A45E80C9B}" type="datetimeFigureOut">
              <a:rPr lang="hu-HU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1227332-D19D-49F5-8A6D-21394906A6C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u-HU" smtClean="0"/>
          </a:p>
        </p:txBody>
      </p:sp>
      <p:sp>
        <p:nvSpPr>
          <p:cNvPr id="2048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C8F464-DA84-4C54-94E7-657A49B4CE68}" type="slidenum">
              <a:rPr lang="hu-HU" smtClean="0"/>
              <a:pPr/>
              <a:t>14</a:t>
            </a:fld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150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26CA9C-CAA6-47A1-85F9-B31322169FD0}" type="slidenum">
              <a:rPr lang="hu-HU" smtClean="0"/>
              <a:pPr/>
              <a:t>16</a:t>
            </a:fld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253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0F42C6-7C82-4E4F-8590-5673C5B43267}" type="slidenum">
              <a:rPr lang="hu-HU" smtClean="0"/>
              <a:pPr/>
              <a:t>17</a:t>
            </a:fld>
            <a:endParaRPr 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2355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63A54F-046A-460F-B5E3-ABD750DE1A0C}" type="slidenum">
              <a:rPr lang="hu-HU" smtClean="0"/>
              <a:pPr/>
              <a:t>20</a:t>
            </a:fld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7BDEE-2CB6-4B67-8F21-EEAD421C4DAF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AC580-A701-4EA3-916F-9A1B33898ED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2B4EC-A90C-41E6-800E-6D0BAE3DF423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16E9D7-5849-4624-BF27-21FBB2CF6EE7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55459D-AE36-4DBE-A8FC-12CAC0C6D2FE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68B8C-0BAB-414A-9ADA-735ED3F67FD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21FAB9-06A0-40D2-9A4E-F5EE1BFA5292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CB3A7-AD23-4BAF-934D-F3B85A07D43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8E87F-090E-4183-948C-1160914A34F4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CF145-8697-454B-986B-96AFE3933531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CC98EF-A755-4F5C-9CC9-8376B76CDE60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0D7D2-F1F6-4015-BA54-AB66C116BFD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0B090F-0134-48D2-BBAE-AAA4EED92BC4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9862B-1DE4-4946-8F82-5EB456803621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F231F5-22A1-4B9A-A6BB-8D41F000B8A9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786CE-ECEC-4642-B8E9-51753C8950A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44E937-9C69-4378-80EC-6A6B8D744680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539B5-E5CE-40C2-91CB-969DD58BB77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D7787-2968-4689-814C-5A3BE8E32F16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9D8FF-4C3B-4336-BA44-BF6C19054471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3D19B4-5653-4CCB-9791-3E235C25C106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8DF4B9-7C31-423C-85C8-E7BA760C3207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89E56C-5D59-4CCF-93CA-3E9047C1AFF4}" type="datetimeFigureOut">
              <a:rPr lang="hu-HU" smtClean="0"/>
              <a:pPr>
                <a:defRPr/>
              </a:pPr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B96E0D5-AD20-4AEE-98B7-E713DE8F68F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K&#246;z&#233;pvonal%201..ggb" TargetMode="Externa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&#225;romsz&#246;gdarabol&#225;s.ggb" TargetMode="External"/><Relationship Id="rId2" Type="http://schemas.openxmlformats.org/officeDocument/2006/relationships/hyperlink" Target="K&#246;z&#233;pvonal%202..gg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Varignon2..ggb" TargetMode="External"/><Relationship Id="rId2" Type="http://schemas.openxmlformats.org/officeDocument/2006/relationships/hyperlink" Target="Varignon-t&#233;tel.gg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S&#250;lyvonal.gg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sz&#246;gfelez&#337;-t&#233;tel.ggb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Pappos-t&#233;tel%201..gg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Pappos-t&#233;tel%202..ggb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Pitagorasz%201..gg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eladatok%20ter&#252;letre.do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aralelogramma-t&#233;tel2..ggb" TargetMode="External"/><Relationship Id="rId2" Type="http://schemas.openxmlformats.org/officeDocument/2006/relationships/hyperlink" Target="paralelogramma-t&#233;tel1..gg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aralelogramma-t&#233;tel.ggb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T&#233;glalapdarabol&#225;s.ggb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A%20h&#225;romsz&#246;g%20ter&#252;lete.gg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755650" y="1268415"/>
            <a:ext cx="7772400" cy="1470025"/>
          </a:xfrm>
        </p:spPr>
        <p:txBody>
          <a:bodyPr/>
          <a:lstStyle/>
          <a:p>
            <a:pPr eaLnBrk="1" hangingPunct="1"/>
            <a:r>
              <a:rPr lang="hu-HU" dirty="0" smtClean="0"/>
              <a:t>A háromszög elemi geometriája és a terület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/>
          <a:lstStyle/>
          <a:p>
            <a:pPr eaLnBrk="1" hangingPunct="1"/>
            <a:r>
              <a:rPr lang="hu-HU" dirty="0" smtClean="0">
                <a:solidFill>
                  <a:schemeClr val="tx1"/>
                </a:solidFill>
              </a:rPr>
              <a:t>Ábrahám Gábor </a:t>
            </a:r>
          </a:p>
          <a:p>
            <a:pPr eaLnBrk="1" hangingPunct="1"/>
            <a:r>
              <a:rPr lang="hu-HU" dirty="0" smtClean="0">
                <a:solidFill>
                  <a:schemeClr val="tx1"/>
                </a:solidFill>
              </a:rPr>
              <a:t>Radnóti Miklós Kísérleti Gimnázium</a:t>
            </a:r>
          </a:p>
          <a:p>
            <a:pPr eaLnBrk="1" hangingPunct="1"/>
            <a:r>
              <a:rPr lang="hu-HU" dirty="0" smtClean="0">
                <a:solidFill>
                  <a:schemeClr val="tx1"/>
                </a:solidFill>
              </a:rPr>
              <a:t>Szeged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artalom helye 2"/>
          <p:cNvSpPr>
            <a:spLocks noGrp="1"/>
          </p:cNvSpPr>
          <p:nvPr>
            <p:ph idx="1"/>
          </p:nvPr>
        </p:nvSpPr>
        <p:spPr>
          <a:xfrm>
            <a:off x="395288" y="188915"/>
            <a:ext cx="8229600" cy="640873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Következmény: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Háromszög-tétel: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/>
              <a:t>Ha két háromszög egy-egy magassága (oldala) egyenlő, akkor ezen magasságokhoz (oldalakhoz) tartozó oldalak (magasságok) aránya egyenlő a területeik arányával.</a:t>
            </a:r>
          </a:p>
          <a:p>
            <a:pPr marL="0" indent="0" eaLnBrk="1" hangingPunct="1">
              <a:buFont typeface="Arial" charset="0"/>
              <a:buNone/>
            </a:pPr>
            <a:endParaRPr lang="hu-HU" sz="2800" b="1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Röviden:</a:t>
            </a:r>
          </a:p>
          <a:p>
            <a:pPr marL="0" indent="0" eaLnBrk="1" hangingPunct="1">
              <a:buFont typeface="Arial" charset="0"/>
              <a:buNone/>
            </a:pPr>
            <a:endParaRPr lang="hu-HU" sz="2800" dirty="0" smtClean="0"/>
          </a:p>
          <a:p>
            <a:pPr marL="0" indent="0" eaLnBrk="1" hangingPunct="1">
              <a:buFont typeface="Arial" charset="0"/>
              <a:buNone/>
            </a:pPr>
            <a:endParaRPr lang="hu-HU" sz="2800" dirty="0" smtClean="0"/>
          </a:p>
          <a:p>
            <a:pPr marL="0" indent="0" eaLnBrk="1" hangingPunct="1">
              <a:buFont typeface="Arial" charset="0"/>
              <a:buNone/>
            </a:pPr>
            <a:endParaRPr lang="hu-HU" sz="2800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Speciális eset: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/>
              <a:t>A háromszög bármely súlyvonala felezi a háromszög területét.</a:t>
            </a:r>
          </a:p>
          <a:p>
            <a:pPr marL="0" indent="0" eaLnBrk="1" hangingPunct="1">
              <a:buFont typeface="Arial" charset="0"/>
              <a:buNone/>
            </a:pPr>
            <a:endParaRPr lang="hu-HU" dirty="0" smtClean="0"/>
          </a:p>
        </p:txBody>
      </p:sp>
      <p:graphicFrame>
        <p:nvGraphicFramePr>
          <p:cNvPr id="9219" name="Objektum 2"/>
          <p:cNvGraphicFramePr>
            <a:graphicFrameLocks noChangeAspect="1"/>
          </p:cNvGraphicFramePr>
          <p:nvPr/>
        </p:nvGraphicFramePr>
        <p:xfrm>
          <a:off x="652463" y="3284540"/>
          <a:ext cx="7408862" cy="1368425"/>
        </p:xfrm>
        <a:graphic>
          <a:graphicData uri="http://schemas.openxmlformats.org/presentationml/2006/ole">
            <p:oleObj spid="_x0000_s9219" name="Equation" r:id="rId3" imgW="2908300" imgH="4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A háromszög középvonala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sz="half" idx="1"/>
          </p:nvPr>
        </p:nvSpPr>
        <p:spPr>
          <a:xfrm>
            <a:off x="-34925" y="1311276"/>
            <a:ext cx="9144000" cy="2981326"/>
          </a:xfrm>
        </p:spPr>
        <p:txBody>
          <a:bodyPr/>
          <a:lstStyle/>
          <a:p>
            <a:pPr marL="514350" indent="-514350" eaLnBrk="1" hangingPunct="1">
              <a:buNone/>
              <a:defRPr/>
            </a:pPr>
            <a:r>
              <a:rPr lang="hu-HU" b="1" dirty="0" smtClean="0"/>
              <a:t>2.  feladat</a:t>
            </a:r>
            <a:r>
              <a:rPr lang="hu-HU" b="1" dirty="0" smtClean="0"/>
              <a:t>: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hu-HU" dirty="0" smtClean="0"/>
              <a:t>Az </a:t>
            </a:r>
            <a:r>
              <a:rPr lang="hu-HU" i="1" dirty="0" smtClean="0"/>
              <a:t>ABC</a:t>
            </a:r>
            <a:r>
              <a:rPr lang="hu-HU" dirty="0" smtClean="0"/>
              <a:t> háromszög </a:t>
            </a:r>
            <a:r>
              <a:rPr lang="hu-HU" i="1" dirty="0" smtClean="0"/>
              <a:t>a</a:t>
            </a:r>
            <a:r>
              <a:rPr lang="hu-HU" dirty="0" smtClean="0"/>
              <a:t>, ill. </a:t>
            </a:r>
            <a:r>
              <a:rPr lang="hu-HU" i="1" dirty="0" smtClean="0"/>
              <a:t>b </a:t>
            </a:r>
            <a:r>
              <a:rPr lang="hu-HU" dirty="0" smtClean="0"/>
              <a:t>oldalának felezőpontja legyen </a:t>
            </a:r>
            <a:r>
              <a:rPr lang="hu-HU" i="1" dirty="0" smtClean="0"/>
              <a:t>F</a:t>
            </a:r>
            <a:r>
              <a:rPr lang="hu-HU" dirty="0" smtClean="0"/>
              <a:t>  , illetve </a:t>
            </a:r>
            <a:r>
              <a:rPr lang="hu-HU" i="1" dirty="0" smtClean="0"/>
              <a:t>F  </a:t>
            </a:r>
            <a:r>
              <a:rPr lang="hu-HU" dirty="0" smtClean="0"/>
              <a:t>! Hányadrésze az </a:t>
            </a:r>
            <a:r>
              <a:rPr lang="hu-HU" i="1" dirty="0" smtClean="0"/>
              <a:t>F</a:t>
            </a:r>
            <a:r>
              <a:rPr lang="hu-HU" dirty="0" smtClean="0"/>
              <a:t>  </a:t>
            </a:r>
            <a:r>
              <a:rPr lang="hu-HU" i="1" dirty="0" err="1" smtClean="0"/>
              <a:t>F</a:t>
            </a:r>
            <a:r>
              <a:rPr lang="hu-HU" i="1" dirty="0" smtClean="0"/>
              <a:t>  C </a:t>
            </a:r>
            <a:r>
              <a:rPr lang="hu-HU" dirty="0" smtClean="0"/>
              <a:t>háromszög területe az ABC háromszög területének?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hu-HU" b="1" dirty="0" smtClean="0"/>
              <a:t>Megoldás: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hu-HU" dirty="0" smtClean="0">
                <a:hlinkClick r:id="rId3" action="ppaction://hlinkfile"/>
              </a:rPr>
              <a:t>Középvonal 1..ggb</a:t>
            </a:r>
            <a:endParaRPr lang="hu-HU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hu-HU" b="1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hu-HU" b="1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hu-HU" b="1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hu-HU" b="1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hu-HU" b="1" dirty="0" smtClean="0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107950" y="4292602"/>
            <a:ext cx="8891588" cy="24495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hu-HU" b="1" dirty="0"/>
              <a:t>Következmény: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hu-HU" dirty="0"/>
              <a:t>A háromszög három középvonala négy olyan háromszögre bontja az eredeti háromszöget, melyek területe az eredeti háromszög területének a negyede. </a:t>
            </a:r>
          </a:p>
          <a:p>
            <a:pPr eaLnBrk="1" hangingPunct="1">
              <a:defRPr/>
            </a:pPr>
            <a:endParaRPr lang="hu-HU" dirty="0"/>
          </a:p>
        </p:txBody>
      </p:sp>
      <p:graphicFrame>
        <p:nvGraphicFramePr>
          <p:cNvPr id="10245" name="Objektum 3"/>
          <p:cNvGraphicFramePr>
            <a:graphicFrameLocks noChangeAspect="1"/>
          </p:cNvGraphicFramePr>
          <p:nvPr/>
        </p:nvGraphicFramePr>
        <p:xfrm>
          <a:off x="8243888" y="1628777"/>
          <a:ext cx="404812" cy="720725"/>
        </p:xfrm>
        <a:graphic>
          <a:graphicData uri="http://schemas.openxmlformats.org/presentationml/2006/ole">
            <p:oleObj spid="_x0000_s10245" name="Equation" r:id="rId4" imgW="88823" imgH="228402" progId="Equation.DSMT4">
              <p:embed/>
            </p:oleObj>
          </a:graphicData>
        </a:graphic>
      </p:graphicFrame>
      <p:graphicFrame>
        <p:nvGraphicFramePr>
          <p:cNvPr id="10246" name="Objektum 5"/>
          <p:cNvGraphicFramePr>
            <a:graphicFrameLocks noChangeAspect="1"/>
          </p:cNvGraphicFramePr>
          <p:nvPr/>
        </p:nvGraphicFramePr>
        <p:xfrm>
          <a:off x="1116017" y="2205039"/>
          <a:ext cx="503237" cy="576263"/>
        </p:xfrm>
        <a:graphic>
          <a:graphicData uri="http://schemas.openxmlformats.org/presentationml/2006/ole">
            <p:oleObj spid="_x0000_s10246" name="Equation" r:id="rId5" imgW="101556" imgH="228501" progId="Equation.DSMT4">
              <p:embed/>
            </p:oleObj>
          </a:graphicData>
        </a:graphic>
      </p:graphicFrame>
      <p:graphicFrame>
        <p:nvGraphicFramePr>
          <p:cNvPr id="10247" name="Objektum 6"/>
          <p:cNvGraphicFramePr>
            <a:graphicFrameLocks noChangeAspect="1"/>
          </p:cNvGraphicFramePr>
          <p:nvPr/>
        </p:nvGraphicFramePr>
        <p:xfrm>
          <a:off x="4211638" y="2060576"/>
          <a:ext cx="404812" cy="720725"/>
        </p:xfrm>
        <a:graphic>
          <a:graphicData uri="http://schemas.openxmlformats.org/presentationml/2006/ole">
            <p:oleObj spid="_x0000_s10247" name="Equation" r:id="rId6" imgW="88823" imgH="228402" progId="Equation.DSMT4">
              <p:embed/>
            </p:oleObj>
          </a:graphicData>
        </a:graphic>
      </p:graphicFrame>
      <p:graphicFrame>
        <p:nvGraphicFramePr>
          <p:cNvPr id="10248" name="Objektum 7"/>
          <p:cNvGraphicFramePr>
            <a:graphicFrameLocks noChangeAspect="1"/>
          </p:cNvGraphicFramePr>
          <p:nvPr/>
        </p:nvGraphicFramePr>
        <p:xfrm>
          <a:off x="3779842" y="2133601"/>
          <a:ext cx="720725" cy="646114"/>
        </p:xfrm>
        <a:graphic>
          <a:graphicData uri="http://schemas.openxmlformats.org/presentationml/2006/ole">
            <p:oleObj spid="_x0000_s10248" name="Equation" r:id="rId7" imgW="101556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artalom helye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311921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3</a:t>
            </a:r>
            <a:r>
              <a:rPr lang="hu-HU" sz="2800" b="1" dirty="0" smtClean="0"/>
              <a:t>. </a:t>
            </a:r>
            <a:r>
              <a:rPr lang="hu-HU" sz="2800" b="1" dirty="0" smtClean="0"/>
              <a:t>feladat: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/>
              <a:t>Bizonyítsuk be, hogy a háromszög bármely középvonala párhuzamos azzal az oldallal, mellyel nincs közös pontja és hossza fele ezen oldal hosszának.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Megoldás: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>
                <a:hlinkClick r:id="rId2" action="ppaction://hlinkfile"/>
              </a:rPr>
              <a:t>Középvonal 2..ggb</a:t>
            </a:r>
            <a:endParaRPr lang="hu-HU" sz="2800" dirty="0" smtClean="0"/>
          </a:p>
          <a:p>
            <a:pPr marL="0" indent="0" eaLnBrk="1" hangingPunct="1">
              <a:buFont typeface="Arial" charset="0"/>
              <a:buNone/>
            </a:pPr>
            <a:endParaRPr lang="hu-HU" b="1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Következmény: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/>
              <a:t>Bármely háromszög átdarabolható téglalappá.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Bizonyítás: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>
                <a:hlinkClick r:id="rId3" action="ppaction://hlinkfile"/>
              </a:rPr>
              <a:t>háromszögdarabolás.ggb</a:t>
            </a:r>
            <a:endParaRPr lang="hu-HU" sz="2800" dirty="0" smtClean="0"/>
          </a:p>
          <a:p>
            <a:pPr marL="0" indent="0" eaLnBrk="1" hangingPunct="1">
              <a:buFont typeface="Arial" charset="0"/>
              <a:buNone/>
            </a:pPr>
            <a:endParaRPr lang="hu-HU" sz="2800" dirty="0" smtClean="0"/>
          </a:p>
          <a:p>
            <a:pPr marL="0" indent="0" eaLnBrk="1" hangingPunct="1">
              <a:buFont typeface="Arial" charset="0"/>
              <a:buNone/>
            </a:pPr>
            <a:endParaRPr lang="hu-H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 lIns="108000" rIns="36000">
            <a:noAutofit/>
          </a:bodyPr>
          <a:lstStyle/>
          <a:p>
            <a:pPr>
              <a:buNone/>
            </a:pPr>
            <a:r>
              <a:rPr lang="hu-HU" sz="2400" b="1" dirty="0" smtClean="0"/>
              <a:t>4</a:t>
            </a:r>
            <a:r>
              <a:rPr lang="hu-HU" sz="2400" b="1" dirty="0" smtClean="0"/>
              <a:t>. </a:t>
            </a:r>
            <a:r>
              <a:rPr lang="hu-HU" sz="2400" b="1" dirty="0" smtClean="0"/>
              <a:t>feladat : </a:t>
            </a:r>
          </a:p>
          <a:p>
            <a:pPr>
              <a:buNone/>
            </a:pPr>
            <a:r>
              <a:rPr lang="hu-HU" sz="2400" dirty="0" smtClean="0"/>
              <a:t>     Bizonyítsuk be, hogy egy tetszőleges négyszög oldalfelező pontjai paralelogrammát határoznak meg! Hányad része a paralelogramma területe a négyszög területének? </a:t>
            </a:r>
          </a:p>
          <a:p>
            <a:pPr>
              <a:buNone/>
            </a:pPr>
            <a:r>
              <a:rPr lang="hu-HU" sz="2400" dirty="0" smtClean="0"/>
              <a:t>    (Pierre Varignon 1731.) </a:t>
            </a:r>
          </a:p>
          <a:p>
            <a:pPr>
              <a:buNone/>
            </a:pPr>
            <a:r>
              <a:rPr lang="hu-HU" sz="2400" b="1" dirty="0" smtClean="0"/>
              <a:t>Megoldás:</a:t>
            </a:r>
          </a:p>
          <a:p>
            <a:pPr>
              <a:buNone/>
            </a:pPr>
            <a:r>
              <a:rPr lang="hu-HU" sz="2400" dirty="0" smtClean="0">
                <a:hlinkClick r:id="rId2" action="ppaction://hlinkfile"/>
              </a:rPr>
              <a:t>Varignon-tétel.ggb</a:t>
            </a:r>
            <a:endParaRPr lang="hu-HU" sz="2400" dirty="0" smtClean="0"/>
          </a:p>
          <a:p>
            <a:pPr>
              <a:buNone/>
            </a:pPr>
            <a:endParaRPr lang="hu-HU" sz="2400" b="1" dirty="0" smtClean="0"/>
          </a:p>
          <a:p>
            <a:pPr>
              <a:buNone/>
            </a:pPr>
            <a:endParaRPr lang="hu-HU" sz="2400" b="1" dirty="0" smtClean="0"/>
          </a:p>
          <a:p>
            <a:pPr marL="457200" indent="-457200">
              <a:buNone/>
            </a:pPr>
            <a:r>
              <a:rPr lang="hu-HU" sz="2400" b="1" dirty="0" smtClean="0"/>
              <a:t>Következmény</a:t>
            </a:r>
          </a:p>
          <a:p>
            <a:pPr marL="457200" indent="-457200">
              <a:buNone/>
            </a:pPr>
            <a:r>
              <a:rPr lang="hu-HU" sz="2400" dirty="0" smtClean="0"/>
              <a:t>Bármely négyszög középvonalai felezve metszik egymást.</a:t>
            </a:r>
          </a:p>
          <a:p>
            <a:pPr marL="457200" indent="-457200">
              <a:buNone/>
            </a:pPr>
            <a:r>
              <a:rPr lang="hu-HU" sz="2400" dirty="0" smtClean="0">
                <a:hlinkClick r:id="rId3" action="ppaction://hlinkfile"/>
              </a:rPr>
              <a:t>Varignon2..ggb</a:t>
            </a:r>
            <a:r>
              <a:rPr lang="hu-HU" sz="2400" dirty="0" smtClean="0"/>
              <a:t> </a:t>
            </a:r>
          </a:p>
          <a:p>
            <a:pPr marL="457200" indent="-457200">
              <a:buNone/>
            </a:pPr>
            <a:r>
              <a:rPr lang="hu-HU" sz="2400" b="1" dirty="0" smtClean="0"/>
              <a:t>2. Következmény:</a:t>
            </a:r>
          </a:p>
          <a:p>
            <a:pPr marL="457200" indent="-457200">
              <a:buNone/>
            </a:pPr>
            <a:r>
              <a:rPr lang="hu-HU" sz="2400" dirty="0" smtClean="0"/>
              <a:t>Bármely konvex négyszög átdarabolható paralelogrammává.</a:t>
            </a:r>
          </a:p>
          <a:p>
            <a:pPr marL="457200" indent="-457200">
              <a:buNone/>
            </a:pPr>
            <a:r>
              <a:rPr lang="hu-HU" sz="2400" dirty="0" smtClean="0"/>
              <a:t>(A sík lefedése konvex négyszögekkel. Dr Kosztolányi József cikke Polygon </a:t>
            </a:r>
            <a:r>
              <a:rPr lang="hu-HU" sz="2400" dirty="0" smtClean="0"/>
              <a:t>1994. </a:t>
            </a:r>
            <a:r>
              <a:rPr lang="hu-HU" sz="2400" dirty="0" smtClean="0"/>
              <a:t>május)</a:t>
            </a:r>
            <a:endParaRPr lang="hu-HU" sz="2400" dirty="0"/>
          </a:p>
        </p:txBody>
      </p:sp>
      <p:pic>
        <p:nvPicPr>
          <p:cNvPr id="4" name="Kép 3" descr="Pierre_Varign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714488"/>
            <a:ext cx="2098440" cy="24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b="1" dirty="0" smtClean="0"/>
              <a:t>A háromszög súlyvonalai</a:t>
            </a:r>
          </a:p>
        </p:txBody>
      </p:sp>
      <p:sp>
        <p:nvSpPr>
          <p:cNvPr id="12291" name="Tartalom helye 2"/>
          <p:cNvSpPr>
            <a:spLocks noGrp="1"/>
          </p:cNvSpPr>
          <p:nvPr>
            <p:ph sz="half" idx="2"/>
          </p:nvPr>
        </p:nvSpPr>
        <p:spPr>
          <a:xfrm>
            <a:off x="107954" y="1412876"/>
            <a:ext cx="8785225" cy="316865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4</a:t>
            </a:r>
            <a:r>
              <a:rPr lang="hu-HU" sz="2800" b="1" dirty="0" smtClean="0"/>
              <a:t>. </a:t>
            </a:r>
            <a:r>
              <a:rPr lang="hu-HU" sz="2800" b="1" dirty="0" smtClean="0"/>
              <a:t>feladat: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/>
              <a:t>Bizonyítsuk be, hogy a háromszög súlyvonalai egy pontban metszik egymást, mely pont a súlyvonalak oldalhoz közelebbi harmadolópontja.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b="1" dirty="0" smtClean="0"/>
              <a:t>Megoldás: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800" dirty="0" smtClean="0">
                <a:hlinkClick r:id="rId3" action="ppaction://hlinkfile"/>
              </a:rPr>
              <a:t>Súlyvonal.ggb</a:t>
            </a:r>
            <a:endParaRPr lang="hu-HU" sz="2800" dirty="0" smtClean="0"/>
          </a:p>
          <a:p>
            <a:pPr marL="0" indent="0" eaLnBrk="1" hangingPunct="1">
              <a:buFont typeface="Arial" charset="0"/>
              <a:buNone/>
            </a:pPr>
            <a:endParaRPr lang="hu-HU" sz="2800" b="1" dirty="0" smtClean="0"/>
          </a:p>
        </p:txBody>
      </p:sp>
      <p:sp>
        <p:nvSpPr>
          <p:cNvPr id="5" name="Tartalom helye 4"/>
          <p:cNvSpPr>
            <a:spLocks noGrp="1"/>
          </p:cNvSpPr>
          <p:nvPr>
            <p:ph sz="quarter" idx="4"/>
          </p:nvPr>
        </p:nvSpPr>
        <p:spPr>
          <a:xfrm>
            <a:off x="250829" y="4724402"/>
            <a:ext cx="8569325" cy="17287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b="1" dirty="0" smtClean="0"/>
              <a:t>Következmény: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dirty="0" smtClean="0"/>
              <a:t>A háromszög súlyvonalai a háromszöget hat egyenlő területű részre osztják.</a:t>
            </a:r>
          </a:p>
          <a:p>
            <a:pPr marL="0" indent="0">
              <a:buFont typeface="Arial" charset="0"/>
              <a:buNone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/>
              <a:t>Szögfelező-tétel</a:t>
            </a:r>
          </a:p>
        </p:txBody>
      </p:sp>
      <p:sp>
        <p:nvSpPr>
          <p:cNvPr id="13315" name="Tartalom helye 2"/>
          <p:cNvSpPr>
            <a:spLocks noGrp="1"/>
          </p:cNvSpPr>
          <p:nvPr>
            <p:ph idx="1"/>
          </p:nvPr>
        </p:nvSpPr>
        <p:spPr>
          <a:xfrm>
            <a:off x="468313" y="1773239"/>
            <a:ext cx="8229600" cy="41767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hu-HU" sz="2800" b="1" dirty="0" smtClean="0"/>
              <a:t>5</a:t>
            </a:r>
            <a:r>
              <a:rPr lang="hu-HU" sz="2800" b="1" dirty="0" smtClean="0"/>
              <a:t>. </a:t>
            </a:r>
            <a:r>
              <a:rPr lang="hu-HU" sz="2800" b="1" dirty="0" smtClean="0"/>
              <a:t>feladat:</a:t>
            </a:r>
          </a:p>
          <a:p>
            <a:pPr marL="0" indent="0">
              <a:buFont typeface="Arial" charset="0"/>
              <a:buNone/>
            </a:pPr>
            <a:r>
              <a:rPr lang="hu-HU" sz="2800" dirty="0" smtClean="0"/>
              <a:t>Bizonyítsuk be, hogy a háromszög bármely belső szögfelezője a szöggel szemközti oldalt a szomszédos oldalak arányában osztja!</a:t>
            </a:r>
          </a:p>
          <a:p>
            <a:pPr marL="0" indent="0">
              <a:buFont typeface="Arial" charset="0"/>
              <a:buNone/>
            </a:pPr>
            <a:endParaRPr lang="hu-HU" sz="2800" dirty="0" smtClean="0"/>
          </a:p>
          <a:p>
            <a:pPr marL="0" indent="0">
              <a:buFont typeface="Arial" charset="0"/>
              <a:buNone/>
            </a:pPr>
            <a:r>
              <a:rPr lang="hu-HU" sz="2800" b="1" dirty="0" smtClean="0"/>
              <a:t>Megoldás:</a:t>
            </a:r>
          </a:p>
          <a:p>
            <a:pPr marL="0" indent="0">
              <a:buFont typeface="Arial" charset="0"/>
              <a:buNone/>
            </a:pPr>
            <a:r>
              <a:rPr lang="hu-HU" sz="2800" dirty="0" smtClean="0">
                <a:hlinkClick r:id="rId2" action="ppaction://hlinkfile"/>
              </a:rPr>
              <a:t>szögfelező-tétel.ggb</a:t>
            </a:r>
            <a:endParaRPr lang="hu-HU" sz="2800" dirty="0" smtClean="0"/>
          </a:p>
          <a:p>
            <a:pPr marL="0" indent="0">
              <a:buFont typeface="Arial" charset="0"/>
              <a:buNone/>
            </a:pPr>
            <a:endParaRPr lang="hu-H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hu-HU" sz="4000" b="1" smtClean="0"/>
              <a:t>Pappos-tételtől a Pitagorasz-tételig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392" y="1341438"/>
            <a:ext cx="8785225" cy="5111752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  <a:defRPr/>
            </a:pPr>
            <a:r>
              <a:rPr lang="hu-HU" sz="2800" b="1" dirty="0" smtClean="0"/>
              <a:t>feladat:</a:t>
            </a:r>
          </a:p>
          <a:p>
            <a:pPr marL="0" indent="0">
              <a:buFont typeface="Arial" charset="0"/>
              <a:buNone/>
              <a:defRPr/>
            </a:pPr>
            <a:r>
              <a:rPr lang="hu-HU" sz="2800" dirty="0" smtClean="0"/>
              <a:t>Vegyük fel az ABC háromszög </a:t>
            </a:r>
          </a:p>
          <a:p>
            <a:pPr marL="0" indent="0">
              <a:buFont typeface="Arial" charset="0"/>
              <a:buNone/>
              <a:defRPr/>
            </a:pPr>
            <a:r>
              <a:rPr lang="hu-HU" sz="2800" dirty="0" smtClean="0"/>
              <a:t>oldalaira az ábrán látható módon </a:t>
            </a:r>
          </a:p>
          <a:p>
            <a:pPr marL="0" indent="0">
              <a:buFont typeface="Arial" charset="0"/>
              <a:buNone/>
              <a:defRPr/>
            </a:pPr>
            <a:r>
              <a:rPr lang="hu-HU" sz="2800" dirty="0" smtClean="0"/>
              <a:t>a t’, a t’’ és a t’’’ területű </a:t>
            </a:r>
          </a:p>
          <a:p>
            <a:pPr marL="0" indent="0">
              <a:buFont typeface="Arial" charset="0"/>
              <a:buNone/>
              <a:defRPr/>
            </a:pPr>
            <a:r>
              <a:rPr lang="hu-HU" sz="2800" dirty="0" smtClean="0"/>
              <a:t>paralelogrammát! </a:t>
            </a:r>
          </a:p>
          <a:p>
            <a:pPr marL="0" indent="0">
              <a:buFont typeface="Arial" charset="0"/>
              <a:buNone/>
              <a:defRPr/>
            </a:pPr>
            <a:r>
              <a:rPr lang="hu-HU" sz="2800" dirty="0" smtClean="0"/>
              <a:t>Bizonyítsuk be, hogy t’+</a:t>
            </a:r>
            <a:r>
              <a:rPr lang="hu-HU" sz="2800" dirty="0" err="1" smtClean="0"/>
              <a:t>t</a:t>
            </a:r>
            <a:r>
              <a:rPr lang="hu-HU" sz="2800" dirty="0" smtClean="0"/>
              <a:t>’’=</a:t>
            </a:r>
            <a:r>
              <a:rPr lang="hu-HU" sz="2800" dirty="0" err="1" smtClean="0"/>
              <a:t>t</a:t>
            </a:r>
            <a:r>
              <a:rPr lang="hu-HU" sz="2800" dirty="0" smtClean="0"/>
              <a:t>’’’!</a:t>
            </a:r>
          </a:p>
          <a:p>
            <a:pPr marL="0" indent="0">
              <a:buFont typeface="Arial" charset="0"/>
              <a:buNone/>
              <a:defRPr/>
            </a:pPr>
            <a:endParaRPr lang="hu-HU" sz="2800" dirty="0" smtClean="0"/>
          </a:p>
          <a:p>
            <a:pPr marL="0" indent="0">
              <a:buFont typeface="Arial" charset="0"/>
              <a:buNone/>
              <a:defRPr/>
            </a:pPr>
            <a:r>
              <a:rPr lang="hu-HU" sz="2800" b="1" dirty="0" smtClean="0"/>
              <a:t> Megoldás:</a:t>
            </a:r>
          </a:p>
          <a:p>
            <a:pPr marL="0" indent="0">
              <a:buFont typeface="Arial" charset="0"/>
              <a:buNone/>
              <a:defRPr/>
            </a:pPr>
            <a:r>
              <a:rPr lang="hu-HU" sz="2800" dirty="0" smtClean="0">
                <a:hlinkClick r:id="rId3" action="ppaction://hlinkfile"/>
              </a:rPr>
              <a:t>Pappos-tétel 1..ggb</a:t>
            </a:r>
            <a:endParaRPr lang="hu-HU" sz="2800" dirty="0"/>
          </a:p>
        </p:txBody>
      </p:sp>
      <p:pic>
        <p:nvPicPr>
          <p:cNvPr id="14340" name="Kép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9013" y="333376"/>
            <a:ext cx="9072562" cy="6078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908051"/>
          </a:xfrm>
        </p:spPr>
        <p:txBody>
          <a:bodyPr/>
          <a:lstStyle/>
          <a:p>
            <a:r>
              <a:rPr lang="hu-HU" sz="4000" smtClean="0"/>
              <a:t>Pappos-tétel</a:t>
            </a:r>
            <a:r>
              <a:rPr lang="hu-HU" smtClean="0"/>
              <a:t> </a:t>
            </a:r>
            <a:r>
              <a:rPr lang="hu-HU" sz="2400" smtClean="0"/>
              <a:t>(N. D. Kazarinoff)</a:t>
            </a:r>
          </a:p>
        </p:txBody>
      </p:sp>
      <p:sp>
        <p:nvSpPr>
          <p:cNvPr id="13315" name="Tartalom helye 2"/>
          <p:cNvSpPr>
            <a:spLocks noGrp="1"/>
          </p:cNvSpPr>
          <p:nvPr>
            <p:ph idx="1"/>
          </p:nvPr>
        </p:nvSpPr>
        <p:spPr>
          <a:xfrm>
            <a:off x="107950" y="1125539"/>
            <a:ext cx="9036050" cy="4824412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</a:pPr>
            <a:r>
              <a:rPr lang="hu-HU" sz="2400" b="1" smtClean="0"/>
              <a:t>2. feladat: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Az ABC háromszög AC, ill. BC 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Oldalára  kifelé az ACC’C”, 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ill. a CBB”C” paralelogrammát 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az ábrának megfelelően. 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Az A’C’ és B”C” oldalegyenesek 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metszéspontja legyen P! 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Ezután az AB oldalra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megszerkesztjük az ABP”P’ 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paralelogrammát úgy, hogy AP’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párhuzamos és egyenlő legyen CP-vel!</a:t>
            </a:r>
          </a:p>
          <a:p>
            <a:pPr marL="0" indent="0">
              <a:buFont typeface="Arial" charset="0"/>
              <a:buNone/>
            </a:pPr>
            <a:r>
              <a:rPr lang="hu-HU" sz="2400" smtClean="0"/>
              <a:t>Bizonyítsuk be, hogy t’+t”=t’’’!</a:t>
            </a:r>
          </a:p>
        </p:txBody>
      </p:sp>
      <p:pic>
        <p:nvPicPr>
          <p:cNvPr id="13316" name="Kép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714356"/>
            <a:ext cx="8569325" cy="572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39754" y="1"/>
            <a:ext cx="7681913" cy="1268413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</a:pPr>
            <a:r>
              <a:rPr lang="hu-HU" b="1" dirty="0" smtClean="0"/>
              <a:t>Megoldás:</a:t>
            </a:r>
          </a:p>
          <a:p>
            <a:pPr marL="0" indent="0">
              <a:buFont typeface="Arial" charset="0"/>
              <a:buNone/>
            </a:pPr>
            <a:r>
              <a:rPr lang="hu-HU" dirty="0" smtClean="0">
                <a:hlinkClick r:id="rId2" action="ppaction://hlinkfile"/>
              </a:rPr>
              <a:t>Pappos-tétel 2..ggb</a:t>
            </a:r>
            <a:endParaRPr lang="hu-HU" dirty="0" smtClean="0"/>
          </a:p>
          <a:p>
            <a:pPr marL="0" indent="0">
              <a:buFont typeface="Arial" charset="0"/>
              <a:buNone/>
            </a:pPr>
            <a:endParaRPr lang="hu-HU" b="1" dirty="0" smtClean="0"/>
          </a:p>
          <a:p>
            <a:pPr marL="0" indent="0">
              <a:buFont typeface="Arial" charset="0"/>
              <a:buNone/>
            </a:pPr>
            <a:r>
              <a:rPr lang="hu-HU" b="1" dirty="0" smtClean="0"/>
              <a:t> </a:t>
            </a:r>
            <a:endParaRPr lang="hu-HU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79392" y="1268414"/>
            <a:ext cx="4321175" cy="4392612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</a:pPr>
            <a:r>
              <a:rPr lang="hu-HU" b="1" smtClean="0"/>
              <a:t> Következmény: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A PC egyenes két olyan 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paralelogrammára bontja az  ABP”P’ paralelogrammát, 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melyek területe külön-külön 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egyenlő az ACC’A’ és a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 CBB”C” paralelogramma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 területével.</a:t>
            </a:r>
          </a:p>
          <a:p>
            <a:pPr marL="0" indent="0">
              <a:buFont typeface="Arial" charset="0"/>
              <a:buNone/>
            </a:pPr>
            <a:endParaRPr lang="hu-HU" smtClean="0"/>
          </a:p>
        </p:txBody>
      </p:sp>
      <p:pic>
        <p:nvPicPr>
          <p:cNvPr id="14339" name="Kép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476251"/>
            <a:ext cx="91440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/>
              <a:t>Pitagorasz-tétel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7340"/>
            <a:ext cx="8229600" cy="496728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hu-HU" dirty="0" smtClean="0"/>
              <a:t>Bármely derékszögű háromszögben a befogókra rajzolt négyzetek területének az összege egyenlő az átfogóra rajzolt négyzet területével.</a:t>
            </a:r>
          </a:p>
          <a:p>
            <a:pPr marL="0" indent="0">
              <a:buFont typeface="Arial" charset="0"/>
              <a:buNone/>
            </a:pPr>
            <a:endParaRPr lang="hu-HU" dirty="0" smtClean="0"/>
          </a:p>
          <a:p>
            <a:pPr marL="0" indent="0">
              <a:buFont typeface="Arial" charset="0"/>
              <a:buNone/>
            </a:pPr>
            <a:r>
              <a:rPr lang="hu-HU" b="1" dirty="0" smtClean="0"/>
              <a:t>Bizonyítás:</a:t>
            </a:r>
          </a:p>
          <a:p>
            <a:pPr marL="0" indent="0">
              <a:buFont typeface="Arial" charset="0"/>
              <a:buNone/>
            </a:pPr>
            <a:r>
              <a:rPr lang="hu-HU" dirty="0" smtClean="0">
                <a:hlinkClick r:id="rId2" action="ppaction://hlinkfile"/>
              </a:rPr>
              <a:t>Pitagorasz 1..ggb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286544"/>
          </a:xfrm>
        </p:spPr>
        <p:txBody>
          <a:bodyPr/>
          <a:lstStyle/>
          <a:p>
            <a:pPr>
              <a:buNone/>
            </a:pPr>
            <a:r>
              <a:rPr lang="hu-HU" b="1" dirty="0" smtClean="0"/>
              <a:t>Cél:</a:t>
            </a:r>
          </a:p>
          <a:p>
            <a:pPr>
              <a:buFontTx/>
              <a:buChar char="-"/>
            </a:pPr>
            <a:r>
              <a:rPr lang="hu-HU" dirty="0" smtClean="0"/>
              <a:t>A „diákmestörembör” bevezetése a geometria rejtelmeibe.</a:t>
            </a:r>
          </a:p>
          <a:p>
            <a:pPr>
              <a:buFontTx/>
              <a:buChar char="-"/>
            </a:pPr>
            <a:r>
              <a:rPr lang="hu-HU" dirty="0" smtClean="0"/>
              <a:t>A bizonyítás igényének kialakítása.</a:t>
            </a:r>
          </a:p>
          <a:p>
            <a:pPr>
              <a:buFontTx/>
              <a:buChar char="-"/>
            </a:pPr>
            <a:r>
              <a:rPr lang="hu-HU" dirty="0" smtClean="0"/>
              <a:t>A bizonyításban való jártasság kialakítása.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None/>
            </a:pPr>
            <a:r>
              <a:rPr lang="hu-HU" b="1" dirty="0" smtClean="0"/>
              <a:t>Tapasztalataim alapján a hozott tudás:</a:t>
            </a:r>
          </a:p>
          <a:p>
            <a:pPr>
              <a:buFontTx/>
              <a:buChar char="-"/>
            </a:pPr>
            <a:r>
              <a:rPr lang="hu-HU" dirty="0" smtClean="0"/>
              <a:t>Az egybevágóság szemléletes fogalma.</a:t>
            </a:r>
          </a:p>
          <a:p>
            <a:pPr>
              <a:buFontTx/>
              <a:buChar char="-"/>
            </a:pPr>
            <a:r>
              <a:rPr lang="hu-HU" dirty="0" smtClean="0"/>
              <a:t>A téglalap területképlete.</a:t>
            </a:r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Befogó- és magasság-tétel</a:t>
            </a:r>
          </a:p>
        </p:txBody>
      </p:sp>
      <p:pic>
        <p:nvPicPr>
          <p:cNvPr id="16389" name="Tartalom helye 9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-536575" y="836614"/>
            <a:ext cx="9655175" cy="6165851"/>
          </a:xfrm>
        </p:spPr>
      </p:pic>
      <p:graphicFrame>
        <p:nvGraphicFramePr>
          <p:cNvPr id="16387" name="Objektum 5"/>
          <p:cNvGraphicFramePr>
            <a:graphicFrameLocks noChangeAspect="1"/>
          </p:cNvGraphicFramePr>
          <p:nvPr/>
        </p:nvGraphicFramePr>
        <p:xfrm>
          <a:off x="4572000" y="1844676"/>
          <a:ext cx="2160588" cy="792163"/>
        </p:xfrm>
        <a:graphic>
          <a:graphicData uri="http://schemas.openxmlformats.org/presentationml/2006/ole">
            <p:oleObj spid="_x0000_s18435" name="Equation" r:id="rId5" imgW="533169" imgH="253890" progId="Equation.DSMT4">
              <p:embed/>
            </p:oleObj>
          </a:graphicData>
        </a:graphic>
      </p:graphicFrame>
      <p:graphicFrame>
        <p:nvGraphicFramePr>
          <p:cNvPr id="16388" name="Objektum 7"/>
          <p:cNvGraphicFramePr>
            <a:graphicFrameLocks noChangeAspect="1"/>
          </p:cNvGraphicFramePr>
          <p:nvPr/>
        </p:nvGraphicFramePr>
        <p:xfrm>
          <a:off x="6804029" y="1844677"/>
          <a:ext cx="2016125" cy="720725"/>
        </p:xfrm>
        <a:graphic>
          <a:graphicData uri="http://schemas.openxmlformats.org/presentationml/2006/ole">
            <p:oleObj spid="_x0000_s18436" name="Equation" r:id="rId6" imgW="545863" imgH="228501" progId="Equation.DSMT4">
              <p:embed/>
            </p:oleObj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/>
        </p:nvGraphicFramePr>
        <p:xfrm>
          <a:off x="4500563" y="3500439"/>
          <a:ext cx="4559300" cy="1414463"/>
        </p:xfrm>
        <a:graphic>
          <a:graphicData uri="http://schemas.openxmlformats.org/presentationml/2006/ole">
            <p:oleObj spid="_x0000_s18438" name="Equation" r:id="rId7" imgW="1549400" imgH="457200" progId="Equation.DSMT4">
              <p:embed/>
            </p:oleObj>
          </a:graphicData>
        </a:graphic>
      </p:graphicFrame>
      <p:graphicFrame>
        <p:nvGraphicFramePr>
          <p:cNvPr id="4" name="Objektum 3"/>
          <p:cNvGraphicFramePr>
            <a:graphicFrameLocks noChangeAspect="1"/>
          </p:cNvGraphicFramePr>
          <p:nvPr/>
        </p:nvGraphicFramePr>
        <p:xfrm>
          <a:off x="4859342" y="5445126"/>
          <a:ext cx="3025775" cy="792163"/>
        </p:xfrm>
        <a:graphic>
          <a:graphicData uri="http://schemas.openxmlformats.org/presentationml/2006/ole">
            <p:oleObj spid="_x0000_s18439" name="Equation" r:id="rId8" imgW="647419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3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A középiskolás jövő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800" b="1" dirty="0" smtClean="0"/>
              <a:t>-</a:t>
            </a:r>
            <a:r>
              <a:rPr lang="hu-HU" sz="2400" b="1" dirty="0" smtClean="0"/>
              <a:t>Ceva-tétel  és megfordítása:</a:t>
            </a:r>
          </a:p>
          <a:p>
            <a:pPr marL="457200" indent="-457200">
              <a:buNone/>
            </a:pPr>
            <a:r>
              <a:rPr lang="hu-HU" sz="2400" dirty="0" smtClean="0"/>
              <a:t>       Legyen az ABC  háromszög a, b, c oldalainak  egy-egy belső pontja render A’, B’, C’. Az AA’, BB’, CC’ szakaszok pontosan akkor metszik egymást egy pontban, ha  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b="1" dirty="0" smtClean="0"/>
          </a:p>
          <a:p>
            <a:pPr>
              <a:buNone/>
            </a:pPr>
            <a:endParaRPr lang="hu-HU" sz="2400" b="1" dirty="0" smtClean="0"/>
          </a:p>
          <a:p>
            <a:pPr>
              <a:buNone/>
            </a:pPr>
            <a:r>
              <a:rPr lang="hu-HU" sz="2400" b="1" dirty="0" smtClean="0"/>
              <a:t>-Bolyai Farkas tétele:</a:t>
            </a:r>
          </a:p>
          <a:p>
            <a:pPr>
              <a:buNone/>
            </a:pPr>
            <a:r>
              <a:rPr lang="hu-HU" sz="2400" b="1" dirty="0" smtClean="0"/>
              <a:t>    </a:t>
            </a:r>
            <a:r>
              <a:rPr lang="hu-HU" sz="2400" dirty="0" smtClean="0"/>
              <a:t>Az egyenlő területű sokszögek egymásba átdarabolhatók.</a:t>
            </a:r>
          </a:p>
          <a:p>
            <a:pPr>
              <a:buNone/>
            </a:pPr>
            <a:r>
              <a:rPr lang="hu-HU" sz="2400" dirty="0" smtClean="0"/>
              <a:t>(</a:t>
            </a:r>
            <a:r>
              <a:rPr lang="hu-HU" sz="2400" b="1" dirty="0" smtClean="0"/>
              <a:t>Max Dehn</a:t>
            </a:r>
            <a:r>
              <a:rPr lang="hu-HU" sz="2400" dirty="0" smtClean="0"/>
              <a:t>: Vannak egyenlő térfogatú poliéderek, melyek nem darabolhatók át egymásba)</a:t>
            </a:r>
          </a:p>
          <a:p>
            <a:pPr>
              <a:buNone/>
            </a:pPr>
            <a:r>
              <a:rPr lang="hu-HU" sz="2400" b="1" dirty="0" smtClean="0"/>
              <a:t>     A háromszögek további nevezetes pontjai (Gergonne-pont, Nagel-pont,  Lemoine-Grebe-félepont), szimmediánok, </a:t>
            </a:r>
          </a:p>
          <a:p>
            <a:pPr>
              <a:buNone/>
            </a:pPr>
            <a:r>
              <a:rPr lang="hu-HU" sz="2400" b="1" dirty="0" smtClean="0"/>
              <a:t>     Erdős-Mordell-egyenlőtlenség</a:t>
            </a:r>
          </a:p>
          <a:p>
            <a:pPr>
              <a:buNone/>
            </a:pPr>
            <a:endParaRPr lang="hu-HU" dirty="0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2643174" y="2571744"/>
          <a:ext cx="3071834" cy="1000132"/>
        </p:xfrm>
        <a:graphic>
          <a:graphicData uri="http://schemas.openxmlformats.org/presentationml/2006/ole">
            <p:oleObj spid="_x0000_s45059" name="Equation" r:id="rId3" imgW="12697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r>
              <a:rPr lang="hu-HU" dirty="0" smtClean="0">
                <a:hlinkClick r:id="rId2" action="ppaction://hlinkfile"/>
              </a:rPr>
              <a:t>Feladatok területre.doc</a:t>
            </a:r>
          </a:p>
          <a:p>
            <a:endParaRPr lang="hu-HU" dirty="0" smtClean="0">
              <a:hlinkClick r:id="rId2" action="ppaction://hlinkfile"/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</p:spPr>
        <p:txBody>
          <a:bodyPr/>
          <a:lstStyle/>
          <a:p>
            <a:r>
              <a:rPr lang="hu-HU" b="1" dirty="0" smtClean="0"/>
              <a:t>Köszönöm a figyelmet!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>
          <a:xfrm>
            <a:off x="468313" y="188914"/>
            <a:ext cx="8229600" cy="1143000"/>
          </a:xfrm>
        </p:spPr>
        <p:txBody>
          <a:bodyPr/>
          <a:lstStyle/>
          <a:p>
            <a:pPr eaLnBrk="1" hangingPunct="1"/>
            <a:r>
              <a:rPr lang="hu-HU" smtClean="0"/>
              <a:t>A sokszögek területe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A területszámítást úgy fogjuk fel, mint egy függvényt, ahol minden sokszöghöz hozzárendelünk egy pozitív valós számot úgy, hogy az alábbiak teljesüljenek: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Az egységnégyzet területe 1 (</a:t>
            </a:r>
            <a:r>
              <a:rPr lang="hu-HU" dirty="0" err="1" smtClean="0"/>
              <a:t>t.e</a:t>
            </a:r>
            <a:r>
              <a:rPr lang="hu-HU" dirty="0" smtClean="0"/>
              <a:t>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Az egybevágó sokszögek területe egyenlő.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Ha egy sokszöget két részre vágunk, akkor a részek területének összege egyenlő az eredeti sokszög területével.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A téglalap területe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>
          <a:xfrm>
            <a:off x="457200" y="1989140"/>
            <a:ext cx="8229600" cy="45354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b="1" smtClean="0"/>
              <a:t>Tétel: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mtClean="0"/>
              <a:t>A téglalap területe egyenlő két szomszédos oldalának szorzatával. </a:t>
            </a:r>
          </a:p>
          <a:p>
            <a:pPr marL="0" indent="0" eaLnBrk="1" hangingPunct="1">
              <a:buFont typeface="Arial" charset="0"/>
              <a:buNone/>
            </a:pPr>
            <a:endParaRPr lang="hu-HU" smtClean="0"/>
          </a:p>
          <a:p>
            <a:pPr marL="0" indent="0" eaLnBrk="1" hangingPunct="1">
              <a:buFont typeface="Arial" charset="0"/>
              <a:buNone/>
            </a:pPr>
            <a:r>
              <a:rPr lang="hu-HU" smtClean="0"/>
              <a:t>A tétel pontos, precíz bizonyítása túlmutat az általános iskolai ismereteken, ezért ettől most eltekintünk.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873252"/>
          </a:xfrm>
        </p:spPr>
        <p:txBody>
          <a:bodyPr/>
          <a:lstStyle/>
          <a:p>
            <a:pPr algn="l" eaLnBrk="1" hangingPunct="1"/>
            <a:r>
              <a:rPr lang="hu-HU" sz="2400" b="1" dirty="0" smtClean="0"/>
              <a:t>Paralelogramma-tétel: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Ha két paralelogramma egy-egy oldala egyenlő és az oldalakhoz tartozó magasságaik egyenlők, akkor a két paralelogramma területe is egyenlő.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278608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sz="2000" b="1" dirty="0" smtClean="0"/>
              <a:t>Bizonyítás: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z="2000" b="1" dirty="0" smtClean="0">
                <a:hlinkClick r:id="rId2" action="ppaction://hlinkfile"/>
              </a:rPr>
              <a:t>paralelogramma-tétel1..ggb</a:t>
            </a:r>
            <a:endParaRPr lang="hu-HU" sz="2000" b="1" dirty="0" smtClean="0"/>
          </a:p>
          <a:p>
            <a:pPr marL="0" indent="0" eaLnBrk="1" hangingPunct="1">
              <a:buFont typeface="Arial" charset="0"/>
              <a:buNone/>
            </a:pPr>
            <a:endParaRPr lang="hu-HU" sz="2000" b="1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sz="2000" b="1" dirty="0" smtClean="0">
                <a:hlinkClick r:id="rId3" action="ppaction://hlinkfile"/>
              </a:rPr>
              <a:t>paralelogramma-tétel2..ggb</a:t>
            </a:r>
            <a:endParaRPr lang="hu-HU" sz="2000" b="1" dirty="0" smtClean="0"/>
          </a:p>
          <a:p>
            <a:pPr marL="0" indent="0" eaLnBrk="1" hangingPunct="1">
              <a:buFont typeface="Arial" charset="0"/>
              <a:buNone/>
            </a:pPr>
            <a:endParaRPr lang="hu-HU" sz="2000" b="1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sz="2000" b="1" dirty="0" smtClean="0">
                <a:hlinkClick r:id="rId4" action="ppaction://hlinkfile"/>
              </a:rPr>
              <a:t>paralelogramma-tétel.ggb</a:t>
            </a:r>
            <a:endParaRPr lang="hu-HU" sz="2000" b="1" dirty="0" smtClean="0"/>
          </a:p>
          <a:p>
            <a:pPr marL="0" indent="0" eaLnBrk="1" hangingPunct="1">
              <a:buFont typeface="Arial" charset="0"/>
              <a:buNone/>
            </a:pPr>
            <a:endParaRPr lang="hu-H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911874"/>
          </a:xfrm>
        </p:spPr>
        <p:txBody>
          <a:bodyPr/>
          <a:lstStyle/>
          <a:p>
            <a:pPr>
              <a:buNone/>
            </a:pPr>
            <a:r>
              <a:rPr lang="hu-HU" sz="2400" b="1" dirty="0" smtClean="0"/>
              <a:t>1. Következmény: </a:t>
            </a:r>
          </a:p>
          <a:p>
            <a:pPr>
              <a:buNone/>
            </a:pPr>
            <a:r>
              <a:rPr lang="hu-HU" sz="2400" dirty="0" smtClean="0"/>
              <a:t>     Ha egy téglalap és egy paralelogramma egy-egy oldala egyenlő és az oldalakhoz tartozó magasságaik egyenlők, akkor a téglalap és a paralelogramma területe egyenlő.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r>
              <a:rPr lang="hu-HU" sz="2400" b="1" dirty="0" smtClean="0"/>
              <a:t>2. Következmény: </a:t>
            </a:r>
          </a:p>
          <a:p>
            <a:pPr>
              <a:buNone/>
            </a:pPr>
            <a:r>
              <a:rPr lang="hu-HU" sz="2400" dirty="0" smtClean="0"/>
              <a:t>     A paralelogramma területe bármely oldalának és a hozzá tartozó magasságának a szorzatával egyenlő.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r>
              <a:rPr lang="hu-HU" sz="2400" b="1" dirty="0" smtClean="0"/>
              <a:t>3. Következmény: </a:t>
            </a:r>
          </a:p>
          <a:p>
            <a:pPr>
              <a:buNone/>
            </a:pPr>
            <a:r>
              <a:rPr lang="hu-HU" sz="2400" dirty="0" smtClean="0"/>
              <a:t>     Két, egyenlő alapú és területű paralelogramma mindig átdarabolható egymásba.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b="1" dirty="0" smtClean="0"/>
              <a:t>1. feladat: </a:t>
            </a:r>
          </a:p>
          <a:p>
            <a:r>
              <a:rPr lang="hu-HU" dirty="0" smtClean="0"/>
              <a:t>Bizonyítsuk be, hogy bármely téglalap átdarabolható olyan, vele egyenlő területű téglalappá, melynek egyik oldala adott!</a:t>
            </a:r>
            <a:endParaRPr lang="hu-HU" b="1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r>
              <a:rPr lang="hu-HU" b="1" dirty="0" smtClean="0"/>
              <a:t>Megoldás:</a:t>
            </a:r>
          </a:p>
          <a:p>
            <a:pPr marL="514350" indent="-514350">
              <a:buAutoNum type="arabicPeriod"/>
            </a:pPr>
            <a:r>
              <a:rPr lang="hu-HU" dirty="0" smtClean="0"/>
              <a:t>eset: </a:t>
            </a:r>
            <a:r>
              <a:rPr lang="hu-HU" dirty="0" smtClean="0">
                <a:hlinkClick r:id="rId3" action="ppaction://hlinkfile"/>
              </a:rPr>
              <a:t>Téglalapdarabolás.ggb</a:t>
            </a:r>
            <a:endParaRPr lang="hu-HU" dirty="0" smtClean="0"/>
          </a:p>
          <a:p>
            <a:pPr marL="514350" indent="-514350">
              <a:buAutoNum type="arabicPeriod"/>
            </a:pPr>
            <a:r>
              <a:rPr lang="hu-HU" dirty="0" smtClean="0"/>
              <a:t>eset: </a:t>
            </a:r>
          </a:p>
          <a:p>
            <a:pPr marL="514350" indent="-514350">
              <a:buNone/>
            </a:pPr>
            <a:r>
              <a:rPr lang="hu-HU" dirty="0" smtClean="0"/>
              <a:t>     Ha a  nem nagyobb DA-nál, akkor az ABCD téglalpot felosztjuk AB oldallal párhuzamos egyenesekkel n egyenlő részre úgy, hogy a kapott téglalapok magasságára</a:t>
            </a:r>
          </a:p>
          <a:p>
            <a:pPr marL="514350" indent="-514350"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      </a:t>
            </a:r>
          </a:p>
          <a:p>
            <a:pPr marL="514350" indent="-514350">
              <a:buNone/>
            </a:pPr>
            <a:r>
              <a:rPr lang="hu-HU" dirty="0" smtClean="0"/>
              <a:t>     teljesüljön. A részeket egymás mellé téve, az így kapott téglalapra alkalmazzuk az első esetben látottakat.</a:t>
            </a:r>
            <a:endParaRPr lang="hu-HU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/>
        </p:nvGraphicFramePr>
        <p:xfrm>
          <a:off x="3786182" y="3786190"/>
          <a:ext cx="1751012" cy="1143000"/>
        </p:xfrm>
        <a:graphic>
          <a:graphicData uri="http://schemas.openxmlformats.org/presentationml/2006/ole">
            <p:oleObj spid="_x0000_s11267" name="Equation" r:id="rId4" imgW="5079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b="1" smtClean="0"/>
              <a:t>A háromszög területe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>
          <a:xfrm>
            <a:off x="468313" y="2060576"/>
            <a:ext cx="8229600" cy="381635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b="1" smtClean="0"/>
              <a:t>Tétel: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mtClean="0"/>
              <a:t>A háromszög területe bármelyik oldalának és a hozzá tartozó magassága szorzatának a felével egyenlő.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b="1" smtClean="0"/>
              <a:t>Bizonyítás:</a:t>
            </a:r>
          </a:p>
          <a:p>
            <a:pPr marL="0" indent="0" eaLnBrk="1" hangingPunct="1">
              <a:buFont typeface="Arial" charset="0"/>
              <a:buNone/>
            </a:pPr>
            <a:r>
              <a:rPr lang="hu-HU" smtClean="0">
                <a:hlinkClick r:id="rId2" action="ppaction://hlinkfile"/>
              </a:rPr>
              <a:t>A háromszög területe.ggb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901</Words>
  <Application>Microsoft Office PowerPoint</Application>
  <PresentationFormat>Diavetítés a képernyőre (4:3 oldalarány)</PresentationFormat>
  <Paragraphs>166</Paragraphs>
  <Slides>23</Slides>
  <Notes>4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5" baseType="lpstr">
      <vt:lpstr>Office-téma</vt:lpstr>
      <vt:lpstr>Equation</vt:lpstr>
      <vt:lpstr>A háromszög elemi geometriája és a terület</vt:lpstr>
      <vt:lpstr>2. dia</vt:lpstr>
      <vt:lpstr>A sokszögek területe</vt:lpstr>
      <vt:lpstr>A téglalap területe</vt:lpstr>
      <vt:lpstr>Paralelogramma-tétel: Ha két paralelogramma egy-egy oldala egyenlő és az oldalakhoz tartozó magasságaik egyenlők, akkor a két paralelogramma területe is egyenlő.</vt:lpstr>
      <vt:lpstr>6. dia</vt:lpstr>
      <vt:lpstr>7. dia</vt:lpstr>
      <vt:lpstr>8. dia</vt:lpstr>
      <vt:lpstr>A háromszög területe</vt:lpstr>
      <vt:lpstr>10. dia</vt:lpstr>
      <vt:lpstr>A háromszög középvonala</vt:lpstr>
      <vt:lpstr>12. dia</vt:lpstr>
      <vt:lpstr>13. dia</vt:lpstr>
      <vt:lpstr>A háromszög súlyvonalai</vt:lpstr>
      <vt:lpstr>Szögfelező-tétel</vt:lpstr>
      <vt:lpstr>Pappos-tételtől a Pitagorasz-tételig</vt:lpstr>
      <vt:lpstr>Pappos-tétel (N. D. Kazarinoff)</vt:lpstr>
      <vt:lpstr>18. dia</vt:lpstr>
      <vt:lpstr>Pitagorasz-tétel</vt:lpstr>
      <vt:lpstr>Befogó- és magasság-tétel</vt:lpstr>
      <vt:lpstr>A középiskolás jövő</vt:lpstr>
      <vt:lpstr>Feladatok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háromszög elemi geometriája és a terület</dc:title>
  <dc:creator>Apa</dc:creator>
  <cp:lastModifiedBy>Dolgozó</cp:lastModifiedBy>
  <cp:revision>126</cp:revision>
  <dcterms:created xsi:type="dcterms:W3CDTF">2011-06-20T12:41:04Z</dcterms:created>
  <dcterms:modified xsi:type="dcterms:W3CDTF">2011-07-07T04:00:27Z</dcterms:modified>
</cp:coreProperties>
</file>