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71" r:id="rId3"/>
    <p:sldId id="272" r:id="rId4"/>
    <p:sldId id="269" r:id="rId5"/>
    <p:sldId id="273" r:id="rId6"/>
    <p:sldId id="257" r:id="rId7"/>
    <p:sldId id="293" r:id="rId8"/>
    <p:sldId id="296" r:id="rId9"/>
    <p:sldId id="301" r:id="rId10"/>
    <p:sldId id="299" r:id="rId11"/>
    <p:sldId id="302" r:id="rId12"/>
    <p:sldId id="266" r:id="rId13"/>
    <p:sldId id="285" r:id="rId14"/>
    <p:sldId id="281" r:id="rId15"/>
    <p:sldId id="305" r:id="rId16"/>
    <p:sldId id="307" r:id="rId17"/>
    <p:sldId id="310" r:id="rId18"/>
    <p:sldId id="311" r:id="rId19"/>
    <p:sldId id="260" r:id="rId20"/>
    <p:sldId id="277" r:id="rId21"/>
    <p:sldId id="288" r:id="rId22"/>
    <p:sldId id="287" r:id="rId23"/>
    <p:sldId id="308" r:id="rId24"/>
    <p:sldId id="309" r:id="rId25"/>
    <p:sldId id="317" r:id="rId26"/>
    <p:sldId id="318" r:id="rId27"/>
    <p:sldId id="319" r:id="rId28"/>
    <p:sldId id="313" r:id="rId29"/>
    <p:sldId id="323" r:id="rId30"/>
    <p:sldId id="316" r:id="rId31"/>
    <p:sldId id="325" r:id="rId32"/>
    <p:sldId id="326" r:id="rId33"/>
    <p:sldId id="327" r:id="rId34"/>
    <p:sldId id="328" r:id="rId35"/>
    <p:sldId id="329" r:id="rId36"/>
    <p:sldId id="331" r:id="rId37"/>
    <p:sldId id="332" r:id="rId38"/>
    <p:sldId id="330" r:id="rId3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9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80093" autoAdjust="0"/>
  </p:normalViewPr>
  <p:slideViewPr>
    <p:cSldViewPr>
      <p:cViewPr varScale="1">
        <p:scale>
          <a:sx n="49" d="100"/>
          <a:sy n="49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949521-BE92-4BA5-A4C0-7472434AD7A1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AFE2F2-C97A-45D1-81E2-9E31AC90AB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E99A5-1580-49D4-A812-74A01159ECD5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4FD0E2-E30E-4DF5-A184-24EFB12796A0}" type="slidenum">
              <a:rPr lang="hu-HU" sz="1200">
                <a:latin typeface="Calibri" pitchFamily="34" charset="0"/>
              </a:rPr>
              <a:pPr algn="r"/>
              <a:t>8</a:t>
            </a:fld>
            <a:endParaRPr lang="hu-HU" sz="120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714375"/>
            <a:ext cx="4560888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65625"/>
            <a:ext cx="5022850" cy="4064000"/>
          </a:xfrm>
          <a:noFill/>
        </p:spPr>
        <p:txBody>
          <a:bodyPr wrap="square" lIns="82330" tIns="42006" rIns="82330" bIns="420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D06B1-4C66-46A0-9580-0F232DA20322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C9A6-041D-4164-9D50-CFF1B0AE8230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BA5C1C-D846-4991-972A-FC97FDE718D5}" type="slidenum">
              <a:rPr lang="hu-HU" sz="1200">
                <a:latin typeface="Calibri" pitchFamily="34" charset="0"/>
              </a:rPr>
              <a:pPr algn="r"/>
              <a:t>16</a:t>
            </a:fld>
            <a:endParaRPr lang="hu-HU" sz="120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E2F52F-4635-4CA1-8D6A-517B1CCCA60F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u-H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45E65-6990-4CF1-81B3-088F937FB47C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3BA1E-D1D2-42C3-86E3-08884935E9C2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u-H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4F7FCF-D5AC-4353-B5E1-0C1F0C10570C}" type="slidenum">
              <a:rPr lang="hu-HU" sz="1200">
                <a:latin typeface="Calibri" pitchFamily="34" charset="0"/>
              </a:rPr>
              <a:pPr algn="r"/>
              <a:t>25</a:t>
            </a:fld>
            <a:endParaRPr lang="hu-HU" sz="120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719138"/>
            <a:ext cx="4562475" cy="342265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7213"/>
            <a:ext cx="5026025" cy="4067175"/>
          </a:xfrm>
          <a:noFill/>
        </p:spPr>
        <p:txBody>
          <a:bodyPr wrap="square" lIns="82534" tIns="42853" rIns="82534" bIns="428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ekerekített téglalap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A1D4F-70E1-4B74-8524-CF61E5E37D38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11008-06A5-4B3E-9E81-7CB5303665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CF19-29AE-435A-95D6-9F4976BC7EF5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227D-5BA1-4F1A-B432-9C2179568E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5042-2FB3-4139-A435-59E208973D13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855B-3547-427F-8C38-D1CB639197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9F37-8F88-4A81-B0D9-AF97738EEDE0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3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972E-E31D-49C8-B406-0C14F51618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2F24-30EE-4A5A-9D47-9A9714A18E35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79D9-0E70-4A34-8F7E-F217F732A8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C4BB41-FE85-403E-839E-0E5E938A83FC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6F602-7AD0-4EA7-B480-274E290CA9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8FBE-286C-463F-9C41-905F427798A1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0B359-4F65-4A6B-930A-9208E90003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E21E-BF3B-4773-9858-BA0998DBA278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8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7389-F152-48E0-B787-B0C68A663F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8275-E3A8-4F2D-A2BB-1417956E5D75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4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917C-971F-48DF-8916-8A2B3EE2D3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F91EB9-567D-4083-9914-1F1809606920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772D28-9E34-45CA-BC88-7170DC182F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C966-7C75-4A6D-B0E3-48DDB1F83C68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C19B-BA0A-48EF-A5A0-A3672B1C29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gy sarkán kerekített téglalap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8659D-B7AC-49E0-AB8E-4D8C6AA2B025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6557B0-E467-452C-B1DD-6684BD977C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055" name="Szöveg hely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E9AD03-F1F0-49FD-9448-94D8A0B9A7FE}" type="datetimeFigureOut">
              <a:rPr lang="hu-HU"/>
              <a:pPr>
                <a:defRPr/>
              </a:pPr>
              <a:t>2017.09.13.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BFB770-377B-405C-AB1E-18B55B99C0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2" r:id="rId2"/>
    <p:sldLayoutId id="2147483801" r:id="rId3"/>
    <p:sldLayoutId id="2147483793" r:id="rId4"/>
    <p:sldLayoutId id="2147483794" r:id="rId5"/>
    <p:sldLayoutId id="2147483795" r:id="rId6"/>
    <p:sldLayoutId id="2147483802" r:id="rId7"/>
    <p:sldLayoutId id="2147483796" r:id="rId8"/>
    <p:sldLayoutId id="2147483803" r:id="rId9"/>
    <p:sldLayoutId id="2147483797" r:id="rId10"/>
    <p:sldLayoutId id="2147483798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uszportal.h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m.gov.hu/kozoktatas/archivum/palyazat" TargetMode="External"/><Relationship Id="rId2" Type="http://schemas.openxmlformats.org/officeDocument/2006/relationships/hyperlink" Target="http://www.okm.gov.hu/kozoktatas/archivum/palyazat-tehetseggondoz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fu.hu/doc/2037" TargetMode="External"/><Relationship Id="rId4" Type="http://schemas.openxmlformats.org/officeDocument/2006/relationships/hyperlink" Target="http://www.nfu.hu/doc/203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ert.hu/ntp-oka-i-palyazat-felsooktatasi-intezmenyekben-mukodo-tehetseggondozo-muhelyek-tamogatasara" TargetMode="External"/><Relationship Id="rId2" Type="http://schemas.openxmlformats.org/officeDocument/2006/relationships/hyperlink" Target="http://www.oktatasert.h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ert.hu/uj-beadasi-hatarido-2010-majus-05-az-oktatasert-kozalapitvany" TargetMode="External"/><Relationship Id="rId2" Type="http://schemas.openxmlformats.org/officeDocument/2006/relationships/hyperlink" Target="http://www.oktatasert.hu/ntp-oka-iv-szamu-palyazata-tehetsegsegito-szolgaltatasok-tersegi-halozatanak-kialakitasa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ktatasert.hu/" TargetMode="External"/><Relationship Id="rId5" Type="http://schemas.openxmlformats.org/officeDocument/2006/relationships/hyperlink" Target="http://www.oktatasert.hu/ntp-oka-ii-1-szamu-palyazata-20102011-tanevi-tehetseggondozo-muhelyek-es-2010-evi-nyari-tehetseggond" TargetMode="External"/><Relationship Id="rId4" Type="http://schemas.openxmlformats.org/officeDocument/2006/relationships/hyperlink" Target="http://www.oktatasert.hu/ntp-oka-vii-palyazat-felsooktatasban-mukodo-szakkollegiumok-tamogatasar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ert.hu/ntp-oka-xi1-kodszamu-roma-tehetsegmuhelyek-es-fiatal-roma-tehetsegsegitok-tamogatasa-cimu-palyazatah" TargetMode="External"/><Relationship Id="rId2" Type="http://schemas.openxmlformats.org/officeDocument/2006/relationships/hyperlink" Target="http://www.oktatasert.hu/ntp-oka-v-palyazat-xxx-jubileumi-otdk-tudomanyteruleti-rendezvenyeinek-lebonyolitasa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ktatasert.hu/ntp-oka-x-tanulmanyi-tehetseggondozo-versenyek-tamogatasa-20102011-tanevre-palyaz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javascript:EplosCMS_OpenWindow('kepek4/9639.jpeg','786','700'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638550"/>
            <a:ext cx="16319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5248275" cy="3500438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hu-HU" sz="37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Matematika Tehetségsegítő Hálózat</a:t>
            </a: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Nemzeti Tehetség</a:t>
            </a: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Programban</a:t>
            </a: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hu-HU" sz="370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hu-HU" sz="3700" smtClean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Szövegdoboz 7"/>
          <p:cNvSpPr txBox="1">
            <a:spLocks noChangeArrowheads="1"/>
          </p:cNvSpPr>
          <p:nvPr/>
        </p:nvSpPr>
        <p:spPr bwMode="auto">
          <a:xfrm>
            <a:off x="5508625" y="2492375"/>
            <a:ext cx="307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656565"/>
                </a:solidFill>
                <a:latin typeface="Verdana" pitchFamily="34" charset="0"/>
              </a:rPr>
              <a:t>www.tehetsegpont.hu</a:t>
            </a:r>
          </a:p>
          <a:p>
            <a:r>
              <a:rPr lang="hu-HU">
                <a:hlinkClick r:id="rId3"/>
              </a:rPr>
              <a:t>www.geniuszportal.hu</a:t>
            </a:r>
            <a:endParaRPr lang="hu-HU"/>
          </a:p>
          <a:p>
            <a:r>
              <a:rPr lang="hu-HU"/>
              <a:t>www.oktatasert.hu</a:t>
            </a:r>
          </a:p>
        </p:txBody>
      </p:sp>
      <p:sp>
        <p:nvSpPr>
          <p:cNvPr id="7173" name="Szövegdoboz 8"/>
          <p:cNvSpPr txBox="1">
            <a:spLocks noChangeArrowheads="1"/>
          </p:cNvSpPr>
          <p:nvPr/>
        </p:nvSpPr>
        <p:spPr bwMode="auto">
          <a:xfrm>
            <a:off x="684213" y="5157788"/>
            <a:ext cx="371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656565"/>
                </a:solidFill>
                <a:latin typeface="Verdana" pitchFamily="34" charset="0"/>
              </a:rPr>
              <a:t>Oláh Vera</a:t>
            </a:r>
          </a:p>
          <a:p>
            <a:r>
              <a:rPr lang="hu-HU">
                <a:solidFill>
                  <a:srgbClr val="656565"/>
                </a:solidFill>
                <a:latin typeface="Verdana" pitchFamily="34" charset="0"/>
              </a:rPr>
              <a:t>olahvera@</a:t>
            </a:r>
            <a:r>
              <a:rPr lang="hu-HU">
                <a:solidFill>
                  <a:srgbClr val="656565"/>
                </a:solidFill>
              </a:rPr>
              <a:t>gmail</a:t>
            </a:r>
            <a:r>
              <a:rPr lang="hu-HU">
                <a:solidFill>
                  <a:srgbClr val="656565"/>
                </a:solidFill>
                <a:latin typeface="Verdana" pitchFamily="34" charset="0"/>
              </a:rPr>
              <a:t>.</a:t>
            </a:r>
            <a:r>
              <a:rPr lang="hu-HU">
                <a:solidFill>
                  <a:srgbClr val="656565"/>
                </a:solidFill>
              </a:rPr>
              <a:t>com</a:t>
            </a:r>
          </a:p>
        </p:txBody>
      </p:sp>
      <p:sp>
        <p:nvSpPr>
          <p:cNvPr id="7174" name="Szövegdoboz 15"/>
          <p:cNvSpPr txBox="1">
            <a:spLocks noChangeArrowheads="1"/>
          </p:cNvSpPr>
          <p:nvPr/>
        </p:nvSpPr>
        <p:spPr bwMode="auto">
          <a:xfrm>
            <a:off x="5795963" y="5084763"/>
            <a:ext cx="2159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50. Rátz László Vándorgyűlés </a:t>
            </a:r>
          </a:p>
          <a:p>
            <a:pPr algn="ctr"/>
            <a:r>
              <a:rPr lang="hu-HU" sz="1200">
                <a:latin typeface="Verdana" pitchFamily="34" charset="0"/>
              </a:rPr>
              <a:t>20</a:t>
            </a:r>
            <a:r>
              <a:rPr lang="hu-HU" sz="1200"/>
              <a:t>10</a:t>
            </a:r>
            <a:r>
              <a:rPr lang="hu-HU" sz="1200">
                <a:latin typeface="Verdana" pitchFamily="34" charset="0"/>
              </a:rPr>
              <a:t>. </a:t>
            </a:r>
            <a:r>
              <a:rPr lang="hu-HU" sz="1200"/>
              <a:t>július 7</a:t>
            </a:r>
            <a:r>
              <a:rPr lang="hu-HU" sz="1200">
                <a:latin typeface="Verdana" pitchFamily="34" charset="0"/>
              </a:rPr>
              <a:t>.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860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http://www.oktatasert.hu/files/oka_CMY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644900"/>
            <a:ext cx="15621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5" descr="http://www.tehetsegprogram.hu/sites/all/files/hir_kepek/NTP_72_RG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1196975"/>
            <a:ext cx="2847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5292725" y="20605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www.tehetsegprogram.hu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539750" y="47625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 Nemzeti Tehetségsegítő Tanács szakértői bizottságai 2.</a:t>
            </a:r>
            <a:endParaRPr lang="hu-H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62467" name="Group 3"/>
          <p:cNvGraphicFramePr>
            <a:graphicFrameLocks noGrp="1"/>
          </p:cNvGraphicFramePr>
          <p:nvPr>
            <p:ph idx="4294967295"/>
          </p:nvPr>
        </p:nvGraphicFramePr>
        <p:xfrm>
          <a:off x="960438" y="1571625"/>
          <a:ext cx="8183562" cy="4211638"/>
        </p:xfrm>
        <a:graphic>
          <a:graphicData uri="http://schemas.openxmlformats.org/drawingml/2006/table">
            <a:tbl>
              <a:tblPr/>
              <a:tblGrid>
                <a:gridCol w="2727325"/>
                <a:gridCol w="2728912"/>
                <a:gridCol w="27273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Elnevezés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Feladatkör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Elnök-társelnök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Innovációs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Menedzseri készséget fejlesztő program, K+F tevékenységbe bekapcsolódás, inkubátorház, Tehetség Rt, Tehetséghitel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Szabó Gábor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Társadalmi és médiakapcsolatok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Tehetségbarátok köre, Tehetségalap, a Tanács médiaüzenetei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Havass Miklós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Külkapcsolati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Külföldi tapasztalatok gyűjtése és hasznosítása, határon túli magyarokkal együttműködés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Pék László, Fuszek Csilla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Szellemi Tulajdonvédelmi Bizottság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Greiner István</a:t>
                      </a: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Felügyelő Bizottság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elnökét az újjáalakult FB maga választja majd meg</a:t>
                      </a: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febr.3-án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Etikai Bizottság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Nagy Levente</a:t>
                      </a: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960438" y="5715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Elnök, alelnökök, titkár:</a:t>
            </a:r>
            <a:endParaRPr lang="hu-H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1" name="Tartalom helye 2"/>
          <p:cNvSpPr>
            <a:spLocks noGrp="1"/>
          </p:cNvSpPr>
          <p:nvPr>
            <p:ph idx="4294967295"/>
          </p:nvPr>
        </p:nvSpPr>
        <p:spPr>
          <a:xfrm>
            <a:off x="611188" y="1844675"/>
            <a:ext cx="8183562" cy="4330700"/>
          </a:xfrm>
        </p:spPr>
        <p:txBody>
          <a:bodyPr/>
          <a:lstStyle/>
          <a:p>
            <a:pPr eaLnBrk="1" hangingPunct="1"/>
            <a:r>
              <a:rPr lang="hu-HU" smtClean="0"/>
              <a:t>Dr. Csermely Péter 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Dr. Balogh László</a:t>
            </a:r>
          </a:p>
          <a:p>
            <a:pPr eaLnBrk="1" hangingPunct="1"/>
            <a:r>
              <a:rPr lang="hu-HU" smtClean="0"/>
              <a:t>Dr. Havass Miklós</a:t>
            </a:r>
          </a:p>
          <a:p>
            <a:pPr eaLnBrk="1" hangingPunct="1"/>
            <a:r>
              <a:rPr lang="hu-HU" smtClean="0"/>
              <a:t>Dr. Pakucs János</a:t>
            </a:r>
          </a:p>
          <a:p>
            <a:pPr eaLnBrk="1" hangingPunct="1"/>
            <a:r>
              <a:rPr lang="hu-HU" smtClean="0"/>
              <a:t>Dr. Szendrő Péter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Sulyok Katalin  								titkárság@tehetsegpont.hu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7200900" cy="1038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Tehetségpont, mint szolgáltató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928813"/>
            <a:ext cx="8286750" cy="4824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3600" smtClean="0">
                <a:solidFill>
                  <a:srgbClr val="3B6431"/>
                </a:solidFill>
              </a:rPr>
              <a:t>Szerepvállalás és feladat</a:t>
            </a:r>
          </a:p>
          <a:p>
            <a:pPr lvl="2" eaLnBrk="1" hangingPunct="1"/>
            <a:r>
              <a:rPr lang="hu-HU" smtClean="0"/>
              <a:t>Tanácsadás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u-HU" smtClean="0"/>
              <a:t>	felismerés, diagnosztika, konzultáció, útravaló, </a:t>
            </a:r>
          </a:p>
          <a:p>
            <a:pPr lvl="2" eaLnBrk="1" hangingPunct="1"/>
            <a:r>
              <a:rPr lang="hu-HU" smtClean="0"/>
              <a:t>Gondozás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u-HU" smtClean="0"/>
              <a:t>	intézményen belül és kívülről, együttműködésben</a:t>
            </a:r>
          </a:p>
          <a:p>
            <a:pPr lvl="2" eaLnBrk="1" hangingPunct="1"/>
            <a:r>
              <a:rPr lang="hu-HU" smtClean="0"/>
              <a:t>Közvetítés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u-HU" smtClean="0"/>
              <a:t>	speciális adottságok, sajátos fejlesztési igények </a:t>
            </a:r>
          </a:p>
          <a:p>
            <a:pPr lvl="2" eaLnBrk="1" hangingPunct="1"/>
            <a:r>
              <a:rPr lang="hu-HU" smtClean="0"/>
              <a:t>Hálózati kapcsolat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u-HU" smtClean="0"/>
              <a:t>	tehetség- és tapasztalatcsere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u-HU" sz="2800" smtClean="0">
                <a:solidFill>
                  <a:srgbClr val="3B6431"/>
                </a:solidFill>
              </a:rPr>
              <a:t>Pedagógus – gyermek – szülő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99E13-9DBF-4028-935B-4FB160295532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714375"/>
            <a:ext cx="27003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2179638" y="2397125"/>
            <a:ext cx="485775" cy="5175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2185988" y="2609850"/>
            <a:ext cx="1062037" cy="30956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2143125" y="2935288"/>
            <a:ext cx="190500" cy="5746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819275" y="2925763"/>
            <a:ext cx="323850" cy="5302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5448300" y="2435225"/>
            <a:ext cx="147638" cy="1046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57975" y="3128963"/>
            <a:ext cx="766763" cy="884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5541963" y="2500313"/>
            <a:ext cx="1931987" cy="603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6148388" y="2381250"/>
            <a:ext cx="279400" cy="1106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5881688" y="2897188"/>
            <a:ext cx="250825" cy="5302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6005513" y="2371725"/>
            <a:ext cx="368300" cy="5461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91175" y="3478213"/>
            <a:ext cx="473075" cy="158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 flipV="1">
            <a:off x="6430963" y="2371725"/>
            <a:ext cx="590550" cy="23653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6786563" y="3140075"/>
            <a:ext cx="649287" cy="1174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949950" y="2924175"/>
            <a:ext cx="681038" cy="28098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016848" name="Rectangle 16"/>
          <p:cNvSpPr>
            <a:spLocks noGrp="1" noChangeArrowheads="1"/>
          </p:cNvSpPr>
          <p:nvPr>
            <p:ph type="title"/>
          </p:nvPr>
        </p:nvSpPr>
        <p:spPr>
          <a:xfrm>
            <a:off x="906463" y="706438"/>
            <a:ext cx="5929312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Tehetségpont – hálózatok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 flipV="1">
            <a:off x="5259388" y="3003550"/>
            <a:ext cx="325437" cy="42703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5275263" y="2957513"/>
            <a:ext cx="635000" cy="4445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H="1">
            <a:off x="5216525" y="2457450"/>
            <a:ext cx="295275" cy="5746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568950" y="2501900"/>
            <a:ext cx="355600" cy="39846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5561013" y="2389188"/>
            <a:ext cx="885825" cy="285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pic>
        <p:nvPicPr>
          <p:cNvPr id="19478" name="Picture 22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25" y="2809875"/>
            <a:ext cx="427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3" y="2289175"/>
            <a:ext cx="4270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938" y="3257550"/>
            <a:ext cx="4270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5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50" y="2190750"/>
            <a:ext cx="427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6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588" y="2757488"/>
            <a:ext cx="427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3" name="Line 27"/>
          <p:cNvSpPr>
            <a:spLocks noChangeShapeType="1"/>
          </p:cNvSpPr>
          <p:nvPr/>
        </p:nvSpPr>
        <p:spPr bwMode="auto">
          <a:xfrm flipH="1" flipV="1">
            <a:off x="6127750" y="3514725"/>
            <a:ext cx="325438" cy="42703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6099175" y="3233738"/>
            <a:ext cx="606425" cy="2508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>
            <a:off x="6718300" y="2584450"/>
            <a:ext cx="295275" cy="5746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7048500" y="2589213"/>
            <a:ext cx="412750" cy="50165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pic>
        <p:nvPicPr>
          <p:cNvPr id="19487" name="Picture 31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263" y="3306763"/>
            <a:ext cx="427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2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900" y="2460625"/>
            <a:ext cx="427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3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513" y="3827463"/>
            <a:ext cx="427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4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921000"/>
            <a:ext cx="427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35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913" y="3089275"/>
            <a:ext cx="4270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2" name="Line 36"/>
          <p:cNvSpPr>
            <a:spLocks noChangeShapeType="1"/>
          </p:cNvSpPr>
          <p:nvPr/>
        </p:nvSpPr>
        <p:spPr bwMode="auto">
          <a:xfrm flipH="1">
            <a:off x="3021013" y="3165475"/>
            <a:ext cx="649287" cy="11747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2184400" y="2949575"/>
            <a:ext cx="681038" cy="28098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V="1">
            <a:off x="1509713" y="2982913"/>
            <a:ext cx="635000" cy="4445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1803400" y="2527300"/>
            <a:ext cx="355600" cy="39846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pic>
        <p:nvPicPr>
          <p:cNvPr id="19496" name="Picture 40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835275"/>
            <a:ext cx="427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41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63" y="2314575"/>
            <a:ext cx="4270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42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3402013"/>
            <a:ext cx="4270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43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16150"/>
            <a:ext cx="427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44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2782888"/>
            <a:ext cx="427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1" name="Line 45"/>
          <p:cNvSpPr>
            <a:spLocks noChangeShapeType="1"/>
          </p:cNvSpPr>
          <p:nvPr/>
        </p:nvSpPr>
        <p:spPr bwMode="auto">
          <a:xfrm flipH="1" flipV="1">
            <a:off x="2362200" y="3540125"/>
            <a:ext cx="325438" cy="42703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pic>
        <p:nvPicPr>
          <p:cNvPr id="19502" name="Picture 46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3332163"/>
            <a:ext cx="427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47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638" y="2530475"/>
            <a:ext cx="4270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48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963" y="3852863"/>
            <a:ext cx="427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5" name="Picture 49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75" y="2946400"/>
            <a:ext cx="4270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6" name="Picture 50" descr="1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3114675"/>
            <a:ext cx="4270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779463" y="3821113"/>
            <a:ext cx="11541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 sz="2800" b="1">
                <a:latin typeface="Calibri" pitchFamily="34" charset="0"/>
              </a:rPr>
              <a:t>Hibás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4859338" y="3759200"/>
            <a:ext cx="13335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 sz="2800" b="1">
                <a:latin typeface="Calibri" pitchFamily="34" charset="0"/>
              </a:rPr>
              <a:t>Helyes</a:t>
            </a:r>
          </a:p>
        </p:txBody>
      </p:sp>
      <p:sp>
        <p:nvSpPr>
          <p:cNvPr id="19509" name="AutoShape 53"/>
          <p:cNvSpPr>
            <a:spLocks noChangeArrowheads="1"/>
          </p:cNvSpPr>
          <p:nvPr/>
        </p:nvSpPr>
        <p:spPr bwMode="auto">
          <a:xfrm>
            <a:off x="4098925" y="2943225"/>
            <a:ext cx="679450" cy="3238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47500"/>
              </a:gs>
              <a:gs pos="100000">
                <a:srgbClr val="FAFD00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9510" name="Group 54"/>
          <p:cNvGrpSpPr>
            <a:grpSpLocks/>
          </p:cNvGrpSpPr>
          <p:nvPr/>
        </p:nvGrpSpPr>
        <p:grpSpPr bwMode="auto">
          <a:xfrm>
            <a:off x="3511550" y="4633913"/>
            <a:ext cx="4746625" cy="976312"/>
            <a:chOff x="2518" y="3315"/>
            <a:chExt cx="2990" cy="615"/>
          </a:xfrm>
        </p:grpSpPr>
        <p:sp>
          <p:nvSpPr>
            <p:cNvPr id="19512" name="Text Box 55"/>
            <p:cNvSpPr txBox="1">
              <a:spLocks noChangeArrowheads="1"/>
            </p:cNvSpPr>
            <p:nvPr/>
          </p:nvSpPr>
          <p:spPr bwMode="auto">
            <a:xfrm>
              <a:off x="2952" y="3315"/>
              <a:ext cx="2556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hu-HU">
                  <a:latin typeface="Times New Roman" pitchFamily="18" charset="0"/>
                </a:rPr>
                <a:t>területi kapcsolatok</a:t>
              </a:r>
            </a:p>
            <a:p>
              <a:r>
                <a:rPr lang="hu-HU">
                  <a:latin typeface="Times New Roman" pitchFamily="18" charset="0"/>
                </a:rPr>
                <a:t>matematikai tehetséggondozó kapcsolatok</a:t>
              </a:r>
            </a:p>
            <a:p>
              <a:r>
                <a:rPr lang="hu-HU">
                  <a:latin typeface="Times New Roman" pitchFamily="18" charset="0"/>
                </a:rPr>
                <a:t>zenei tehetséggondozó kapcsolatok</a:t>
              </a:r>
            </a:p>
          </p:txBody>
        </p:sp>
        <p:sp>
          <p:nvSpPr>
            <p:cNvPr id="19513" name="Line 56"/>
            <p:cNvSpPr>
              <a:spLocks noChangeShapeType="1"/>
            </p:cNvSpPr>
            <p:nvPr/>
          </p:nvSpPr>
          <p:spPr bwMode="auto">
            <a:xfrm flipH="1" flipV="1">
              <a:off x="2638" y="3443"/>
              <a:ext cx="278" cy="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4" name="Line 57"/>
            <p:cNvSpPr>
              <a:spLocks noChangeShapeType="1"/>
            </p:cNvSpPr>
            <p:nvPr/>
          </p:nvSpPr>
          <p:spPr bwMode="auto">
            <a:xfrm flipH="1" flipV="1">
              <a:off x="2638" y="3618"/>
              <a:ext cx="278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5" name="Line 58"/>
            <p:cNvSpPr>
              <a:spLocks noChangeShapeType="1"/>
            </p:cNvSpPr>
            <p:nvPr/>
          </p:nvSpPr>
          <p:spPr bwMode="auto">
            <a:xfrm flipH="1" flipV="1">
              <a:off x="2638" y="3793"/>
              <a:ext cx="278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6" name="Rectangle 59"/>
            <p:cNvSpPr>
              <a:spLocks noChangeArrowheads="1"/>
            </p:cNvSpPr>
            <p:nvPr/>
          </p:nvSpPr>
          <p:spPr bwMode="auto">
            <a:xfrm>
              <a:off x="2518" y="3317"/>
              <a:ext cx="2805" cy="613"/>
            </a:xfrm>
            <a:prstGeom prst="rect">
              <a:avLst/>
            </a:prstGeom>
            <a:noFill/>
            <a:ln w="12700">
              <a:solidFill>
                <a:srgbClr val="FAFD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</p:grpSp>
      <p:sp>
        <p:nvSpPr>
          <p:cNvPr id="19511" name="Text Box 60"/>
          <p:cNvSpPr txBox="1">
            <a:spLocks noChangeArrowheads="1"/>
          </p:cNvSpPr>
          <p:nvPr/>
        </p:nvSpPr>
        <p:spPr bwMode="auto">
          <a:xfrm>
            <a:off x="641350" y="5707063"/>
            <a:ext cx="83407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u-HU" sz="28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Információk: </a:t>
            </a:r>
            <a:r>
              <a:rPr lang="hu-HU" sz="2400" b="1">
                <a:solidFill>
                  <a:srgbClr val="FFFFFF"/>
                </a:solidFill>
                <a:latin typeface="Verdana" pitchFamily="34" charset="0"/>
                <a:sym typeface="Wingdings" pitchFamily="2" charset="2"/>
              </a:rPr>
              <a:t>www.tehetsegpont.hu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84288" y="1357313"/>
            <a:ext cx="4960937" cy="4159250"/>
            <a:chOff x="0" y="1700"/>
            <a:chExt cx="3125" cy="2620"/>
          </a:xfrm>
        </p:grpSpPr>
        <p:pic>
          <p:nvPicPr>
            <p:cNvPr id="20491" name="Picture 3" descr="tehetsegpont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706"/>
              <a:ext cx="3125" cy="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Text Box 4"/>
            <p:cNvSpPr txBox="1">
              <a:spLocks noChangeArrowheads="1"/>
            </p:cNvSpPr>
            <p:nvPr/>
          </p:nvSpPr>
          <p:spPr bwMode="auto">
            <a:xfrm>
              <a:off x="1" y="1700"/>
              <a:ext cx="765" cy="33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hu-HU" sz="2800" b="1">
                  <a:latin typeface="Verdana" pitchFamily="34" charset="0"/>
                </a:rPr>
                <a:t>2007</a:t>
              </a:r>
            </a:p>
          </p:txBody>
        </p:sp>
      </p:grpSp>
      <p:sp>
        <p:nvSpPr>
          <p:cNvPr id="976901" name="Rectangle 5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6929438" cy="928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Regisztrált Tehetségpontok</a:t>
            </a:r>
            <a:r>
              <a:rPr lang="en-US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®</a:t>
            </a:r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41350" y="5707063"/>
            <a:ext cx="83407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u-HU" sz="28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Információk: </a:t>
            </a:r>
            <a:r>
              <a:rPr lang="hu-HU" sz="2400" b="1">
                <a:solidFill>
                  <a:srgbClr val="FFFFFF"/>
                </a:solidFill>
                <a:sym typeface="Wingdings" pitchFamily="2" charset="2"/>
              </a:rPr>
              <a:t>www.tehetsegpont.hu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359525" y="3027363"/>
            <a:ext cx="2524125" cy="234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hu-HU" sz="2400">
                <a:latin typeface="Times New Roman" pitchFamily="18" charset="0"/>
              </a:rPr>
              <a:t>Ki lehet?</a:t>
            </a:r>
          </a:p>
          <a:p>
            <a:pPr defTabSz="762000"/>
            <a:r>
              <a:rPr lang="hu-HU" sz="2400">
                <a:latin typeface="Times New Roman" pitchFamily="18" charset="0"/>
              </a:rPr>
              <a:t>Bárki, aki megfelel</a:t>
            </a:r>
          </a:p>
          <a:p>
            <a:pPr defTabSz="762000"/>
            <a:r>
              <a:rPr lang="hu-HU" sz="2000" b="1" u="sng">
                <a:solidFill>
                  <a:srgbClr val="FFFFFF"/>
                </a:solidFill>
                <a:latin typeface="Times New Roman" pitchFamily="18" charset="0"/>
              </a:rPr>
              <a:t>iskola,</a:t>
            </a:r>
            <a:r>
              <a:rPr lang="hu-HU" sz="2000">
                <a:latin typeface="Times New Roman" pitchFamily="18" charset="0"/>
              </a:rPr>
              <a:t> önkormányzat</a:t>
            </a:r>
          </a:p>
          <a:p>
            <a:pPr defTabSz="762000"/>
            <a:r>
              <a:rPr lang="hu-HU" sz="2000">
                <a:latin typeface="Times New Roman" pitchFamily="18" charset="0"/>
              </a:rPr>
              <a:t>plébánia, egyesület,</a:t>
            </a:r>
          </a:p>
          <a:p>
            <a:pPr defTabSz="762000"/>
            <a:r>
              <a:rPr lang="hu-HU" sz="2000">
                <a:latin typeface="Times New Roman" pitchFamily="18" charset="0"/>
              </a:rPr>
              <a:t>stb., stb.</a:t>
            </a:r>
          </a:p>
          <a:p>
            <a:pPr defTabSz="762000"/>
            <a:endParaRPr lang="hu-HU" sz="2000">
              <a:latin typeface="Times New Roman" pitchFamily="18" charset="0"/>
            </a:endParaRPr>
          </a:p>
          <a:p>
            <a:pPr defTabSz="762000"/>
            <a:r>
              <a:rPr lang="hu-HU" sz="2000">
                <a:latin typeface="Times New Roman" pitchFamily="18" charset="0"/>
              </a:rPr>
              <a:t>www.tehetsegpont.hu</a:t>
            </a:r>
          </a:p>
        </p:txBody>
      </p:sp>
      <p:pic>
        <p:nvPicPr>
          <p:cNvPr id="20486" name="Picture 8" descr="124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063" y="1482725"/>
            <a:ext cx="17192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14438" y="1428750"/>
            <a:ext cx="6169025" cy="5213350"/>
            <a:chOff x="-45" y="-360"/>
            <a:chExt cx="3886" cy="3284"/>
          </a:xfrm>
        </p:grpSpPr>
        <p:pic>
          <p:nvPicPr>
            <p:cNvPr id="20488" name="Picture 13" descr="158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3125" cy="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 Box 12"/>
            <p:cNvSpPr txBox="1">
              <a:spLocks noChangeArrowheads="1"/>
            </p:cNvSpPr>
            <p:nvPr/>
          </p:nvSpPr>
          <p:spPr bwMode="auto">
            <a:xfrm>
              <a:off x="1761" y="2290"/>
              <a:ext cx="2080" cy="6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u-HU" sz="2000" b="1">
                  <a:latin typeface="Times New Roman" pitchFamily="18" charset="0"/>
                </a:rPr>
                <a:t>2010-re több mint 200 Tehetségpont</a:t>
              </a:r>
            </a:p>
            <a:p>
              <a:pPr algn="ctr">
                <a:defRPr/>
              </a:pPr>
              <a:endParaRPr lang="hu-HU" sz="2000" b="1">
                <a:latin typeface="Times New Roman" pitchFamily="18" charset="0"/>
              </a:endParaRPr>
            </a:p>
          </p:txBody>
        </p:sp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-45" y="-360"/>
              <a:ext cx="771" cy="33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hu-HU" sz="2800" b="1">
                  <a:latin typeface="Verdana" pitchFamily="34" charset="0"/>
                </a:rPr>
                <a:t>2009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1" name="Group 111"/>
          <p:cNvGraphicFramePr>
            <a:graphicFrameLocks noGrp="1"/>
          </p:cNvGraphicFramePr>
          <p:nvPr>
            <p:ph idx="4294967295"/>
          </p:nvPr>
        </p:nvGraphicFramePr>
        <p:xfrm>
          <a:off x="468313" y="836613"/>
          <a:ext cx="7826375" cy="4905375"/>
        </p:xfrm>
        <a:graphic>
          <a:graphicData uri="http://schemas.openxmlformats.org/drawingml/2006/table">
            <a:tbl>
              <a:tblPr/>
              <a:tblGrid>
                <a:gridCol w="2009775"/>
                <a:gridCol w="1919287"/>
                <a:gridCol w="1958975"/>
                <a:gridCol w="1938338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Térség megnevezése (megye, régió, ország)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Tehetségpontok száma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Térség megnevezése (megye, régió, ország)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Tehetségpontok száma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Bács-Kiskun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Győr-Moson-Sopron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Békés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Csongrád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Zala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Dél-alföldi régió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Nyugat-dunántúli régió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Hajdú-Bihar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Baranya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Szabolcs-Szatmár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Somogy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Szolnok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Tolna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Észak-alföldi régió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Dél-dunántúli régió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Borsod-Abaúj-Zemplén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Magyarország összesen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Heves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Ausztria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Nógrád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Szlovénia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Észak-magyarországi régió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Horvátország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Budapest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Szerbia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Pest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Románia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Közép-magyarországi régió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Ukrajna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Fejér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Szlovákia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Komárom-Esztergom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Más országban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Veszprém megye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Határon túl összesen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Közép-dunántúli régió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Mindösszesen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2143125" y="500063"/>
            <a:ext cx="4214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Tehetségpontok 2009.október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765175"/>
            <a:ext cx="39290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Nemzeti</a:t>
            </a:r>
            <a:br>
              <a:rPr lang="hu-H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Tehetség Program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57313" y="1928813"/>
            <a:ext cx="62547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126/2008 (XII. 4.) Országgyűlési határozat </a:t>
            </a:r>
            <a:r>
              <a:rPr lang="hu-HU" sz="1600">
                <a:solidFill>
                  <a:srgbClr val="FFFFFF"/>
                </a:solidFill>
                <a:latin typeface="Times New Roman" pitchFamily="18" charset="0"/>
              </a:rPr>
              <a:t>(7 ellenszavazattal)</a:t>
            </a:r>
          </a:p>
          <a:p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1119/2009 (VII.23.) korm. hat.: akcióprogram</a:t>
            </a:r>
          </a:p>
          <a:p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152/2009 (VII. 23.) korm. rend. + </a:t>
            </a:r>
          </a:p>
          <a:p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1120/2009 (VII.23.) korm. hat.: Nemzeti Tehetség Alap</a:t>
            </a:r>
          </a:p>
          <a:p>
            <a:pPr>
              <a:buFontTx/>
              <a:buChar char="•"/>
            </a:pPr>
            <a:r>
              <a:rPr lang="hu-HU" sz="2400">
                <a:latin typeface="Times New Roman" pitchFamily="18" charset="0"/>
              </a:rPr>
              <a:t> Nemzeti Tehetség Program</a:t>
            </a:r>
          </a:p>
          <a:p>
            <a:pPr>
              <a:buFontTx/>
              <a:buChar char="•"/>
            </a:pPr>
            <a:r>
              <a:rPr lang="hu-HU" sz="2400">
                <a:latin typeface="Times New Roman" pitchFamily="18" charset="0"/>
              </a:rPr>
              <a:t> Nemzeti Tehetség Alap (nyitott)</a:t>
            </a:r>
          </a:p>
          <a:p>
            <a:pPr>
              <a:buFontTx/>
              <a:buChar char="•"/>
            </a:pPr>
            <a:r>
              <a:rPr lang="hu-HU" sz="2400">
                <a:latin typeface="Times New Roman" pitchFamily="18" charset="0"/>
              </a:rPr>
              <a:t> Nemzeti Tehetségügyi Koordinációs Fórum</a:t>
            </a:r>
          </a:p>
          <a:p>
            <a:endParaRPr lang="hu-HU" sz="1200">
              <a:latin typeface="Times New Roman" pitchFamily="18" charset="0"/>
            </a:endParaRPr>
          </a:p>
          <a:p>
            <a:r>
              <a:rPr lang="hu-HU" sz="2400">
                <a:latin typeface="Times New Roman" pitchFamily="18" charset="0"/>
              </a:rPr>
              <a:t>Fenntarthatóság: pénzeszközök 2028-ig</a:t>
            </a:r>
          </a:p>
          <a:p>
            <a:r>
              <a:rPr lang="hu-HU" sz="2400">
                <a:latin typeface="Times New Roman" pitchFamily="18" charset="0"/>
              </a:rPr>
              <a:t>DE</a:t>
            </a:r>
          </a:p>
          <a:p>
            <a:r>
              <a:rPr lang="hu-HU" sz="2400">
                <a:latin typeface="Times New Roman" pitchFamily="18" charset="0"/>
              </a:rPr>
              <a:t>helyi összefogás: </a:t>
            </a:r>
            <a:r>
              <a:rPr lang="hu-HU" sz="2000" b="1">
                <a:latin typeface="Times New Roman" pitchFamily="18" charset="0"/>
              </a:rPr>
              <a:t>Tehetségpontok, </a:t>
            </a:r>
          </a:p>
          <a:p>
            <a:pPr>
              <a:buFont typeface="Arial" charset="0"/>
              <a:buChar char="•"/>
            </a:pPr>
            <a:r>
              <a:rPr lang="hu-HU" sz="2000" b="1">
                <a:latin typeface="Times New Roman" pitchFamily="18" charset="0"/>
              </a:rPr>
              <a:t>			Tehetségsegítő Tanácsok</a:t>
            </a:r>
          </a:p>
          <a:p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			Tehetségnapok</a:t>
            </a:r>
          </a:p>
        </p:txBody>
      </p:sp>
      <p:pic>
        <p:nvPicPr>
          <p:cNvPr id="22532" name="Picture 4" descr="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25"/>
            <a:ext cx="1763712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755650" y="836613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u-HU" sz="3200" smtClean="0">
                <a:effectLst/>
              </a:rPr>
              <a:t>Nemzeti Tehetség Program</a:t>
            </a:r>
            <a:br>
              <a:rPr lang="hu-HU" sz="3200" smtClean="0">
                <a:effectLst/>
              </a:rPr>
            </a:br>
            <a:r>
              <a:rPr lang="hu-HU" sz="3200" smtClean="0">
                <a:effectLst/>
              </a:rPr>
              <a:t> 2008-2028</a:t>
            </a:r>
            <a:br>
              <a:rPr lang="hu-HU" sz="3200" smtClean="0">
                <a:effectLst/>
              </a:rPr>
            </a:br>
            <a:endParaRPr lang="hu-HU" sz="3200" smtClean="0">
              <a:effectLst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611188" y="1557338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1400" smtClean="0"/>
              <a:t>2008 nov. 25-én az Országgyűlés elfogadja a Nemzeti Tehetség Programot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Hosszú táv: kora gyermekkortól – munkába állásig 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Az elfogadással az Országgyűlés </a:t>
            </a:r>
            <a:r>
              <a:rPr lang="hu-HU" sz="1400" b="1" smtClean="0">
                <a:solidFill>
                  <a:schemeClr val="folHlink"/>
                </a:solidFill>
              </a:rPr>
              <a:t>20 évre</a:t>
            </a:r>
            <a:r>
              <a:rPr lang="hu-HU" sz="1400" smtClean="0"/>
              <a:t>, 2008 és 2028 között kiemelt lehetőséget ad a tehetségsegítés fejlesztésére, hosszú távú, folyamatos, biztonságos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Cél: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	- tehetséges fiatalok megtalálása (területi egyenlőtlenségek, esélyegyenlőség, tehetségbarát társadalom)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	- tehetséges fiatalok folyamatos segítése (tehetségsegítő hagyományok, egyéni, új, integrált, szakmai színvonal emelése, képességek kibontakoztatása)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	- a tehetség társadalmi hasznosulása (itthon, kapcsolatrendszer, ön-menedzselés, vezetői képességek, tehetségbarát  társadalom)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A </a:t>
            </a:r>
            <a:r>
              <a:rPr lang="hu-HU" sz="1400" b="1" smtClean="0">
                <a:solidFill>
                  <a:schemeClr val="folHlink"/>
                </a:solidFill>
              </a:rPr>
              <a:t>kétéves kormányzati cselekvési program</a:t>
            </a:r>
            <a:r>
              <a:rPr lang="hu-HU" sz="1400" smtClean="0"/>
              <a:t> kiemelt fejlesztési területeiként jelöli meg:</a:t>
            </a:r>
            <a:endParaRPr lang="hu-HU" sz="1400" i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i="1" smtClean="0"/>
              <a:t>	a) </a:t>
            </a:r>
            <a:r>
              <a:rPr lang="hu-HU" sz="1400" smtClean="0"/>
              <a:t>a tehetségsegítő hagyományok őrzését és gazdagítását,</a:t>
            </a:r>
            <a:endParaRPr lang="hu-HU" sz="1400" i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i="1" smtClean="0"/>
              <a:t>	b) </a:t>
            </a:r>
            <a:r>
              <a:rPr lang="hu-HU" sz="1400" smtClean="0"/>
              <a:t>a tehetségsegítő programok integrált rendszerének létrehozását,</a:t>
            </a:r>
            <a:endParaRPr lang="hu-HU" sz="1400" i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i="1" smtClean="0"/>
              <a:t>	c) </a:t>
            </a:r>
            <a:r>
              <a:rPr lang="hu-HU" sz="1400" smtClean="0"/>
              <a:t>egyenlő hozzáférés biztosítását a tehetségsegítés területén,</a:t>
            </a:r>
            <a:endParaRPr lang="hu-HU" sz="1400" i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i="1" smtClean="0"/>
              <a:t>	d) </a:t>
            </a:r>
            <a:r>
              <a:rPr lang="hu-HU" sz="1400" smtClean="0"/>
              <a:t>a tehetséges fiatalok társadalmi felelősségének növelését,</a:t>
            </a:r>
            <a:endParaRPr lang="hu-HU" sz="1400" i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i="1" smtClean="0"/>
              <a:t>	e) </a:t>
            </a:r>
            <a:r>
              <a:rPr lang="hu-HU" sz="1400" smtClean="0"/>
              <a:t>a tehetségsegítő személyek és szervezetek munkájának megbecsülését,</a:t>
            </a:r>
            <a:endParaRPr lang="hu-HU" sz="1400" i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i="1" smtClean="0"/>
              <a:t>	f) </a:t>
            </a:r>
            <a:r>
              <a:rPr lang="hu-HU" sz="1400" smtClean="0"/>
              <a:t>a tehetség fejlesztését és hasznosulását segítő környezet kialakítását.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mtClean="0">
                <a:effectLst/>
                <a:latin typeface="Arial" charset="0"/>
              </a:rPr>
              <a:t>SZJA 1% technikai szám: 1823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9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4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4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b="1" smtClean="0">
                <a:solidFill>
                  <a:schemeClr val="accent1"/>
                </a:solidFill>
              </a:rPr>
              <a:t>Nemzeti Tehetségügyi Koordinációs Fórum</a:t>
            </a:r>
            <a:r>
              <a:rPr lang="hu-HU" sz="9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900" smtClean="0"/>
              <a:t>	</a:t>
            </a:r>
            <a:r>
              <a:rPr lang="hu-HU" sz="1400" smtClean="0"/>
              <a:t>alakuló ülése 2009. szept. 30-án: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	Elnök: oktatási miniszter, társelnökök: NTT elnöke, MTA elnöke, országgyűlés oktatási és tud. bizottságának képviselője. A Fórum tagsága: 5 fő civil szervezetektől, 4 fő állandó meghívott határontúli tehetségsegítő szervezetektől.  </a:t>
            </a:r>
          </a:p>
          <a:p>
            <a:pPr eaLnBrk="1" hangingPunct="1">
              <a:lnSpc>
                <a:spcPct val="80000"/>
              </a:lnSpc>
            </a:pPr>
            <a:endParaRPr lang="hu-HU" sz="1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b="1" smtClean="0">
                <a:solidFill>
                  <a:schemeClr val="accent1"/>
                </a:solidFill>
              </a:rPr>
              <a:t>Nemzeti Tehetség Alap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SZJA 1% Kiemelt költségvetési előirányzat „Nemzeti Tehetség Program feladatai”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Központi költségvetés 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szakképzési hozzájárulás 3%-a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Kutatási és Technológiai Innovációs Alap tehetséggondozást szolgáló pályázatai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NFÜ ÚMFT pályázatai (TÁMOP)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	A Nemzeti Tehetség Programban meghatározott célokat a Nemzeti Tehetségügyi Koordinációs Fórum javaslatai és mérlegelése alapján az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b="1" smtClean="0">
                <a:solidFill>
                  <a:schemeClr val="hlink"/>
                </a:solidFill>
              </a:rPr>
              <a:t>	Oktatásért Közalapítvány</a:t>
            </a:r>
            <a:r>
              <a:rPr lang="hu-HU" sz="1400" smtClean="0"/>
              <a:t> új alkuratóriuma által kitűzött pályázatok valósítják meg a 126/2008(XII.4) Országgyűlési két éves programban meghatározottak szerint.</a:t>
            </a:r>
          </a:p>
          <a:p>
            <a:pPr eaLnBrk="1" hangingPunct="1">
              <a:lnSpc>
                <a:spcPct val="80000"/>
              </a:lnSpc>
            </a:pPr>
            <a:endParaRPr lang="hu-HU" sz="1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BCB78-49BD-4743-B336-8C62BC05C2FD}" type="slidenum">
              <a:rPr lang="hu-HU"/>
              <a:pPr>
                <a:defRPr/>
              </a:pPr>
              <a:t>19</a:t>
            </a:fld>
            <a:endParaRPr lang="hu-H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8750"/>
            <a:ext cx="8229600" cy="893763"/>
          </a:xfrm>
          <a:prstGeom prst="rect">
            <a:avLst/>
          </a:prstGeom>
        </p:spPr>
        <p:txBody>
          <a:bodyPr lIns="92075" tIns="46038" rIns="92075" bIns="46038" anchor="ctr"/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Magyar Géniusz Program </a:t>
            </a:r>
            <a:r>
              <a:rPr lang="hu-HU" sz="48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799306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2400" b="1">
                <a:solidFill>
                  <a:srgbClr val="3B6431"/>
                </a:solidFill>
                <a:latin typeface="Times New Roman" pitchFamily="18" charset="0"/>
              </a:rPr>
              <a:t>Iskolai, intézményi programok, versenyek támogatása</a:t>
            </a:r>
          </a:p>
          <a:p>
            <a:pPr marL="342900" indent="-342900"/>
            <a:r>
              <a:rPr lang="hu-HU" sz="2400" b="1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hu-HU" sz="1600" b="1">
                <a:latin typeface="Times New Roman" pitchFamily="18" charset="0"/>
              </a:rPr>
              <a:t>Pl.: Pályázati felhívás a tanulmányi és tehetséggondozó versenyek szervezői számára</a:t>
            </a:r>
            <a:r>
              <a:rPr lang="hu-HU">
                <a:latin typeface="Verdana" pitchFamily="34" charset="0"/>
              </a:rPr>
              <a:t> </a:t>
            </a:r>
            <a:endParaRPr lang="hu-HU" sz="2000">
              <a:solidFill>
                <a:srgbClr val="00FF00"/>
              </a:solidFill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hu-HU" sz="2000">
                <a:solidFill>
                  <a:schemeClr val="accent1"/>
                </a:solidFill>
                <a:latin typeface="Times New Roman" pitchFamily="18" charset="0"/>
              </a:rPr>
              <a:t> egyéni fejlesztési programok, kreatív tanulmányi versenyek </a:t>
            </a:r>
            <a:r>
              <a:rPr lang="hu-HU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pPr marL="342900" indent="-342900">
              <a:buFontTx/>
              <a:buChar char="•"/>
            </a:pPr>
            <a:r>
              <a:rPr lang="hu-HU" sz="2000">
                <a:solidFill>
                  <a:schemeClr val="accent1"/>
                </a:solidFill>
                <a:latin typeface="Times New Roman" pitchFamily="18" charset="0"/>
              </a:rPr>
              <a:t> hálózatképzés (</a:t>
            </a:r>
            <a:r>
              <a:rPr lang="en-US" sz="2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¤→</a:t>
            </a:r>
            <a:r>
              <a:rPr lang="hu-HU" sz="2000">
                <a:solidFill>
                  <a:schemeClr val="accent1"/>
                </a:solidFill>
                <a:latin typeface="Times New Roman" pitchFamily="18" charset="0"/>
              </a:rPr>
              <a:t>) az iskolák, intézmények között + a társadalommal</a:t>
            </a:r>
          </a:p>
          <a:p>
            <a:pPr marL="342900" indent="-342900"/>
            <a:endParaRPr lang="hu-HU" sz="1000">
              <a:solidFill>
                <a:srgbClr val="FAFD00"/>
              </a:solidFill>
              <a:latin typeface="Times New Roman" pitchFamily="18" charset="0"/>
            </a:endParaRPr>
          </a:p>
          <a:p>
            <a:pPr marL="342900" indent="-342900"/>
            <a:r>
              <a:rPr lang="hu-HU" sz="2400" b="1">
                <a:solidFill>
                  <a:srgbClr val="3B6431"/>
                </a:solidFill>
                <a:latin typeface="Times New Roman" pitchFamily="18" charset="0"/>
              </a:rPr>
              <a:t>Integrált Tehetségsegítő Program</a:t>
            </a:r>
            <a:endParaRPr lang="hu-HU" sz="2400">
              <a:solidFill>
                <a:srgbClr val="FFFFFF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Kiemelt program: Magyar Tehetségsegítő Szervezetek Szövetsége</a:t>
            </a:r>
          </a:p>
          <a:p>
            <a:pPr marL="342900" indent="-342900">
              <a:buFontTx/>
              <a:buAutoNum type="arabicPeriod"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Aktuális pályázatok 	</a:t>
            </a:r>
            <a:endParaRPr lang="hu-HU" sz="2000" b="1">
              <a:solidFill>
                <a:srgbClr val="FFCC00"/>
              </a:solidFill>
              <a:latin typeface="Times New Roman" pitchFamily="18" charset="0"/>
            </a:endParaRPr>
          </a:p>
          <a:p>
            <a:pPr marL="342900" indent="-342900"/>
            <a:r>
              <a:rPr lang="hu-HU" sz="2000">
                <a:solidFill>
                  <a:srgbClr val="3B6431"/>
                </a:solidFill>
                <a:latin typeface="Times New Roman" pitchFamily="18" charset="0"/>
              </a:rPr>
              <a:t>Célterületek, feladatok:</a:t>
            </a:r>
          </a:p>
          <a:p>
            <a:pPr marL="342900" indent="-342900">
              <a:buFontTx/>
              <a:buChar char="•"/>
            </a:pPr>
            <a:r>
              <a:rPr lang="hu-HU" sz="2000">
                <a:solidFill>
                  <a:srgbClr val="3B6431"/>
                </a:solidFill>
                <a:latin typeface="Times New Roman" pitchFamily="18" charset="0"/>
              </a:rPr>
              <a:t> legkiválóbb programok elterjesztése, újak indítása</a:t>
            </a:r>
          </a:p>
          <a:p>
            <a:pPr marL="800100" lvl="1" indent="-342900">
              <a:buFontTx/>
              <a:buChar char="•"/>
            </a:pPr>
            <a:r>
              <a:rPr lang="hu-HU">
                <a:solidFill>
                  <a:srgbClr val="3B6431"/>
                </a:solidFill>
                <a:latin typeface="Times New Roman" pitchFamily="18" charset="0"/>
              </a:rPr>
              <a:t> átjárási pontok, környezet (szülők), hasznosulás, hátrányos helyzet</a:t>
            </a:r>
          </a:p>
          <a:p>
            <a:pPr marL="342900" indent="-342900">
              <a:buFontTx/>
              <a:buChar char="•"/>
            </a:pPr>
            <a:r>
              <a:rPr lang="hu-HU" sz="2000">
                <a:solidFill>
                  <a:srgbClr val="3B6431"/>
                </a:solidFill>
                <a:latin typeface="Times New Roman" pitchFamily="18" charset="0"/>
              </a:rPr>
              <a:t> hálózatképzés (</a:t>
            </a:r>
            <a:r>
              <a:rPr lang="en-US" sz="2000">
                <a:solidFill>
                  <a:srgbClr val="3B6431"/>
                </a:solidFill>
                <a:latin typeface="Times New Roman" pitchFamily="18" charset="0"/>
              </a:rPr>
              <a:t>→¤</a:t>
            </a:r>
            <a:r>
              <a:rPr lang="hu-HU" sz="2000">
                <a:solidFill>
                  <a:srgbClr val="3B6431"/>
                </a:solidFill>
                <a:latin typeface="Times New Roman" pitchFamily="18" charset="0"/>
              </a:rPr>
              <a:t>) segítése</a:t>
            </a:r>
          </a:p>
          <a:p>
            <a:pPr marL="800100" lvl="1" indent="-342900">
              <a:buFontTx/>
              <a:buChar char="•"/>
            </a:pPr>
            <a:r>
              <a:rPr lang="hu-HU">
                <a:solidFill>
                  <a:srgbClr val="3B6431"/>
                </a:solidFill>
                <a:latin typeface="Times New Roman" pitchFamily="18" charset="0"/>
              </a:rPr>
              <a:t> Tehetségpont, Tehetségnap, Tehetségsegítő Tanácsok, stb.</a:t>
            </a:r>
          </a:p>
          <a:p>
            <a:pPr marL="342900" indent="-342900">
              <a:buFontTx/>
              <a:buChar char="•"/>
            </a:pPr>
            <a:r>
              <a:rPr lang="hu-HU" sz="2000">
                <a:solidFill>
                  <a:srgbClr val="3B6431"/>
                </a:solidFill>
                <a:latin typeface="Times New Roman" pitchFamily="18" charset="0"/>
              </a:rPr>
              <a:t> tehetséges fiatalok önszerveződése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9124" y="6072206"/>
            <a:ext cx="3571900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Részletek: </a:t>
            </a:r>
            <a:r>
              <a:rPr lang="hu-HU" b="1" dirty="0" err="1">
                <a:solidFill>
                  <a:srgbClr val="FFFFFF"/>
                </a:solidFill>
                <a:latin typeface="Arial" pitchFamily="34" charset="0"/>
                <a:sym typeface="Wingdings" pitchFamily="2" charset="2"/>
              </a:rPr>
              <a:t>www.nfu.hu</a:t>
            </a:r>
            <a:endParaRPr lang="hu-HU" b="1" dirty="0">
              <a:solidFill>
                <a:srgbClr val="FFFFFF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39750" y="2708275"/>
            <a:ext cx="8280400" cy="33845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539750" y="1196975"/>
            <a:ext cx="8280400" cy="143986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pic>
        <p:nvPicPr>
          <p:cNvPr id="25610" name="Picture 3" descr="uj-magyarors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857875"/>
            <a:ext cx="248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5813"/>
            <a:ext cx="53990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tehetség összetevői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03325" y="2143125"/>
            <a:ext cx="6424613" cy="2554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sym typeface="Wingdings" pitchFamily="2" charset="2"/>
              </a:rPr>
              <a:t>átlag feletti </a:t>
            </a:r>
          </a:p>
          <a:p>
            <a:pPr>
              <a:buFontTx/>
              <a:buChar char="•"/>
            </a:pPr>
            <a:r>
              <a:rPr lang="hu-HU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hu-HU" sz="240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általános képességek </a:t>
            </a:r>
            <a:r>
              <a:rPr lang="hu-HU" sz="2000" i="1">
                <a:latin typeface="Times New Roman" pitchFamily="18" charset="0"/>
                <a:sym typeface="Wingdings" pitchFamily="2" charset="2"/>
              </a:rPr>
              <a:t>(absztrakció, memória, kommunikáció, információ-feldolgozás, IQ, bal agyfélteke)</a:t>
            </a:r>
          </a:p>
          <a:p>
            <a:pPr>
              <a:buFontTx/>
              <a:buChar char="•"/>
            </a:pPr>
            <a:r>
              <a:rPr lang="hu-HU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hu-HU" sz="240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kreativitás</a:t>
            </a:r>
            <a:r>
              <a:rPr lang="hu-HU" sz="2400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hu-HU" sz="2000" i="1">
                <a:latin typeface="Times New Roman" pitchFamily="18" charset="0"/>
                <a:sym typeface="Wingdings" pitchFamily="2" charset="2"/>
              </a:rPr>
              <a:t>(jobb agyfélteke)</a:t>
            </a:r>
            <a:endParaRPr lang="hu-HU" sz="4800" b="1" i="1">
              <a:solidFill>
                <a:srgbClr val="FFFFFF"/>
              </a:solidFill>
              <a:latin typeface="Times New Roman" pitchFamily="18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hu-HU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hu-HU" sz="240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motiváció</a:t>
            </a:r>
            <a:r>
              <a:rPr lang="hu-HU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hu-HU" sz="2000" i="1">
                <a:latin typeface="Times New Roman" pitchFamily="18" charset="0"/>
                <a:sym typeface="Wingdings" pitchFamily="2" charset="2"/>
              </a:rPr>
              <a:t>(érdeklődés, kitartás, érzelmi stabilitás, hálózatépítés)</a:t>
            </a:r>
          </a:p>
          <a:p>
            <a:pPr>
              <a:buFontTx/>
              <a:buChar char="•"/>
            </a:pPr>
            <a:r>
              <a:rPr lang="hu-HU" sz="2400">
                <a:latin typeface="Times New Roman" pitchFamily="18" charset="0"/>
                <a:sym typeface="Wingdings" pitchFamily="2" charset="2"/>
              </a:rPr>
              <a:t> </a:t>
            </a:r>
            <a:r>
              <a:rPr lang="hu-HU" sz="240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speciális képességek erdeje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913313" y="4325938"/>
            <a:ext cx="3084512" cy="10191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Mindenki tehetséges lehet</a:t>
            </a:r>
          </a:p>
          <a:p>
            <a:r>
              <a:rPr lang="hu-HU" sz="2000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„csak” meg kell találni,</a:t>
            </a:r>
          </a:p>
          <a:p>
            <a:r>
              <a:rPr lang="hu-HU" sz="2000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hogy ki – miben az!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928688"/>
            <a:ext cx="1703387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14375" y="1357313"/>
            <a:ext cx="70294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accent1"/>
                </a:solidFill>
                <a:latin typeface="Times New Roman" pitchFamily="18" charset="0"/>
              </a:rPr>
              <a:t>Integrált Tehetségsegítő Program – kiemelt projekt</a:t>
            </a:r>
          </a:p>
          <a:p>
            <a:r>
              <a:rPr lang="hu-HU" sz="2400">
                <a:latin typeface="Times New Roman" pitchFamily="18" charset="0"/>
              </a:rPr>
              <a:t>segíti a tehetséggondozó programokat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</a:t>
            </a:r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Tehetségtérkép</a:t>
            </a:r>
            <a:r>
              <a:rPr lang="hu-HU" sz="2000">
                <a:latin typeface="Times New Roman" pitchFamily="18" charset="0"/>
              </a:rPr>
              <a:t> – sikeres programok terjesztése (EU is) </a:t>
            </a:r>
            <a:r>
              <a:rPr lang="hu-HU" b="1" i="1">
                <a:solidFill>
                  <a:srgbClr val="FFFF99"/>
                </a:solidFill>
                <a:latin typeface="Times New Roman" pitchFamily="18" charset="0"/>
              </a:rPr>
              <a:t>(&gt;2000 db)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</a:t>
            </a:r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képzési program</a:t>
            </a:r>
            <a:r>
              <a:rPr lang="hu-HU" sz="2000">
                <a:latin typeface="Times New Roman" pitchFamily="18" charset="0"/>
              </a:rPr>
              <a:t> – módszertani anyagok </a:t>
            </a:r>
            <a:r>
              <a:rPr lang="hu-HU" b="1" i="1">
                <a:solidFill>
                  <a:srgbClr val="FFFF99"/>
                </a:solidFill>
                <a:latin typeface="Times New Roman" pitchFamily="18" charset="0"/>
              </a:rPr>
              <a:t>(</a:t>
            </a:r>
            <a:r>
              <a:rPr lang="hu-HU" b="1" i="1">
                <a:solidFill>
                  <a:srgbClr val="FFFF99"/>
                </a:solidFill>
                <a:latin typeface="Times New Roman" pitchFamily="18" charset="0"/>
                <a:sym typeface="Symbol" pitchFamily="18" charset="2"/>
              </a:rPr>
              <a:t></a:t>
            </a:r>
            <a:r>
              <a:rPr lang="hu-HU" b="1" i="1">
                <a:solidFill>
                  <a:srgbClr val="FFFF99"/>
                </a:solidFill>
                <a:latin typeface="Times New Roman" pitchFamily="18" charset="0"/>
              </a:rPr>
              <a:t>10.000 tehetséggondozó)</a:t>
            </a:r>
            <a:endParaRPr lang="hu-HU" sz="2000">
              <a:solidFill>
                <a:srgbClr val="FFFF99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hálózatképzés: konferenciák, </a:t>
            </a:r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Tehetségpontok</a:t>
            </a:r>
            <a:r>
              <a:rPr lang="hu-HU" sz="2000">
                <a:latin typeface="Times New Roman" pitchFamily="18" charset="0"/>
              </a:rPr>
              <a:t> </a:t>
            </a:r>
            <a:r>
              <a:rPr lang="hu-HU" b="1" i="1">
                <a:solidFill>
                  <a:srgbClr val="FFFF99"/>
                </a:solidFill>
                <a:latin typeface="Times New Roman" pitchFamily="18" charset="0"/>
              </a:rPr>
              <a:t>(&gt;300 db)</a:t>
            </a:r>
          </a:p>
          <a:p>
            <a:r>
              <a:rPr lang="hu-HU" sz="2000">
                <a:latin typeface="Times New Roman" pitchFamily="18" charset="0"/>
              </a:rPr>
              <a:t>	</a:t>
            </a:r>
            <a:r>
              <a:rPr lang="hu-HU" sz="2000">
                <a:solidFill>
                  <a:srgbClr val="FFFFFF"/>
                </a:solidFill>
                <a:latin typeface="Times New Roman" pitchFamily="18" charset="0"/>
              </a:rPr>
              <a:t>Tehetségnapok</a:t>
            </a:r>
            <a:r>
              <a:rPr lang="hu-HU" sz="2000">
                <a:latin typeface="Times New Roman" pitchFamily="18" charset="0"/>
              </a:rPr>
              <a:t> </a:t>
            </a:r>
            <a:r>
              <a:rPr lang="hu-HU" b="1" i="1">
                <a:solidFill>
                  <a:srgbClr val="FFFF99"/>
                </a:solidFill>
                <a:latin typeface="Times New Roman" pitchFamily="18" charset="0"/>
              </a:rPr>
              <a:t>(&gt;100 db/év)</a:t>
            </a:r>
          </a:p>
          <a:p>
            <a:r>
              <a:rPr lang="hu-HU" sz="2000" i="1">
                <a:latin typeface="Times New Roman" pitchFamily="18" charset="0"/>
              </a:rPr>
              <a:t>	Tehetségsegítő Tanácsok </a:t>
            </a:r>
            <a:r>
              <a:rPr lang="hu-HU" i="1">
                <a:latin typeface="Times New Roman" pitchFamily="18" charset="0"/>
              </a:rPr>
              <a:t>(</a:t>
            </a:r>
            <a:r>
              <a:rPr lang="hu-HU" b="1" i="1">
                <a:latin typeface="Times New Roman" pitchFamily="18" charset="0"/>
              </a:rPr>
              <a:t>2010-2011</a:t>
            </a:r>
            <a:r>
              <a:rPr lang="hu-HU" i="1"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tehetséghasznosulás </a:t>
            </a:r>
            <a:r>
              <a:rPr lang="hu-HU" sz="2000" i="1">
                <a:latin typeface="Times New Roman" pitchFamily="18" charset="0"/>
              </a:rPr>
              <a:t>(képzés, Tehetségbónusz,</a:t>
            </a:r>
          </a:p>
          <a:p>
            <a:r>
              <a:rPr lang="hu-HU" sz="2000" i="1">
                <a:latin typeface="Times New Roman" pitchFamily="18" charset="0"/>
              </a:rPr>
              <a:t>	Tehetséghitel, Tehetség Rt. – </a:t>
            </a:r>
            <a:r>
              <a:rPr lang="hu-HU" b="1" i="1">
                <a:latin typeface="Times New Roman" pitchFamily="18" charset="0"/>
              </a:rPr>
              <a:t>2010-2011</a:t>
            </a:r>
            <a:r>
              <a:rPr lang="hu-HU" sz="2000" i="1"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tehetségbarát társadalom, fenntarthatóság</a:t>
            </a:r>
          </a:p>
          <a:p>
            <a:r>
              <a:rPr lang="hu-HU" sz="2000">
                <a:latin typeface="Times New Roman" pitchFamily="18" charset="0"/>
              </a:rPr>
              <a:t>	</a:t>
            </a:r>
            <a:r>
              <a:rPr lang="hu-HU" sz="2000" i="1">
                <a:latin typeface="Times New Roman" pitchFamily="18" charset="0"/>
              </a:rPr>
              <a:t>(Tehetségbarátok Köre – </a:t>
            </a:r>
            <a:r>
              <a:rPr lang="hu-HU" b="1" i="1">
                <a:latin typeface="Times New Roman" pitchFamily="18" charset="0"/>
              </a:rPr>
              <a:t>2010-2011</a:t>
            </a:r>
            <a:r>
              <a:rPr lang="hu-HU" sz="2000" i="1">
                <a:latin typeface="Times New Roman" pitchFamily="18" charset="0"/>
              </a:rPr>
              <a:t>)</a:t>
            </a:r>
          </a:p>
          <a:p>
            <a:r>
              <a:rPr lang="hu-HU" sz="2400" i="1">
                <a:solidFill>
                  <a:srgbClr val="002060"/>
                </a:solidFill>
                <a:latin typeface="Times New Roman" pitchFamily="18" charset="0"/>
              </a:rPr>
              <a:t>2009. június 4. – 2011. október 31, 698 mFt</a:t>
            </a:r>
          </a:p>
          <a:p>
            <a:r>
              <a:rPr lang="hu-HU" sz="2000" b="1">
                <a:solidFill>
                  <a:srgbClr val="002060"/>
                </a:solidFill>
                <a:latin typeface="Arial Narrow" pitchFamily="34" charset="0"/>
              </a:rPr>
              <a:t>minimum: sokkal jobb feltételek      </a:t>
            </a:r>
          </a:p>
          <a:p>
            <a:r>
              <a:rPr lang="hu-HU" sz="2000" b="1">
                <a:solidFill>
                  <a:srgbClr val="002060"/>
                </a:solidFill>
                <a:latin typeface="Arial Narrow" pitchFamily="34" charset="0"/>
              </a:rPr>
              <a:t>maximum: nagyságrendekkel több tehetséggondozó</a:t>
            </a:r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title"/>
          </p:nvPr>
        </p:nvSpPr>
        <p:spPr>
          <a:xfrm>
            <a:off x="1428750" y="785813"/>
            <a:ext cx="5267325" cy="644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Magyar Géniusz Program 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72375" y="428625"/>
            <a:ext cx="1143000" cy="2106613"/>
          </a:xfrm>
        </p:spPr>
      </p:pic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714375" y="3643313"/>
            <a:ext cx="5167313" cy="1524000"/>
          </a:xfrm>
          <a:prstGeom prst="rect">
            <a:avLst/>
          </a:prstGeom>
          <a:noFill/>
          <a:ln w="12700">
            <a:solidFill>
              <a:srgbClr val="FFFF9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714375" y="2500313"/>
            <a:ext cx="6929438" cy="1206500"/>
          </a:xfrm>
          <a:prstGeom prst="rect">
            <a:avLst/>
          </a:prstGeom>
          <a:noFill/>
          <a:ln w="12700">
            <a:solidFill>
              <a:srgbClr val="FFFF9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pic>
        <p:nvPicPr>
          <p:cNvPr id="26631" name="Picture 6" descr="uj-magyarorsz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857875"/>
            <a:ext cx="248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11188" y="1412875"/>
            <a:ext cx="7929562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latin typeface="Times New Roman" pitchFamily="18" charset="0"/>
              </a:rPr>
              <a:t>Magyar Géniusz Integrált Tehetségsegítő Program – Országos Tehetségsegítő Hálózat kialakítása</a:t>
            </a:r>
          </a:p>
          <a:p>
            <a:r>
              <a:rPr lang="hu-HU" sz="2000" b="1">
                <a:latin typeface="Times New Roman" pitchFamily="18" charset="0"/>
              </a:rPr>
              <a:t>kiemelt projekt</a:t>
            </a:r>
          </a:p>
          <a:p>
            <a:endParaRPr lang="hu-HU" sz="2000" b="1">
              <a:latin typeface="Times New Roman" pitchFamily="18" charset="0"/>
            </a:endParaRPr>
          </a:p>
          <a:p>
            <a:r>
              <a:rPr lang="hu-HU" sz="2400" b="1">
                <a:latin typeface="Times New Roman" pitchFamily="18" charset="0"/>
              </a:rPr>
              <a:t>Hogyan lehet csatlakozni?</a:t>
            </a:r>
          </a:p>
          <a:p>
            <a:r>
              <a:rPr lang="hu-HU" sz="2400" b="1">
                <a:latin typeface="Times New Roman" pitchFamily="18" charset="0"/>
              </a:rPr>
              <a:t>	- adatközlés a központi projektirodának</a:t>
            </a:r>
          </a:p>
          <a:p>
            <a:r>
              <a:rPr lang="hu-HU" sz="2400" b="1">
                <a:latin typeface="Times New Roman" pitchFamily="18" charset="0"/>
              </a:rPr>
              <a:t>	   (adatbázis!)</a:t>
            </a:r>
          </a:p>
          <a:p>
            <a:r>
              <a:rPr lang="hu-HU" sz="2400" b="1">
                <a:latin typeface="Times New Roman" pitchFamily="18" charset="0"/>
              </a:rPr>
              <a:t>	- kapcsolatfelvétel a legközelebbi Tehetségponttal</a:t>
            </a:r>
          </a:p>
          <a:p>
            <a:r>
              <a:rPr lang="hu-HU" sz="2400" b="1">
                <a:latin typeface="Times New Roman" pitchFamily="18" charset="0"/>
              </a:rPr>
              <a:t>	- önálló Tehetségpont alakítása</a:t>
            </a:r>
          </a:p>
          <a:p>
            <a:r>
              <a:rPr lang="hu-HU" sz="2400" b="1">
                <a:latin typeface="Times New Roman" pitchFamily="18" charset="0"/>
              </a:rPr>
              <a:t>	- képzésre jelentkezéssel</a:t>
            </a:r>
          </a:p>
          <a:p>
            <a:r>
              <a:rPr lang="hu-HU" sz="2400" b="1">
                <a:latin typeface="Times New Roman" pitchFamily="18" charset="0"/>
              </a:rPr>
              <a:t>	- kapcsolódás a 3.4.4/A rendezvényekhez</a:t>
            </a:r>
          </a:p>
          <a:p>
            <a:r>
              <a:rPr lang="hu-HU" sz="2800" b="1">
                <a:solidFill>
                  <a:schemeClr val="accent1"/>
                </a:solidFill>
                <a:latin typeface="Times New Roman" pitchFamily="18" charset="0"/>
              </a:rPr>
              <a:t>2010. március 26-27: Központi Tehetségnap</a:t>
            </a:r>
          </a:p>
        </p:txBody>
      </p:sp>
      <p:pic>
        <p:nvPicPr>
          <p:cNvPr id="27651" name="Picture 6" descr="uj-magyarorsz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857875"/>
            <a:ext cx="248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8"/>
          <p:cNvSpPr>
            <a:spLocks noGrp="1" noChangeArrowheads="1"/>
          </p:cNvSpPr>
          <p:nvPr>
            <p:ph type="title"/>
          </p:nvPr>
        </p:nvSpPr>
        <p:spPr>
          <a:xfrm>
            <a:off x="1357313" y="714375"/>
            <a:ext cx="4259262" cy="644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Magyar Géniusz Program </a:t>
            </a:r>
          </a:p>
        </p:txBody>
      </p:sp>
      <p:pic>
        <p:nvPicPr>
          <p:cNvPr id="2765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572375" y="428625"/>
            <a:ext cx="1143000" cy="21066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42938"/>
            <a:ext cx="8183563" cy="1050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Tehetségpontok: követelmények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72375" y="428625"/>
            <a:ext cx="1143000" cy="2106613"/>
          </a:xfrm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85813" y="1643063"/>
            <a:ext cx="6934200" cy="429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hu-HU" sz="2400">
              <a:latin typeface="Times New Roman" pitchFamily="18" charset="0"/>
            </a:endParaRPr>
          </a:p>
          <a:p>
            <a:r>
              <a:rPr lang="hu-HU" sz="2400">
                <a:solidFill>
                  <a:srgbClr val="FFFFFF"/>
                </a:solidFill>
                <a:latin typeface="Times New Roman" pitchFamily="18" charset="0"/>
              </a:rPr>
              <a:t>Akkreditált Tehetségpont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elérhetőség, tanácsadás, részvétel a hálózatos együttműködésben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tehetségazonosítás: tudományos megalapozottsággal 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tehetséggondozás legalább egy területen: hatásvizsgálattal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helyi, térségi tehetségbarát társadalom szervezése</a:t>
            </a:r>
          </a:p>
          <a:p>
            <a:r>
              <a:rPr lang="hu-HU" sz="2400">
                <a:solidFill>
                  <a:srgbClr val="FFFFFF"/>
                </a:solidFill>
                <a:latin typeface="Times New Roman" pitchFamily="18" charset="0"/>
              </a:rPr>
              <a:t>Komplexen funkcionáló Tehetségpont</a:t>
            </a:r>
          </a:p>
          <a:p>
            <a:r>
              <a:rPr lang="hu-HU" sz="2000">
                <a:latin typeface="Times New Roman" pitchFamily="18" charset="0"/>
              </a:rPr>
              <a:t>+ tehetséggondozás több területen</a:t>
            </a:r>
          </a:p>
          <a:p>
            <a:r>
              <a:rPr lang="hu-HU" sz="2000">
                <a:latin typeface="Times New Roman" pitchFamily="18" charset="0"/>
              </a:rPr>
              <a:t>+ más Tehetségpontok megalakulásának segítése</a:t>
            </a:r>
          </a:p>
          <a:p>
            <a:r>
              <a:rPr lang="hu-HU" sz="2400">
                <a:solidFill>
                  <a:srgbClr val="FFFFFF"/>
                </a:solidFill>
                <a:latin typeface="Times New Roman" pitchFamily="18" charset="0"/>
              </a:rPr>
              <a:t>Kiváló Tehetségpont (2010)</a:t>
            </a:r>
          </a:p>
          <a:p>
            <a:r>
              <a:rPr lang="hu-HU" sz="2000">
                <a:latin typeface="Times New Roman" pitchFamily="18" charset="0"/>
              </a:rPr>
              <a:t>+ komplex tehetséggondozó programok</a:t>
            </a:r>
          </a:p>
          <a:p>
            <a:r>
              <a:rPr lang="hu-HU" sz="2000">
                <a:latin typeface="Times New Roman" pitchFamily="18" charset="0"/>
              </a:rPr>
              <a:t>+ tudományos megalapozottságú elemzések, kutatások</a:t>
            </a:r>
          </a:p>
          <a:p>
            <a:r>
              <a:rPr lang="hu-HU" sz="2000">
                <a:latin typeface="Times New Roman" pitchFamily="18" charset="0"/>
              </a:rPr>
              <a:t>+ országos jelentőség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1350" y="5707063"/>
            <a:ext cx="834072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hu-HU" sz="2800" b="1">
                <a:solidFill>
                  <a:srgbClr val="FFFFFF"/>
                </a:solidFill>
                <a:latin typeface="Times New Roman" pitchFamily="18" charset="0"/>
                <a:sym typeface="Wingdings" pitchFamily="2" charset="2"/>
              </a:rPr>
              <a:t>Információk: </a:t>
            </a:r>
            <a:r>
              <a:rPr lang="hu-HU" sz="2400" b="1">
                <a:solidFill>
                  <a:srgbClr val="FFFFFF"/>
                </a:solidFill>
                <a:latin typeface="Verdana" pitchFamily="34" charset="0"/>
                <a:sym typeface="Wingdings" pitchFamily="2" charset="2"/>
              </a:rPr>
              <a:t>www.tehetsegpont.hu</a:t>
            </a:r>
          </a:p>
        </p:txBody>
      </p:sp>
      <p:pic>
        <p:nvPicPr>
          <p:cNvPr id="28678" name="Picture 6" descr="uj-magyarorsz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857875"/>
            <a:ext cx="248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684213" y="476250"/>
            <a:ext cx="7535862" cy="9080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3200" smtClean="0">
                <a:effectLst/>
              </a:rPr>
              <a:t>Tehetségpontok akkreditációja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395288" y="1341438"/>
            <a:ext cx="8183562" cy="454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2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b="1" smtClean="0"/>
              <a:t>A Tehetségpontok akkreditációjának célja:</a:t>
            </a:r>
            <a:r>
              <a:rPr lang="hu-HU" sz="1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elismerni a Tehetségpontok által elért eredményeket, szakmai értékeket;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segítséget nyújtani a Tehetségpontok személyi/szakmai továbbfejlődéséhez;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lehetőséget biztosítani a tehetséggondozó tevékenység objektív, szakmai  minőségbiztosításának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b="1" smtClean="0">
                <a:solidFill>
                  <a:schemeClr val="hlink"/>
                </a:solidFill>
              </a:rPr>
              <a:t>2009. november-december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4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	Regiszrált tehetségpontok száma 175-re emelkedett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	Akkreditálásra bejelentkezett 146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Honlapon: </a:t>
            </a:r>
            <a:r>
              <a:rPr lang="hu-HU" sz="1400" smtClean="0">
                <a:solidFill>
                  <a:srgbClr val="2FB9B9"/>
                </a:solidFill>
              </a:rPr>
              <a:t>A Tehetségpontok működésének szabályai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Tehetségazonosítás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Tehetséggondozás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Tehetség tanácsadás (speciális esetben nem kell mindhárom)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Közreműködés a tehetséggondozó hálózatban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Területi hatáskör szerint választható: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smtClean="0"/>
              <a:t>- helyi/települési/intézményi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1400" smtClean="0"/>
              <a:t>- kistérségi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1400" smtClean="0"/>
              <a:t>- regionális/országos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u-HU" sz="1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2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title"/>
          </p:nvPr>
        </p:nvSpPr>
        <p:spPr bwMode="auto">
          <a:xfrm>
            <a:off x="684213" y="476250"/>
            <a:ext cx="7535862" cy="9080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z="4000" smtClean="0">
                <a:effectLst/>
                <a:latin typeface="Arial" charset="0"/>
              </a:rPr>
              <a:t>Akkreditáció - folyamat</a:t>
            </a:r>
          </a:p>
        </p:txBody>
      </p:sp>
      <p:sp>
        <p:nvSpPr>
          <p:cNvPr id="30723" name="Rectangle 2"/>
          <p:cNvSpPr>
            <a:spLocks noGrp="1"/>
          </p:cNvSpPr>
          <p:nvPr>
            <p:ph idx="1"/>
          </p:nvPr>
        </p:nvSpPr>
        <p:spPr>
          <a:xfrm>
            <a:off x="684213" y="1484313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000" smtClean="0"/>
              <a:t>Általános iskola:33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Középiskola: 26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Főiskola: 7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Művészeti oktatás:12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Sport: 2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Korosztályhoz nem kötődő, sokszor speciális: 49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Kistérségi: 7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civil szervezet: 26, oktatási intézménnyel közösen: 13</a:t>
            </a:r>
          </a:p>
          <a:p>
            <a:pPr eaLnBrk="1" hangingPunct="1">
              <a:lnSpc>
                <a:spcPct val="80000"/>
              </a:lnSpc>
            </a:pPr>
            <a:endParaRPr 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2010 első felében kiscsoportos tájékoztató napok, akkreditáció segítése: személyi feltétel, együttműködési szerződések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Akkreditációs Bizottság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TEHETSÉGNAPOK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TEHETSÉGSEGÍTŐ TANÁCSOK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5895975" cy="6588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sz="3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Pályázatok</a:t>
            </a:r>
            <a:r>
              <a:rPr lang="hu-HU" sz="3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2009-2010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001000" y="428625"/>
            <a:ext cx="1143000" cy="2106613"/>
          </a:xfrm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84213" y="981075"/>
            <a:ext cx="730091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chemeClr val="accent1"/>
                </a:solidFill>
                <a:latin typeface="Times New Roman" pitchFamily="18" charset="0"/>
              </a:rPr>
              <a:t>Integrált Tehetségsegítő Program</a:t>
            </a:r>
            <a:r>
              <a:rPr lang="hu-HU" sz="24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/>
              <a:t>TÁMOP 3.4.4-B/08/1-2 </a:t>
            </a:r>
          </a:p>
          <a:p>
            <a:r>
              <a:rPr lang="hu-HU"/>
              <a:t>„Országos Tehetségsegítő Hálózat Kialakítása – </a:t>
            </a:r>
          </a:p>
          <a:p>
            <a:r>
              <a:rPr lang="hu-HU"/>
              <a:t>Magyar Géniusz Integrált Tehetségsegítő Program” </a:t>
            </a:r>
            <a:endParaRPr lang="hu-HU" sz="240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hu-HU" sz="2000">
                <a:latin typeface="Times New Roman" pitchFamily="18" charset="0"/>
              </a:rPr>
              <a:t> legkiválóbb programok elterjesztése, újak indítása, </a:t>
            </a:r>
          </a:p>
          <a:p>
            <a:r>
              <a:rPr lang="hu-HU">
                <a:latin typeface="Times New Roman" pitchFamily="18" charset="0"/>
              </a:rPr>
              <a:t>átjárási pontok, környezet (szülők), hasznosulás, hátrányos helyzet</a:t>
            </a:r>
          </a:p>
          <a:p>
            <a:pPr>
              <a:buFontTx/>
              <a:buChar char="•"/>
            </a:pPr>
            <a:r>
              <a:rPr lang="hu-HU" sz="2000">
                <a:latin typeface="Times New Roman" pitchFamily="18" charset="0"/>
              </a:rPr>
              <a:t> </a:t>
            </a:r>
            <a:r>
              <a:rPr lang="hu-HU">
                <a:latin typeface="Times New Roman" pitchFamily="18" charset="0"/>
              </a:rPr>
              <a:t>hálózatképzés segítése</a:t>
            </a:r>
          </a:p>
          <a:p>
            <a:pPr>
              <a:buFontTx/>
              <a:buChar char="•"/>
            </a:pPr>
            <a:r>
              <a:rPr lang="hu-HU">
                <a:latin typeface="Times New Roman" pitchFamily="18" charset="0"/>
              </a:rPr>
              <a:t> Tehetségpont, Tehetségnap, Tehetségsegítő Tanácsok</a:t>
            </a:r>
          </a:p>
          <a:p>
            <a:pPr>
              <a:buFontTx/>
              <a:buChar char="•"/>
            </a:pPr>
            <a:r>
              <a:rPr lang="hu-HU">
                <a:latin typeface="Times New Roman" pitchFamily="18" charset="0"/>
              </a:rPr>
              <a:t> tehetséges fiatalok önszerveződése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936625" y="1071563"/>
            <a:ext cx="7486650" cy="23145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4213" y="3357563"/>
            <a:ext cx="7689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accent1"/>
                </a:solidFill>
                <a:latin typeface="Times New Roman" pitchFamily="18" charset="0"/>
              </a:rPr>
              <a:t>Iskolai programok, versenyek</a:t>
            </a:r>
            <a:r>
              <a:rPr lang="hu-HU" sz="24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/>
              <a:t>TÁMOP 3.4.3-08/1-2</a:t>
            </a:r>
            <a:endParaRPr lang="hu-HU" sz="240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hu-HU" sz="1600"/>
              <a:t>pedagógusok tehetséggondozási továbbképzése – kötelező</a:t>
            </a:r>
          </a:p>
          <a:p>
            <a:pPr>
              <a:buFontTx/>
              <a:buChar char="•"/>
            </a:pPr>
            <a:r>
              <a:rPr lang="hu-HU">
                <a:latin typeface="Times New Roman" pitchFamily="18" charset="0"/>
              </a:rPr>
              <a:t> </a:t>
            </a:r>
            <a:r>
              <a:rPr lang="hu-HU" sz="1600"/>
              <a:t>pedagógus felkészítés egyéni fejlesztési programokra</a:t>
            </a:r>
          </a:p>
          <a:p>
            <a:pPr>
              <a:buFontTx/>
              <a:buChar char="•"/>
            </a:pPr>
            <a:r>
              <a:rPr lang="hu-HU" sz="1600"/>
              <a:t> mentorálás, egyéni fejlesztési programok</a:t>
            </a:r>
          </a:p>
          <a:p>
            <a:pPr>
              <a:buFontTx/>
              <a:buChar char="•"/>
            </a:pPr>
            <a:r>
              <a:rPr lang="hu-HU" sz="1600"/>
              <a:t> kreatív tanulmányi versenyek, térségi programok</a:t>
            </a:r>
          </a:p>
          <a:p>
            <a:pPr>
              <a:buFontTx/>
              <a:buChar char="•"/>
            </a:pPr>
            <a:r>
              <a:rPr lang="hu-HU" sz="1600"/>
              <a:t> tehetséggondozási eszközök beszerzése</a:t>
            </a:r>
            <a:r>
              <a:rPr lang="hu-HU">
                <a:latin typeface="Times New Roman" pitchFamily="18" charset="0"/>
              </a:rPr>
              <a:t> </a:t>
            </a:r>
          </a:p>
          <a:p>
            <a:endParaRPr lang="hu-HU" b="1"/>
          </a:p>
          <a:p>
            <a:r>
              <a:rPr lang="hu-HU" b="1">
                <a:solidFill>
                  <a:srgbClr val="2FB9B9"/>
                </a:solidFill>
              </a:rPr>
              <a:t>Tehetségpontokkal, Tehetségsegítő Tanácsokkal együttm. – kötelező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39750" y="3284538"/>
            <a:ext cx="7499350" cy="25003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000" b="1" smtClean="0">
                <a:latin typeface="Arial" charset="0"/>
              </a:rPr>
              <a:t>Az Oktatási és Kulturális Minisztérium pályázati felhívása a Hátrányos Helyzetű Tanulók Arany János Kollégiumi Programjában való részvételre (2009.szept.)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b="1" smtClean="0">
                <a:latin typeface="Arial" charset="0"/>
                <a:hlinkClick r:id="rId2" tooltip="Pályázat tehetséggondozó középiskolák számára"/>
              </a:rPr>
              <a:t>Pályázat tehetséggondozó középiskolák számára</a:t>
            </a:r>
            <a:r>
              <a:rPr lang="hu-HU" sz="2000" b="1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b="1" smtClean="0">
                <a:latin typeface="Arial" charset="0"/>
                <a:hlinkClick r:id="rId3" tooltip="Pályázat a természettudományos oktatás fejlesztéséhez szükséges taneszközök beszerzésének támogatására"/>
              </a:rPr>
              <a:t>Pályázat a természettudományos oktatás fejlesztéséhez szükséges taneszközök beszerzésének támogatására</a:t>
            </a:r>
            <a:r>
              <a:rPr lang="hu-HU" sz="2000" b="1" smtClean="0">
                <a:latin typeface="Arial" charset="0"/>
              </a:rPr>
              <a:t> (2009. nov. 6)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b="1" smtClean="0">
                <a:latin typeface="Arial" charset="0"/>
              </a:rPr>
              <a:t>Az NFÜ által a TÁMOP keretében kiírt "Pedagógusképzések (a pedagógiai kultúra korszerűsítése, pedagógusok új szerepben)" című pályázatok keretében </a:t>
            </a:r>
            <a:r>
              <a:rPr lang="hu-HU" sz="2000" b="1" smtClean="0">
                <a:solidFill>
                  <a:schemeClr val="accent1"/>
                </a:solidFill>
                <a:latin typeface="Arial" charset="0"/>
              </a:rPr>
              <a:t>akkreditált tehetséggondozó képzések támogatására</a:t>
            </a:r>
            <a:r>
              <a:rPr lang="hu-HU" sz="2000" b="1" smtClean="0">
                <a:latin typeface="Arial" charset="0"/>
              </a:rPr>
              <a:t> is lehetőség van.(2010. jan. 30.) </a:t>
            </a:r>
          </a:p>
          <a:p>
            <a:pPr eaLnBrk="1" hangingPunct="1">
              <a:lnSpc>
                <a:spcPct val="90000"/>
              </a:lnSpc>
            </a:pPr>
            <a:r>
              <a:rPr lang="hu-HU" sz="2000" b="1" smtClean="0">
                <a:latin typeface="Arial" charset="0"/>
                <a:hlinkClick r:id="rId4"/>
              </a:rPr>
              <a:t>TÁMOP-3.1.5-09/A/1 (KMR)</a:t>
            </a:r>
            <a:endParaRPr lang="hu-HU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000" b="1" smtClean="0">
                <a:latin typeface="Arial" charset="0"/>
                <a:hlinkClick r:id="rId5"/>
              </a:rPr>
              <a:t>TÁMOP-3.1.5-09/A/2 (konvergencia)</a:t>
            </a:r>
            <a:endParaRPr lang="hu-HU" sz="2000" b="1" smtClean="0">
              <a:latin typeface="Arial" charset="0"/>
            </a:endParaRPr>
          </a:p>
          <a:p>
            <a:endParaRPr lang="hu-HU" b="1" smtClean="0"/>
          </a:p>
          <a:p>
            <a:r>
              <a:rPr lang="hu-HU" sz="2000" b="1" smtClean="0">
                <a:latin typeface="Arial" charset="0"/>
              </a:rPr>
              <a:t>TÁMOP 4.2.2/B </a:t>
            </a:r>
            <a:r>
              <a:rPr lang="hu-HU" sz="2000" b="1" smtClean="0">
                <a:solidFill>
                  <a:schemeClr val="accent1"/>
                </a:solidFill>
                <a:latin typeface="Arial" charset="0"/>
              </a:rPr>
              <a:t>Tudományos képzés műhelyeinek támogatása</a:t>
            </a:r>
            <a:r>
              <a:rPr lang="hu-HU" sz="2000" smtClean="0">
                <a:latin typeface="Arial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hu-HU" sz="2000" smtClean="0">
                <a:latin typeface="Arial" charset="0"/>
              </a:rPr>
              <a:t>	2010. június 30.</a:t>
            </a:r>
          </a:p>
          <a:p>
            <a:pPr eaLnBrk="1" hangingPunct="1">
              <a:lnSpc>
                <a:spcPct val="90000"/>
              </a:lnSpc>
            </a:pPr>
            <a:endParaRPr lang="hu-HU" sz="20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539750" y="620713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hu-HU" sz="3200" smtClean="0">
                <a:effectLst/>
              </a:rPr>
              <a:t>Oktatásért Közalapítvány</a:t>
            </a:r>
            <a:br>
              <a:rPr lang="hu-HU" sz="3200" smtClean="0">
                <a:effectLst/>
              </a:rPr>
            </a:br>
            <a:r>
              <a:rPr lang="hu-HU" sz="3200" smtClean="0">
                <a:effectLst/>
              </a:rPr>
              <a:t> </a:t>
            </a:r>
            <a:r>
              <a:rPr lang="hu-HU" sz="3200" smtClean="0">
                <a:effectLst/>
                <a:hlinkClick r:id="rId2"/>
              </a:rPr>
              <a:t>http://www.oktatasert.hu</a:t>
            </a:r>
            <a:r>
              <a:rPr lang="hu-HU" sz="3200" smtClean="0">
                <a:effectLst/>
              </a:rPr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539750" y="1773238"/>
            <a:ext cx="814705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b="1" i="1" smtClean="0"/>
              <a:t>Beadási határidő: 2010. január 25.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400" b="1" i="1" smtClean="0"/>
              <a:t>Nem kell önrész, 5000 Ft pályázati díj, Személyi kiadások: min. 60%!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000" b="1" i="1" smtClean="0"/>
          </a:p>
          <a:p>
            <a:pPr eaLnBrk="1" hangingPunct="1">
              <a:lnSpc>
                <a:spcPct val="80000"/>
              </a:lnSpc>
            </a:pPr>
            <a:r>
              <a:rPr lang="hu-HU" sz="1400" b="1" u="sng" smtClean="0">
                <a:hlinkClick r:id="rId3"/>
              </a:rPr>
              <a:t>NTP-OKA-I. Pályázat a felsőoktatási intézményekben működő tehetséggondozó műhelyek támogatására</a:t>
            </a:r>
            <a:r>
              <a:rPr lang="hu-HU" sz="1000" b="1" u="sng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hu-HU" sz="1000" b="1" u="sng" smtClean="0"/>
          </a:p>
          <a:p>
            <a:pPr eaLnBrk="1" hangingPunct="1">
              <a:lnSpc>
                <a:spcPct val="80000"/>
              </a:lnSpc>
            </a:pPr>
            <a:r>
              <a:rPr lang="hu-HU" sz="1400" b="1" u="sng" smtClean="0">
                <a:solidFill>
                  <a:schemeClr val="hlink"/>
                </a:solidFill>
              </a:rPr>
              <a:t>NTP-OKA-II. Tehetséggondozó műhelyek támogatására a közoktatás területére 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b="1" smtClean="0"/>
              <a:t>- Pénzügyi segítséget nyújtani a már működő tehetséggondozó műhelyek, tehetségpontok munkájához.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b="1" smtClean="0"/>
              <a:t>- Tehetséggondozási témában felkészült szakemberek megbízásával hozzájárulni a tehetségazonosító és gondozó munka szakmai színvonalának fejlesztéséhez 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b="1" smtClean="0"/>
              <a:t>    Támogatni: 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b="1" smtClean="0"/>
              <a:t>    - óvoda (300-400 Tehetségpontoknak 500eFT)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b="1" smtClean="0"/>
              <a:t>    - általános iskola, a középiskola (gimnázium, szakközépiskola, szakiskola, érettségi utáni szakképzést folytató szakközépiskola) szakiskola (600-800 Tehetségpontoknak 1000eFT)</a:t>
            </a:r>
          </a:p>
          <a:p>
            <a:pPr eaLnBrk="1" hangingPunct="1">
              <a:lnSpc>
                <a:spcPct val="80000"/>
              </a:lnSpc>
            </a:pPr>
            <a:endParaRPr lang="hu-HU" sz="1000" b="1" smtClean="0"/>
          </a:p>
          <a:p>
            <a:pPr eaLnBrk="1" hangingPunct="1">
              <a:lnSpc>
                <a:spcPct val="80000"/>
              </a:lnSpc>
            </a:pPr>
            <a:r>
              <a:rPr lang="hu-HU" sz="1400" b="1" u="sng" smtClean="0">
                <a:solidFill>
                  <a:schemeClr val="hlink"/>
                </a:solidFill>
              </a:rPr>
              <a:t>NTP-OKA-III. A közoktatásban tanulók természettudományos és műszaki kompetenciáinak elmélyítését segítő tehetséggondozó projektek támogatására</a:t>
            </a:r>
            <a:r>
              <a:rPr lang="hu-HU" sz="1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1000" b="1" smtClean="0"/>
              <a:t>A pályázat olyan konkrét tehetséggondozó projekteket támogat, amelyek segítik a természettudományos és műszaki kompetenciák elmélyítését, elsődlegesen a műszaki-természettudományos logikájú, gyakorlati tapasztalatokra építő gondolkodás és problémamegoldás fejlesztése révén. 60 pályázat, 600-800eFt, 60 órás program.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539750" y="1844675"/>
            <a:ext cx="8183563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/>
              <a:t>	</a:t>
            </a:r>
            <a:r>
              <a:rPr lang="hu-HU" sz="1600" b="1" smtClean="0">
                <a:hlinkClick r:id="rId2"/>
              </a:rPr>
              <a:t>NTP-OKA-IV. számú pályázata - Tehetségsegítő szolgáltatások térségi hálózatának kialakítására</a:t>
            </a:r>
            <a:endParaRPr lang="hu-HU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/>
              <a:t> 	</a:t>
            </a:r>
            <a:r>
              <a:rPr lang="hu-HU" sz="1600" b="1" smtClean="0">
                <a:hlinkClick r:id="rId3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>
                <a:hlinkClick r:id="rId3"/>
              </a:rPr>
              <a:t>	NTP-OKA-V. Határon túli magyar nyelvű tehetséggondozó műhelyek támogatása.</a:t>
            </a:r>
            <a:r>
              <a:rPr lang="hu-HU" b="1" smtClean="0">
                <a:hlinkClick r:id="rId3"/>
              </a:rPr>
              <a:t> </a:t>
            </a:r>
            <a:r>
              <a:rPr lang="hu-HU" sz="1600" b="1" smtClean="0">
                <a:hlinkClick r:id="rId3"/>
              </a:rPr>
              <a:t>2010.05.05</a:t>
            </a:r>
            <a:endParaRPr lang="hu-HU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/>
              <a:t>	</a:t>
            </a:r>
            <a:r>
              <a:rPr lang="hu-HU" sz="1600" b="1" smtClean="0">
                <a:hlinkClick r:id="rId4"/>
              </a:rPr>
              <a:t>NTP-OKA-VII. Pályázat a felsőoktatásban működő szakkollégiumok támogatására</a:t>
            </a:r>
            <a:r>
              <a:rPr lang="hu-HU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2000" b="1" smtClean="0"/>
              <a:t>	</a:t>
            </a:r>
            <a:r>
              <a:rPr lang="hu-HU" sz="1600" b="1" smtClean="0">
                <a:hlinkClick r:id="rId5"/>
              </a:rPr>
              <a:t>NTP-OKA-II./ 1 számú pályázata a 2010/2011 tanévi tehetséggondozó műhelyek és a 2010. évi nyári tehetséggondozó táborok támogatására</a:t>
            </a:r>
            <a:r>
              <a:rPr lang="hu-HU" b="1" smtClean="0"/>
              <a:t> 	</a:t>
            </a:r>
            <a:endParaRPr lang="hu-HU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600" b="1" smtClean="0"/>
          </a:p>
        </p:txBody>
      </p:sp>
      <p:sp>
        <p:nvSpPr>
          <p:cNvPr id="34819" name="Rectangle 4"/>
          <p:cNvSpPr>
            <a:spLocks/>
          </p:cNvSpPr>
          <p:nvPr/>
        </p:nvSpPr>
        <p:spPr bwMode="auto">
          <a:xfrm>
            <a:off x="539750" y="620713"/>
            <a:ext cx="81835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sz="3200" b="1">
                <a:solidFill>
                  <a:srgbClr val="FF8D3E"/>
                </a:solidFill>
                <a:latin typeface="Verdana" pitchFamily="34" charset="0"/>
              </a:rPr>
              <a:t>Oktatásért Közalapítvány</a:t>
            </a:r>
            <a:br>
              <a:rPr lang="hu-HU" sz="3200" b="1">
                <a:solidFill>
                  <a:srgbClr val="FF8D3E"/>
                </a:solidFill>
                <a:latin typeface="Verdana" pitchFamily="34" charset="0"/>
              </a:rPr>
            </a:br>
            <a:r>
              <a:rPr lang="hu-HU" sz="3200" b="1">
                <a:solidFill>
                  <a:srgbClr val="FF8D3E"/>
                </a:solidFill>
                <a:latin typeface="Verdana" pitchFamily="34" charset="0"/>
              </a:rPr>
              <a:t> </a:t>
            </a:r>
            <a:r>
              <a:rPr lang="hu-HU" sz="3200" b="1">
                <a:solidFill>
                  <a:srgbClr val="FF8D3E"/>
                </a:solidFill>
                <a:latin typeface="Verdana" pitchFamily="34" charset="0"/>
                <a:hlinkClick r:id="rId6"/>
              </a:rPr>
              <a:t>http://www.oktatasert.hu</a:t>
            </a:r>
            <a:r>
              <a:rPr lang="hu-HU" sz="3200" b="1">
                <a:solidFill>
                  <a:srgbClr val="FF8D3E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/>
              <a:t>	</a:t>
            </a:r>
            <a:r>
              <a:rPr lang="hu-HU" sz="1600" b="1" smtClean="0">
                <a:hlinkClick r:id="rId2"/>
              </a:rPr>
              <a:t>NTP-OKA VI. Pályázat a XXX. jubileumi OTDK tudományterületi rendezvényeinek lebonyolítására</a:t>
            </a:r>
            <a:r>
              <a:rPr lang="hu-HU" sz="16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/>
              <a:t>	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/>
              <a:t>	</a:t>
            </a:r>
            <a:r>
              <a:rPr lang="hu-HU" sz="1600" b="1" smtClean="0">
                <a:hlinkClick r:id="rId3"/>
              </a:rPr>
              <a:t>NTP-OKA-XI/1 kódszámú „Roma tehetségműhelyek és fiatal roma tehetségsegítők támogatása” című pályázatához</a:t>
            </a:r>
            <a:r>
              <a:rPr lang="hu-HU" sz="16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6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600" b="1" smtClean="0"/>
              <a:t>	</a:t>
            </a:r>
            <a:r>
              <a:rPr lang="hu-HU" sz="1600" b="1" smtClean="0">
                <a:hlinkClick r:id="rId4"/>
              </a:rPr>
              <a:t>NTP-OKA-X. A "Tanulmányi, tehetséggondozó versenyek támogatása a 2010/2011. tanévre" pályázat</a:t>
            </a:r>
            <a:endParaRPr lang="hu-HU" sz="16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4787900" y="1744663"/>
            <a:ext cx="3490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400" b="1">
                <a:latin typeface="Verdana" pitchFamily="34" charset="0"/>
                <a:cs typeface="Times New Roman" pitchFamily="18" charset="0"/>
              </a:rPr>
              <a:t>A </a:t>
            </a:r>
            <a:r>
              <a:rPr lang="hu-HU" sz="1400" b="1">
                <a:cs typeface="Times New Roman" pitchFamily="18" charset="0"/>
              </a:rPr>
              <a:t>CZEIZEL - FÉLE TEHETSÉGMODELL</a:t>
            </a:r>
            <a:endParaRPr lang="hu-HU" sz="1400" b="1"/>
          </a:p>
          <a:p>
            <a:pPr eaLnBrk="0" hangingPunct="0"/>
            <a:endParaRPr lang="hu-HU">
              <a:latin typeface="Verdana" pitchFamily="34" charset="0"/>
            </a:endParaRP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420938"/>
            <a:ext cx="443230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Verdana" pitchFamily="34" charset="0"/>
            </a:endParaRPr>
          </a:p>
        </p:txBody>
      </p:sp>
      <p:pic>
        <p:nvPicPr>
          <p:cNvPr id="9221" name="Picture 9" descr="MONK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96975"/>
            <a:ext cx="33115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2"/>
          <p:cNvSpPr txBox="1">
            <a:spLocks noChangeArrowheads="1"/>
          </p:cNvSpPr>
          <p:nvPr/>
        </p:nvSpPr>
        <p:spPr bwMode="auto">
          <a:xfrm>
            <a:off x="1258888" y="765175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MÖNKS – FÉLE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539750" y="549275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>
                <a:effectLst/>
              </a:rPr>
              <a:t>Várható pályázatok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611188" y="1989138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800" b="1" smtClean="0">
                <a:solidFill>
                  <a:schemeClr val="hlink"/>
                </a:solidFill>
              </a:rPr>
              <a:t>	Oktatási és Kulturális Közlöny 2009. szept 10-i számában: 152/2009 kormányrendelet és kormányhatározat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u-HU" sz="1800" b="1" smtClean="0">
                <a:solidFill>
                  <a:schemeClr val="hlink"/>
                </a:solidFill>
              </a:rPr>
              <a:t>	1120/2009 2009-2010 cselekvési program alapján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Egy része a Géniusz Integrált Tehetségsegítő Program feladataiban (tehetségtérkép, szakmai minimumkövetelmények, EU) – </a:t>
            </a:r>
            <a:r>
              <a:rPr lang="hu-HU" sz="1800" smtClean="0">
                <a:solidFill>
                  <a:schemeClr val="accent1"/>
                </a:solidFill>
              </a:rPr>
              <a:t>2011 magyar EU-elnökség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Pedagógusképzés- továbbképzés megújuló rendszere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Modellprojektek, sikeres tevékenységek támogatása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Részvétel (nemzetközi) versenyeken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Határon túliak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Hátrányos helyzet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Tehetségeket segítő ált., középisk., szakisk. tanárok tehermentesítése (alkotóév, ped. asszisztens, órakedvezmény, új díjak, anyagi elismerés)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smtClean="0"/>
              <a:t>Személyek, szervezetek elismerése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611188" y="620713"/>
            <a:ext cx="8183562" cy="7207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>
                <a:effectLst/>
              </a:rPr>
              <a:t>Tehetségsegítő Tanácsok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8075612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 b="1" smtClean="0"/>
              <a:t>A Tehetségsegítő Tanács olyan helyi, vagy térségi kezdeményezésre létrejött szerveződés, amely a lehető legszélesebb szakmai és társadalmi összefogással segíti a tehetségek felkutatását, fejlesztését, a tehetségesek produktumainak hasznosulását és a szükséges erőforrások bővítésének lehetőségeit.</a:t>
            </a:r>
          </a:p>
          <a:p>
            <a:pPr>
              <a:lnSpc>
                <a:spcPct val="80000"/>
              </a:lnSpc>
            </a:pPr>
            <a:r>
              <a:rPr lang="hu-HU" sz="1600" b="1" smtClean="0"/>
              <a:t>Tevékenységével hozzájárul a tehetségbarát társadalom kialakításához.Szakterület szerint szervező Tehetségsegítő Tanács</a:t>
            </a:r>
            <a:endParaRPr lang="hu-HU" sz="1600" smtClean="0"/>
          </a:p>
          <a:p>
            <a:pPr>
              <a:lnSpc>
                <a:spcPct val="80000"/>
              </a:lnSpc>
            </a:pPr>
            <a:r>
              <a:rPr lang="hu-HU" sz="1600" smtClean="0"/>
              <a:t>Szakterület szerinti szerveződésűek lehetnek a Tanácsok abban az esetben, ha: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Elsősorban nem területi, hanem valamilyen tehetségterület, vagy egy-egy szakterületen folyó tehetséggondozás összefogására / pl. matematikai, művészeti, természettudományi, mesterségbeli és más területeken / jönnek létre.</a:t>
            </a:r>
          </a:p>
          <a:p>
            <a:pPr>
              <a:lnSpc>
                <a:spcPct val="80000"/>
              </a:lnSpc>
            </a:pPr>
            <a:r>
              <a:rPr lang="hu-HU" sz="1600" b="1" smtClean="0"/>
              <a:t>a ) Szakmai partnerek</a:t>
            </a:r>
            <a:r>
              <a:rPr lang="hu-HU" sz="1600" smtClean="0"/>
              <a:t> 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Tehetségpontok, tehetséggondozó műhelyek.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 Közoktatási, Szakképző intézmények, Felsőoktatási intézmények.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Nem önkormányzati fenntartású intézmények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Térségi szakmai szolgáltató központok.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Szakmai civil szervezetek.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Mentorok.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Határon túli magyar tehetségsegítő szervezetek, más külföldi partnerek.</a:t>
            </a:r>
            <a:endParaRPr lang="hu-HU" sz="1600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611188" y="4724400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>
                <a:effectLst/>
              </a:rPr>
              <a:t>Tehetségsegítő Tanácsok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 b="1" smtClean="0"/>
              <a:t>b) Társadalmi partnerek</a:t>
            </a:r>
            <a:endParaRPr lang="hu-HU" sz="1600" smtClean="0"/>
          </a:p>
          <a:p>
            <a:pPr>
              <a:lnSpc>
                <a:spcPct val="80000"/>
              </a:lnSpc>
            </a:pPr>
            <a:r>
              <a:rPr lang="hu-HU" sz="1600" smtClean="0"/>
              <a:t>Társadalmi partnereknek tekintjük azokat, akik:                                           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Illetékes döntéshozóként szakmapolitikai-politikai megrendelést, támogatást adnak a programok elindításához. (Állami szervek, önkormányzati testületek, szakbizottságok, meghatározó politikai erők.)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Helyi társadalmi szereplőként megfogalmazzák igényüket a programok            elindítására, illetve támogatóként állnak a már működő kezdeményezések mellé. (Egyházak, Szülői szervezetek, civil szervezetek, közvéleményt formáló erővel bíró magán személyek.)</a:t>
            </a:r>
            <a:endParaRPr lang="hu-HU" sz="1600" b="1" smtClean="0"/>
          </a:p>
          <a:p>
            <a:pPr>
              <a:lnSpc>
                <a:spcPct val="80000"/>
              </a:lnSpc>
            </a:pPr>
            <a:r>
              <a:rPr lang="hu-HU" sz="1600" b="1" smtClean="0"/>
              <a:t>c) Gazdasági partnerek</a:t>
            </a:r>
            <a:endParaRPr lang="hu-HU" sz="1600" smtClean="0"/>
          </a:p>
          <a:p>
            <a:pPr>
              <a:lnSpc>
                <a:spcPct val="80000"/>
              </a:lnSpc>
            </a:pPr>
            <a:r>
              <a:rPr lang="hu-HU" sz="1600" smtClean="0"/>
              <a:t>  Gazdasági partnerek bekapcsolása hozzájárulhat az erőforrások bővítéséhez.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  A tehetséges fiatalok produktumainak hasznosulása közvetlen és közvetett formában is gazdasági előnyöket jelenthet a gazdaság szereplői számára.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Gazdasági partnerek lehetnek: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Kamarák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Egyéni és társas vállalkozások</a:t>
            </a:r>
          </a:p>
          <a:p>
            <a:pPr>
              <a:lnSpc>
                <a:spcPct val="80000"/>
              </a:lnSpc>
            </a:pPr>
            <a:r>
              <a:rPr lang="hu-HU" sz="1600" smtClean="0"/>
              <a:t>Gazdasági társaságok és azok különböző szintű szervezetei</a:t>
            </a:r>
          </a:p>
          <a:p>
            <a:pPr>
              <a:lnSpc>
                <a:spcPct val="80000"/>
              </a:lnSpc>
            </a:pPr>
            <a:endParaRPr lang="hu-HU" sz="16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Kormos Dénes\Desktop\thekép1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4000"/>
          </a:blip>
          <a:srcRect/>
          <a:stretch>
            <a:fillRect/>
          </a:stretch>
        </p:blipFill>
        <p:spPr>
          <a:xfrm>
            <a:off x="1187450" y="765175"/>
            <a:ext cx="6337300" cy="5124450"/>
          </a:xfrm>
          <a:noFill/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187450" y="5300663"/>
            <a:ext cx="663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 b="1"/>
              <a:t>A NEMZETI TEHETSÉG PROGRAM ERŐFORRÁS TÉRKÉPE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4213" y="476250"/>
          <a:ext cx="7515225" cy="6219825"/>
        </p:xfrm>
        <a:graphic>
          <a:graphicData uri="http://schemas.openxmlformats.org/presentationml/2006/ole">
            <p:oleObj spid="_x0000_s1026" name="Dia" r:id="rId3" imgW="4743602" imgH="3552749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8"/>
          <p:cNvSpPr>
            <a:spLocks noGrp="1"/>
          </p:cNvSpPr>
          <p:nvPr>
            <p:ph type="title"/>
          </p:nvPr>
        </p:nvSpPr>
        <p:spPr bwMode="auto">
          <a:xfrm>
            <a:off x="2500313" y="5286375"/>
            <a:ext cx="6300787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200" smtClean="0">
                <a:effectLst/>
                <a:latin typeface="Arial" charset="0"/>
              </a:rPr>
              <a:t>Matematikai tehetségpontok</a:t>
            </a:r>
          </a:p>
        </p:txBody>
      </p:sp>
      <p:graphicFrame>
        <p:nvGraphicFramePr>
          <p:cNvPr id="76306" name="Group 530"/>
          <p:cNvGraphicFramePr>
            <a:graphicFrameLocks noGrp="1"/>
          </p:cNvGraphicFramePr>
          <p:nvPr>
            <p:ph sz="half" idx="2"/>
          </p:nvPr>
        </p:nvGraphicFramePr>
        <p:xfrm>
          <a:off x="928688" y="334963"/>
          <a:ext cx="4824412" cy="6157912"/>
        </p:xfrm>
        <a:graphic>
          <a:graphicData uri="http://schemas.openxmlformats.org/drawingml/2006/table">
            <a:tbl>
              <a:tblPr/>
              <a:tblGrid>
                <a:gridCol w="3089275"/>
                <a:gridCol w="1735137"/>
              </a:tblGrid>
              <a:tr h="265308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Tehets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gpont/Megye/R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khely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Szegedi Tudom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nyegyetemi Tehets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gpont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Szeged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786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rp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Gimn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zium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Debrecen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Kocka K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ö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Tehets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ggondoz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Kultur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lis Egyes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ü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let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Debrecen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786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Fazekas Gimn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zium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Debrecen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í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regyh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á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zi Főiskola Pedag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ó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gusk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é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pző Kar Tehets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é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gpont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Ny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í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regyh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á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za</a:t>
                      </a: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786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Miskolci Egyetem Tanárképző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MIskolc 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786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Földes Ferenc Gimnázium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Miskolc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786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Ker Ped. Szolg. Központ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Budapest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Gábor Dénes Tehetségpont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Budapest</a:t>
                      </a:r>
                    </a:p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MATFUND Alapítvány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Budapest</a:t>
                      </a:r>
                    </a:p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ELTE Apáczai Csere János Gyakorlógimnázium és Kollégium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Budapest</a:t>
                      </a:r>
                    </a:p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Berzsenyi Dániel Gimnázium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Budapest</a:t>
                      </a:r>
                    </a:p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744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Szent István Gimn. zuglói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SZIG-et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744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ISZE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9250" y="5000625"/>
            <a:ext cx="3328988" cy="1479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>
                <a:effectLst/>
                <a:latin typeface="Arial" charset="0"/>
              </a:rPr>
              <a:t>Matematikai tehetségpontok</a:t>
            </a:r>
            <a:endParaRPr lang="hu-HU" dirty="0"/>
          </a:p>
        </p:txBody>
      </p:sp>
      <p:graphicFrame>
        <p:nvGraphicFramePr>
          <p:cNvPr id="7" name="Group 530"/>
          <p:cNvGraphicFramePr>
            <a:graphicFrameLocks noGrp="1"/>
          </p:cNvGraphicFramePr>
          <p:nvPr>
            <p:ph sz="half" idx="2"/>
          </p:nvPr>
        </p:nvGraphicFramePr>
        <p:xfrm>
          <a:off x="928688" y="692150"/>
          <a:ext cx="4795837" cy="5876925"/>
        </p:xfrm>
        <a:graphic>
          <a:graphicData uri="http://schemas.openxmlformats.org/drawingml/2006/table">
            <a:tbl>
              <a:tblPr/>
              <a:tblGrid>
                <a:gridCol w="3060726"/>
                <a:gridCol w="1735137"/>
              </a:tblGrid>
              <a:tr h="153988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Tehets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gpont/Megye/R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 charset="0"/>
                        </a:rPr>
                        <a:t>é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khely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Talentum Műhely 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Győr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Zrínyi Miklós Gimnázium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Zalaegerszeg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Bonyhádi Petőfi Tehetségpont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Bonyhád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Garay János Gimnázium Tehetségpont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Szekszárd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Bolyai Tehetségpont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Zenta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Akkreditálás előttiek: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Heuréka Matematikai Tehetséggondozó Alapítvány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Székelyudvarhely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Amőba Alapítvány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Sepsiszentgyörgy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Aranyelme Tehetséggondozó Egyesület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Appendix Alapítvány a Bolyai Gimnáziumért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Kecskemét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MATEGYE Alapítvány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Kecskemét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Fővárosi Fazekas Mihály G </a:t>
                      </a:r>
                      <a:r>
                        <a:rPr kumimoji="0" lang="hu-H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imnázium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Budapest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Varga Tamás Tanítványainak Emlékalapítványa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Budapest</a:t>
                      </a:r>
                    </a:p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Zalai Matematikai Tehetségekért Alapítvány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Nagykanizsa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265113" marR="0" lvl="0" indent="-26511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539750" y="4581525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mtClean="0">
                <a:effectLst/>
                <a:latin typeface="Arial" charset="0"/>
              </a:rPr>
              <a:t>Matematika Tehetséghálózat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 smtClean="0">
                <a:solidFill>
                  <a:schemeClr val="hlink"/>
                </a:solidFill>
                <a:latin typeface="Arial" charset="0"/>
              </a:rPr>
              <a:t>Cserepek</a:t>
            </a:r>
            <a:r>
              <a:rPr lang="hu-HU" sz="2400" smtClean="0">
                <a:latin typeface="Arial" charset="0"/>
              </a:rPr>
              <a:t>ből csináljunk tetőt!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	Érdemes lenne a könyvben szereplő személyeket is összekötni – dupla gráf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hu-HU" sz="2400" b="1" smtClean="0">
                <a:latin typeface="Arial" charset="0"/>
              </a:rPr>
              <a:t>A hálózat előnyei:</a:t>
            </a:r>
            <a:r>
              <a:rPr lang="hu-HU" sz="2400" smtClean="0">
                <a:latin typeface="Arial" charset="0"/>
              </a:rPr>
              <a:t> Tehetségek adatbázisa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Óvodától az egyetemig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Közös mérési-értékelési rendszer tehetségsegítés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Bemeneti-kimeneti mérések, pszichológus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PÁLYÁZATÍRÁS-koordinálás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Jó gyakorlatok elterjesztése - adatbázis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„Szakfelügyelet” regionálisan, vezető tanárok órakedvezm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Lefedetlen régiók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hu-HU" sz="2400" smtClean="0">
                <a:latin typeface="Arial" charset="0"/>
              </a:rPr>
              <a:t> Iskolai szakköri rendszer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u-HU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u-HU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u-HU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hu-HU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artalom helye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3932238" cy="4389438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46083" name="Tartalom helye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46084" name="Picture 2" descr="C:\Documents and Settings\olahv\Asztal\10_05_08\helysz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42576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C:\Documents and Settings\olahv\Asztal\10_05_08\Milliom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642938"/>
            <a:ext cx="40624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 descr="C:\Documents and Settings\olahv\Asztal\10_05_08\nemisolyré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500438"/>
            <a:ext cx="3786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 descr="C:\Documents and Settings\olahv\Asztal\10_05_08\csapatmun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1433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3" descr="http://www.tehetsegpont.hu/kepek3/9639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620713"/>
            <a:ext cx="47847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47938" y="4249738"/>
            <a:ext cx="50784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latin typeface="Times New Roman" pitchFamily="18" charset="0"/>
              </a:rPr>
              <a:t>Hátrányos helyzetű?</a:t>
            </a:r>
          </a:p>
          <a:p>
            <a:r>
              <a:rPr lang="hu-HU" sz="2400" b="1">
                <a:solidFill>
                  <a:srgbClr val="FF6600"/>
                </a:solidFill>
                <a:latin typeface="Times New Roman" pitchFamily="18" charset="0"/>
              </a:rPr>
              <a:t>NEM!</a:t>
            </a:r>
          </a:p>
          <a:p>
            <a:r>
              <a:rPr lang="hu-HU" sz="2400">
                <a:latin typeface="Times New Roman" pitchFamily="18" charset="0"/>
              </a:rPr>
              <a:t>Tehetségígéret, akinek a kibontakozását</a:t>
            </a:r>
          </a:p>
          <a:p>
            <a:r>
              <a:rPr lang="hu-HU" sz="2400">
                <a:latin typeface="Times New Roman" pitchFamily="18" charset="0"/>
              </a:rPr>
              <a:t>néhány hátrányos vonás hátráltatja</a:t>
            </a:r>
          </a:p>
        </p:txBody>
      </p:sp>
      <p:pic>
        <p:nvPicPr>
          <p:cNvPr id="11267" name="Picture 4" descr="glass-half-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63" y="2389188"/>
            <a:ext cx="12223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5"/>
          <p:cNvSpPr>
            <a:spLocks noChangeArrowheads="1"/>
          </p:cNvSpPr>
          <p:nvPr/>
        </p:nvSpPr>
        <p:spPr bwMode="auto">
          <a:xfrm rot="5400000">
            <a:off x="4377532" y="2848768"/>
            <a:ext cx="260350" cy="842963"/>
          </a:xfrm>
          <a:prstGeom prst="upArrow">
            <a:avLst>
              <a:gd name="adj1" fmla="val 50000"/>
              <a:gd name="adj2" fmla="val 8094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pic>
        <p:nvPicPr>
          <p:cNvPr id="11269" name="Picture 6" descr="glass-half-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8" y="2389188"/>
            <a:ext cx="12223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79450" y="2517775"/>
            <a:ext cx="17970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hu-HU" sz="2400" b="1">
                <a:latin typeface="Times New Roman" pitchFamily="18" charset="0"/>
                <a:sym typeface="Wingdings" pitchFamily="2" charset="2"/>
              </a:rPr>
              <a:t>hátrány?</a:t>
            </a:r>
          </a:p>
          <a:p>
            <a:pPr algn="r"/>
            <a:r>
              <a:rPr lang="hu-HU" sz="2400" b="1">
                <a:latin typeface="Times New Roman" pitchFamily="18" charset="0"/>
                <a:sym typeface="Wingdings" pitchFamily="2" charset="2"/>
              </a:rPr>
              <a:t>kudarc?</a:t>
            </a: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2473325" y="2925763"/>
            <a:ext cx="762000" cy="30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 flipH="1" flipV="1">
            <a:off x="5878513" y="3506788"/>
            <a:ext cx="762000" cy="30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673850" y="3114675"/>
            <a:ext cx="17970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hu-HU" sz="2400" b="1">
                <a:latin typeface="Times New Roman" pitchFamily="18" charset="0"/>
                <a:sym typeface="Wingdings" pitchFamily="2" charset="2"/>
              </a:rPr>
              <a:t>érték!</a:t>
            </a:r>
          </a:p>
          <a:p>
            <a:r>
              <a:rPr lang="hu-HU" sz="2400" b="1">
                <a:latin typeface="Times New Roman" pitchFamily="18" charset="0"/>
                <a:sym typeface="Wingdings" pitchFamily="2" charset="2"/>
              </a:rPr>
              <a:t>siker!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71500" y="785813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Társadalmi környezet</a:t>
            </a:r>
            <a:br>
              <a:rPr lang="hu-H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hu-HU" sz="2400" dirty="0" smtClean="0">
                <a:solidFill>
                  <a:schemeClr val="folHlink"/>
                </a:solidFill>
              </a:rPr>
              <a:t>„Új” felismerések</a:t>
            </a:r>
            <a:br>
              <a:rPr lang="hu-HU" sz="2400" dirty="0" smtClean="0">
                <a:solidFill>
                  <a:schemeClr val="folHlink"/>
                </a:solidFill>
              </a:rPr>
            </a:br>
            <a:endParaRPr lang="hu-H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500063" y="1785938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Verseny és együttműködés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Tehetségek felértékelődése – harc a tehetség megszerzéséért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Tehetség hasznosulása egyéni és társadalmi érdek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Innováció, kreativitás és a piac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Vállalkozói és térségi versenyképesség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Értékek és/vagy érdekek mentén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Nemzeti Tehetségsegítő Tanács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Intézményi és civil felismerés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Civil szervezetek összefogása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hu-HU" sz="2000" dirty="0" smtClean="0"/>
              <a:t>Érték és érdekharmónia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1116013" y="765175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u-HU" sz="3200" smtClean="0">
                <a:effectLst/>
              </a:rPr>
              <a:t>Nemzeti Tehetség Program kidolgozása 2006-2008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611188" y="2060575"/>
            <a:ext cx="8183562" cy="4187825"/>
          </a:xfrm>
        </p:spPr>
        <p:txBody>
          <a:bodyPr/>
          <a:lstStyle/>
          <a:p>
            <a:pPr eaLnBrk="1" hangingPunct="1"/>
            <a:r>
              <a:rPr lang="hu-HU" sz="2400" smtClean="0"/>
              <a:t>A program lényege: A tehetségek segítése nemzeti ügy: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smtClean="0"/>
              <a:t>		a magyar gazdaság fejlődésében kitörési pont lehet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smtClean="0"/>
              <a:t>		 nem állhat meg a határoknál</a:t>
            </a:r>
          </a:p>
          <a:p>
            <a:pPr eaLnBrk="1" hangingPunct="1">
              <a:buFont typeface="Wingdings 2" pitchFamily="18" charset="2"/>
              <a:buNone/>
            </a:pPr>
            <a:r>
              <a:rPr lang="hu-HU" sz="2400" smtClean="0"/>
              <a:t>		 az EU számára értékes</a:t>
            </a:r>
          </a:p>
          <a:p>
            <a:pPr eaLnBrk="1" hangingPunct="1"/>
            <a:r>
              <a:rPr lang="hu-HU" sz="2400" smtClean="0"/>
              <a:t>Elvek: értékőrzés, sokszínűség, esélyteremtés, folyamatosság, átjárhatóság, fokozott felelősség, fenntarthatóság, társadalmi támogatottság.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900113" y="1025525"/>
            <a:ext cx="3101975" cy="2947988"/>
            <a:chOff x="1824" y="633"/>
            <a:chExt cx="2834" cy="2849"/>
          </a:xfrm>
        </p:grpSpPr>
        <p:sp>
          <p:nvSpPr>
            <p:cNvPr id="1439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3148013" y="1009650"/>
            <a:ext cx="3101975" cy="2947988"/>
            <a:chOff x="1824" y="633"/>
            <a:chExt cx="2834" cy="2849"/>
          </a:xfrm>
        </p:grpSpPr>
        <p:sp>
          <p:nvSpPr>
            <p:cNvPr id="1439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340" name="Group 13"/>
          <p:cNvGrpSpPr>
            <a:grpSpLocks/>
          </p:cNvGrpSpPr>
          <p:nvPr/>
        </p:nvGrpSpPr>
        <p:grpSpPr bwMode="auto">
          <a:xfrm>
            <a:off x="5399088" y="1008063"/>
            <a:ext cx="3101975" cy="2947987"/>
            <a:chOff x="1824" y="633"/>
            <a:chExt cx="2834" cy="2849"/>
          </a:xfrm>
        </p:grpSpPr>
        <p:sp>
          <p:nvSpPr>
            <p:cNvPr id="1438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8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9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341" name="Group 18"/>
          <p:cNvGrpSpPr>
            <a:grpSpLocks/>
          </p:cNvGrpSpPr>
          <p:nvPr/>
        </p:nvGrpSpPr>
        <p:grpSpPr bwMode="auto">
          <a:xfrm>
            <a:off x="896938" y="3070225"/>
            <a:ext cx="3101975" cy="2947988"/>
            <a:chOff x="1824" y="633"/>
            <a:chExt cx="2834" cy="2849"/>
          </a:xfrm>
        </p:grpSpPr>
        <p:sp>
          <p:nvSpPr>
            <p:cNvPr id="1438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8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8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8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342" name="Group 23"/>
          <p:cNvGrpSpPr>
            <a:grpSpLocks/>
          </p:cNvGrpSpPr>
          <p:nvPr/>
        </p:nvGrpSpPr>
        <p:grpSpPr bwMode="auto">
          <a:xfrm>
            <a:off x="3144838" y="3054350"/>
            <a:ext cx="3101975" cy="2947988"/>
            <a:chOff x="1824" y="633"/>
            <a:chExt cx="2834" cy="2849"/>
          </a:xfrm>
        </p:grpSpPr>
        <p:sp>
          <p:nvSpPr>
            <p:cNvPr id="1438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8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8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8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4343" name="Group 28"/>
          <p:cNvGrpSpPr>
            <a:grpSpLocks/>
          </p:cNvGrpSpPr>
          <p:nvPr/>
        </p:nvGrpSpPr>
        <p:grpSpPr bwMode="auto">
          <a:xfrm>
            <a:off x="5395913" y="3052763"/>
            <a:ext cx="3101975" cy="2947987"/>
            <a:chOff x="1824" y="633"/>
            <a:chExt cx="2834" cy="2849"/>
          </a:xfrm>
        </p:grpSpPr>
        <p:sp>
          <p:nvSpPr>
            <p:cNvPr id="1437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7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7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7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>
                <a:alpha val="39999"/>
              </a:srgb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4344" name="Picture 33" descr="nemzeti-tehetsseg-tan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195263"/>
            <a:ext cx="15287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4" descr="aranyjan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1698625"/>
            <a:ext cx="2130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5" descr="bethl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8" y="1416050"/>
            <a:ext cx="189071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6" descr="boly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7425" y="1500188"/>
            <a:ext cx="14700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7" descr="bolyai-fark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5400" y="1341438"/>
            <a:ext cx="7715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38"/>
          <p:cNvSpPr>
            <a:spLocks noChangeArrowheads="1"/>
          </p:cNvSpPr>
          <p:nvPr/>
        </p:nvSpPr>
        <p:spPr bwMode="auto">
          <a:xfrm>
            <a:off x="7138988" y="1349375"/>
            <a:ext cx="1465262" cy="1119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>
                <a:latin typeface="Verdana" pitchFamily="34" charset="0"/>
              </a:rPr>
              <a:t>Bolyai Farkas</a:t>
            </a:r>
          </a:p>
          <a:p>
            <a:pPr algn="ctr"/>
            <a:r>
              <a:rPr lang="hu-HU" sz="1400" b="1">
                <a:latin typeface="Verdana" pitchFamily="34" charset="0"/>
              </a:rPr>
              <a:t> Alapítvány</a:t>
            </a:r>
          </a:p>
          <a:p>
            <a:pPr algn="ctr"/>
            <a:r>
              <a:rPr lang="hu-HU" sz="1400" b="1">
                <a:latin typeface="Verdana" pitchFamily="34" charset="0"/>
              </a:rPr>
              <a:t>Zenta, Vajdaság</a:t>
            </a:r>
          </a:p>
        </p:txBody>
      </p:sp>
      <p:pic>
        <p:nvPicPr>
          <p:cNvPr id="14350" name="Picture 39" descr="inno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4588" y="2528888"/>
            <a:ext cx="9572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40" descr="kpszti_ke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1700" y="2479675"/>
            <a:ext cx="10763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41"/>
          <p:cNvSpPr>
            <a:spLocks noChangeArrowheads="1"/>
          </p:cNvSpPr>
          <p:nvPr/>
        </p:nvSpPr>
        <p:spPr bwMode="auto">
          <a:xfrm>
            <a:off x="2173288" y="3629025"/>
            <a:ext cx="1073150" cy="698500"/>
          </a:xfrm>
          <a:prstGeom prst="rect">
            <a:avLst/>
          </a:prstGeom>
          <a:solidFill>
            <a:srgbClr val="FFDA8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400" b="1">
                <a:latin typeface="Verdana" pitchFamily="34" charset="0"/>
              </a:rPr>
              <a:t>Katolikus</a:t>
            </a:r>
          </a:p>
          <a:p>
            <a:pPr algn="ctr"/>
            <a:r>
              <a:rPr lang="hu-HU" sz="1400" b="1">
                <a:latin typeface="Verdana" pitchFamily="34" charset="0"/>
              </a:rPr>
              <a:t>Pedagógiai</a:t>
            </a:r>
          </a:p>
          <a:p>
            <a:pPr algn="ctr"/>
            <a:r>
              <a:rPr lang="hu-HU" sz="1400" b="1">
                <a:latin typeface="Verdana" pitchFamily="34" charset="0"/>
              </a:rPr>
              <a:t>Intézet</a:t>
            </a:r>
          </a:p>
        </p:txBody>
      </p:sp>
      <p:pic>
        <p:nvPicPr>
          <p:cNvPr id="14353" name="Picture 42" descr="kutdia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97250" y="2609850"/>
            <a:ext cx="2057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43" descr="kuttan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03588" y="3424238"/>
            <a:ext cx="2266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5" name="Group 60"/>
          <p:cNvGrpSpPr>
            <a:grpSpLocks/>
          </p:cNvGrpSpPr>
          <p:nvPr/>
        </p:nvGrpSpPr>
        <p:grpSpPr bwMode="auto">
          <a:xfrm>
            <a:off x="5670550" y="2525713"/>
            <a:ext cx="1304925" cy="1392237"/>
            <a:chOff x="3936" y="1582"/>
            <a:chExt cx="822" cy="877"/>
          </a:xfrm>
        </p:grpSpPr>
        <p:sp>
          <p:nvSpPr>
            <p:cNvPr id="14374" name="Rectangle 44"/>
            <p:cNvSpPr>
              <a:spLocks noChangeArrowheads="1"/>
            </p:cNvSpPr>
            <p:nvPr/>
          </p:nvSpPr>
          <p:spPr bwMode="auto">
            <a:xfrm>
              <a:off x="3936" y="1582"/>
              <a:ext cx="815" cy="8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Verdana" pitchFamily="34" charset="0"/>
              </a:endParaRPr>
            </a:p>
          </p:txBody>
        </p:sp>
        <p:pic>
          <p:nvPicPr>
            <p:cNvPr id="14375" name="Picture 45" descr="otd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75" y="1613"/>
              <a:ext cx="783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56" name="Picture 46" descr="szmpsz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16113" y="5319713"/>
            <a:ext cx="41322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8" descr="tehpar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6550" y="4205288"/>
            <a:ext cx="19383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49" descr="vmpe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5950" y="3954463"/>
            <a:ext cx="1231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9" name="Group 58"/>
          <p:cNvGrpSpPr>
            <a:grpSpLocks/>
          </p:cNvGrpSpPr>
          <p:nvPr/>
        </p:nvGrpSpPr>
        <p:grpSpPr bwMode="auto">
          <a:xfrm>
            <a:off x="6105525" y="4708525"/>
            <a:ext cx="1333500" cy="1174750"/>
            <a:chOff x="3909" y="2782"/>
            <a:chExt cx="840" cy="740"/>
          </a:xfrm>
        </p:grpSpPr>
        <p:pic>
          <p:nvPicPr>
            <p:cNvPr id="14372" name="Picture 50" descr="tehgond-tars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909" y="2782"/>
              <a:ext cx="83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3" name="Rectangle 51"/>
            <p:cNvSpPr>
              <a:spLocks noChangeArrowheads="1"/>
            </p:cNvSpPr>
            <p:nvPr/>
          </p:nvSpPr>
          <p:spPr bwMode="auto">
            <a:xfrm>
              <a:off x="3926" y="3137"/>
              <a:ext cx="823" cy="385"/>
            </a:xfrm>
            <a:prstGeom prst="rect">
              <a:avLst/>
            </a:prstGeom>
            <a:solidFill>
              <a:srgbClr val="CC99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1200" b="1">
                  <a:latin typeface="Verdana" pitchFamily="34" charset="0"/>
                </a:rPr>
                <a:t>Magyar</a:t>
              </a:r>
            </a:p>
            <a:p>
              <a:pPr algn="ctr"/>
              <a:r>
                <a:rPr lang="hu-HU" sz="1200" b="1">
                  <a:latin typeface="Verdana" pitchFamily="34" charset="0"/>
                </a:rPr>
                <a:t>Tehetséggondozó</a:t>
              </a:r>
            </a:p>
            <a:p>
              <a:pPr algn="ctr"/>
              <a:r>
                <a:rPr lang="hu-HU" sz="1200" b="1">
                  <a:latin typeface="Verdana" pitchFamily="34" charset="0"/>
                </a:rPr>
                <a:t>Társaság</a:t>
              </a:r>
            </a:p>
          </p:txBody>
        </p:sp>
      </p:grpSp>
      <p:sp>
        <p:nvSpPr>
          <p:cNvPr id="8216" name="Text Box 52"/>
          <p:cNvSpPr txBox="1">
            <a:spLocks noChangeArrowheads="1"/>
          </p:cNvSpPr>
          <p:nvPr/>
        </p:nvSpPr>
        <p:spPr bwMode="auto">
          <a:xfrm>
            <a:off x="1428750" y="5857875"/>
            <a:ext cx="6092825" cy="822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>
                <a:solidFill>
                  <a:srgbClr val="FFFFFF"/>
                </a:solidFill>
                <a:sym typeface="Wingdings" pitchFamily="2" charset="2"/>
              </a:rPr>
              <a:t>14  27 tagszervezet, 165 (+800) partner szervezet</a:t>
            </a:r>
            <a:r>
              <a:rPr lang="hu-HU" sz="2400" b="1">
                <a:solidFill>
                  <a:srgbClr val="FFFFFF"/>
                </a:solidFill>
                <a:sym typeface="Wingdings" pitchFamily="2" charset="2"/>
              </a:rPr>
              <a:t> www.tehetsegpont.hu</a:t>
            </a:r>
          </a:p>
        </p:txBody>
      </p:sp>
      <p:sp>
        <p:nvSpPr>
          <p:cNvPr id="8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9538" y="357188"/>
            <a:ext cx="6494462" cy="1038225"/>
          </a:xfrm>
          <a:solidFill>
            <a:schemeClr val="accent1">
              <a:lumMod val="60000"/>
              <a:lumOff val="40000"/>
            </a:schemeClr>
          </a:solidFill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700" dirty="0" smtClean="0">
                <a:solidFill>
                  <a:srgbClr val="FFFF00"/>
                </a:solidFill>
              </a:rPr>
              <a:t>Nemzeti Tehetségsegítő Tanács</a:t>
            </a:r>
            <a:r>
              <a:rPr lang="hu-HU" dirty="0" smtClean="0">
                <a:solidFill>
                  <a:srgbClr val="FFFF00"/>
                </a:solidFill>
              </a:rPr>
              <a:t/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sz="2400" dirty="0" smtClean="0">
                <a:solidFill>
                  <a:srgbClr val="FFFF00"/>
                </a:solidFill>
              </a:rPr>
              <a:t>(Magyar Tehetségsegítő Szervezetek Szövetsége)</a:t>
            </a:r>
          </a:p>
        </p:txBody>
      </p:sp>
      <p:pic>
        <p:nvPicPr>
          <p:cNvPr id="14362" name="Picture 5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48500" y="2532063"/>
            <a:ext cx="971550" cy="136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63" name="Picture 5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24750" y="4730750"/>
            <a:ext cx="1176338" cy="109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64" name="Picture 5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0063" y="2316163"/>
            <a:ext cx="593725" cy="858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65" name="Picture 5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47675" y="5351463"/>
            <a:ext cx="1362075" cy="36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66" name="Picture 5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6738" y="3271838"/>
            <a:ext cx="427037" cy="569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67" name="Picture 5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170613" y="3933825"/>
            <a:ext cx="1362075" cy="704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68" name="Picture 6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80375" y="2936875"/>
            <a:ext cx="792163" cy="698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69" name="Picture 6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577138" y="3965575"/>
            <a:ext cx="1362075" cy="638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70" name="Picture 6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262188" y="4468813"/>
            <a:ext cx="1571625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71" name="Picture 64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9113" y="3233738"/>
            <a:ext cx="600075" cy="669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960438" y="785813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 Nemzeti Tehetségsegítő Tanács </a:t>
            </a:r>
            <a:br>
              <a:rPr lang="hu-H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szakértői bizottságai 1.</a:t>
            </a:r>
            <a:endParaRPr lang="hu-H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00063" y="2071688"/>
          <a:ext cx="8001000" cy="392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752"/>
                <a:gridCol w="3968792"/>
                <a:gridCol w="1714512"/>
              </a:tblGrid>
              <a:tr h="55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smtClean="0"/>
                        <a:t>Elnevezés</a:t>
                      </a:r>
                      <a:endParaRPr lang="hu-HU" sz="1200" dirty="0" smtClean="0"/>
                    </a:p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Feladatkör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smtClean="0"/>
                        <a:t>Elnök-társelnök</a:t>
                      </a:r>
                      <a:endParaRPr lang="hu-HU" sz="1200" dirty="0" smtClean="0"/>
                    </a:p>
                    <a:p>
                      <a:endParaRPr lang="hu-HU" sz="1200" dirty="0"/>
                    </a:p>
                  </a:txBody>
                  <a:tcPr/>
                </a:tc>
              </a:tr>
              <a:tr h="866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smtClean="0"/>
                        <a:t>Tehetségelméleti, képzési és továbbképzési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 smtClean="0"/>
                    </a:p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smtClean="0"/>
                        <a:t>Tehetségpontok szakmai hátterének minimuma, mentorok etikai kódexe, kontrolling rendszer, valamint tehetségsegítők képzése tanító-, tanárképzés</a:t>
                      </a:r>
                    </a:p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Balogh László, </a:t>
                      </a:r>
                      <a:r>
                        <a:rPr lang="hu-HU" sz="1200" dirty="0" err="1" smtClean="0"/>
                        <a:t>Mentler</a:t>
                      </a:r>
                      <a:r>
                        <a:rPr lang="hu-HU" sz="1200" dirty="0" smtClean="0"/>
                        <a:t> Mariann</a:t>
                      </a:r>
                    </a:p>
                    <a:p>
                      <a:endParaRPr lang="hu-HU" sz="1200" dirty="0"/>
                    </a:p>
                  </a:txBody>
                  <a:tcPr/>
                </a:tc>
              </a:tr>
              <a:tr h="55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Hátrányos helyzetűek tehetséggondozása</a:t>
                      </a:r>
                    </a:p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Hátrányos és halmozottan hátrányos helyzetű gyermekek tehetséggondozása, szegregáció</a:t>
                      </a:r>
                    </a:p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/>
                        <a:t>Fuszek</a:t>
                      </a:r>
                      <a:r>
                        <a:rPr lang="hu-HU" sz="1200" dirty="0" smtClean="0"/>
                        <a:t> Csilla</a:t>
                      </a:r>
                    </a:p>
                    <a:p>
                      <a:endParaRPr lang="hu-HU" sz="1200" dirty="0"/>
                    </a:p>
                  </a:txBody>
                  <a:tcPr/>
                </a:tc>
              </a:tr>
              <a:tr h="866296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 </a:t>
                      </a:r>
                      <a:r>
                        <a:rPr lang="hu-HU" sz="1200" dirty="0" smtClean="0"/>
                        <a:t>Tehetséghálózati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A Tehetségpontok terjedésének szervezése, a bejelentkezések értékelése, a tehetségsegítésben alkalmazható „tehetségpénz” bevezetése, </a:t>
                      </a:r>
                      <a:r>
                        <a:rPr lang="hu-HU" sz="1200" dirty="0" err="1" smtClean="0"/>
                        <a:t>Zseniwiki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wikipédia</a:t>
                      </a:r>
                      <a:r>
                        <a:rPr lang="hu-HU" sz="1200" dirty="0" smtClean="0"/>
                        <a:t>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Rajnai Gábor</a:t>
                      </a:r>
                      <a:endParaRPr lang="hu-HU" sz="1200" dirty="0"/>
                    </a:p>
                  </a:txBody>
                  <a:tcPr/>
                </a:tc>
              </a:tr>
              <a:tr h="306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Közoktatási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Tehetségsegítés a közoktatásban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Sipos János</a:t>
                      </a:r>
                      <a:endParaRPr lang="hu-HU" sz="1200" dirty="0"/>
                    </a:p>
                  </a:txBody>
                  <a:tcPr/>
                </a:tc>
              </a:tr>
              <a:tr h="55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Felsőoktatási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Tehetségsegítés a felsőoktatásban (szakkollégiumok is), Tehetségbónusz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Szendrő Péter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</TotalTime>
  <Words>1966</Words>
  <Application>Microsoft Office PowerPoint</Application>
  <PresentationFormat>Diavetítés a képernyőre (4:3 oldalarány)</PresentationFormat>
  <Paragraphs>528</Paragraphs>
  <Slides>38</Slides>
  <Notes>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Tervezősablon</vt:lpstr>
      </vt:variant>
      <vt:variant>
        <vt:i4>5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52" baseType="lpstr">
      <vt:lpstr>Arial</vt:lpstr>
      <vt:lpstr>Verdana</vt:lpstr>
      <vt:lpstr>Wingdings 2</vt:lpstr>
      <vt:lpstr>Calibri</vt:lpstr>
      <vt:lpstr>Times New Roman</vt:lpstr>
      <vt:lpstr>Wingdings</vt:lpstr>
      <vt:lpstr>Symbol</vt:lpstr>
      <vt:lpstr>Arial Narrow</vt:lpstr>
      <vt:lpstr>Aspektus</vt:lpstr>
      <vt:lpstr>1_Aspektus</vt:lpstr>
      <vt:lpstr>2_Aspektus</vt:lpstr>
      <vt:lpstr>3_Aspektus</vt:lpstr>
      <vt:lpstr>4_Aspektus</vt:lpstr>
      <vt:lpstr>Microsoft PowerPoint dia</vt:lpstr>
      <vt:lpstr>Matematika Tehetségsegítő Hálózat  a Nemzeti Tehetség Programban  </vt:lpstr>
      <vt:lpstr>A tehetség összetevői</vt:lpstr>
      <vt:lpstr>3. dia</vt:lpstr>
      <vt:lpstr>4. dia</vt:lpstr>
      <vt:lpstr>5. dia</vt:lpstr>
      <vt:lpstr>Társadalmi környezet „Új” felismerések </vt:lpstr>
      <vt:lpstr>Nemzeti Tehetség Program kidolgozása 2006-2008</vt:lpstr>
      <vt:lpstr>Nemzeti Tehetségsegítő Tanács (Magyar Tehetségsegítő Szervezetek Szövetsége)</vt:lpstr>
      <vt:lpstr>A Nemzeti Tehetségsegítő Tanács  szakértői bizottságai 1.</vt:lpstr>
      <vt:lpstr>A Nemzeti Tehetségsegítő Tanács szakértői bizottságai 2.</vt:lpstr>
      <vt:lpstr>Elnök, alelnökök, titkár:</vt:lpstr>
      <vt:lpstr>Tehetségpont, mint szolgáltató</vt:lpstr>
      <vt:lpstr>Tehetségpont – hálózatok</vt:lpstr>
      <vt:lpstr>Regisztrált Tehetségpontok®</vt:lpstr>
      <vt:lpstr>15. dia</vt:lpstr>
      <vt:lpstr>Nemzeti Tehetség Program</vt:lpstr>
      <vt:lpstr>Nemzeti Tehetség Program  2008-2028 </vt:lpstr>
      <vt:lpstr>SZJA 1% technikai szám: 1823</vt:lpstr>
      <vt:lpstr>19. dia</vt:lpstr>
      <vt:lpstr>Magyar Géniusz Program </vt:lpstr>
      <vt:lpstr>Magyar Géniusz Program </vt:lpstr>
      <vt:lpstr>Tehetségpontok: követelmények</vt:lpstr>
      <vt:lpstr>Tehetségpontok akkreditációja</vt:lpstr>
      <vt:lpstr>Akkreditáció - folyamat</vt:lpstr>
      <vt:lpstr>Pályázatok 2009-2010</vt:lpstr>
      <vt:lpstr>26. dia</vt:lpstr>
      <vt:lpstr>Oktatásért Közalapítvány  http://www.oktatasert.hu </vt:lpstr>
      <vt:lpstr>28. dia</vt:lpstr>
      <vt:lpstr>29. dia</vt:lpstr>
      <vt:lpstr>Várható pályázatok</vt:lpstr>
      <vt:lpstr>Tehetségsegítő Tanácsok</vt:lpstr>
      <vt:lpstr>Tehetségsegítő Tanácsok</vt:lpstr>
      <vt:lpstr>33. dia</vt:lpstr>
      <vt:lpstr>34. dia</vt:lpstr>
      <vt:lpstr>Matematikai tehetségpontok</vt:lpstr>
      <vt:lpstr>Matematikai tehetségpontok</vt:lpstr>
      <vt:lpstr>Matematika Tehetséghálózat</vt:lpstr>
      <vt:lpstr>38.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vera</dc:creator>
  <cp:lastModifiedBy>IRODA</cp:lastModifiedBy>
  <cp:revision>124</cp:revision>
  <dcterms:created xsi:type="dcterms:W3CDTF">2009-11-07T11:16:56Z</dcterms:created>
  <dcterms:modified xsi:type="dcterms:W3CDTF">2017-09-13T11:38:33Z</dcterms:modified>
</cp:coreProperties>
</file>