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5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7" r:id="rId10"/>
    <p:sldId id="266" r:id="rId11"/>
    <p:sldId id="268" r:id="rId12"/>
    <p:sldId id="269" r:id="rId13"/>
    <p:sldId id="270" r:id="rId14"/>
    <p:sldId id="274" r:id="rId15"/>
    <p:sldId id="272" r:id="rId16"/>
    <p:sldId id="273" r:id="rId17"/>
    <p:sldId id="275" r:id="rId18"/>
    <p:sldId id="276" r:id="rId19"/>
    <p:sldId id="277" r:id="rId20"/>
    <p:sldId id="351" r:id="rId21"/>
    <p:sldId id="278" r:id="rId22"/>
    <p:sldId id="279" r:id="rId23"/>
    <p:sldId id="280" r:id="rId24"/>
    <p:sldId id="281" r:id="rId25"/>
    <p:sldId id="282" r:id="rId26"/>
    <p:sldId id="329" r:id="rId27"/>
    <p:sldId id="283" r:id="rId28"/>
    <p:sldId id="284" r:id="rId29"/>
    <p:sldId id="331" r:id="rId30"/>
    <p:sldId id="285" r:id="rId31"/>
    <p:sldId id="286" r:id="rId32"/>
    <p:sldId id="287" r:id="rId33"/>
    <p:sldId id="288" r:id="rId34"/>
    <p:sldId id="289" r:id="rId35"/>
    <p:sldId id="290" r:id="rId36"/>
    <p:sldId id="352" r:id="rId37"/>
    <p:sldId id="291" r:id="rId38"/>
    <p:sldId id="293" r:id="rId39"/>
    <p:sldId id="292" r:id="rId40"/>
    <p:sldId id="294" r:id="rId41"/>
    <p:sldId id="295" r:id="rId42"/>
    <p:sldId id="296" r:id="rId43"/>
    <p:sldId id="297" r:id="rId44"/>
    <p:sldId id="326" r:id="rId45"/>
    <p:sldId id="298" r:id="rId46"/>
    <p:sldId id="299" r:id="rId47"/>
    <p:sldId id="327" r:id="rId48"/>
    <p:sldId id="300" r:id="rId49"/>
    <p:sldId id="328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32" r:id="rId58"/>
    <p:sldId id="333" r:id="rId59"/>
    <p:sldId id="334" r:id="rId60"/>
    <p:sldId id="308" r:id="rId61"/>
    <p:sldId id="309" r:id="rId62"/>
    <p:sldId id="325" r:id="rId63"/>
    <p:sldId id="310" r:id="rId64"/>
    <p:sldId id="311" r:id="rId65"/>
    <p:sldId id="330" r:id="rId66"/>
    <p:sldId id="335" r:id="rId67"/>
    <p:sldId id="312" r:id="rId68"/>
    <p:sldId id="313" r:id="rId69"/>
    <p:sldId id="319" r:id="rId70"/>
    <p:sldId id="315" r:id="rId71"/>
    <p:sldId id="316" r:id="rId72"/>
    <p:sldId id="317" r:id="rId73"/>
    <p:sldId id="318" r:id="rId74"/>
    <p:sldId id="349" r:id="rId75"/>
    <p:sldId id="320" r:id="rId76"/>
    <p:sldId id="321" r:id="rId77"/>
    <p:sldId id="322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6" r:id="rId86"/>
    <p:sldId id="343" r:id="rId87"/>
    <p:sldId id="344" r:id="rId88"/>
    <p:sldId id="345" r:id="rId89"/>
    <p:sldId id="347" r:id="rId90"/>
    <p:sldId id="348" r:id="rId91"/>
    <p:sldId id="350" r:id="rId92"/>
    <p:sldId id="323" r:id="rId93"/>
    <p:sldId id="324" r:id="rId94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9" autoAdjust="0"/>
    <p:restoredTop sz="94585" autoAdjust="0"/>
  </p:normalViewPr>
  <p:slideViewPr>
    <p:cSldViewPr>
      <p:cViewPr varScale="1">
        <p:scale>
          <a:sx n="46" d="100"/>
          <a:sy n="46" d="100"/>
        </p:scale>
        <p:origin x="-5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32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4.wmf"/><Relationship Id="rId1" Type="http://schemas.openxmlformats.org/officeDocument/2006/relationships/image" Target="../media/image96.wmf"/><Relationship Id="rId4" Type="http://schemas.openxmlformats.org/officeDocument/2006/relationships/image" Target="../media/image9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7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4" Type="http://schemas.openxmlformats.org/officeDocument/2006/relationships/image" Target="../media/image11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4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4.wmf"/><Relationship Id="rId1" Type="http://schemas.openxmlformats.org/officeDocument/2006/relationships/image" Target="../media/image132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4.wmf"/><Relationship Id="rId1" Type="http://schemas.openxmlformats.org/officeDocument/2006/relationships/image" Target="../media/image132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83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144126-DE7A-4EC7-8406-F42DEA34AE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69911-BCD0-45BD-BB80-2EDF565F960D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cím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6E69F-616E-4F95-BE31-97AF655FFACB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34C3C-220C-4D61-9BF6-E93CBA9B6574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3045C-B01D-4DD3-B512-FC7A54CDD1FA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30731-61C1-40BE-93C7-F200DE67666E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67879-0363-44D2-B78F-4115720D637F}" type="slidenum">
              <a:rPr lang="hu-HU" smtClean="0"/>
              <a:pPr/>
              <a:t>14</a:t>
            </a:fld>
            <a:endParaRPr lang="hu-HU" smtClean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1D3C4-D7AE-43AA-B6EC-FEA3A17FCCED}" type="slidenum">
              <a:rPr lang="hu-HU" smtClean="0"/>
              <a:pPr/>
              <a:t>15</a:t>
            </a:fld>
            <a:endParaRPr lang="hu-HU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77E6B-1204-4055-B03C-EBEEDB20963B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9CB07-2309-44B1-B9C4-DA79B8BDDF9E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D61E5-0EBC-49D1-A4EC-0B2520A8314F}" type="slidenum">
              <a:rPr lang="hu-HU" smtClean="0"/>
              <a:pPr/>
              <a:t>18</a:t>
            </a:fld>
            <a:endParaRPr lang="hu-HU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1D2B0-B867-4AF8-A5D1-9D198AC66F9A}" type="slidenum">
              <a:rPr lang="hu-HU" smtClean="0"/>
              <a:pPr/>
              <a:t>19</a:t>
            </a:fld>
            <a:endParaRPr lang="hu-HU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88170-2817-4B2F-8B1C-37A823B55BDF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E34AB-0C5A-446D-8126-36D0D7A8A17F}" type="slidenum">
              <a:rPr lang="hu-HU" smtClean="0"/>
              <a:pPr/>
              <a:t>21</a:t>
            </a:fld>
            <a:endParaRPr lang="hu-HU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D6727-4074-4642-9EAC-2938A81D8A93}" type="slidenum">
              <a:rPr lang="hu-HU" smtClean="0"/>
              <a:pPr/>
              <a:t>22</a:t>
            </a:fld>
            <a:endParaRPr lang="hu-HU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AC721-BAA1-4663-88BE-24F534C549AE}" type="slidenum">
              <a:rPr lang="hu-HU" smtClean="0"/>
              <a:pPr/>
              <a:t>23</a:t>
            </a:fld>
            <a:endParaRPr lang="hu-HU" smtClean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BD6B2-1079-4608-90B0-4CB6A30A6880}" type="slidenum">
              <a:rPr lang="hu-HU" smtClean="0"/>
              <a:pPr/>
              <a:t>24</a:t>
            </a:fld>
            <a:endParaRPr lang="hu-HU" smtClean="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60A45-1535-4233-A62A-D6EE9A565378}" type="slidenum">
              <a:rPr lang="hu-HU" smtClean="0"/>
              <a:pPr/>
              <a:t>25</a:t>
            </a:fld>
            <a:endParaRPr lang="hu-HU" smtClean="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DB4E1-91A9-4079-BEE0-189B90A3427A}" type="slidenum">
              <a:rPr lang="hu-HU" smtClean="0"/>
              <a:pPr/>
              <a:t>26</a:t>
            </a:fld>
            <a:endParaRPr lang="hu-HU" smtClean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A7164-DB83-4E03-A309-7AB57789A481}" type="slidenum">
              <a:rPr lang="hu-HU" smtClean="0"/>
              <a:pPr/>
              <a:t>27</a:t>
            </a:fld>
            <a:endParaRPr lang="hu-HU" smtClean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B1C42-A641-4A63-A099-6A7477D8E8BA}" type="slidenum">
              <a:rPr lang="hu-HU" smtClean="0"/>
              <a:pPr/>
              <a:t>28</a:t>
            </a:fld>
            <a:endParaRPr lang="hu-HU" smtClean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11C9D-3565-434B-8EB8-B9CCE86EB6C2}" type="slidenum">
              <a:rPr lang="hu-HU" smtClean="0"/>
              <a:pPr/>
              <a:t>29</a:t>
            </a:fld>
            <a:endParaRPr lang="hu-HU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0B6E6-944D-40CF-ADA1-BFCB963327E6}" type="slidenum">
              <a:rPr lang="hu-HU" smtClean="0"/>
              <a:pPr/>
              <a:t>30</a:t>
            </a:fld>
            <a:endParaRPr lang="hu-HU" smtClean="0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FCB16-78BB-4A80-A03A-5B3E558A66C1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434A9-30EE-4C5F-B3FA-7EAA05626FE3}" type="slidenum">
              <a:rPr lang="hu-HU" smtClean="0"/>
              <a:pPr/>
              <a:t>31</a:t>
            </a:fld>
            <a:endParaRPr lang="hu-HU" smtClean="0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C3246-EC43-48D8-8131-717E0F0F6A54}" type="slidenum">
              <a:rPr lang="hu-HU" smtClean="0"/>
              <a:pPr/>
              <a:t>32</a:t>
            </a:fld>
            <a:endParaRPr lang="hu-HU" smtClean="0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9FE2A-B8E7-447B-878D-58143FFDCBC9}" type="slidenum">
              <a:rPr lang="hu-HU" smtClean="0"/>
              <a:pPr/>
              <a:t>33</a:t>
            </a:fld>
            <a:endParaRPr lang="hu-HU" smtClean="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792A6-182D-4A4B-A555-2ABADC1B40C5}" type="slidenum">
              <a:rPr lang="hu-HU" smtClean="0"/>
              <a:pPr/>
              <a:t>34</a:t>
            </a:fld>
            <a:endParaRPr lang="hu-HU" smtClean="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63DA3-72A1-428F-8621-0BD50DBE3BED}" type="slidenum">
              <a:rPr lang="hu-HU" smtClean="0"/>
              <a:pPr/>
              <a:t>35</a:t>
            </a:fld>
            <a:endParaRPr lang="hu-HU" smtClean="0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2A77C-1960-4A38-9775-956699270E0E}" type="slidenum">
              <a:rPr lang="hu-HU" smtClean="0"/>
              <a:pPr/>
              <a:t>37</a:t>
            </a:fld>
            <a:endParaRPr lang="hu-HU" smtClean="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5CA2E-552A-4205-AFC8-15A370D9CBC1}" type="slidenum">
              <a:rPr lang="hu-HU" smtClean="0"/>
              <a:pPr/>
              <a:t>38</a:t>
            </a:fld>
            <a:endParaRPr lang="hu-HU" smtClean="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4FE4-EA0D-4671-9D2E-21399A43ED3F}" type="slidenum">
              <a:rPr lang="hu-HU" smtClean="0"/>
              <a:pPr/>
              <a:t>39</a:t>
            </a:fld>
            <a:endParaRPr lang="hu-HU" smtClean="0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AD6E7-2F7D-4FB4-A4FB-460E46746515}" type="slidenum">
              <a:rPr lang="hu-HU" smtClean="0"/>
              <a:pPr/>
              <a:t>40</a:t>
            </a:fld>
            <a:endParaRPr lang="hu-HU" smtClean="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6F1963-EBF5-43A3-B3BE-840B20693E7F}" type="slidenum">
              <a:rPr lang="hu-HU" smtClean="0"/>
              <a:pPr/>
              <a:t>41</a:t>
            </a:fld>
            <a:endParaRPr lang="hu-HU" smtClean="0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9CBB0-C685-4808-8D43-7878FDB63603}" type="slidenum">
              <a:rPr lang="hu-HU" smtClean="0"/>
              <a:pPr/>
              <a:t>4</a:t>
            </a:fld>
            <a:endParaRPr lang="hu-HU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CD7D6-A15E-43BD-A1BF-3421BFE5AE1F}" type="slidenum">
              <a:rPr lang="hu-HU" smtClean="0"/>
              <a:pPr/>
              <a:t>42</a:t>
            </a:fld>
            <a:endParaRPr lang="hu-HU" smtClean="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490D4-382E-4C7C-8CF9-223F6E6EB0D0}" type="slidenum">
              <a:rPr lang="hu-HU" smtClean="0"/>
              <a:pPr/>
              <a:t>43</a:t>
            </a:fld>
            <a:endParaRPr lang="hu-HU" smtClean="0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C97AB-98EE-47E4-AF7C-1ADA68C24C37}" type="slidenum">
              <a:rPr lang="hu-HU" smtClean="0"/>
              <a:pPr/>
              <a:t>44</a:t>
            </a:fld>
            <a:endParaRPr lang="hu-HU" smtClean="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3DB60-403B-47C1-824E-D761A2EC2E0E}" type="slidenum">
              <a:rPr lang="hu-HU" smtClean="0"/>
              <a:pPr/>
              <a:t>45</a:t>
            </a:fld>
            <a:endParaRPr lang="hu-HU" smtClean="0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E1F08-5AD5-4DFD-BBA1-DFDC3431A8F0}" type="slidenum">
              <a:rPr lang="hu-HU" smtClean="0"/>
              <a:pPr/>
              <a:t>46</a:t>
            </a:fld>
            <a:endParaRPr lang="hu-HU" smtClean="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D4E1A-2E93-4BA0-9834-903C54022482}" type="slidenum">
              <a:rPr lang="hu-HU" smtClean="0"/>
              <a:pPr/>
              <a:t>47</a:t>
            </a:fld>
            <a:endParaRPr lang="hu-HU" smtClean="0"/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13956-C47E-4A98-9552-8C864BEEA28E}" type="slidenum">
              <a:rPr lang="hu-HU" smtClean="0"/>
              <a:pPr/>
              <a:t>48</a:t>
            </a:fld>
            <a:endParaRPr lang="hu-HU" smtClean="0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4E942-94C5-4772-83AF-2CBA06A8CE33}" type="slidenum">
              <a:rPr lang="hu-HU" smtClean="0"/>
              <a:pPr/>
              <a:t>49</a:t>
            </a:fld>
            <a:endParaRPr lang="hu-HU" smtClean="0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049B6-0115-4DB7-8831-DC135241C3A6}" type="slidenum">
              <a:rPr lang="hu-HU" smtClean="0"/>
              <a:pPr/>
              <a:t>50</a:t>
            </a:fld>
            <a:endParaRPr lang="hu-HU" smtClean="0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3431D-BEFA-4831-80E5-4A0BC0718C6C}" type="slidenum">
              <a:rPr lang="hu-HU" smtClean="0"/>
              <a:pPr/>
              <a:t>51</a:t>
            </a:fld>
            <a:endParaRPr lang="hu-HU" smtClean="0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71E29-D9E0-4981-B138-510E8B09939A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6A007-C595-43C1-A672-AEE47A7ADD04}" type="slidenum">
              <a:rPr lang="hu-HU" smtClean="0"/>
              <a:pPr/>
              <a:t>52</a:t>
            </a:fld>
            <a:endParaRPr lang="hu-HU" smtClean="0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957F99-47FE-4704-8B64-6C0884E974DA}" type="slidenum">
              <a:rPr lang="hu-HU" smtClean="0"/>
              <a:pPr/>
              <a:t>53</a:t>
            </a:fld>
            <a:endParaRPr lang="hu-HU" smtClean="0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FCA24-6074-4994-9281-0B88DC2C49AF}" type="slidenum">
              <a:rPr lang="hu-HU" smtClean="0"/>
              <a:pPr/>
              <a:t>54</a:t>
            </a:fld>
            <a:endParaRPr lang="hu-HU" smtClean="0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0F0E6-9C4D-4586-8DDC-1FD4041DF5D0}" type="slidenum">
              <a:rPr lang="hu-HU" smtClean="0"/>
              <a:pPr/>
              <a:t>55</a:t>
            </a:fld>
            <a:endParaRPr lang="hu-HU" smtClean="0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7C1A5-1226-41BB-8410-47464B56AB21}" type="slidenum">
              <a:rPr lang="hu-HU" smtClean="0"/>
              <a:pPr/>
              <a:t>56</a:t>
            </a:fld>
            <a:endParaRPr lang="hu-HU" smtClean="0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ADBCF-71C5-424A-BED9-0E3BECE0830A}" type="slidenum">
              <a:rPr lang="hu-HU" smtClean="0"/>
              <a:pPr/>
              <a:t>57</a:t>
            </a:fld>
            <a:endParaRPr lang="hu-HU" smtClean="0"/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51BFF-0C93-49BB-BD2B-A7CB5760DE90}" type="slidenum">
              <a:rPr lang="hu-HU" smtClean="0"/>
              <a:pPr/>
              <a:t>58</a:t>
            </a:fld>
            <a:endParaRPr lang="hu-HU" smtClean="0"/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3CF13-1F3F-4562-AEBE-81C9270EA7E4}" type="slidenum">
              <a:rPr lang="hu-HU" smtClean="0"/>
              <a:pPr/>
              <a:t>59</a:t>
            </a:fld>
            <a:endParaRPr lang="hu-HU" smtClean="0"/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C8870-1B1B-419D-B5D0-DF3A7598BEB2}" type="slidenum">
              <a:rPr lang="hu-HU" smtClean="0"/>
              <a:pPr/>
              <a:t>60</a:t>
            </a:fld>
            <a:endParaRPr lang="hu-HU" smtClean="0"/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A041A-3601-466B-A2DE-74332B181342}" type="slidenum">
              <a:rPr lang="hu-HU" smtClean="0"/>
              <a:pPr/>
              <a:t>61</a:t>
            </a:fld>
            <a:endParaRPr lang="hu-HU" smtClean="0"/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A158A-6F4C-4905-A6EA-82C7D09A1414}" type="slidenum">
              <a:rPr lang="hu-HU" smtClean="0"/>
              <a:pPr/>
              <a:t>6</a:t>
            </a:fld>
            <a:endParaRPr lang="hu-HU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B8F76-BF72-4F87-BA2F-0FA075BB587E}" type="slidenum">
              <a:rPr lang="hu-HU" smtClean="0"/>
              <a:pPr/>
              <a:t>62</a:t>
            </a:fld>
            <a:endParaRPr lang="hu-HU" smtClean="0"/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FDFE9-BF54-4100-9960-C1638160BB87}" type="slidenum">
              <a:rPr lang="hu-HU" smtClean="0"/>
              <a:pPr/>
              <a:t>63</a:t>
            </a:fld>
            <a:endParaRPr lang="hu-HU" smtClean="0"/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96160-A925-4F9E-ABE1-B96FA9BD68EB}" type="slidenum">
              <a:rPr lang="hu-HU" smtClean="0"/>
              <a:pPr/>
              <a:t>64</a:t>
            </a:fld>
            <a:endParaRPr lang="hu-HU" smtClean="0"/>
          </a:p>
        </p:txBody>
      </p:sp>
      <p:sp>
        <p:nvSpPr>
          <p:cNvPr id="161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D2FF4-5D07-4AFF-B83E-3DD410EFF39C}" type="slidenum">
              <a:rPr lang="hu-HU" smtClean="0"/>
              <a:pPr/>
              <a:t>65</a:t>
            </a:fld>
            <a:endParaRPr lang="hu-HU" smtClean="0"/>
          </a:p>
        </p:txBody>
      </p:sp>
      <p:sp>
        <p:nvSpPr>
          <p:cNvPr id="162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71318-188C-4E5B-AD33-4086F1B70814}" type="slidenum">
              <a:rPr lang="hu-HU" smtClean="0"/>
              <a:pPr/>
              <a:t>66</a:t>
            </a:fld>
            <a:endParaRPr lang="hu-HU" smtClean="0"/>
          </a:p>
        </p:txBody>
      </p:sp>
      <p:sp>
        <p:nvSpPr>
          <p:cNvPr id="163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EC11D-0E0E-4CEA-A8F9-2A9F34BCB156}" type="slidenum">
              <a:rPr lang="hu-HU" smtClean="0"/>
              <a:pPr/>
              <a:t>67</a:t>
            </a:fld>
            <a:endParaRPr lang="hu-HU" smtClean="0"/>
          </a:p>
        </p:txBody>
      </p:sp>
      <p:sp>
        <p:nvSpPr>
          <p:cNvPr id="164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286AE-E27A-4009-B460-13C11E7AE5F9}" type="slidenum">
              <a:rPr lang="hu-HU" smtClean="0"/>
              <a:pPr/>
              <a:t>68</a:t>
            </a:fld>
            <a:endParaRPr lang="hu-HU" smtClean="0"/>
          </a:p>
        </p:txBody>
      </p:sp>
      <p:sp>
        <p:nvSpPr>
          <p:cNvPr id="165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875C1-73EC-4734-8345-4DBC5D322801}" type="slidenum">
              <a:rPr lang="hu-HU" smtClean="0"/>
              <a:pPr/>
              <a:t>69</a:t>
            </a:fld>
            <a:endParaRPr lang="hu-HU" smtClean="0"/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8BCC4-DBBB-494D-A5DB-119AEA549333}" type="slidenum">
              <a:rPr lang="hu-HU" smtClean="0"/>
              <a:pPr/>
              <a:t>70</a:t>
            </a:fld>
            <a:endParaRPr lang="hu-HU" smtClean="0"/>
          </a:p>
        </p:txBody>
      </p:sp>
      <p:sp>
        <p:nvSpPr>
          <p:cNvPr id="167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A7E0E-8D57-4747-8CA9-65AC26CA6D29}" type="slidenum">
              <a:rPr lang="hu-HU" smtClean="0"/>
              <a:pPr/>
              <a:t>71</a:t>
            </a:fld>
            <a:endParaRPr lang="hu-HU" smtClean="0"/>
          </a:p>
        </p:txBody>
      </p:sp>
      <p:sp>
        <p:nvSpPr>
          <p:cNvPr id="168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DE200-3BAB-49CB-91DC-0822D97F5EF5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D25C3-AB43-4309-9137-9233E1E9524C}" type="slidenum">
              <a:rPr lang="hu-HU" smtClean="0"/>
              <a:pPr/>
              <a:t>72</a:t>
            </a:fld>
            <a:endParaRPr lang="hu-HU" smtClean="0"/>
          </a:p>
        </p:txBody>
      </p:sp>
      <p:sp>
        <p:nvSpPr>
          <p:cNvPr id="169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CE910-76BA-4CAA-9577-04D58EC60EB2}" type="slidenum">
              <a:rPr lang="hu-HU" smtClean="0"/>
              <a:pPr/>
              <a:t>73</a:t>
            </a:fld>
            <a:endParaRPr lang="hu-HU" smtClean="0"/>
          </a:p>
        </p:txBody>
      </p:sp>
      <p:sp>
        <p:nvSpPr>
          <p:cNvPr id="171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A024F-E70C-4D6B-B246-1487D632D0EF}" type="slidenum">
              <a:rPr lang="hu-HU" smtClean="0"/>
              <a:pPr/>
              <a:t>74</a:t>
            </a:fld>
            <a:endParaRPr lang="hu-HU" smtClean="0"/>
          </a:p>
        </p:txBody>
      </p:sp>
      <p:sp>
        <p:nvSpPr>
          <p:cNvPr id="172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0E113-59CA-4B1A-92E0-2FDC16FEA933}" type="slidenum">
              <a:rPr lang="hu-HU" smtClean="0"/>
              <a:pPr/>
              <a:t>75</a:t>
            </a:fld>
            <a:endParaRPr lang="hu-HU" smtClean="0"/>
          </a:p>
        </p:txBody>
      </p:sp>
      <p:sp>
        <p:nvSpPr>
          <p:cNvPr id="173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FF7A1-E2A2-423B-9738-5D73A2E32DAA}" type="slidenum">
              <a:rPr lang="hu-HU" smtClean="0"/>
              <a:pPr/>
              <a:t>76</a:t>
            </a:fld>
            <a:endParaRPr lang="hu-HU" smtClean="0"/>
          </a:p>
        </p:txBody>
      </p:sp>
      <p:sp>
        <p:nvSpPr>
          <p:cNvPr id="174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56968-B6A2-4391-B7CF-7545D5E90A45}" type="slidenum">
              <a:rPr lang="hu-HU" smtClean="0"/>
              <a:pPr/>
              <a:t>77</a:t>
            </a:fld>
            <a:endParaRPr lang="hu-HU" smtClean="0"/>
          </a:p>
        </p:txBody>
      </p:sp>
      <p:sp>
        <p:nvSpPr>
          <p:cNvPr id="175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F479C-FF8D-4E02-9DA4-14171D99AEEA}" type="slidenum">
              <a:rPr lang="hu-HU" smtClean="0"/>
              <a:pPr/>
              <a:t>78</a:t>
            </a:fld>
            <a:endParaRPr lang="hu-HU" smtClean="0"/>
          </a:p>
        </p:txBody>
      </p:sp>
      <p:sp>
        <p:nvSpPr>
          <p:cNvPr id="176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A2E81-2E87-4348-B1CF-569CD45B1797}" type="slidenum">
              <a:rPr lang="hu-HU" smtClean="0"/>
              <a:pPr/>
              <a:t>79</a:t>
            </a:fld>
            <a:endParaRPr lang="hu-HU" smtClean="0"/>
          </a:p>
        </p:txBody>
      </p:sp>
      <p:sp>
        <p:nvSpPr>
          <p:cNvPr id="177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7AA13-F743-4C97-89A8-6E5BF288457E}" type="slidenum">
              <a:rPr lang="hu-HU" smtClean="0"/>
              <a:pPr/>
              <a:t>80</a:t>
            </a:fld>
            <a:endParaRPr lang="hu-HU" smtClean="0"/>
          </a:p>
        </p:txBody>
      </p:sp>
      <p:sp>
        <p:nvSpPr>
          <p:cNvPr id="178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89C41-F94B-405E-8939-DDED76EC0549}" type="slidenum">
              <a:rPr lang="hu-HU" smtClean="0"/>
              <a:pPr/>
              <a:t>81</a:t>
            </a:fld>
            <a:endParaRPr lang="hu-HU" smtClean="0"/>
          </a:p>
        </p:txBody>
      </p:sp>
      <p:sp>
        <p:nvSpPr>
          <p:cNvPr id="179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0D32A-CD9F-4F90-9E19-27CDE3FF6D54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122168-E38C-48E6-ABF7-6469E633F14C}" type="slidenum">
              <a:rPr lang="hu-HU" smtClean="0"/>
              <a:pPr/>
              <a:t>82</a:t>
            </a:fld>
            <a:endParaRPr lang="hu-HU" smtClean="0"/>
          </a:p>
        </p:txBody>
      </p:sp>
      <p:sp>
        <p:nvSpPr>
          <p:cNvPr id="180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B3F28-FA79-4589-9547-7A8E0D07F183}" type="slidenum">
              <a:rPr lang="hu-HU" smtClean="0"/>
              <a:pPr/>
              <a:t>83</a:t>
            </a:fld>
            <a:endParaRPr lang="hu-HU" smtClean="0"/>
          </a:p>
        </p:txBody>
      </p:sp>
      <p:sp>
        <p:nvSpPr>
          <p:cNvPr id="181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B8C71-7D29-4086-8477-ECBED76CD355}" type="slidenum">
              <a:rPr lang="hu-HU" smtClean="0"/>
              <a:pPr/>
              <a:t>84</a:t>
            </a:fld>
            <a:endParaRPr lang="hu-HU" smtClean="0"/>
          </a:p>
        </p:txBody>
      </p:sp>
      <p:sp>
        <p:nvSpPr>
          <p:cNvPr id="182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2BE9D-C788-418D-BEA1-36476C5D80E7}" type="slidenum">
              <a:rPr lang="hu-HU" smtClean="0"/>
              <a:pPr/>
              <a:t>85</a:t>
            </a:fld>
            <a:endParaRPr lang="hu-HU" smtClean="0"/>
          </a:p>
        </p:txBody>
      </p:sp>
      <p:sp>
        <p:nvSpPr>
          <p:cNvPr id="183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220BC-3F01-4D03-A2CD-EC93BB260F43}" type="slidenum">
              <a:rPr lang="hu-HU" smtClean="0"/>
              <a:pPr/>
              <a:t>86</a:t>
            </a:fld>
            <a:endParaRPr lang="hu-HU" smtClean="0"/>
          </a:p>
        </p:txBody>
      </p:sp>
      <p:sp>
        <p:nvSpPr>
          <p:cNvPr id="184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4EC06-053D-48FC-A4AD-F1B71713FA1A}" type="slidenum">
              <a:rPr lang="hu-HU" smtClean="0"/>
              <a:pPr/>
              <a:t>87</a:t>
            </a:fld>
            <a:endParaRPr lang="hu-HU" smtClean="0"/>
          </a:p>
        </p:txBody>
      </p:sp>
      <p:sp>
        <p:nvSpPr>
          <p:cNvPr id="185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EC552-EA2D-4FAD-9887-CF884829C0A3}" type="slidenum">
              <a:rPr lang="hu-HU" smtClean="0"/>
              <a:pPr/>
              <a:t>88</a:t>
            </a:fld>
            <a:endParaRPr lang="hu-HU" smtClean="0"/>
          </a:p>
        </p:txBody>
      </p:sp>
      <p:sp>
        <p:nvSpPr>
          <p:cNvPr id="186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F061B-53DF-4363-89D1-DCB0C3C0760E}" type="slidenum">
              <a:rPr lang="hu-HU" smtClean="0"/>
              <a:pPr/>
              <a:t>89</a:t>
            </a:fld>
            <a:endParaRPr lang="hu-HU" smtClean="0"/>
          </a:p>
        </p:txBody>
      </p:sp>
      <p:sp>
        <p:nvSpPr>
          <p:cNvPr id="187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3BA00-9321-4D76-AAB7-3E00DD5BA711}" type="slidenum">
              <a:rPr lang="hu-HU" smtClean="0"/>
              <a:pPr/>
              <a:t>90</a:t>
            </a:fld>
            <a:endParaRPr lang="hu-HU" smtClean="0"/>
          </a:p>
        </p:txBody>
      </p:sp>
      <p:sp>
        <p:nvSpPr>
          <p:cNvPr id="188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AB41B-77A6-4BA5-B5F5-F32E8C44A771}" type="slidenum">
              <a:rPr lang="hu-HU" smtClean="0"/>
              <a:pPr/>
              <a:t>92</a:t>
            </a:fld>
            <a:endParaRPr lang="hu-HU" smtClean="0"/>
          </a:p>
        </p:txBody>
      </p:sp>
      <p:sp>
        <p:nvSpPr>
          <p:cNvPr id="189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EE371-98D8-4AEB-8523-B3B358966BBE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74A52-FFB8-4CFF-9362-EF47965E7622}" type="slidenum">
              <a:rPr lang="hu-HU" smtClean="0"/>
              <a:pPr/>
              <a:t>93</a:t>
            </a:fld>
            <a:endParaRPr lang="hu-HU" smtClean="0"/>
          </a:p>
        </p:txBody>
      </p:sp>
      <p:sp>
        <p:nvSpPr>
          <p:cNvPr id="190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</p:grpSp>
      <p:sp>
        <p:nvSpPr>
          <p:cNvPr id="901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901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DCD5-E0BC-4368-BD69-52E8316C925F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312E-9ADE-490E-B174-11921E11E5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1290-9C6E-4A94-81C4-34260422EB6A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91CB7-6DA8-4138-A445-726D3DA8A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69944-9823-4307-B507-31E37937C398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E2C9A-4A61-471E-8FA1-D01EB3B87A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D9492-2B64-4ADE-A9AD-F6D3D946971B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1E923-E857-4CF8-8200-5152F7833D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EBA7-5002-4372-BACB-A2195B60651C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FDAB-57FB-416B-AC77-4B7BFB04B0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3742C-9DF0-4CA7-B648-CFF4F4FA8B8A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7FB1E-7B63-4EBE-9EA7-42F41B5D2A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E751-AA3B-4DA0-BE69-023B79894092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711CB-0585-4271-8020-001C2E35A0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9639-DF7F-48ED-AD40-8B9DE871E94F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961A6-8ED7-4583-96FA-B8A963843E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E6CE8-5DCD-4C7C-BBE6-99749A82935D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F1970-97C2-4E1D-85D9-8096224FE6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6DDF3-15CD-4C7D-9309-193BB2503A05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A137-89A5-4317-955C-F1E3E44289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DC65A-4111-4171-9430-B438B1A46382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2E808-BF0C-4999-8567-EB057D50D4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672D2-EF4C-4CD8-A23D-BBEF1D906294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FFAFE-D909-48E3-97F6-C939C4B009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2420B-0D38-4A9A-AC9B-D8D4CDEB5952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2C967-75A5-47F7-8DDE-4EAF4366D98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8558B-588B-418F-B6EB-52168DBFD152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C29C1-2456-4083-A382-2A37D2ED5E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FBCFA-54D2-42C1-896F-1FFFEAC2E6F8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AC0E-4639-45BD-A988-30155EADB0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05090-E5ED-4649-8A7C-A2E8593E850C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39E42-3583-4D88-A039-BA8022EB38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90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0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0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0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0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0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0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0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0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1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grpSp>
          <p:nvGrpSpPr>
            <p:cNvPr id="56364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91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891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</p:grpSp>
      <p:sp>
        <p:nvSpPr>
          <p:cNvPr id="891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891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91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B6FB5F2-31C5-4DB3-BED4-4DB7DB21CD7E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891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1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B83779B-034F-4B8C-AF5B-C3669E2936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5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5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6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6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1.bin"/><Relationship Id="rId9" Type="http://schemas.openxmlformats.org/officeDocument/2006/relationships/oleObject" Target="../embeddings/oleObject7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8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88.png"/><Relationship Id="rId4" Type="http://schemas.openxmlformats.org/officeDocument/2006/relationships/oleObject" Target="../embeddings/oleObject90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5.png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97.bin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99.png"/><Relationship Id="rId4" Type="http://schemas.openxmlformats.org/officeDocument/2006/relationships/oleObject" Target="../embeddings/oleObject99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60.xml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10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notesSlide" Target="../notesSlides/notesSlide65.xml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08.bin"/><Relationship Id="rId5" Type="http://schemas.openxmlformats.org/officeDocument/2006/relationships/oleObject" Target="../embeddings/oleObject107.bin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11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114.bin"/><Relationship Id="rId4" Type="http://schemas.openxmlformats.org/officeDocument/2006/relationships/oleObject" Target="../embeddings/oleObject113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notesSlide" Target="../notesSlides/notesSlide69.xml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17.bin"/><Relationship Id="rId5" Type="http://schemas.openxmlformats.org/officeDocument/2006/relationships/oleObject" Target="../embeddings/oleObject116.bin"/><Relationship Id="rId4" Type="http://schemas.openxmlformats.org/officeDocument/2006/relationships/oleObject" Target="../embeddings/oleObject115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22.bin"/><Relationship Id="rId5" Type="http://schemas.openxmlformats.org/officeDocument/2006/relationships/oleObject" Target="../embeddings/oleObject121.bin"/><Relationship Id="rId4" Type="http://schemas.openxmlformats.org/officeDocument/2006/relationships/oleObject" Target="../embeddings/oleObject120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123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26.bin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128.bin"/><Relationship Id="rId4" Type="http://schemas.openxmlformats.org/officeDocument/2006/relationships/oleObject" Target="../embeddings/oleObject127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129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13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33.bin"/><Relationship Id="rId5" Type="http://schemas.openxmlformats.org/officeDocument/2006/relationships/oleObject" Target="../embeddings/oleObject132.bin"/><Relationship Id="rId4" Type="http://schemas.openxmlformats.org/officeDocument/2006/relationships/oleObject" Target="../embeddings/oleObject131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135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38.bin"/><Relationship Id="rId5" Type="http://schemas.openxmlformats.org/officeDocument/2006/relationships/oleObject" Target="../embeddings/oleObject137.bin"/><Relationship Id="rId4" Type="http://schemas.openxmlformats.org/officeDocument/2006/relationships/oleObject" Target="../embeddings/oleObject136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41.bin"/><Relationship Id="rId5" Type="http://schemas.openxmlformats.org/officeDocument/2006/relationships/oleObject" Target="../embeddings/oleObject140.bin"/><Relationship Id="rId4" Type="http://schemas.openxmlformats.org/officeDocument/2006/relationships/oleObject" Target="../embeddings/oleObject139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142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45.bin"/><Relationship Id="rId5" Type="http://schemas.openxmlformats.org/officeDocument/2006/relationships/oleObject" Target="../embeddings/oleObject144.bin"/><Relationship Id="rId4" Type="http://schemas.openxmlformats.org/officeDocument/2006/relationships/oleObject" Target="../embeddings/oleObject143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14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147.bin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620713"/>
            <a:ext cx="8893175" cy="5688012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4000" dirty="0" smtClean="0"/>
              <a:t>Az                        típusú egyenletekről, avagy az írástudók felelőssége és egyéb érdekességek</a:t>
            </a:r>
            <a:br>
              <a:rPr lang="hu-HU" sz="4000" dirty="0" smtClean="0"/>
            </a:b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>                  Ábrahám Gábor</a:t>
            </a:r>
            <a:br>
              <a:rPr lang="hu-HU" sz="4000" dirty="0" smtClean="0"/>
            </a:br>
            <a:r>
              <a:rPr lang="hu-HU" sz="4000" dirty="0" smtClean="0"/>
              <a:t>                 </a:t>
            </a:r>
            <a:r>
              <a:rPr lang="hu-HU" sz="2000" dirty="0" smtClean="0"/>
              <a:t>Radnóti Miklós Kísérleti Gimnázium</a:t>
            </a:r>
            <a:br>
              <a:rPr lang="hu-HU" sz="2000" dirty="0" smtClean="0"/>
            </a:br>
            <a:r>
              <a:rPr lang="hu-HU" sz="2000" dirty="0" smtClean="0"/>
              <a:t>                                                      Szeged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hu-HU" sz="4000" dirty="0" smtClean="0"/>
          </a:p>
        </p:txBody>
      </p:sp>
      <p:graphicFrame>
        <p:nvGraphicFramePr>
          <p:cNvPr id="1026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6" name="Equation" r:id="rId4" imgW="0" imgH="0" progId="Equation.DSMT4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1116013" y="981075"/>
          <a:ext cx="3024187" cy="863600"/>
        </p:xfrm>
        <a:graphic>
          <a:graphicData uri="http://schemas.openxmlformats.org/presentationml/2006/ole">
            <p:oleObj spid="_x0000_s1027" name="Equation" r:id="rId5" imgW="888840" imgH="228600" progId="Equation.DSMT4">
              <p:embed/>
            </p:oleObj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701B-9A07-47DF-B539-CFAFD35B5264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B48D14-6825-40A4-957A-656D2B65D6B3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184775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Nézzük meg megint a hivatalos megoldást!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656B4-FB75-4BA9-9C4A-C8D036B30291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49EFAA5-C246-4C5A-849D-134F75600FE2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350"/>
            <a:ext cx="8964613" cy="86423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/>
              <a:t>Vizsgáljuk az alábbi két függvényt!</a:t>
            </a:r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dirty="0" smtClean="0"/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dirty="0" smtClean="0"/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dirty="0" smtClean="0"/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dirty="0" smtClean="0"/>
          </a:p>
          <a:p>
            <a:pPr algn="just" eaLnBrk="1" hangingPunct="1">
              <a:lnSpc>
                <a:spcPct val="11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/>
              <a:t>Mivel a két függvény egymás inverze, ezért a grafikonjuk az y=x egyenesre nézve szimmetrikus, </a:t>
            </a:r>
            <a:r>
              <a:rPr lang="hu-HU" sz="2000" dirty="0" smtClean="0">
                <a:solidFill>
                  <a:srgbClr val="FFFF00"/>
                </a:solidFill>
              </a:rPr>
              <a:t>így grafikonjaik csak ezen az egyenesen metszhetik egymást. </a:t>
            </a:r>
          </a:p>
          <a:p>
            <a:pPr algn="just" eaLnBrk="1" hangingPunct="1">
              <a:lnSpc>
                <a:spcPct val="11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/>
              <a:t>Ezért az egyenletnek csak      olyan </a:t>
            </a:r>
            <a:r>
              <a:rPr lang="hu-HU" sz="2000" i="1" dirty="0" smtClean="0"/>
              <a:t>x</a:t>
            </a:r>
            <a:r>
              <a:rPr lang="hu-HU" sz="2000" dirty="0" smtClean="0"/>
              <a:t> szám a megoldása, melyre </a:t>
            </a:r>
          </a:p>
          <a:p>
            <a:pPr algn="just" eaLnBrk="1" hangingPunct="1">
              <a:lnSpc>
                <a:spcPct val="115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dirty="0" smtClean="0"/>
              <a:t>    </a:t>
            </a:r>
          </a:p>
          <a:p>
            <a:pPr algn="just" eaLnBrk="1" hangingPunct="1">
              <a:lnSpc>
                <a:spcPct val="115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dirty="0" smtClean="0"/>
              <a:t>    </a:t>
            </a:r>
          </a:p>
          <a:p>
            <a:pPr algn="just" eaLnBrk="1" hangingPunct="1">
              <a:lnSpc>
                <a:spcPct val="115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dirty="0" smtClean="0"/>
              <a:t>     vagyis                              . Ebből az                               egyenlethez jutunk, aminek csak a pozitív számok halmazán lehet megoldása, hisz a nemnegatív számok halmazán a jobb oldali kifejezés első tagja nem nagyobb a második tagjánál.</a:t>
            </a:r>
          </a:p>
          <a:p>
            <a:pPr algn="just" eaLnBrk="1" hangingPunct="1">
              <a:lnSpc>
                <a:spcPct val="11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/>
              <a:t> Az </a:t>
            </a:r>
            <a:r>
              <a:rPr lang="hu-HU" sz="2000" i="1" dirty="0" smtClean="0"/>
              <a:t>x=</a:t>
            </a:r>
            <a:r>
              <a:rPr lang="hu-HU" sz="2000" dirty="0" smtClean="0"/>
              <a:t>2 megoldás, több megoldás pedig azért nincs, mert a                                          </a:t>
            </a:r>
          </a:p>
          <a:p>
            <a:pPr algn="just" eaLnBrk="1" hangingPunct="1">
              <a:lnSpc>
                <a:spcPct val="115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dirty="0" smtClean="0"/>
              <a:t>      függvény a pozitív számok halmazán szigorúan monoton növekvő.</a:t>
            </a:r>
          </a:p>
          <a:p>
            <a:pPr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hu-HU" sz="2000" dirty="0" smtClean="0"/>
              <a:t> </a:t>
            </a:r>
            <a:endParaRPr lang="hu-HU" sz="20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u-HU" sz="28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6146" name="Object 12"/>
          <p:cNvGraphicFramePr>
            <a:graphicFrameLocks noChangeAspect="1"/>
          </p:cNvGraphicFramePr>
          <p:nvPr>
            <p:ph sz="quarter" idx="2"/>
          </p:nvPr>
        </p:nvGraphicFramePr>
        <p:xfrm>
          <a:off x="1392238" y="620713"/>
          <a:ext cx="4559300" cy="1081087"/>
        </p:xfrm>
        <a:graphic>
          <a:graphicData uri="http://schemas.openxmlformats.org/presentationml/2006/ole">
            <p:oleObj spid="_x0000_s6146" name="Equation" r:id="rId4" imgW="2463480" imgH="583920" progId="Equation.DSMT4">
              <p:embed/>
            </p:oleObj>
          </a:graphicData>
        </a:graphic>
      </p:graphicFrame>
      <p:graphicFrame>
        <p:nvGraphicFramePr>
          <p:cNvPr id="6147" name="Rectangle 1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147" name="Equation" r:id="rId5" imgW="0" imgH="0" progId="Equation.DSMT4">
              <p:embed/>
            </p:oleObj>
          </a:graphicData>
        </a:graphic>
      </p:graphicFrame>
      <p:graphicFrame>
        <p:nvGraphicFramePr>
          <p:cNvPr id="6148" name="Object 21"/>
          <p:cNvGraphicFramePr>
            <a:graphicFrameLocks noChangeAspect="1"/>
          </p:cNvGraphicFramePr>
          <p:nvPr/>
        </p:nvGraphicFramePr>
        <p:xfrm>
          <a:off x="1403350" y="3500438"/>
          <a:ext cx="5473700" cy="720725"/>
        </p:xfrm>
        <a:graphic>
          <a:graphicData uri="http://schemas.openxmlformats.org/presentationml/2006/ole">
            <p:oleObj spid="_x0000_s6148" name="Equation" r:id="rId6" imgW="1828800" imgH="241200" progId="Equation.DSMT4">
              <p:embed/>
            </p:oleObj>
          </a:graphicData>
        </a:graphic>
      </p:graphicFrame>
      <p:graphicFrame>
        <p:nvGraphicFramePr>
          <p:cNvPr id="6149" name="Object 26"/>
          <p:cNvGraphicFramePr>
            <a:graphicFrameLocks noChangeAspect="1"/>
          </p:cNvGraphicFramePr>
          <p:nvPr/>
        </p:nvGraphicFramePr>
        <p:xfrm>
          <a:off x="1258888" y="4221163"/>
          <a:ext cx="2087562" cy="504825"/>
        </p:xfrm>
        <a:graphic>
          <a:graphicData uri="http://schemas.openxmlformats.org/presentationml/2006/ole">
            <p:oleObj spid="_x0000_s6149" name="Equation" r:id="rId7" imgW="660240" imgH="203040" progId="Equation.DSMT4">
              <p:embed/>
            </p:oleObj>
          </a:graphicData>
        </a:graphic>
      </p:graphicFrame>
      <p:graphicFrame>
        <p:nvGraphicFramePr>
          <p:cNvPr id="6150" name="Object 28"/>
          <p:cNvGraphicFramePr>
            <a:graphicFrameLocks noChangeAspect="1"/>
          </p:cNvGraphicFramePr>
          <p:nvPr/>
        </p:nvGraphicFramePr>
        <p:xfrm>
          <a:off x="4572000" y="4149725"/>
          <a:ext cx="2089150" cy="576263"/>
        </p:xfrm>
        <a:graphic>
          <a:graphicData uri="http://schemas.openxmlformats.org/presentationml/2006/ole">
            <p:oleObj spid="_x0000_s6150" name="Equation" r:id="rId8" imgW="660240" imgH="203040" progId="Equation.DSMT4">
              <p:embed/>
            </p:oleObj>
          </a:graphicData>
        </a:graphic>
      </p:graphicFrame>
      <p:graphicFrame>
        <p:nvGraphicFramePr>
          <p:cNvPr id="6151" name="Rectangle 30"/>
          <p:cNvGraphicFramePr>
            <a:graphicFrameLocks/>
          </p:cNvGraphicFramePr>
          <p:nvPr>
            <p:ph sz="quarter" idx="3"/>
          </p:nvPr>
        </p:nvGraphicFramePr>
        <p:xfrm>
          <a:off x="5024438" y="3941763"/>
          <a:ext cx="3284537" cy="2189162"/>
        </p:xfrm>
        <a:graphic>
          <a:graphicData uri="http://schemas.openxmlformats.org/presentationml/2006/ole">
            <p:oleObj spid="_x0000_s6151" name="Equation" r:id="rId9" imgW="0" imgH="0" progId="Equation.DSMT4">
              <p:embed/>
            </p:oleObj>
          </a:graphicData>
        </a:graphic>
      </p:graphicFrame>
      <p:graphicFrame>
        <p:nvGraphicFramePr>
          <p:cNvPr id="6152" name="Object 34"/>
          <p:cNvGraphicFramePr>
            <a:graphicFrameLocks noChangeAspect="1"/>
          </p:cNvGraphicFramePr>
          <p:nvPr/>
        </p:nvGraphicFramePr>
        <p:xfrm>
          <a:off x="7235825" y="5734050"/>
          <a:ext cx="1728788" cy="493713"/>
        </p:xfrm>
        <a:graphic>
          <a:graphicData uri="http://schemas.openxmlformats.org/presentationml/2006/ole">
            <p:oleObj spid="_x0000_s6152" name="Equation" r:id="rId10" imgW="431640" imgH="203040" progId="Equation.DSMT4">
              <p:embed/>
            </p:oleObj>
          </a:graphicData>
        </a:graphic>
      </p:graphicFrame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89667-3E78-4D7D-9D26-273174FBD622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12" name="Dátum helye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A93010-D094-4157-9438-BCBE718C279C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8075613" cy="5581650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Ábrázoljuk az</a:t>
            </a:r>
          </a:p>
          <a:p>
            <a:pPr eaLnBrk="1" hangingPunct="1">
              <a:defRPr/>
            </a:pPr>
            <a:endParaRPr lang="hu-HU" sz="2800" smtClean="0"/>
          </a:p>
          <a:p>
            <a:pPr eaLnBrk="1" hangingPunct="1">
              <a:defRPr/>
            </a:pPr>
            <a:endParaRPr lang="hu-HU" sz="2800" smtClean="0"/>
          </a:p>
          <a:p>
            <a:pPr eaLnBrk="1" hangingPunct="1">
              <a:defRPr/>
            </a:pPr>
            <a:endParaRPr lang="hu-HU" sz="2800" smtClean="0"/>
          </a:p>
          <a:p>
            <a:pPr eaLnBrk="1" hangingPunct="1"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    függvényeket!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61988" y="1052513"/>
          <a:ext cx="7893050" cy="1871662"/>
        </p:xfrm>
        <a:graphic>
          <a:graphicData uri="http://schemas.openxmlformats.org/presentationml/2006/ole">
            <p:oleObj spid="_x0000_s7170" name="Equation" r:id="rId4" imgW="2463480" imgH="583920" progId="Equation.DSMT4">
              <p:embed/>
            </p:oleObj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014D8-CD07-4D22-BD25-5C89955A65D4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32C24F-3B57-48F7-875D-2253DB81C582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492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dirty="0" smtClean="0">
                <a:effectLst/>
              </a:rPr>
              <a:t>Az ábrán látható grafikon újfent megerősíteni látszik az első két feladat megoldásában felhasznált gondolatot, mely szerint </a:t>
            </a:r>
            <a:r>
              <a:rPr lang="hu-HU" sz="2800" dirty="0" smtClean="0">
                <a:solidFill>
                  <a:srgbClr val="FFFF00"/>
                </a:solidFill>
                <a:effectLst/>
              </a:rPr>
              <a:t>ha egy invertálható függvény és inverzének a grafikonja metszi egymást, akkor a metszéspontnak az </a:t>
            </a:r>
            <a:r>
              <a:rPr lang="hu-HU" sz="2800" i="1" dirty="0" smtClean="0">
                <a:solidFill>
                  <a:srgbClr val="FFFF00"/>
                </a:solidFill>
                <a:effectLst/>
              </a:rPr>
              <a:t>y=x</a:t>
            </a:r>
            <a:r>
              <a:rPr lang="hu-HU" sz="2800" dirty="0" smtClean="0">
                <a:solidFill>
                  <a:srgbClr val="FFFF00"/>
                </a:solidFill>
                <a:effectLst/>
              </a:rPr>
              <a:t> egyenesen kell lennie.</a:t>
            </a:r>
          </a:p>
          <a:p>
            <a:pPr eaLnBrk="1" hangingPunct="1">
              <a:lnSpc>
                <a:spcPct val="90000"/>
              </a:lnSpc>
              <a:defRPr/>
            </a:pPr>
            <a:endParaRPr lang="hu-HU" sz="2800" dirty="0" smtClean="0"/>
          </a:p>
        </p:txBody>
      </p:sp>
      <p:pic>
        <p:nvPicPr>
          <p:cNvPr id="63491" name="Picture 4" descr="Ábra2előadá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700213"/>
            <a:ext cx="46434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41247-03D1-4F0C-9C89-7D6E21F1040F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D98B2C-D17A-4FBC-A7C9-E2E62A1357CF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96975"/>
            <a:ext cx="8569325" cy="381635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smtClean="0"/>
              <a:t>Lelkes diákhoz méltóan az első feladatban látott gondolatmenetet alkalmazva oldjuk meg a következő problémát!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F2586-BA7E-40D8-9139-07BED51E14FD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CD7A88-0697-4C88-BF73-5251FC79CF8B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1" name="Rectangle 13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2881313"/>
          </a:xfrm>
        </p:spPr>
        <p:txBody>
          <a:bodyPr/>
          <a:lstStyle/>
          <a:p>
            <a:pPr algn="just" eaLnBrk="1" hangingPunct="1">
              <a:defRPr/>
            </a:pPr>
            <a:r>
              <a:rPr lang="hu-HU" sz="3200" smtClean="0"/>
              <a:t>3.feladat:</a:t>
            </a:r>
            <a:br>
              <a:rPr lang="hu-HU" sz="3200" smtClean="0"/>
            </a:br>
            <a:r>
              <a:rPr lang="hu-HU" sz="3200" smtClean="0"/>
              <a:t>Határozzuk meg az alábbi egyenlet valós megoldásait!</a:t>
            </a:r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051050" y="3068638"/>
          <a:ext cx="4608513" cy="1943100"/>
        </p:xfrm>
        <a:graphic>
          <a:graphicData uri="http://schemas.openxmlformats.org/presentationml/2006/ole">
            <p:oleObj spid="_x0000_s8194" name="Equation" r:id="rId4" imgW="1054080" imgH="419040" progId="Equation.DSMT4">
              <p:embed/>
            </p:oleObj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0DC3E-91C4-4903-8D23-4545942F7F99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2A89C3-830F-4C6D-B5F3-5D1F8E40CF0E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5888"/>
            <a:ext cx="9144000" cy="6626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1800" dirty="0" smtClean="0"/>
              <a:t>      </a:t>
            </a:r>
            <a:r>
              <a:rPr lang="hu-HU" sz="1800" u="sng" dirty="0" smtClean="0"/>
              <a:t>Megoldás:</a:t>
            </a:r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dirty="0" smtClean="0"/>
              <a:t>Nézzük a baloldali függvényt, ennek egyenlete:  </a:t>
            </a:r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1800" dirty="0" smtClean="0"/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1800" dirty="0" smtClean="0"/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dirty="0" smtClean="0"/>
              <a:t>Ezt </a:t>
            </a:r>
            <a:r>
              <a:rPr lang="hu-HU" sz="1800" i="1" dirty="0" smtClean="0"/>
              <a:t>x</a:t>
            </a:r>
            <a:r>
              <a:rPr lang="hu-HU" sz="1800" dirty="0" smtClean="0"/>
              <a:t>-re rendezve                                     adódik.</a:t>
            </a:r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1800" dirty="0" smtClean="0"/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dirty="0" smtClean="0">
                <a:solidFill>
                  <a:srgbClr val="FFFF00"/>
                </a:solidFill>
              </a:rPr>
              <a:t>Látható tehát, hogy ha az egyik oldalt az </a:t>
            </a:r>
            <a:r>
              <a:rPr lang="hu-HU" sz="1800" i="1" dirty="0" smtClean="0">
                <a:solidFill>
                  <a:srgbClr val="FFFF00"/>
                </a:solidFill>
              </a:rPr>
              <a:t>x</a:t>
            </a:r>
            <a:r>
              <a:rPr lang="hu-HU" sz="1800" dirty="0" smtClean="0">
                <a:solidFill>
                  <a:srgbClr val="FFFF00"/>
                </a:solidFill>
              </a:rPr>
              <a:t> függvényének tekintjük, akkor a </a:t>
            </a:r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1800" dirty="0" smtClean="0">
                <a:solidFill>
                  <a:srgbClr val="FFFF00"/>
                </a:solidFill>
              </a:rPr>
              <a:t>      másik oldal az előbbi inverz függvénye.</a:t>
            </a:r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dirty="0" smtClean="0">
                <a:solidFill>
                  <a:srgbClr val="FFFF00"/>
                </a:solidFill>
              </a:rPr>
              <a:t>A két függvény képe egymás tükörképe az </a:t>
            </a:r>
            <a:r>
              <a:rPr lang="hu-HU" sz="1800" i="1" dirty="0" smtClean="0">
                <a:solidFill>
                  <a:srgbClr val="FFFF00"/>
                </a:solidFill>
              </a:rPr>
              <a:t>y=x</a:t>
            </a:r>
            <a:r>
              <a:rPr lang="hu-HU" sz="1800" dirty="0" smtClean="0">
                <a:solidFill>
                  <a:srgbClr val="FFFF00"/>
                </a:solidFill>
              </a:rPr>
              <a:t> egyenesre nézve, ezért </a:t>
            </a:r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1800" dirty="0" smtClean="0">
                <a:solidFill>
                  <a:srgbClr val="FFFF00"/>
                </a:solidFill>
              </a:rPr>
              <a:t>     metszéspontjaik az </a:t>
            </a:r>
            <a:r>
              <a:rPr lang="hu-HU" sz="1800" i="1" dirty="0" smtClean="0">
                <a:solidFill>
                  <a:srgbClr val="FFFF00"/>
                </a:solidFill>
              </a:rPr>
              <a:t>y=x </a:t>
            </a:r>
            <a:r>
              <a:rPr lang="hu-HU" sz="1800" dirty="0" smtClean="0">
                <a:solidFill>
                  <a:srgbClr val="FFFF00"/>
                </a:solidFill>
              </a:rPr>
              <a:t>egyenesen vannak.</a:t>
            </a:r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1800" dirty="0" smtClean="0">
              <a:solidFill>
                <a:srgbClr val="CC000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dirty="0" smtClean="0"/>
              <a:t>Így elegendő az                                        egyenletet megoldani.</a:t>
            </a:r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1800" dirty="0" smtClean="0"/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1800" dirty="0" smtClean="0"/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1800" dirty="0" smtClean="0"/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1800" dirty="0" smtClean="0"/>
              <a:t>      Ennek megoldásai: </a:t>
            </a:r>
            <a:endParaRPr lang="hu-HU" sz="1800" dirty="0" smtClean="0">
              <a:solidFill>
                <a:srgbClr val="CC000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1800" dirty="0" smtClean="0">
              <a:solidFill>
                <a:srgbClr val="CC000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1800" dirty="0" smtClean="0"/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dirty="0" smtClean="0"/>
              <a:t>Ellenőrzéssel meggyőződhetünk arról, hogy a második szám nem </a:t>
            </a:r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1800" dirty="0" smtClean="0"/>
              <a:t>      megoldása az egyenletnek, mert a baloldal pozitív, a jobboldal negatív </a:t>
            </a:r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1800" dirty="0" smtClean="0"/>
              <a:t>      értékű. Az első viszont kielégíti az egyenletet.</a:t>
            </a:r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1800" dirty="0" smtClean="0">
              <a:solidFill>
                <a:srgbClr val="CC000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1800" dirty="0" smtClean="0"/>
          </a:p>
          <a:p>
            <a:pPr algn="just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1800" dirty="0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1800" dirty="0" smtClean="0"/>
          </a:p>
        </p:txBody>
      </p:sp>
      <p:graphicFrame>
        <p:nvGraphicFramePr>
          <p:cNvPr id="921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2587625" y="4511675"/>
          <a:ext cx="3389313" cy="569913"/>
        </p:xfrm>
        <a:graphic>
          <a:graphicData uri="http://schemas.openxmlformats.org/presentationml/2006/ole">
            <p:oleObj spid="_x0000_s9218" name="Equation" r:id="rId4" imgW="1511280" imgH="253800" progId="Equation.DSMT4">
              <p:embed/>
            </p:oleObj>
          </a:graphicData>
        </a:graphic>
      </p:graphicFrame>
      <p:graphicFrame>
        <p:nvGraphicFramePr>
          <p:cNvPr id="9219" name="Object 10"/>
          <p:cNvGraphicFramePr>
            <a:graphicFrameLocks noChangeAspect="1"/>
          </p:cNvGraphicFramePr>
          <p:nvPr/>
        </p:nvGraphicFramePr>
        <p:xfrm>
          <a:off x="5364163" y="188913"/>
          <a:ext cx="2160587" cy="647700"/>
        </p:xfrm>
        <a:graphic>
          <a:graphicData uri="http://schemas.openxmlformats.org/presentationml/2006/ole">
            <p:oleObj spid="_x0000_s9219" name="Equation" r:id="rId5" imgW="774360" imgH="241200" progId="Equation.DSMT4">
              <p:embed/>
            </p:oleObj>
          </a:graphicData>
        </a:graphic>
      </p:graphicFrame>
      <p:graphicFrame>
        <p:nvGraphicFramePr>
          <p:cNvPr id="9220" name="Object 34"/>
          <p:cNvGraphicFramePr>
            <a:graphicFrameLocks noChangeAspect="1"/>
          </p:cNvGraphicFramePr>
          <p:nvPr>
            <p:ph sz="quarter" idx="2"/>
          </p:nvPr>
        </p:nvGraphicFramePr>
        <p:xfrm>
          <a:off x="2484438" y="908050"/>
          <a:ext cx="2017712" cy="1009650"/>
        </p:xfrm>
        <a:graphic>
          <a:graphicData uri="http://schemas.openxmlformats.org/presentationml/2006/ole">
            <p:oleObj spid="_x0000_s9220" name="Equation" r:id="rId6" imgW="660240" imgH="419040" progId="Equation.DSMT4">
              <p:embed/>
            </p:oleObj>
          </a:graphicData>
        </a:graphic>
      </p:graphicFrame>
      <p:graphicFrame>
        <p:nvGraphicFramePr>
          <p:cNvPr id="9221" name="Object 37"/>
          <p:cNvGraphicFramePr>
            <a:graphicFrameLocks noChangeAspect="1"/>
          </p:cNvGraphicFramePr>
          <p:nvPr/>
        </p:nvGraphicFramePr>
        <p:xfrm>
          <a:off x="2268538" y="3141663"/>
          <a:ext cx="2232025" cy="1079500"/>
        </p:xfrm>
        <a:graphic>
          <a:graphicData uri="http://schemas.openxmlformats.org/presentationml/2006/ole">
            <p:oleObj spid="_x0000_s9221" name="Equation" r:id="rId7" imgW="647640" imgH="419040" progId="Equation.DSMT4">
              <p:embed/>
            </p:oleObj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7C0F4-86C9-4E2B-8659-0200F9924F6D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2CE9E0-E083-426C-BB67-0FC6887B8B64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8075613" cy="5726112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Nyugtassunk lelkiismeretet és ábrázoljuk az </a:t>
            </a:r>
          </a:p>
          <a:p>
            <a:pPr eaLnBrk="1" hangingPunct="1">
              <a:defRPr/>
            </a:pPr>
            <a:endParaRPr lang="hu-HU" sz="2800" smtClean="0"/>
          </a:p>
          <a:p>
            <a:pPr eaLnBrk="1" hangingPunct="1">
              <a:defRPr/>
            </a:pPr>
            <a:endParaRPr lang="hu-HU" sz="2800" smtClean="0"/>
          </a:p>
          <a:p>
            <a:pPr eaLnBrk="1" hangingPunct="1"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    valamint a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     függvényt!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smtClean="0"/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900113" y="1241425"/>
          <a:ext cx="6767512" cy="917575"/>
        </p:xfrm>
        <a:graphic>
          <a:graphicData uri="http://schemas.openxmlformats.org/presentationml/2006/ole">
            <p:oleObj spid="_x0000_s10242" name="Equation" r:id="rId4" imgW="1968480" imgH="266400" progId="Equation.DSMT4">
              <p:embed/>
            </p:oleObj>
          </a:graphicData>
        </a:graphic>
      </p:graphicFrame>
      <p:graphicFrame>
        <p:nvGraphicFramePr>
          <p:cNvPr id="10243" name="Object 14"/>
          <p:cNvGraphicFramePr>
            <a:graphicFrameLocks noChangeAspect="1"/>
          </p:cNvGraphicFramePr>
          <p:nvPr/>
        </p:nvGraphicFramePr>
        <p:xfrm>
          <a:off x="1042988" y="2852738"/>
          <a:ext cx="5834062" cy="1512887"/>
        </p:xfrm>
        <a:graphic>
          <a:graphicData uri="http://schemas.openxmlformats.org/presentationml/2006/ole">
            <p:oleObj spid="_x0000_s10243" name="Equation" r:id="rId5" imgW="1523880" imgH="419040" progId="Equation.DSMT4">
              <p:embed/>
            </p:oleObj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0A273-C394-41A0-8F02-4B3E1C6D1E7A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D158E8-0D1F-47B5-AA54-ECB9DB35B06E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eaLnBrk="1" hangingPunct="1">
              <a:defRPr/>
            </a:pPr>
            <a:endParaRPr lang="hu-HU" smtClean="0"/>
          </a:p>
        </p:txBody>
      </p:sp>
      <p:pic>
        <p:nvPicPr>
          <p:cNvPr id="65539" name="Picture 5" descr="Ábra3előadá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C101E-A9C2-4EAB-992F-1B04EF590262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3F60E56-0BBD-4BDC-8DF1-1724E197D295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6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smtClean="0"/>
              <a:t>Miért veszítettünk megoldást az előző feladatban?</a:t>
            </a:r>
            <a:br>
              <a:rPr lang="hu-HU" sz="2800" smtClean="0"/>
            </a:br>
            <a:endParaRPr lang="hu-HU" sz="280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075613" cy="5472112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dirty="0" smtClean="0"/>
              <a:t>Csak formális algebrai átalakításokat végeztünk, nem foglalkoztunk az e mögött rejlő tartalommal.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dirty="0" smtClean="0"/>
              <a:t>   Adjuk meg a feladathoz kapcsolódó két kölcsönösen egyértelmű függvényt, melyek egymás inverzei!</a:t>
            </a:r>
          </a:p>
          <a:p>
            <a:pPr eaLnBrk="1" hangingPunct="1">
              <a:defRPr/>
            </a:pPr>
            <a:endParaRPr lang="hu-HU" sz="2800" dirty="0" smtClean="0"/>
          </a:p>
        </p:txBody>
      </p:sp>
      <p:graphicFrame>
        <p:nvGraphicFramePr>
          <p:cNvPr id="11266" name="Object 15"/>
          <p:cNvGraphicFramePr>
            <a:graphicFrameLocks noChangeAspect="1"/>
          </p:cNvGraphicFramePr>
          <p:nvPr>
            <p:ph sz="quarter" idx="2"/>
          </p:nvPr>
        </p:nvGraphicFramePr>
        <p:xfrm>
          <a:off x="971550" y="3933825"/>
          <a:ext cx="6624638" cy="863600"/>
        </p:xfrm>
        <a:graphic>
          <a:graphicData uri="http://schemas.openxmlformats.org/presentationml/2006/ole">
            <p:oleObj spid="_x0000_s11266" name="Equation" r:id="rId4" imgW="1942920" imgH="266400" progId="Equation.DSMT4">
              <p:embed/>
            </p:oleObj>
          </a:graphicData>
        </a:graphic>
      </p:graphicFrame>
      <p:graphicFrame>
        <p:nvGraphicFramePr>
          <p:cNvPr id="11267" name="Object 18"/>
          <p:cNvGraphicFramePr>
            <a:graphicFrameLocks noChangeAspect="1"/>
          </p:cNvGraphicFramePr>
          <p:nvPr>
            <p:ph sz="quarter" idx="3"/>
          </p:nvPr>
        </p:nvGraphicFramePr>
        <p:xfrm>
          <a:off x="971550" y="4724400"/>
          <a:ext cx="6697663" cy="1296988"/>
        </p:xfrm>
        <a:graphic>
          <a:graphicData uri="http://schemas.openxmlformats.org/presentationml/2006/ole">
            <p:oleObj spid="_x0000_s11267" name="Equation" r:id="rId5" imgW="1815840" imgH="419040" progId="Equation.DSMT4">
              <p:embed/>
            </p:oleObj>
          </a:graphicData>
        </a:graphic>
      </p:graphicFrame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EA2CF-3160-413F-863B-2E5CC148494B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sp>
        <p:nvSpPr>
          <p:cNvPr id="8" name="Dátum hely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9E21A4-9060-494B-906A-3D5A4793FA18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 algn="l" eaLnBrk="1" hangingPunct="1">
              <a:buFontTx/>
              <a:buAutoNum type="arabicPeriod"/>
              <a:defRPr/>
            </a:pP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>1. feladat: Oldjuk meg a valós számok halmazán a </a:t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>egyenletet! </a:t>
            </a:r>
            <a:br>
              <a:rPr lang="hu-HU" sz="4000" smtClean="0"/>
            </a:br>
            <a:r>
              <a:rPr lang="hu-HU" sz="2400" smtClean="0"/>
              <a:t>(KöMaL F. 2830., NMMV 2003., KöMaL B. 4027.)</a:t>
            </a:r>
          </a:p>
        </p:txBody>
      </p:sp>
      <p:graphicFrame>
        <p:nvGraphicFramePr>
          <p:cNvPr id="2050" name="Rectangle 2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0" name="Equation" r:id="rId4" imgW="0" imgH="0" progId="Equation.DSMT4">
              <p:embed/>
            </p:oleObj>
          </a:graphicData>
        </a:graphic>
      </p:graphicFrame>
      <p:graphicFrame>
        <p:nvGraphicFramePr>
          <p:cNvPr id="2051" name="Object 3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2790825"/>
          <a:ext cx="5903913" cy="2066925"/>
        </p:xfrm>
        <a:graphic>
          <a:graphicData uri="http://schemas.openxmlformats.org/presentationml/2006/ole">
            <p:oleObj spid="_x0000_s2051" name="Equation" r:id="rId5" imgW="1269720" imgH="444240" progId="Equation.DSMT4">
              <p:embed/>
            </p:oleObj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10FBA-57D7-4B84-9111-3F73533AC057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A27396-A44C-436E-88F5-10C472260779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937250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Adjunk a feladatra korrekt megoldást!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EF516E9-FF1B-434A-A7BA-699A7164DFAF}" type="datetime8">
              <a:rPr lang="hu-HU" smtClean="0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28FA-3200-447C-A7A2-39AD1B7A6E0E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1800" dirty="0" smtClean="0"/>
              <a:t>       </a:t>
            </a:r>
            <a:r>
              <a:rPr lang="hu-HU" sz="2000" u="sng" dirty="0" smtClean="0"/>
              <a:t>1. megoldás:</a:t>
            </a:r>
          </a:p>
          <a:p>
            <a:pPr marL="533400" indent="-533400"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/>
              <a:t>A=</a:t>
            </a:r>
          </a:p>
          <a:p>
            <a:pPr marL="533400" indent="-533400"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/>
              <a:t>Négyzetre emelés után az  </a:t>
            </a:r>
          </a:p>
          <a:p>
            <a:pPr marL="533400" indent="-533400"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dirty="0" smtClean="0"/>
          </a:p>
          <a:p>
            <a:pPr marL="533400" indent="-533400"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dirty="0" smtClean="0"/>
          </a:p>
          <a:p>
            <a:pPr marL="533400" indent="-533400"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dirty="0" smtClean="0"/>
              <a:t>        egyenletet kapjuk.</a:t>
            </a:r>
          </a:p>
          <a:p>
            <a:pPr marL="533400" indent="-533400" eaLnBrk="1" hangingPunct="1">
              <a:lnSpc>
                <a:spcPct val="25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/>
              <a:t>Mivel az </a:t>
            </a:r>
            <a:r>
              <a:rPr lang="hu-HU" sz="2000" i="1" dirty="0" smtClean="0"/>
              <a:t>f</a:t>
            </a:r>
            <a:r>
              <a:rPr lang="hu-HU" sz="2000" dirty="0" smtClean="0"/>
              <a:t> és </a:t>
            </a:r>
            <a:r>
              <a:rPr lang="hu-HU" sz="2000" i="1" dirty="0" smtClean="0"/>
              <a:t>g</a:t>
            </a:r>
            <a:r>
              <a:rPr lang="hu-HU" sz="2000" dirty="0" smtClean="0"/>
              <a:t> függvény grafikonja az </a:t>
            </a:r>
            <a:r>
              <a:rPr lang="hu-HU" sz="2000" i="1" dirty="0" smtClean="0"/>
              <a:t>y=x</a:t>
            </a:r>
            <a:r>
              <a:rPr lang="hu-HU" sz="2000" dirty="0" smtClean="0"/>
              <a:t> egyenesen metszi egymást, ezért   az                                          egyenlet megoldásai, gyökei lehetnek az előző negyedfokú egyenletnek is.</a:t>
            </a:r>
          </a:p>
          <a:p>
            <a:pPr marL="533400" indent="-533400"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/>
              <a:t>Így azt várjuk, hogy</a:t>
            </a:r>
          </a:p>
          <a:p>
            <a:pPr marL="533400" indent="-533400" eaLnBrk="1" hangingPunct="1">
              <a:lnSpc>
                <a:spcPct val="19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dirty="0" smtClean="0"/>
              <a:t>                                                       </a:t>
            </a:r>
            <a:r>
              <a:rPr lang="hu-HU" dirty="0" smtClean="0"/>
              <a:t>|</a:t>
            </a:r>
            <a:r>
              <a:rPr lang="hu-HU" sz="2800" dirty="0" smtClean="0"/>
              <a:t> </a:t>
            </a:r>
            <a:r>
              <a:rPr lang="hu-HU" sz="2000" dirty="0" smtClean="0"/>
              <a:t>                                                                       </a:t>
            </a:r>
          </a:p>
          <a:p>
            <a:pPr marL="533400" indent="-533400" eaLnBrk="1" hangingPunct="1">
              <a:lnSpc>
                <a:spcPct val="19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000" dirty="0" smtClean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971550" y="427038"/>
          <a:ext cx="2592388" cy="501650"/>
        </p:xfrm>
        <a:graphic>
          <a:graphicData uri="http://schemas.openxmlformats.org/presentationml/2006/ole">
            <p:oleObj spid="_x0000_s12290" name="Equation" r:id="rId4" imgW="1320480" imgH="304560" progId="Equation.DSMT4">
              <p:embed/>
            </p:oleObj>
          </a:graphicData>
        </a:graphic>
      </p:graphicFrame>
      <p:graphicFrame>
        <p:nvGraphicFramePr>
          <p:cNvPr id="12291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2484438" y="1412875"/>
          <a:ext cx="4319587" cy="635000"/>
        </p:xfrm>
        <a:graphic>
          <a:graphicData uri="http://schemas.openxmlformats.org/presentationml/2006/ole">
            <p:oleObj spid="_x0000_s12291" name="Equation" r:id="rId5" imgW="1384200" imgH="203040" progId="Equation.DSMT4">
              <p:embed/>
            </p:oleObj>
          </a:graphicData>
        </a:graphic>
      </p:graphicFrame>
      <p:graphicFrame>
        <p:nvGraphicFramePr>
          <p:cNvPr id="12292" name="Object 10"/>
          <p:cNvGraphicFramePr>
            <a:graphicFrameLocks noChangeAspect="1"/>
          </p:cNvGraphicFramePr>
          <p:nvPr/>
        </p:nvGraphicFramePr>
        <p:xfrm>
          <a:off x="2124075" y="3357563"/>
          <a:ext cx="2232025" cy="1079500"/>
        </p:xfrm>
        <a:graphic>
          <a:graphicData uri="http://schemas.openxmlformats.org/presentationml/2006/ole">
            <p:oleObj spid="_x0000_s12292" name="Equation" r:id="rId6" imgW="647640" imgH="419040" progId="Equation.DSMT4">
              <p:embed/>
            </p:oleObj>
          </a:graphicData>
        </a:graphic>
      </p:graphicFrame>
      <p:graphicFrame>
        <p:nvGraphicFramePr>
          <p:cNvPr id="12293" name="Object 11"/>
          <p:cNvGraphicFramePr>
            <a:graphicFrameLocks noChangeAspect="1"/>
          </p:cNvGraphicFramePr>
          <p:nvPr/>
        </p:nvGraphicFramePr>
        <p:xfrm>
          <a:off x="1835150" y="5734050"/>
          <a:ext cx="1922463" cy="533400"/>
        </p:xfrm>
        <a:graphic>
          <a:graphicData uri="http://schemas.openxmlformats.org/presentationml/2006/ole">
            <p:oleObj spid="_x0000_s12293" name="Equation" r:id="rId7" imgW="685800" imgH="203040" progId="Equation.DSMT4">
              <p:embed/>
            </p:oleObj>
          </a:graphicData>
        </a:graphic>
      </p:graphicFrame>
      <p:graphicFrame>
        <p:nvGraphicFramePr>
          <p:cNvPr id="12294" name="Object 12"/>
          <p:cNvGraphicFramePr>
            <a:graphicFrameLocks noChangeAspect="1"/>
          </p:cNvGraphicFramePr>
          <p:nvPr/>
        </p:nvGraphicFramePr>
        <p:xfrm>
          <a:off x="4284663" y="5734050"/>
          <a:ext cx="3197225" cy="560388"/>
        </p:xfrm>
        <a:graphic>
          <a:graphicData uri="http://schemas.openxmlformats.org/presentationml/2006/ole">
            <p:oleObj spid="_x0000_s12294" name="Equation" r:id="rId8" imgW="1155600" imgH="203040" progId="Equation.DSMT4">
              <p:embed/>
            </p:oleObj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7B62C-D436-4366-B9F1-E51BDFF98A66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A735C3E-47D9-4E60-AFFF-CEF493B67FD1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5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smtClean="0"/>
              <a:t>A polinomosztást elvégezve kapjuk, hogy</a:t>
            </a:r>
            <a:r>
              <a:rPr lang="hu-HU" sz="2800" smtClean="0"/>
              <a:t>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80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Így az eredeti</a:t>
            </a:r>
            <a:r>
              <a:rPr lang="hu-HU" sz="2800" smtClean="0"/>
              <a:t> </a:t>
            </a:r>
            <a:r>
              <a:rPr lang="hu-HU" sz="2000" smtClean="0"/>
              <a:t>egyenlet megoldásai az                   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smtClean="0"/>
              <a:t>     és az                                                        másodfokú egyenletek megoldásai közül kerülnek ki, melyek az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smtClean="0"/>
              <a:t>    számok.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Ezek közül az eredeti egyenlet értelmezési tartományának az 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smtClean="0"/>
              <a:t>                                             számok felelnek meg.                               </a:t>
            </a:r>
          </a:p>
        </p:txBody>
      </p:sp>
      <p:graphicFrame>
        <p:nvGraphicFramePr>
          <p:cNvPr id="13314" name="Object 15"/>
          <p:cNvGraphicFramePr>
            <a:graphicFrameLocks noChangeAspect="1"/>
          </p:cNvGraphicFramePr>
          <p:nvPr>
            <p:ph sz="quarter" idx="3"/>
          </p:nvPr>
        </p:nvGraphicFramePr>
        <p:xfrm>
          <a:off x="395288" y="765175"/>
          <a:ext cx="7848600" cy="720725"/>
        </p:xfrm>
        <a:graphic>
          <a:graphicData uri="http://schemas.openxmlformats.org/presentationml/2006/ole">
            <p:oleObj spid="_x0000_s13314" name="Equation" r:id="rId4" imgW="2844720" imgH="279360" progId="Equation.DSMT4">
              <p:embed/>
            </p:oleObj>
          </a:graphicData>
        </a:graphic>
      </p:graphicFrame>
      <p:graphicFrame>
        <p:nvGraphicFramePr>
          <p:cNvPr id="13315" name="Rectangle 19"/>
          <p:cNvGraphicFramePr>
            <a:graphicFrameLocks/>
          </p:cNvGraphicFramePr>
          <p:nvPr>
            <p:ph sz="quarter" idx="2"/>
          </p:nvPr>
        </p:nvGraphicFramePr>
        <p:xfrm>
          <a:off x="5024438" y="1600200"/>
          <a:ext cx="3284537" cy="2189163"/>
        </p:xfrm>
        <a:graphic>
          <a:graphicData uri="http://schemas.openxmlformats.org/presentationml/2006/ole">
            <p:oleObj spid="_x0000_s13315" name="Equation" r:id="rId5" imgW="0" imgH="0" progId="Equation.DSMT4">
              <p:embed/>
            </p:oleObj>
          </a:graphicData>
        </a:graphic>
      </p:graphicFrame>
      <p:graphicFrame>
        <p:nvGraphicFramePr>
          <p:cNvPr id="13316" name="Object 23"/>
          <p:cNvGraphicFramePr>
            <a:graphicFrameLocks noChangeAspect="1"/>
          </p:cNvGraphicFramePr>
          <p:nvPr/>
        </p:nvGraphicFramePr>
        <p:xfrm>
          <a:off x="4787900" y="1773238"/>
          <a:ext cx="3598863" cy="647700"/>
        </p:xfrm>
        <a:graphic>
          <a:graphicData uri="http://schemas.openxmlformats.org/presentationml/2006/ole">
            <p:oleObj spid="_x0000_s13316" name="Equation" r:id="rId6" imgW="914400" imgH="203040" progId="Equation.DSMT4">
              <p:embed/>
            </p:oleObj>
          </a:graphicData>
        </a:graphic>
      </p:graphicFrame>
      <p:graphicFrame>
        <p:nvGraphicFramePr>
          <p:cNvPr id="13317" name="Object 25"/>
          <p:cNvGraphicFramePr>
            <a:graphicFrameLocks noChangeAspect="1"/>
          </p:cNvGraphicFramePr>
          <p:nvPr/>
        </p:nvGraphicFramePr>
        <p:xfrm>
          <a:off x="1258888" y="2565400"/>
          <a:ext cx="3457575" cy="576263"/>
        </p:xfrm>
        <a:graphic>
          <a:graphicData uri="http://schemas.openxmlformats.org/presentationml/2006/ole">
            <p:oleObj spid="_x0000_s13317" name="Equation" r:id="rId7" imgW="914400" imgH="203040" progId="Equation.DSMT4">
              <p:embed/>
            </p:oleObj>
          </a:graphicData>
        </a:graphic>
      </p:graphicFrame>
      <p:graphicFrame>
        <p:nvGraphicFramePr>
          <p:cNvPr id="13318" name="Object 27"/>
          <p:cNvGraphicFramePr>
            <a:graphicFrameLocks noChangeAspect="1"/>
          </p:cNvGraphicFramePr>
          <p:nvPr/>
        </p:nvGraphicFramePr>
        <p:xfrm>
          <a:off x="3779838" y="3213100"/>
          <a:ext cx="4824412" cy="576263"/>
        </p:xfrm>
        <a:graphic>
          <a:graphicData uri="http://schemas.openxmlformats.org/presentationml/2006/ole">
            <p:oleObj spid="_x0000_s13318" name="Equation" r:id="rId8" imgW="2158920" imgH="241200" progId="Equation.DSMT4">
              <p:embed/>
            </p:oleObj>
          </a:graphicData>
        </a:graphic>
      </p:graphicFrame>
      <p:graphicFrame>
        <p:nvGraphicFramePr>
          <p:cNvPr id="13319" name="Object 30"/>
          <p:cNvGraphicFramePr>
            <a:graphicFrameLocks noChangeAspect="1"/>
          </p:cNvGraphicFramePr>
          <p:nvPr/>
        </p:nvGraphicFramePr>
        <p:xfrm>
          <a:off x="395288" y="5300663"/>
          <a:ext cx="2592387" cy="503237"/>
        </p:xfrm>
        <a:graphic>
          <a:graphicData uri="http://schemas.openxmlformats.org/presentationml/2006/ole">
            <p:oleObj spid="_x0000_s13319" name="Equation" r:id="rId9" imgW="1091880" imgH="241200" progId="Equation.DSMT4">
              <p:embed/>
            </p:oleObj>
          </a:graphicData>
        </a:graphic>
      </p:graphicFrame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C2D2C-2F5A-47D5-B658-546779844251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sp>
        <p:nvSpPr>
          <p:cNvPr id="11" name="Dátum helye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EF0FA3-0069-40A0-87D7-DEE52A8B52F4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8315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sz="1800" u="sng" dirty="0" smtClean="0"/>
              <a:t>2. megoldás: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180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dirty="0" smtClean="0"/>
              <a:t>A                               halmazon keressük az                             és az  </a:t>
            </a:r>
          </a:p>
          <a:p>
            <a:pPr eaLnBrk="1" hangingPunct="1">
              <a:lnSpc>
                <a:spcPct val="185000"/>
              </a:lnSpc>
              <a:buFont typeface="Wingdings" pitchFamily="2" charset="2"/>
              <a:buNone/>
              <a:defRPr/>
            </a:pPr>
            <a:r>
              <a:rPr lang="hu-HU" sz="1800" dirty="0" smtClean="0"/>
              <a:t>     egyenletű görbék metszéspontjainak első koordinátáját. Emeljük négyzetre az első </a:t>
            </a:r>
          </a:p>
          <a:p>
            <a:pPr eaLnBrk="1" hangingPunct="1">
              <a:lnSpc>
                <a:spcPct val="185000"/>
              </a:lnSpc>
              <a:buFont typeface="Wingdings" pitchFamily="2" charset="2"/>
              <a:buNone/>
              <a:defRPr/>
            </a:pPr>
            <a:r>
              <a:rPr lang="hu-HU" sz="1800" dirty="0" smtClean="0"/>
              <a:t>     egyenletet, majd adjuk hozzá a második kétszeresét!</a:t>
            </a:r>
          </a:p>
          <a:p>
            <a:pPr eaLnBrk="1" hangingPunct="1">
              <a:lnSpc>
                <a:spcPct val="18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dirty="0" smtClean="0"/>
              <a:t>Ekkor az                                               kétismeretlenes egyenlethez jutunk, melyet könnyen szorzattá alakíthatunk:                                                   . </a:t>
            </a:r>
          </a:p>
          <a:p>
            <a:pPr eaLnBrk="1" hangingPunct="1">
              <a:lnSpc>
                <a:spcPct val="18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dirty="0" smtClean="0"/>
              <a:t>Ebből kapjuk, hogy    </a:t>
            </a:r>
            <a:r>
              <a:rPr lang="hu-HU" sz="1800" i="1" dirty="0" smtClean="0"/>
              <a:t>y=x</a:t>
            </a:r>
            <a:r>
              <a:rPr lang="hu-HU" sz="1800" dirty="0" smtClean="0"/>
              <a:t>     vagy      </a:t>
            </a:r>
            <a:r>
              <a:rPr lang="hu-HU" sz="1800" i="1" dirty="0" smtClean="0"/>
              <a:t>y=-x-2. </a:t>
            </a:r>
          </a:p>
          <a:p>
            <a:pPr eaLnBrk="1" hangingPunct="1">
              <a:lnSpc>
                <a:spcPct val="18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dirty="0" smtClean="0"/>
              <a:t>Ezt visszahelyettesítve a második egyenletbe az                                         és</a:t>
            </a:r>
          </a:p>
          <a:p>
            <a:pPr eaLnBrk="1" hangingPunct="1">
              <a:lnSpc>
                <a:spcPct val="185000"/>
              </a:lnSpc>
              <a:buFont typeface="Wingdings" pitchFamily="2" charset="2"/>
              <a:buNone/>
              <a:defRPr/>
            </a:pPr>
            <a:r>
              <a:rPr lang="hu-HU" sz="1800" dirty="0" smtClean="0"/>
              <a:t>      a                                           egyenletekhez jutunk. </a:t>
            </a:r>
          </a:p>
          <a:p>
            <a:pPr eaLnBrk="1" hangingPunct="1">
              <a:lnSpc>
                <a:spcPct val="18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dirty="0" smtClean="0"/>
              <a:t>Innen pedig könnyen megkaphatjuk az eredeti egyenlet megoldásait.</a:t>
            </a:r>
          </a:p>
        </p:txBody>
      </p:sp>
      <p:graphicFrame>
        <p:nvGraphicFramePr>
          <p:cNvPr id="14338" name="Object 16"/>
          <p:cNvGraphicFramePr>
            <a:graphicFrameLocks noChangeAspect="1"/>
          </p:cNvGraphicFramePr>
          <p:nvPr>
            <p:ph sz="quarter" idx="3"/>
          </p:nvPr>
        </p:nvGraphicFramePr>
        <p:xfrm>
          <a:off x="4859338" y="620713"/>
          <a:ext cx="1800225" cy="431800"/>
        </p:xfrm>
        <a:graphic>
          <a:graphicData uri="http://schemas.openxmlformats.org/presentationml/2006/ole">
            <p:oleObj spid="_x0000_s14338" name="Equation" r:id="rId4" imgW="774360" imgH="241200" progId="Equation.DSMT4">
              <p:embed/>
            </p:oleObj>
          </a:graphicData>
        </a:graphic>
      </p:graphicFrame>
      <p:graphicFrame>
        <p:nvGraphicFramePr>
          <p:cNvPr id="14339" name="Object 23"/>
          <p:cNvGraphicFramePr>
            <a:graphicFrameLocks noChangeAspect="1"/>
          </p:cNvGraphicFramePr>
          <p:nvPr/>
        </p:nvGraphicFramePr>
        <p:xfrm>
          <a:off x="7308850" y="333375"/>
          <a:ext cx="1655763" cy="863600"/>
        </p:xfrm>
        <a:graphic>
          <a:graphicData uri="http://schemas.openxmlformats.org/presentationml/2006/ole">
            <p:oleObj spid="_x0000_s14339" name="Equation" r:id="rId5" imgW="660240" imgH="419040" progId="Equation.DSMT4">
              <p:embed/>
            </p:oleObj>
          </a:graphicData>
        </a:graphic>
      </p:graphicFrame>
      <p:graphicFrame>
        <p:nvGraphicFramePr>
          <p:cNvPr id="14340" name="Object 28"/>
          <p:cNvGraphicFramePr>
            <a:graphicFrameLocks noChangeAspect="1"/>
          </p:cNvGraphicFramePr>
          <p:nvPr/>
        </p:nvGraphicFramePr>
        <p:xfrm>
          <a:off x="1547813" y="2205038"/>
          <a:ext cx="2663825" cy="576262"/>
        </p:xfrm>
        <a:graphic>
          <a:graphicData uri="http://schemas.openxmlformats.org/presentationml/2006/ole">
            <p:oleObj spid="_x0000_s14340" name="Equation" r:id="rId6" imgW="1091880" imgH="228600" progId="Equation.DSMT4">
              <p:embed/>
            </p:oleObj>
          </a:graphicData>
        </a:graphic>
      </p:graphicFrame>
      <p:graphicFrame>
        <p:nvGraphicFramePr>
          <p:cNvPr id="14341" name="Object 33"/>
          <p:cNvGraphicFramePr>
            <a:graphicFrameLocks noChangeAspect="1"/>
          </p:cNvGraphicFramePr>
          <p:nvPr/>
        </p:nvGraphicFramePr>
        <p:xfrm>
          <a:off x="3779838" y="2708275"/>
          <a:ext cx="3095625" cy="576263"/>
        </p:xfrm>
        <a:graphic>
          <a:graphicData uri="http://schemas.openxmlformats.org/presentationml/2006/ole">
            <p:oleObj spid="_x0000_s14341" name="Equation" r:id="rId7" imgW="1346040" imgH="253800" progId="Equation.DSMT4">
              <p:embed/>
            </p:oleObj>
          </a:graphicData>
        </a:graphic>
      </p:graphicFrame>
      <p:graphicFrame>
        <p:nvGraphicFramePr>
          <p:cNvPr id="14342" name="Object 38"/>
          <p:cNvGraphicFramePr>
            <a:graphicFrameLocks noChangeAspect="1"/>
          </p:cNvGraphicFramePr>
          <p:nvPr/>
        </p:nvGraphicFramePr>
        <p:xfrm>
          <a:off x="5580063" y="3716338"/>
          <a:ext cx="1944687" cy="792162"/>
        </p:xfrm>
        <a:graphic>
          <a:graphicData uri="http://schemas.openxmlformats.org/presentationml/2006/ole">
            <p:oleObj spid="_x0000_s14342" name="Equation" r:id="rId8" imgW="647640" imgH="419040" progId="Equation.DSMT4">
              <p:embed/>
            </p:oleObj>
          </a:graphicData>
        </a:graphic>
      </p:graphicFrame>
      <p:graphicFrame>
        <p:nvGraphicFramePr>
          <p:cNvPr id="14343" name="Object 43"/>
          <p:cNvGraphicFramePr>
            <a:graphicFrameLocks noChangeAspect="1"/>
          </p:cNvGraphicFramePr>
          <p:nvPr/>
        </p:nvGraphicFramePr>
        <p:xfrm>
          <a:off x="900113" y="4221163"/>
          <a:ext cx="2374900" cy="863600"/>
        </p:xfrm>
        <a:graphic>
          <a:graphicData uri="http://schemas.openxmlformats.org/presentationml/2006/ole">
            <p:oleObj spid="_x0000_s14343" name="Equation" r:id="rId9" imgW="952200" imgH="419040" progId="Equation.DSMT4">
              <p:embed/>
            </p:oleObj>
          </a:graphicData>
        </a:graphic>
      </p:graphicFrame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27A77-224A-43BD-A50B-004B7DF93D40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sp>
        <p:nvSpPr>
          <p:cNvPr id="12" name="Dátum helye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EF2D3B-C1C0-4FD5-B128-5D050986EAFE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  <p:graphicFrame>
        <p:nvGraphicFramePr>
          <p:cNvPr id="14344" name="Object 12"/>
          <p:cNvGraphicFramePr>
            <a:graphicFrameLocks noChangeAspect="1"/>
          </p:cNvGraphicFramePr>
          <p:nvPr/>
        </p:nvGraphicFramePr>
        <p:xfrm>
          <a:off x="785813" y="642938"/>
          <a:ext cx="1630362" cy="376237"/>
        </p:xfrm>
        <a:graphic>
          <a:graphicData uri="http://schemas.openxmlformats.org/presentationml/2006/ole">
            <p:oleObj spid="_x0000_s14344" name="Equation" r:id="rId10" imgW="1320480" imgH="304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6250"/>
            <a:ext cx="8785225" cy="5545138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Könnyen gyárthatunk az előzőhöz hasonló egyenleteket! Az alábbiakban oldjunk meg még egy ilyen típusút!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mtClean="0"/>
              <a:t>4. feladat: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mtClean="0"/>
              <a:t> Oldjuk meg a valós számok halmazán a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mtClean="0"/>
              <a:t> egyenletet!</a:t>
            </a:r>
          </a:p>
        </p:txBody>
      </p:sp>
      <p:graphicFrame>
        <p:nvGraphicFramePr>
          <p:cNvPr id="15362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2268538" y="3429000"/>
          <a:ext cx="4087812" cy="993775"/>
        </p:xfrm>
        <a:graphic>
          <a:graphicData uri="http://schemas.openxmlformats.org/presentationml/2006/ole">
            <p:oleObj spid="_x0000_s15362" name="Equation" r:id="rId4" imgW="939600" imgH="228600" progId="Equation.DSMT4">
              <p:embed/>
            </p:oleObj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23390-2A8C-4EF9-BD72-F21BB2351F0B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8A6901-ECCA-4769-94F8-039B103F5B10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400" smtClean="0"/>
              <a:t>      </a:t>
            </a:r>
            <a:r>
              <a:rPr lang="hu-HU" u="sng" smtClean="0"/>
              <a:t>Megoldás:</a:t>
            </a:r>
            <a:r>
              <a:rPr lang="hu-HU" smtClean="0"/>
              <a:t>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mtClean="0"/>
              <a:t>Az                                                    függvény</a:t>
            </a:r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mtClean="0"/>
              <a:t>   nyilván kölcsönösen egyértelmű, így létezik inverze. Könnyen belátható, hogy ez a </a:t>
            </a:r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mtClean="0"/>
              <a:t>                                                                  </a:t>
            </a:r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mtClean="0"/>
              <a:t>    függvény, hisz                                                   </a:t>
            </a:r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mtClean="0"/>
          </a:p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mtClean="0"/>
              <a:t>     valamint                                                                      </a:t>
            </a:r>
          </a:p>
          <a:p>
            <a:pPr eaLnBrk="1" hangingPunct="1">
              <a:lnSpc>
                <a:spcPct val="19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mtClean="0"/>
          </a:p>
        </p:txBody>
      </p:sp>
      <p:graphicFrame>
        <p:nvGraphicFramePr>
          <p:cNvPr id="16386" name="Object 13"/>
          <p:cNvGraphicFramePr>
            <a:graphicFrameLocks noChangeAspect="1"/>
          </p:cNvGraphicFramePr>
          <p:nvPr>
            <p:ph sz="quarter" idx="2"/>
          </p:nvPr>
        </p:nvGraphicFramePr>
        <p:xfrm>
          <a:off x="1555750" y="2428875"/>
          <a:ext cx="4859338" cy="744538"/>
        </p:xfrm>
        <a:graphic>
          <a:graphicData uri="http://schemas.openxmlformats.org/presentationml/2006/ole">
            <p:oleObj spid="_x0000_s16386" name="Equation" r:id="rId4" imgW="1574640" imgH="241200" progId="Equation.DSMT4">
              <p:embed/>
            </p:oleObj>
          </a:graphicData>
        </a:graphic>
      </p:graphicFrame>
      <p:graphicFrame>
        <p:nvGraphicFramePr>
          <p:cNvPr id="16387" name="Object 10"/>
          <p:cNvGraphicFramePr>
            <a:graphicFrameLocks noChangeAspect="1"/>
          </p:cNvGraphicFramePr>
          <p:nvPr/>
        </p:nvGraphicFramePr>
        <p:xfrm>
          <a:off x="1258888" y="549275"/>
          <a:ext cx="4968875" cy="696913"/>
        </p:xfrm>
        <a:graphic>
          <a:graphicData uri="http://schemas.openxmlformats.org/presentationml/2006/ole">
            <p:oleObj spid="_x0000_s16387" name="Equation" r:id="rId5" imgW="1523880" imgH="228600" progId="Equation.DSMT4">
              <p:embed/>
            </p:oleObj>
          </a:graphicData>
        </a:graphic>
      </p:graphicFrame>
      <p:graphicFrame>
        <p:nvGraphicFramePr>
          <p:cNvPr id="16388" name="Object 19"/>
          <p:cNvGraphicFramePr>
            <a:graphicFrameLocks noChangeAspect="1"/>
          </p:cNvGraphicFramePr>
          <p:nvPr>
            <p:ph sz="quarter" idx="3"/>
          </p:nvPr>
        </p:nvGraphicFramePr>
        <p:xfrm>
          <a:off x="2843213" y="3933825"/>
          <a:ext cx="3168650" cy="576263"/>
        </p:xfrm>
        <a:graphic>
          <a:graphicData uri="http://schemas.openxmlformats.org/presentationml/2006/ole">
            <p:oleObj spid="_x0000_s16388" name="Equation" r:id="rId6" imgW="1143000" imgH="241200" progId="Equation.DSMT4">
              <p:embed/>
            </p:oleObj>
          </a:graphicData>
        </a:graphic>
      </p:graphicFrame>
      <p:graphicFrame>
        <p:nvGraphicFramePr>
          <p:cNvPr id="16389" name="Object 22"/>
          <p:cNvGraphicFramePr>
            <a:graphicFrameLocks noChangeAspect="1"/>
          </p:cNvGraphicFramePr>
          <p:nvPr/>
        </p:nvGraphicFramePr>
        <p:xfrm>
          <a:off x="1331913" y="5373688"/>
          <a:ext cx="6840537" cy="990600"/>
        </p:xfrm>
        <a:graphic>
          <a:graphicData uri="http://schemas.openxmlformats.org/presentationml/2006/ole">
            <p:oleObj spid="_x0000_s16389" name="Equation" r:id="rId7" imgW="2527200" imgH="342720" progId="Equation.DSMT4">
              <p:embed/>
            </p:oleObj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39469-A56C-432D-9272-02BB4306D5A8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CEB459-1B87-4D9A-980D-3C67F8CBFE67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333375"/>
            <a:ext cx="8435975" cy="6191250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dirty="0" smtClean="0"/>
              <a:t>Az eddig jól működő gondolatmenet alapján az </a:t>
            </a:r>
            <a:r>
              <a:rPr lang="hu-HU" sz="2800" i="1" dirty="0" smtClean="0">
                <a:solidFill>
                  <a:srgbClr val="FFFF00"/>
                </a:solidFill>
              </a:rPr>
              <a:t>f</a:t>
            </a:r>
            <a:r>
              <a:rPr lang="hu-HU" sz="2800" dirty="0" smtClean="0">
                <a:solidFill>
                  <a:srgbClr val="FFFF00"/>
                </a:solidFill>
              </a:rPr>
              <a:t> és </a:t>
            </a:r>
            <a:r>
              <a:rPr lang="hu-HU" sz="2800" i="1" dirty="0" smtClean="0">
                <a:solidFill>
                  <a:srgbClr val="FFFF00"/>
                </a:solidFill>
              </a:rPr>
              <a:t>g</a:t>
            </a:r>
            <a:r>
              <a:rPr lang="hu-HU" sz="2800" dirty="0" smtClean="0">
                <a:solidFill>
                  <a:srgbClr val="FFFF00"/>
                </a:solidFill>
              </a:rPr>
              <a:t> függvény grafikonja csak az y=x egyenesen metszheti egymást,</a:t>
            </a:r>
            <a:r>
              <a:rPr lang="hu-HU" sz="2800" dirty="0" smtClean="0">
                <a:solidFill>
                  <a:srgbClr val="CC0000"/>
                </a:solidFill>
              </a:rPr>
              <a:t> </a:t>
            </a:r>
            <a:r>
              <a:rPr lang="hu-HU" sz="2800" dirty="0" smtClean="0"/>
              <a:t>így a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dirty="0" smtClean="0"/>
              <a:t>   egyenlethez jutunk.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dirty="0" smtClean="0"/>
              <a:t>Ezt átrendezve és szorzattá alakítva kapjuk az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dirty="0" smtClean="0"/>
              <a:t>    egyenletet, melynek csak az </a:t>
            </a:r>
            <a:r>
              <a:rPr lang="hu-HU" sz="2800" i="1" dirty="0" smtClean="0"/>
              <a:t>x</a:t>
            </a:r>
            <a:r>
              <a:rPr lang="hu-HU" sz="2800" dirty="0" smtClean="0"/>
              <a:t>=1 a megoldása.</a:t>
            </a:r>
          </a:p>
        </p:txBody>
      </p:sp>
      <p:graphicFrame>
        <p:nvGraphicFramePr>
          <p:cNvPr id="17410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2843213" y="1989138"/>
          <a:ext cx="2808287" cy="917575"/>
        </p:xfrm>
        <a:graphic>
          <a:graphicData uri="http://schemas.openxmlformats.org/presentationml/2006/ole">
            <p:oleObj spid="_x0000_s17410" name="Equation" r:id="rId4" imgW="622080" imgH="203040" progId="Equation.DSMT4">
              <p:embed/>
            </p:oleObj>
          </a:graphicData>
        </a:graphic>
      </p:graphicFrame>
      <p:graphicFrame>
        <p:nvGraphicFramePr>
          <p:cNvPr id="17411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2627313" y="4508500"/>
          <a:ext cx="4465637" cy="736600"/>
        </p:xfrm>
        <a:graphic>
          <a:graphicData uri="http://schemas.openxmlformats.org/presentationml/2006/ole">
            <p:oleObj spid="_x0000_s17411" name="Equation" r:id="rId5" imgW="1358640" imgH="279360" progId="Equation.DSMT4">
              <p:embed/>
            </p:oleObj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5E713-B75E-4640-8D8B-A541AE5CFD9A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B6D6AE3-AC2A-46C6-BE6B-4EF5591056C6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8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341438"/>
            <a:ext cx="3538537" cy="48180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   Úgy tűnik, a grafikon továbbra is igazolja a megoldásban alkalmazott gondolatmenetet.</a:t>
            </a:r>
          </a:p>
        </p:txBody>
      </p:sp>
      <p:pic>
        <p:nvPicPr>
          <p:cNvPr id="67587" name="Picture 13" descr="Ábra4előadá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1341438"/>
            <a:ext cx="5003800" cy="489585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95F9B-9AC9-420E-8C39-C207D1C26E2E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D09E82-4F65-431C-85A7-AAD85F1D57A6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6250"/>
            <a:ext cx="8642350" cy="63817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Az előző feladatban szereplő </a:t>
            </a:r>
            <a:r>
              <a:rPr lang="hu-HU" sz="2800" i="1" smtClean="0"/>
              <a:t>f</a:t>
            </a:r>
            <a:r>
              <a:rPr lang="hu-HU" sz="2800" smtClean="0"/>
              <a:t> függvényből kiindulva foglalkozzunk az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u-HU" sz="2800" smtClean="0"/>
              <a:t>       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u-HU" sz="2800" smtClean="0"/>
              <a:t>    függvénnyel, ahol </a:t>
            </a:r>
            <a:r>
              <a:rPr lang="hu-HU" sz="2800" i="1" smtClean="0"/>
              <a:t>c</a:t>
            </a:r>
            <a:r>
              <a:rPr lang="hu-HU" sz="2800" smtClean="0"/>
              <a:t> nemnegatív valós paraméter! 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800" smtClean="0"/>
              <a:t>    Ez a függvény bármely </a:t>
            </a:r>
            <a:r>
              <a:rPr lang="hu-HU" sz="2800" i="1" smtClean="0"/>
              <a:t>c</a:t>
            </a:r>
            <a:r>
              <a:rPr lang="hu-HU" sz="2800" smtClean="0"/>
              <a:t> esetén kölcsönösen egyértelmű, tehát létezik inverze.  Adjuk meg ezt az inverz függvényt!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u-HU" sz="2800" smtClean="0"/>
              <a:t> 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042988" y="2133600"/>
          <a:ext cx="6624637" cy="874713"/>
        </p:xfrm>
        <a:graphic>
          <a:graphicData uri="http://schemas.openxmlformats.org/presentationml/2006/ole">
            <p:oleObj spid="_x0000_s18434" name="Equation" r:id="rId4" imgW="1726920" imgH="241200" progId="Equation.DSMT4">
              <p:embed/>
            </p:oleObj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8A230-34A3-480C-A9AB-96171038D722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F0C94E3-443F-4B8E-A32F-C412582AE7EF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8964613" cy="6742113"/>
          </a:xfrm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hu-HU" sz="2400" dirty="0" smtClean="0"/>
              <a:t>Fejezzük ki az                                  egyenletből az </a:t>
            </a:r>
            <a:r>
              <a:rPr lang="hu-HU" sz="2400" i="1" dirty="0" smtClean="0"/>
              <a:t>x</a:t>
            </a:r>
            <a:r>
              <a:rPr lang="hu-HU" sz="2400" dirty="0" smtClean="0"/>
              <a:t>-et! Ekkor az                                       egyenlethez jutunk. Ebben cseréljük fel az x-et és az y-t, így megkapjuk az          függvény inverzének a hozzárendelési szabályát. Tehát az inverz függvény az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endParaRPr lang="hu-HU" sz="2400" dirty="0" smtClean="0"/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hu-HU" sz="2400" dirty="0" smtClean="0"/>
              <a:t>     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hu-HU" sz="2400" dirty="0" smtClean="0"/>
              <a:t>      függvény.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627313" y="260350"/>
          <a:ext cx="2374900" cy="585788"/>
        </p:xfrm>
        <a:graphic>
          <a:graphicData uri="http://schemas.openxmlformats.org/presentationml/2006/ole">
            <p:oleObj spid="_x0000_s19458" name="Equation" r:id="rId4" imgW="927000" imgH="228600" progId="Equation.DSMT4">
              <p:embed/>
            </p:oleObj>
          </a:graphicData>
        </a:graphic>
      </p:graphicFrame>
      <p:graphicFrame>
        <p:nvGraphicFramePr>
          <p:cNvPr id="19459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1116013" y="908050"/>
          <a:ext cx="2447925" cy="690563"/>
        </p:xfrm>
        <a:graphic>
          <a:graphicData uri="http://schemas.openxmlformats.org/presentationml/2006/ole">
            <p:oleObj spid="_x0000_s19459" name="Equation" r:id="rId5" imgW="901440" imgH="253800" progId="Equation.DSMT4">
              <p:embed/>
            </p:oleObj>
          </a:graphicData>
        </a:graphic>
      </p:graphicFrame>
      <p:graphicFrame>
        <p:nvGraphicFramePr>
          <p:cNvPr id="19460" name="Object 10"/>
          <p:cNvGraphicFramePr>
            <a:graphicFrameLocks noChangeAspect="1"/>
          </p:cNvGraphicFramePr>
          <p:nvPr/>
        </p:nvGraphicFramePr>
        <p:xfrm>
          <a:off x="7164388" y="1557338"/>
          <a:ext cx="514350" cy="720725"/>
        </p:xfrm>
        <a:graphic>
          <a:graphicData uri="http://schemas.openxmlformats.org/presentationml/2006/ole">
            <p:oleObj spid="_x0000_s19460" name="Equation" r:id="rId6" imgW="164880" imgH="228600" progId="Equation.DSMT4">
              <p:embed/>
            </p:oleObj>
          </a:graphicData>
        </a:graphic>
      </p:graphicFrame>
      <p:graphicFrame>
        <p:nvGraphicFramePr>
          <p:cNvPr id="19461" name="Object 12"/>
          <p:cNvGraphicFramePr>
            <a:graphicFrameLocks noChangeAspect="1"/>
          </p:cNvGraphicFramePr>
          <p:nvPr/>
        </p:nvGraphicFramePr>
        <p:xfrm>
          <a:off x="827088" y="4076700"/>
          <a:ext cx="7273925" cy="865188"/>
        </p:xfrm>
        <a:graphic>
          <a:graphicData uri="http://schemas.openxmlformats.org/presentationml/2006/ole">
            <p:oleObj spid="_x0000_s19461" name="Equation" r:id="rId7" imgW="1765080" imgH="253800" progId="Equation.DSMT4">
              <p:embed/>
            </p:oleObj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352EC-08B7-426A-BC64-95F5D8DC0140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FC4DBC-CCFF-4B26-92FD-79F67C831B14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Az első két alkalommal a feladatra lényegében nagyon hasonló megoldást közöltek, melyek közül az egyik az alábbi volt: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03478-637B-490B-8BC6-6A4314EF330C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1402DD-B519-4EA8-B9DF-8524A7A404CE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052513"/>
            <a:ext cx="8229600" cy="4087812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Ábrázoljuk néhány </a:t>
            </a:r>
            <a:r>
              <a:rPr lang="hu-HU" i="1" smtClean="0"/>
              <a:t>c </a:t>
            </a:r>
            <a:r>
              <a:rPr lang="hu-HU" smtClean="0"/>
              <a:t>érték</a:t>
            </a:r>
            <a:r>
              <a:rPr lang="hu-HU" i="1" smtClean="0"/>
              <a:t> </a:t>
            </a:r>
            <a:r>
              <a:rPr lang="hu-HU" smtClean="0"/>
              <a:t>esetén az</a:t>
            </a:r>
            <a:br>
              <a:rPr lang="hu-HU" smtClean="0"/>
            </a:b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függvényt és inverzét! 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>
            <p:ph idx="1"/>
          </p:nvPr>
        </p:nvGraphicFramePr>
        <p:xfrm>
          <a:off x="3924300" y="2924175"/>
          <a:ext cx="823913" cy="1081088"/>
        </p:xfrm>
        <a:graphic>
          <a:graphicData uri="http://schemas.openxmlformats.org/presentationml/2006/ole">
            <p:oleObj spid="_x0000_s20482" name="Equation" r:id="rId4" imgW="164880" imgH="228600" progId="Equation.DSMT4">
              <p:embed/>
            </p:oleObj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602BC-BC57-43DE-8A43-4CCB25B12161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C949A4A-90C8-4F7B-B6B1-B567FA5CB858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200" smtClean="0"/>
              <a:t>A </a:t>
            </a:r>
            <a:r>
              <a:rPr lang="hu-HU" sz="3200" i="1" smtClean="0"/>
              <a:t>c</a:t>
            </a:r>
            <a:r>
              <a:rPr lang="hu-HU" sz="3200" smtClean="0"/>
              <a:t>=0 esetet már láttuk, legyen </a:t>
            </a:r>
            <a:r>
              <a:rPr lang="hu-HU" sz="3200" i="1" smtClean="0"/>
              <a:t>c</a:t>
            </a:r>
            <a:r>
              <a:rPr lang="hu-HU" sz="3200" smtClean="0"/>
              <a:t>=0,5!</a:t>
            </a:r>
          </a:p>
        </p:txBody>
      </p:sp>
      <p:pic>
        <p:nvPicPr>
          <p:cNvPr id="68611" name="Picture 6" descr="Ábra5előadá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125538"/>
            <a:ext cx="7345362" cy="5589587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1E1D1-CB4D-4B13-A7D6-A7E27CB21A10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F2FA36-9901-4597-808A-5C3B9AFE2A19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smtClean="0"/>
              <a:t>C=0,8</a:t>
            </a:r>
          </a:p>
        </p:txBody>
      </p:sp>
      <p:pic>
        <p:nvPicPr>
          <p:cNvPr id="69635" name="Picture 6" descr="Ábra6előadá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692150"/>
            <a:ext cx="8353425" cy="616585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8F6D0-0CAD-4779-A186-51F9C36F9584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C6F7C2-3D32-4647-92A0-C2B0F3FB20F3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smtClean="0"/>
              <a:t>C=1</a:t>
            </a:r>
          </a:p>
        </p:txBody>
      </p:sp>
      <p:pic>
        <p:nvPicPr>
          <p:cNvPr id="70659" name="Picture 8" descr="Ábra7előadá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908050"/>
            <a:ext cx="8064500" cy="594995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1A177-B5D3-404D-AC29-E13369D2EDDF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AC0EC3-D1AF-48FC-8883-37C12765E83E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8075613" cy="3384550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A grafikon alapján kijelenthetjük, hogy az</a:t>
            </a:r>
          </a:p>
          <a:p>
            <a:pPr eaLnBrk="1" hangingPunct="1">
              <a:defRPr/>
            </a:pPr>
            <a:endParaRPr lang="hu-HU" sz="2800" smtClean="0"/>
          </a:p>
          <a:p>
            <a:pPr eaLnBrk="1" hangingPunct="1"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   egyenletnek öt  valós megoldása van, melyek közül négyhez tartozó metszéspont nincs rajta  az </a:t>
            </a:r>
            <a:r>
              <a:rPr lang="hu-HU" sz="2800" i="1" smtClean="0"/>
              <a:t>y=x </a:t>
            </a:r>
            <a:r>
              <a:rPr lang="hu-HU" sz="2800" smtClean="0"/>
              <a:t>egyenesen.</a:t>
            </a:r>
            <a:r>
              <a:rPr lang="hu-HU" sz="2800" i="1" smtClean="0"/>
              <a:t> </a:t>
            </a:r>
            <a:endParaRPr lang="hu-HU" sz="2800" smtClean="0"/>
          </a:p>
        </p:txBody>
      </p:sp>
      <p:graphicFrame>
        <p:nvGraphicFramePr>
          <p:cNvPr id="21506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2051050" y="2205038"/>
          <a:ext cx="3671888" cy="719137"/>
        </p:xfrm>
        <a:graphic>
          <a:graphicData uri="http://schemas.openxmlformats.org/presentationml/2006/ole">
            <p:oleObj spid="_x0000_s21506" name="Equation" r:id="rId4" imgW="1434960" imgH="279360" progId="Equation.DSMT4">
              <p:embed/>
            </p:oleObj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0E180-E5C8-4805-80F5-3D24BD9323AE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352514-9459-4F32-A820-8B4BAB4791D6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03937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Tehát </a:t>
            </a:r>
            <a:r>
              <a:rPr lang="hu-HU" dirty="0" smtClean="0">
                <a:solidFill>
                  <a:srgbClr val="FFFF00"/>
                </a:solidFill>
              </a:rPr>
              <a:t>hibás</a:t>
            </a:r>
            <a:r>
              <a:rPr lang="hu-HU" dirty="0" smtClean="0"/>
              <a:t> az az állítás, hogy </a:t>
            </a:r>
            <a:r>
              <a:rPr lang="hu-HU" dirty="0" smtClean="0">
                <a:solidFill>
                  <a:srgbClr val="FFFF00"/>
                </a:solidFill>
              </a:rPr>
              <a:t>ha egy invertálható függvény és inverzének a képe metszi egymást, akkor a metszéspont az </a:t>
            </a:r>
            <a:r>
              <a:rPr lang="hu-HU" i="1" dirty="0" smtClean="0">
                <a:solidFill>
                  <a:srgbClr val="FFFF00"/>
                </a:solidFill>
              </a:rPr>
              <a:t>y=x</a:t>
            </a:r>
            <a:r>
              <a:rPr lang="hu-HU" dirty="0" smtClean="0">
                <a:solidFill>
                  <a:srgbClr val="FFFF00"/>
                </a:solidFill>
              </a:rPr>
              <a:t> egyenesen van!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DDB58-44CE-4434-9EA6-4A521F1BB9F7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958844-57EF-4D5B-992F-A50DFE1859C9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865812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OLDJUK MEG AZ ELŐZŐ EGYENLETET!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67C575-CA38-425F-A5FA-8C308D9D607B}" type="datetime8">
              <a:rPr lang="hu-HU" smtClean="0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22ABB-D44B-4EA8-A501-3F403575B5D5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9036050" cy="66690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u-HU" sz="1800" smtClean="0"/>
              <a:t>     </a:t>
            </a:r>
            <a:r>
              <a:rPr lang="hu-HU" sz="1800" u="sng" smtClean="0"/>
              <a:t>Megoldás:</a:t>
            </a: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smtClean="0"/>
              <a:t> </a:t>
            </a:r>
            <a:r>
              <a:rPr lang="hu-HU" sz="2000" smtClean="0"/>
              <a:t>Legyen </a:t>
            </a:r>
            <a:r>
              <a:rPr lang="hu-HU" sz="2000" i="1" smtClean="0"/>
              <a:t>y=</a:t>
            </a:r>
            <a:r>
              <a:rPr lang="hu-HU" sz="2000" smtClean="0"/>
              <a:t>1</a:t>
            </a:r>
            <a:r>
              <a:rPr lang="hu-HU" sz="2000" i="1" smtClean="0"/>
              <a:t>-x</a:t>
            </a:r>
            <a:r>
              <a:rPr lang="hu-HU" sz="2000" smtClean="0"/>
              <a:t> ! </a:t>
            </a: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Ekkor az                                         egyenletet kapjuk melyet köbre emelve és rendezve az                                           egyenlethez jutunk.  Ennek az </a:t>
            </a:r>
            <a:r>
              <a:rPr lang="hu-HU" sz="2000" i="1" smtClean="0"/>
              <a:t>y</a:t>
            </a:r>
            <a:r>
              <a:rPr lang="hu-HU" sz="2000" smtClean="0"/>
              <a:t>=0, így az eredetinek az x=1 megoldása, ahogy azt a grafikonról is leolvashattuk. </a:t>
            </a: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Az </a:t>
            </a:r>
            <a:r>
              <a:rPr lang="hu-HU" sz="2000" i="1" smtClean="0"/>
              <a:t>y </a:t>
            </a:r>
            <a:r>
              <a:rPr lang="hu-HU" sz="2000" smtClean="0"/>
              <a:t>kiemelésével kapott                                             nyolcadfokú polinomnak az </a:t>
            </a:r>
            <a:r>
              <a:rPr lang="hu-HU" sz="2000" i="1" smtClean="0"/>
              <a:t>y</a:t>
            </a:r>
            <a:r>
              <a:rPr lang="hu-HU" sz="2000" smtClean="0"/>
              <a:t>=-1 gyöke, hisz az együtthatók váltakozó előjelű összege 0. </a:t>
            </a: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Ebből kapjuk az eredeti egyenlet, grafikonról is leolvasható, másik egész gyökét az </a:t>
            </a:r>
            <a:r>
              <a:rPr lang="hu-HU" sz="2000" i="1" smtClean="0"/>
              <a:t>x</a:t>
            </a:r>
            <a:r>
              <a:rPr lang="hu-HU" sz="2000" smtClean="0"/>
              <a:t>=2-t. 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619250" y="1377950"/>
          <a:ext cx="2592388" cy="538163"/>
        </p:xfrm>
        <a:graphic>
          <a:graphicData uri="http://schemas.openxmlformats.org/presentationml/2006/ole">
            <p:oleObj spid="_x0000_s22530" name="Equation" r:id="rId4" imgW="914400" imgH="253800" progId="Equation.DSMT4">
              <p:embed/>
            </p:oleObj>
          </a:graphicData>
        </a:graphic>
      </p:graphicFrame>
      <p:graphicFrame>
        <p:nvGraphicFramePr>
          <p:cNvPr id="22531" name="Object 12"/>
          <p:cNvGraphicFramePr>
            <a:graphicFrameLocks noChangeAspect="1"/>
          </p:cNvGraphicFramePr>
          <p:nvPr/>
        </p:nvGraphicFramePr>
        <p:xfrm>
          <a:off x="2411413" y="1963738"/>
          <a:ext cx="2665412" cy="457200"/>
        </p:xfrm>
        <a:graphic>
          <a:graphicData uri="http://schemas.openxmlformats.org/presentationml/2006/ole">
            <p:oleObj spid="_x0000_s22531" name="Equation" r:id="rId5" imgW="1358640" imgH="228600" progId="Equation.DSMT4">
              <p:embed/>
            </p:oleObj>
          </a:graphicData>
        </a:graphic>
      </p:graphicFrame>
      <p:graphicFrame>
        <p:nvGraphicFramePr>
          <p:cNvPr id="22532" name="Object 14"/>
          <p:cNvGraphicFramePr>
            <a:graphicFrameLocks noChangeAspect="1"/>
          </p:cNvGraphicFramePr>
          <p:nvPr>
            <p:ph sz="quarter" idx="3"/>
          </p:nvPr>
        </p:nvGraphicFramePr>
        <p:xfrm>
          <a:off x="3708400" y="3644900"/>
          <a:ext cx="2447925" cy="490538"/>
        </p:xfrm>
        <a:graphic>
          <a:graphicData uri="http://schemas.openxmlformats.org/presentationml/2006/ole">
            <p:oleObj spid="_x0000_s22532" name="Equation" r:id="rId6" imgW="1091880" imgH="228600" progId="Equation.DSMT4">
              <p:embed/>
            </p:oleObj>
          </a:graphicData>
        </a:graphic>
      </p:graphicFrame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C009-8423-4832-A72A-F0DCBEEB0749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  <p:sp>
        <p:nvSpPr>
          <p:cNvPr id="8" name="Dátum hely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1D1EE0-76B2-43BF-B3A2-15DACD4AD01B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8893175" cy="65976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smtClean="0"/>
              <a:t>Folytatás 1: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Az előzőek alapján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u-HU" sz="2000" i="1" smtClean="0"/>
              <a:t>                                </a:t>
            </a:r>
            <a:r>
              <a:rPr lang="hu-HU" sz="2400" i="1" smtClean="0"/>
              <a:t>y</a:t>
            </a:r>
            <a:r>
              <a:rPr lang="hu-HU" sz="2400" smtClean="0"/>
              <a:t>+1|</a:t>
            </a:r>
            <a:r>
              <a:rPr lang="hu-HU" sz="2000" smtClean="0"/>
              <a:t>                                            ,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u-HU" sz="2000" smtClean="0"/>
              <a:t>    a hányadospolinomot a Horner-féle elrendezés segítségével könnyedén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u-HU" sz="2000" smtClean="0"/>
              <a:t>     meghatározhatjuk. 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Így kapjuk, hogy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hu-HU" sz="200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u-HU" sz="2000" smtClean="0"/>
              <a:t>                                                                                                            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Mivel a két grafikon metszi egymást az y=x egyenesen, ezért az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u-HU" sz="2000" smtClean="0"/>
              <a:t>                                       egyenlet valós gyöke, megoldása az eredeti egyenletnek is. </a:t>
            </a:r>
          </a:p>
        </p:txBody>
      </p:sp>
      <p:graphicFrame>
        <p:nvGraphicFramePr>
          <p:cNvPr id="23554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3203575" y="1125538"/>
          <a:ext cx="2736850" cy="571500"/>
        </p:xfrm>
        <a:graphic>
          <a:graphicData uri="http://schemas.openxmlformats.org/presentationml/2006/ole">
            <p:oleObj spid="_x0000_s23554" name="Equation" r:id="rId4" imgW="1091880" imgH="228600" progId="Equation.DSMT4">
              <p:embed/>
            </p:oleObj>
          </a:graphicData>
        </a:graphic>
      </p:graphicFrame>
      <p:graphicFrame>
        <p:nvGraphicFramePr>
          <p:cNvPr id="23555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539750" y="3429000"/>
          <a:ext cx="8424863" cy="539750"/>
        </p:xfrm>
        <a:graphic>
          <a:graphicData uri="http://schemas.openxmlformats.org/presentationml/2006/ole">
            <p:oleObj spid="_x0000_s23555" name="Equation" r:id="rId5" imgW="3936960" imgH="228600" progId="Equation.DSMT4">
              <p:embed/>
            </p:oleObj>
          </a:graphicData>
        </a:graphic>
      </p:graphicFrame>
      <p:graphicFrame>
        <p:nvGraphicFramePr>
          <p:cNvPr id="23556" name="Object 16"/>
          <p:cNvGraphicFramePr>
            <a:graphicFrameLocks noChangeAspect="1"/>
          </p:cNvGraphicFramePr>
          <p:nvPr/>
        </p:nvGraphicFramePr>
        <p:xfrm>
          <a:off x="539750" y="4797425"/>
          <a:ext cx="2447925" cy="490538"/>
        </p:xfrm>
        <a:graphic>
          <a:graphicData uri="http://schemas.openxmlformats.org/presentationml/2006/ole">
            <p:oleObj spid="_x0000_s23556" name="Equation" r:id="rId6" imgW="914400" imgH="228600" progId="Equation.DSMT4">
              <p:embed/>
            </p:oleObj>
          </a:graphicData>
        </a:graphic>
      </p:graphicFrame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166D3-DB21-4243-89E7-66C6A3A6BAC8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  <p:sp>
        <p:nvSpPr>
          <p:cNvPr id="8" name="Dátum hely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D16A6D-CA9C-4726-9511-84C8A32E2212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smtClean="0"/>
              <a:t>Folytatás 2: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Az előző egyenletet átírva y-ra azt kapjuk, hogy az                                  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smtClean="0"/>
              <a:t>     egyenlet valós megoldása, gyöke a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smtClean="0"/>
              <a:t>     hetedfokú polinomnak is. 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Ez alapján azt várjuk, hogy 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smtClean="0"/>
              <a:t>                             |                                                                                               ,                                                                    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smtClean="0"/>
              <a:t>    ami teljesül is, mint arról polinomosztással meggyőződhetünk, hisz a 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smtClean="0"/>
              <a:t>    hányadospolinom                                             . 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Tehát a feladatot visszavezettük az                                   és az                                                                    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smtClean="0"/>
              <a:t>                                               egyenletek megoldására. 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Ebből meghatározhatjuk a még hiányzó három valós megoldást. 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smtClean="0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372225" y="549275"/>
          <a:ext cx="2376488" cy="555625"/>
        </p:xfrm>
        <a:graphic>
          <a:graphicData uri="http://schemas.openxmlformats.org/presentationml/2006/ole">
            <p:oleObj spid="_x0000_s24578" name="Equation" r:id="rId4" imgW="825480" imgH="228600" progId="Equation.DSMT4">
              <p:embed/>
            </p:oleObj>
          </a:graphicData>
        </a:graphic>
      </p:graphicFrame>
      <p:graphicFrame>
        <p:nvGraphicFramePr>
          <p:cNvPr id="24579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611188" y="1628775"/>
          <a:ext cx="6696075" cy="492125"/>
        </p:xfrm>
        <a:graphic>
          <a:graphicData uri="http://schemas.openxmlformats.org/presentationml/2006/ole">
            <p:oleObj spid="_x0000_s24579" name="Equation" r:id="rId5" imgW="2273040" imgH="228600" progId="Equation.DSMT4">
              <p:embed/>
            </p:oleObj>
          </a:graphicData>
        </a:graphic>
      </p:graphicFrame>
      <p:graphicFrame>
        <p:nvGraphicFramePr>
          <p:cNvPr id="24580" name="Object 10"/>
          <p:cNvGraphicFramePr>
            <a:graphicFrameLocks noChangeAspect="1"/>
          </p:cNvGraphicFramePr>
          <p:nvPr/>
        </p:nvGraphicFramePr>
        <p:xfrm>
          <a:off x="323850" y="3141663"/>
          <a:ext cx="1728788" cy="504825"/>
        </p:xfrm>
        <a:graphic>
          <a:graphicData uri="http://schemas.openxmlformats.org/presentationml/2006/ole">
            <p:oleObj spid="_x0000_s24580" name="Equation" r:id="rId6" imgW="596880" imgH="228600" progId="Equation.DSMT4">
              <p:embed/>
            </p:oleObj>
          </a:graphicData>
        </a:graphic>
      </p:graphicFrame>
      <p:graphicFrame>
        <p:nvGraphicFramePr>
          <p:cNvPr id="24581" name="Object 11"/>
          <p:cNvGraphicFramePr>
            <a:graphicFrameLocks noChangeAspect="1"/>
          </p:cNvGraphicFramePr>
          <p:nvPr/>
        </p:nvGraphicFramePr>
        <p:xfrm>
          <a:off x="2339975" y="3141663"/>
          <a:ext cx="6516688" cy="466725"/>
        </p:xfrm>
        <a:graphic>
          <a:graphicData uri="http://schemas.openxmlformats.org/presentationml/2006/ole">
            <p:oleObj spid="_x0000_s24581" name="Equation" r:id="rId7" imgW="2273040" imgH="228600" progId="Equation.DSMT4">
              <p:embed/>
            </p:oleObj>
          </a:graphicData>
        </a:graphic>
      </p:graphicFrame>
      <p:graphicFrame>
        <p:nvGraphicFramePr>
          <p:cNvPr id="24582" name="Object 12"/>
          <p:cNvGraphicFramePr>
            <a:graphicFrameLocks noChangeAspect="1"/>
          </p:cNvGraphicFramePr>
          <p:nvPr/>
        </p:nvGraphicFramePr>
        <p:xfrm>
          <a:off x="2771775" y="4221163"/>
          <a:ext cx="2663825" cy="420687"/>
        </p:xfrm>
        <a:graphic>
          <a:graphicData uri="http://schemas.openxmlformats.org/presentationml/2006/ole">
            <p:oleObj spid="_x0000_s24582" name="Equation" r:id="rId8" imgW="965160" imgH="228600" progId="Equation.DSMT4">
              <p:embed/>
            </p:oleObj>
          </a:graphicData>
        </a:graphic>
      </p:graphicFrame>
      <p:graphicFrame>
        <p:nvGraphicFramePr>
          <p:cNvPr id="24583" name="Object 13"/>
          <p:cNvGraphicFramePr>
            <a:graphicFrameLocks noChangeAspect="1"/>
          </p:cNvGraphicFramePr>
          <p:nvPr/>
        </p:nvGraphicFramePr>
        <p:xfrm>
          <a:off x="4643438" y="4724400"/>
          <a:ext cx="1871662" cy="438150"/>
        </p:xfrm>
        <a:graphic>
          <a:graphicData uri="http://schemas.openxmlformats.org/presentationml/2006/ole">
            <p:oleObj spid="_x0000_s24583" name="Equation" r:id="rId9" imgW="825480" imgH="228600" progId="Equation.DSMT4">
              <p:embed/>
            </p:oleObj>
          </a:graphicData>
        </a:graphic>
      </p:graphicFrame>
      <p:graphicFrame>
        <p:nvGraphicFramePr>
          <p:cNvPr id="24584" name="Object 14"/>
          <p:cNvGraphicFramePr>
            <a:graphicFrameLocks noChangeAspect="1"/>
          </p:cNvGraphicFramePr>
          <p:nvPr/>
        </p:nvGraphicFramePr>
        <p:xfrm>
          <a:off x="323850" y="5300663"/>
          <a:ext cx="2871788" cy="401637"/>
        </p:xfrm>
        <a:graphic>
          <a:graphicData uri="http://schemas.openxmlformats.org/presentationml/2006/ole">
            <p:oleObj spid="_x0000_s24584" name="Equation" r:id="rId10" imgW="1193760" imgH="228600" progId="Equation.DSMT4">
              <p:embed/>
            </p:oleObj>
          </a:graphicData>
        </a:graphic>
      </p:graphicFrame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97B24-EBE4-4DA2-B6CE-FD77388C98C0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  <p:sp>
        <p:nvSpPr>
          <p:cNvPr id="12" name="Dátum helye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53F9ED-7B49-4727-9C48-00D67A89987D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913"/>
            <a:ext cx="8362950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u-HU" sz="1800" dirty="0" smtClean="0"/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/>
              <a:t>Nézzük a jobboldali függvényt, ennek egyenlete: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hu-HU" sz="200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/>
              <a:t>Ezt </a:t>
            </a:r>
            <a:r>
              <a:rPr lang="hu-HU" sz="2000" i="1" dirty="0" smtClean="0"/>
              <a:t>x</a:t>
            </a:r>
            <a:r>
              <a:rPr lang="hu-HU" sz="2000" dirty="0" smtClean="0"/>
              <a:t>-re rendezve                               adódik.</a:t>
            </a:r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dirty="0" smtClean="0"/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rgbClr val="FFFF00"/>
                </a:solidFill>
              </a:rPr>
              <a:t>Látható tehát, ha az egyik oldalt az </a:t>
            </a:r>
            <a:r>
              <a:rPr lang="hu-HU" sz="2000" i="1" dirty="0" smtClean="0">
                <a:solidFill>
                  <a:srgbClr val="FFFF00"/>
                </a:solidFill>
              </a:rPr>
              <a:t>x</a:t>
            </a:r>
            <a:r>
              <a:rPr lang="hu-HU" sz="2000" dirty="0" smtClean="0">
                <a:solidFill>
                  <a:srgbClr val="FFFF00"/>
                </a:solidFill>
              </a:rPr>
              <a:t> függvényének tekintjük, akkor a másik oldal az előbbi inverz függvénye.</a:t>
            </a:r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rgbClr val="FFFF00"/>
                </a:solidFill>
              </a:rPr>
              <a:t>A két függvény képe egymás tükörképe az </a:t>
            </a:r>
            <a:r>
              <a:rPr lang="hu-HU" sz="2000" i="1" dirty="0" smtClean="0">
                <a:solidFill>
                  <a:srgbClr val="FFFF00"/>
                </a:solidFill>
              </a:rPr>
              <a:t>y=x</a:t>
            </a:r>
            <a:r>
              <a:rPr lang="hu-HU" sz="2000" dirty="0" smtClean="0">
                <a:solidFill>
                  <a:srgbClr val="FFFF00"/>
                </a:solidFill>
              </a:rPr>
              <a:t> egyenesre nézve, ezért metszéspontjaik az </a:t>
            </a:r>
            <a:r>
              <a:rPr lang="hu-HU" sz="2000" i="1" dirty="0" smtClean="0">
                <a:solidFill>
                  <a:srgbClr val="FFFF00"/>
                </a:solidFill>
              </a:rPr>
              <a:t>y=x </a:t>
            </a:r>
            <a:r>
              <a:rPr lang="hu-HU" sz="2000" dirty="0" smtClean="0">
                <a:solidFill>
                  <a:srgbClr val="FFFF00"/>
                </a:solidFill>
              </a:rPr>
              <a:t>egyenesen vannak.</a:t>
            </a:r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dirty="0" smtClean="0"/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/>
              <a:t>Így elegendő az                                    egyenletet megoldani.</a:t>
            </a:r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dirty="0" smtClean="0"/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dirty="0" smtClean="0"/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/>
              <a:t>A rendezés utáni                                                   egyenlet baloldalának szorzatalakja  (</a:t>
            </a:r>
            <a:r>
              <a:rPr lang="hu-HU" sz="2000" i="1" dirty="0" smtClean="0"/>
              <a:t>x</a:t>
            </a:r>
            <a:r>
              <a:rPr lang="hu-HU" sz="2000" dirty="0" smtClean="0"/>
              <a:t>-1) (</a:t>
            </a:r>
            <a:r>
              <a:rPr lang="hu-HU" sz="2000" i="1" dirty="0" smtClean="0"/>
              <a:t>x</a:t>
            </a:r>
            <a:r>
              <a:rPr lang="hu-HU" sz="2000" dirty="0" smtClean="0"/>
              <a:t>-2) (</a:t>
            </a:r>
            <a:r>
              <a:rPr lang="hu-HU" sz="2000" i="1" dirty="0" smtClean="0"/>
              <a:t>x</a:t>
            </a:r>
            <a:r>
              <a:rPr lang="hu-HU" sz="2000" dirty="0" smtClean="0"/>
              <a:t>-3)=0. </a:t>
            </a:r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dirty="0" smtClean="0"/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/>
              <a:t>Ez alapján az egyenlet megoldásai az 1, 2, 3 számok. Melyek igazzá is teszik az eredeti egyenlőséget.</a:t>
            </a:r>
          </a:p>
        </p:txBody>
      </p:sp>
      <p:graphicFrame>
        <p:nvGraphicFramePr>
          <p:cNvPr id="3074" name="Rectangle 21"/>
          <p:cNvGraphicFramePr>
            <a:graphicFrameLocks/>
          </p:cNvGraphicFramePr>
          <p:nvPr>
            <p:ph sz="quarter" idx="3"/>
          </p:nvPr>
        </p:nvGraphicFramePr>
        <p:xfrm>
          <a:off x="5024438" y="3941763"/>
          <a:ext cx="3284537" cy="2189162"/>
        </p:xfrm>
        <a:graphic>
          <a:graphicData uri="http://schemas.openxmlformats.org/presentationml/2006/ole">
            <p:oleObj spid="_x0000_s3074" name="Equation" r:id="rId4" imgW="0" imgH="0" progId="Equation.DSMT4">
              <p:embed/>
            </p:oleObj>
          </a:graphicData>
        </a:graphic>
      </p:graphicFrame>
      <p:graphicFrame>
        <p:nvGraphicFramePr>
          <p:cNvPr id="3075" name="Rectangle 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5" name="Equation" r:id="rId5" imgW="0" imgH="0" progId="Equation.DSMT4">
              <p:embed/>
            </p:oleObj>
          </a:graphicData>
        </a:graphic>
      </p:graphicFrame>
      <p:graphicFrame>
        <p:nvGraphicFramePr>
          <p:cNvPr id="3076" name="Rectangle 1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6" name="Equation" r:id="rId6" imgW="0" imgH="0" progId="Equation.DSMT4">
              <p:embed/>
            </p:oleObj>
          </a:graphicData>
        </a:graphic>
      </p:graphicFrame>
      <p:graphicFrame>
        <p:nvGraphicFramePr>
          <p:cNvPr id="3077" name="Object 19"/>
          <p:cNvGraphicFramePr>
            <a:graphicFrameLocks noChangeAspect="1"/>
          </p:cNvGraphicFramePr>
          <p:nvPr/>
        </p:nvGraphicFramePr>
        <p:xfrm>
          <a:off x="6443663" y="188913"/>
          <a:ext cx="1944687" cy="1008062"/>
        </p:xfrm>
        <a:graphic>
          <a:graphicData uri="http://schemas.openxmlformats.org/presentationml/2006/ole">
            <p:oleObj spid="_x0000_s3077" name="Equation" r:id="rId7" imgW="838080" imgH="444240" progId="Equation.DSMT4">
              <p:embed/>
            </p:oleObj>
          </a:graphicData>
        </a:graphic>
      </p:graphicFrame>
      <p:graphicFrame>
        <p:nvGraphicFramePr>
          <p:cNvPr id="3078" name="Object 25"/>
          <p:cNvGraphicFramePr>
            <a:graphicFrameLocks noChangeAspect="1"/>
          </p:cNvGraphicFramePr>
          <p:nvPr/>
        </p:nvGraphicFramePr>
        <p:xfrm>
          <a:off x="2987675" y="3357563"/>
          <a:ext cx="2159000" cy="935037"/>
        </p:xfrm>
        <a:graphic>
          <a:graphicData uri="http://schemas.openxmlformats.org/presentationml/2006/ole">
            <p:oleObj spid="_x0000_s3078" name="Equation" r:id="rId8" imgW="812520" imgH="419040" progId="Equation.DSMT4">
              <p:embed/>
            </p:oleObj>
          </a:graphicData>
        </a:graphic>
      </p:graphicFrame>
      <p:graphicFrame>
        <p:nvGraphicFramePr>
          <p:cNvPr id="3079" name="Rectangle 2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9" name="Equation" r:id="rId9" imgW="0" imgH="0" progId="Equation.DSMT4">
              <p:embed/>
            </p:oleObj>
          </a:graphicData>
        </a:graphic>
      </p:graphicFrame>
      <p:graphicFrame>
        <p:nvGraphicFramePr>
          <p:cNvPr id="3080" name="Object 27"/>
          <p:cNvGraphicFramePr>
            <a:graphicFrameLocks noChangeAspect="1"/>
          </p:cNvGraphicFramePr>
          <p:nvPr/>
        </p:nvGraphicFramePr>
        <p:xfrm>
          <a:off x="3779838" y="4581525"/>
          <a:ext cx="3168650" cy="503238"/>
        </p:xfrm>
        <a:graphic>
          <a:graphicData uri="http://schemas.openxmlformats.org/presentationml/2006/ole">
            <p:oleObj spid="_x0000_s3080" name="Equation" r:id="rId10" imgW="1307880" imgH="203040" progId="Equation.DSMT4">
              <p:embed/>
            </p:oleObj>
          </a:graphicData>
        </a:graphic>
      </p:graphicFrame>
      <p:graphicFrame>
        <p:nvGraphicFramePr>
          <p:cNvPr id="3081" name="Object 32"/>
          <p:cNvGraphicFramePr>
            <a:graphicFrameLocks noChangeAspect="1"/>
          </p:cNvGraphicFramePr>
          <p:nvPr/>
        </p:nvGraphicFramePr>
        <p:xfrm>
          <a:off x="3132138" y="908050"/>
          <a:ext cx="1727200" cy="1008063"/>
        </p:xfrm>
        <a:graphic>
          <a:graphicData uri="http://schemas.openxmlformats.org/presentationml/2006/ole">
            <p:oleObj spid="_x0000_s3081" name="Equation" r:id="rId11" imgW="799920" imgH="444240" progId="Equation.DSMT4">
              <p:embed/>
            </p:oleObj>
          </a:graphicData>
        </a:graphic>
      </p:graphicFrame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374AF-9080-4D22-BB33-99124B3EDCE0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13" name="Dátum helye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84BBFA5-41D0-4C7E-B6F3-04856372F2EA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773238"/>
            <a:ext cx="8229600" cy="3024187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A továbbiakban foglalkozzunk a középiskolában is tanított, klasszikus inverz kapcsolattal!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04F8B-BF94-45E2-AEC9-E9310193F114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251B81-5AC3-4828-880E-1A03ACF6330D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771525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5. feladat: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   Mely egytől különböző pozitív valós </a:t>
            </a:r>
            <a:r>
              <a:rPr lang="hu-HU" sz="2800" i="1" smtClean="0"/>
              <a:t>a</a:t>
            </a:r>
            <a:r>
              <a:rPr lang="hu-HU" sz="2800" smtClean="0"/>
              <a:t> esetén van legalább egy valós megoldása az alábbi egyenletnek?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smtClean="0"/>
          </a:p>
        </p:txBody>
      </p:sp>
      <p:graphicFrame>
        <p:nvGraphicFramePr>
          <p:cNvPr id="25602" name="Rectangle 4"/>
          <p:cNvGraphicFramePr>
            <a:graphicFrameLocks/>
          </p:cNvGraphicFramePr>
          <p:nvPr>
            <p:ph sz="quarter" idx="2"/>
          </p:nvPr>
        </p:nvGraphicFramePr>
        <p:xfrm>
          <a:off x="5024438" y="1600200"/>
          <a:ext cx="3284537" cy="2189163"/>
        </p:xfrm>
        <a:graphic>
          <a:graphicData uri="http://schemas.openxmlformats.org/presentationml/2006/ole">
            <p:oleObj spid="_x0000_s25602" name="Equation" r:id="rId4" imgW="0" imgH="0" progId="Equation.DSMT4">
              <p:embed/>
            </p:oleObj>
          </a:graphicData>
        </a:graphic>
      </p:graphicFrame>
      <p:graphicFrame>
        <p:nvGraphicFramePr>
          <p:cNvPr id="25603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2195513" y="3500438"/>
          <a:ext cx="3673475" cy="1246187"/>
        </p:xfrm>
        <a:graphic>
          <a:graphicData uri="http://schemas.openxmlformats.org/presentationml/2006/ole">
            <p:oleObj spid="_x0000_s25603" name="Equation" r:id="rId5" imgW="711000" imgH="241200" progId="Equation.DSMT4">
              <p:embed/>
            </p:oleObj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203C3-EAAE-43D4-8C52-795E3C7B696B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F3B711-AD23-4FC8-ADBC-0848D9E1A131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     </a:t>
            </a:r>
            <a:r>
              <a:rPr lang="hu-HU" sz="2000" u="sng" dirty="0" smtClean="0"/>
              <a:t>Megoldás: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/>
              <a:t>Látható, hogy a feladat ekvivalens azzal a kérdéssel, hogy mely egytől különböző pozitív valós </a:t>
            </a:r>
            <a:r>
              <a:rPr lang="hu-HU" sz="2000" i="1" dirty="0" smtClean="0"/>
              <a:t>a</a:t>
            </a:r>
            <a:r>
              <a:rPr lang="hu-HU" sz="2000" dirty="0" smtClean="0"/>
              <a:t> esetén van legalább egy közös pontja az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                                                és 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       függvény grafikonjának.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00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/>
              <a:t>Az előzőek alapján azt már </a:t>
            </a:r>
            <a:r>
              <a:rPr lang="hu-HU" sz="2000" dirty="0" smtClean="0">
                <a:solidFill>
                  <a:srgbClr val="FFFF00"/>
                </a:solidFill>
              </a:rPr>
              <a:t>nem mondhatjuk, hogy ha van közös pontjuk, akkor az biztosan rajta van az y=x egyenesen</a:t>
            </a:r>
            <a:r>
              <a:rPr lang="hu-HU" sz="2000" dirty="0" smtClean="0"/>
              <a:t>. Azt viszont igen, hogy </a:t>
            </a:r>
            <a:r>
              <a:rPr lang="hu-HU" sz="2000" dirty="0" smtClean="0">
                <a:solidFill>
                  <a:srgbClr val="FFFF00"/>
                </a:solidFill>
              </a:rPr>
              <a:t>ha van közös pontjuk, akkor azok között biztosan van olyan, amelyik az </a:t>
            </a:r>
            <a:r>
              <a:rPr lang="hu-HU" sz="2000" i="1" dirty="0" smtClean="0">
                <a:solidFill>
                  <a:srgbClr val="FFFF00"/>
                </a:solidFill>
              </a:rPr>
              <a:t>y=x</a:t>
            </a:r>
            <a:r>
              <a:rPr lang="hu-HU" sz="2000" dirty="0" smtClean="0">
                <a:solidFill>
                  <a:srgbClr val="FFFF00"/>
                </a:solidFill>
              </a:rPr>
              <a:t> egyenesen van</a:t>
            </a:r>
            <a:r>
              <a:rPr lang="hu-HU" sz="2000" dirty="0" smtClean="0"/>
              <a:t>, hisz az </a:t>
            </a:r>
            <a:r>
              <a:rPr lang="hu-HU" sz="2000" i="1" dirty="0" smtClean="0"/>
              <a:t>f</a:t>
            </a:r>
            <a:r>
              <a:rPr lang="hu-HU" sz="2000" dirty="0" smtClean="0"/>
              <a:t> és </a:t>
            </a:r>
            <a:r>
              <a:rPr lang="hu-HU" sz="2000" i="1" dirty="0" smtClean="0"/>
              <a:t>g</a:t>
            </a:r>
            <a:r>
              <a:rPr lang="hu-HU" sz="2000" dirty="0" smtClean="0"/>
              <a:t> függvény folytonos az értelmezési tartományán.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/>
              <a:t>Az nyilván való, hogy ha 0&lt;</a:t>
            </a:r>
            <a:r>
              <a:rPr lang="hu-HU" sz="2000" i="1" dirty="0" smtClean="0"/>
              <a:t>a</a:t>
            </a:r>
            <a:r>
              <a:rPr lang="hu-HU" sz="2000" dirty="0" smtClean="0"/>
              <a:t>&lt;1, akkor a két grafikon metszi egymást.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/>
              <a:t>Legyen </a:t>
            </a:r>
            <a:r>
              <a:rPr lang="hu-HU" sz="2000" i="1" dirty="0" smtClean="0"/>
              <a:t>a</a:t>
            </a:r>
            <a:r>
              <a:rPr lang="hu-HU" sz="2000" dirty="0" smtClean="0"/>
              <a:t>&gt;1! Ábrázoljuk </a:t>
            </a:r>
            <a:r>
              <a:rPr lang="hu-HU" sz="2000" i="1" dirty="0" smtClean="0"/>
              <a:t>a</a:t>
            </a:r>
            <a:r>
              <a:rPr lang="hu-HU" sz="2000" dirty="0" smtClean="0"/>
              <a:t>=10 illetve </a:t>
            </a:r>
            <a:r>
              <a:rPr lang="hu-HU" sz="2000" i="1" dirty="0" smtClean="0"/>
              <a:t>a=</a:t>
            </a:r>
            <a:r>
              <a:rPr lang="hu-HU" sz="2000" dirty="0" smtClean="0"/>
              <a:t>1,3 esetén a függvényeket!</a:t>
            </a:r>
          </a:p>
        </p:txBody>
      </p:sp>
      <p:graphicFrame>
        <p:nvGraphicFramePr>
          <p:cNvPr id="26626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179388" y="1268413"/>
          <a:ext cx="2879725" cy="528637"/>
        </p:xfrm>
        <a:graphic>
          <a:graphicData uri="http://schemas.openxmlformats.org/presentationml/2006/ole">
            <p:oleObj spid="_x0000_s26626" name="Equation" r:id="rId4" imgW="1244520" imgH="228600" progId="Equation.DSMT4">
              <p:embed/>
            </p:oleObj>
          </a:graphicData>
        </a:graphic>
      </p:graphicFrame>
      <p:graphicFrame>
        <p:nvGraphicFramePr>
          <p:cNvPr id="26627" name="Object 16"/>
          <p:cNvGraphicFramePr>
            <a:graphicFrameLocks noChangeAspect="1"/>
          </p:cNvGraphicFramePr>
          <p:nvPr/>
        </p:nvGraphicFramePr>
        <p:xfrm>
          <a:off x="4572000" y="1268413"/>
          <a:ext cx="4248150" cy="444500"/>
        </p:xfrm>
        <a:graphic>
          <a:graphicData uri="http://schemas.openxmlformats.org/presentationml/2006/ole">
            <p:oleObj spid="_x0000_s26627" name="Equation" r:id="rId5" imgW="1460160" imgH="241200" progId="Equation.DSMT4">
              <p:embed/>
            </p:oleObj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AF761-7C9C-46B9-933C-83B6DD345FD8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0CECF8C-CFB5-414F-8300-A61B6E8B438F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smtClean="0"/>
              <a:t>Az </a:t>
            </a:r>
            <a:r>
              <a:rPr lang="hu-HU" sz="2800" i="1" smtClean="0"/>
              <a:t>y</a:t>
            </a:r>
            <a:r>
              <a:rPr lang="hu-HU" sz="2800" smtClean="0"/>
              <a:t>=</a:t>
            </a:r>
            <a:r>
              <a:rPr lang="hu-HU" sz="2800" i="1" smtClean="0"/>
              <a:t>x</a:t>
            </a:r>
            <a:r>
              <a:rPr lang="hu-HU" sz="2800" smtClean="0"/>
              <a:t> egyenes elválasztja a két grafikont </a:t>
            </a:r>
            <a:r>
              <a:rPr lang="hu-HU" sz="2800" i="1" smtClean="0"/>
              <a:t>a</a:t>
            </a:r>
            <a:r>
              <a:rPr lang="hu-HU" sz="2800" smtClean="0"/>
              <a:t>=10 esetén.</a:t>
            </a:r>
          </a:p>
        </p:txBody>
      </p:sp>
      <p:pic>
        <p:nvPicPr>
          <p:cNvPr id="74755" name="Picture 10" descr="Ábra16előadá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052513"/>
            <a:ext cx="7920038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41946-2138-47AD-A174-A4D280E750A8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614C9F-5C16-483C-BEB9-BF87758D4D18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smtClean="0"/>
              <a:t>Az y=x egyenes belemetsz a grafikonokba a=1,3 esetén.</a:t>
            </a:r>
          </a:p>
        </p:txBody>
      </p:sp>
      <p:pic>
        <p:nvPicPr>
          <p:cNvPr id="75779" name="Picture 7" descr="Ábra17előadá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052513"/>
            <a:ext cx="7775575" cy="547211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13A8F-947D-4C8C-BA06-AFF333A8C444}" type="slidenum">
              <a:rPr lang="hu-HU" smtClean="0"/>
              <a:pPr>
                <a:defRPr/>
              </a:pPr>
              <a:t>44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19F0FB-8F94-4279-AFB2-B86DBF872BE5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404813"/>
            <a:ext cx="8928100" cy="5832475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mtClean="0"/>
              <a:t>Az előző ábrák alapján és mivel a </a:t>
            </a:r>
            <a:r>
              <a:rPr lang="hu-HU" i="1" smtClean="0"/>
              <a:t>g</a:t>
            </a:r>
            <a:r>
              <a:rPr lang="hu-HU" smtClean="0"/>
              <a:t> függvény konkáv, a következőt állíthatjuk.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mtClean="0"/>
              <a:t>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mtClean="0"/>
              <a:t>Az f és g függvény grafikonjának </a:t>
            </a:r>
            <a:r>
              <a:rPr lang="hu-HU" i="1" smtClean="0"/>
              <a:t>a</a:t>
            </a:r>
            <a:r>
              <a:rPr lang="hu-HU" smtClean="0"/>
              <a:t>&gt;1esetén akkor és csak akkor van közös pontja, ha a </a:t>
            </a:r>
            <a:r>
              <a:rPr lang="hu-HU" i="1" smtClean="0"/>
              <a:t>g </a:t>
            </a:r>
            <a:r>
              <a:rPr lang="hu-HU" smtClean="0"/>
              <a:t>grafikonjának az y=x egyenessel párhuzamos érintője az y tengelyt a nemnegatív tartományban metszi.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mtClean="0"/>
              <a:t>Határozzuk meg az érintő egyenletét!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1580A-66D3-48E7-A3AA-E8EA4C57BF6A}" type="slidenum">
              <a:rPr lang="hu-HU" smtClean="0"/>
              <a:pPr>
                <a:defRPr/>
              </a:pPr>
              <a:t>45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F5EB88-0B73-4E9E-8064-EFC8B9038280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913"/>
            <a:ext cx="8507413" cy="648017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Mivel az érintő meredeksége 1 és                                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hu-HU" sz="2800" smtClean="0"/>
              <a:t>     ezért az érintési pont </a:t>
            </a:r>
            <a:r>
              <a:rPr lang="hu-HU" sz="2800" i="1" smtClean="0"/>
              <a:t>x </a:t>
            </a:r>
            <a:r>
              <a:rPr lang="hu-HU" sz="2800" smtClean="0"/>
              <a:t>koordinátája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Így az érintési pont az                                        pont. Az </a:t>
            </a:r>
            <a:r>
              <a:rPr lang="hu-HU" sz="2800" i="1" smtClean="0"/>
              <a:t>y</a:t>
            </a:r>
            <a:r>
              <a:rPr lang="hu-HU" sz="2800" smtClean="0"/>
              <a:t> koordinátából látszik, hogy ez a pont csak </a:t>
            </a:r>
            <a:r>
              <a:rPr lang="hu-HU" sz="2800" i="1" smtClean="0"/>
              <a:t>a</a:t>
            </a:r>
            <a:r>
              <a:rPr lang="hu-HU" sz="2800" smtClean="0"/>
              <a:t>&gt;1 esetén létezik. 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800" smtClean="0"/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endParaRPr lang="hu-HU" sz="2000" smtClean="0"/>
          </a:p>
        </p:txBody>
      </p:sp>
      <p:graphicFrame>
        <p:nvGraphicFramePr>
          <p:cNvPr id="27650" name="Object 13"/>
          <p:cNvGraphicFramePr>
            <a:graphicFrameLocks noChangeAspect="1"/>
          </p:cNvGraphicFramePr>
          <p:nvPr>
            <p:ph sz="quarter" idx="2"/>
          </p:nvPr>
        </p:nvGraphicFramePr>
        <p:xfrm>
          <a:off x="1258888" y="2133600"/>
          <a:ext cx="3025775" cy="1079500"/>
        </p:xfrm>
        <a:graphic>
          <a:graphicData uri="http://schemas.openxmlformats.org/presentationml/2006/ole">
            <p:oleObj spid="_x0000_s27650" name="Equation" r:id="rId4" imgW="520560" imgH="393480" progId="Equation.DSMT4">
              <p:embed/>
            </p:oleObj>
          </a:graphicData>
        </a:graphic>
      </p:graphicFrame>
      <p:graphicFrame>
        <p:nvGraphicFramePr>
          <p:cNvPr id="27651" name="Object 10"/>
          <p:cNvGraphicFramePr>
            <a:graphicFrameLocks noChangeAspect="1"/>
          </p:cNvGraphicFramePr>
          <p:nvPr/>
        </p:nvGraphicFramePr>
        <p:xfrm>
          <a:off x="6443663" y="333375"/>
          <a:ext cx="2376487" cy="968375"/>
        </p:xfrm>
        <a:graphic>
          <a:graphicData uri="http://schemas.openxmlformats.org/presentationml/2006/ole">
            <p:oleObj spid="_x0000_s27651" name="Equation" r:id="rId5" imgW="927000" imgH="393480" progId="Equation.DSMT4">
              <p:embed/>
            </p:oleObj>
          </a:graphicData>
        </a:graphic>
      </p:graphicFrame>
      <p:graphicFrame>
        <p:nvGraphicFramePr>
          <p:cNvPr id="27652" name="Object 19"/>
          <p:cNvGraphicFramePr>
            <a:graphicFrameLocks noChangeAspect="1"/>
          </p:cNvGraphicFramePr>
          <p:nvPr/>
        </p:nvGraphicFramePr>
        <p:xfrm>
          <a:off x="4643438" y="3141663"/>
          <a:ext cx="3313112" cy="1008062"/>
        </p:xfrm>
        <a:graphic>
          <a:graphicData uri="http://schemas.openxmlformats.org/presentationml/2006/ole">
            <p:oleObj spid="_x0000_s27652" name="Equation" r:id="rId6" imgW="1168200" imgH="431640" progId="Equation.DSMT4">
              <p:embed/>
            </p:oleObj>
          </a:graphicData>
        </a:graphic>
      </p:graphicFrame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3B732-0B91-4C12-8119-896DC874632E}" type="slidenum">
              <a:rPr lang="hu-HU" smtClean="0"/>
              <a:pPr>
                <a:defRPr/>
              </a:pPr>
              <a:t>46</a:t>
            </a:fld>
            <a:endParaRPr lang="hu-HU"/>
          </a:p>
        </p:txBody>
      </p:sp>
      <p:sp>
        <p:nvSpPr>
          <p:cNvPr id="8" name="Dátum hely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45F7AFF-8CA7-4F67-AFE5-4CB41CF1EAED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20713"/>
            <a:ext cx="8435975" cy="5510212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Az érintő egyenlete: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Tehát az </a:t>
            </a:r>
            <a:r>
              <a:rPr lang="hu-HU" sz="2800" i="1" smtClean="0"/>
              <a:t>f</a:t>
            </a:r>
            <a:r>
              <a:rPr lang="hu-HU" sz="2800" smtClean="0"/>
              <a:t> és </a:t>
            </a:r>
            <a:r>
              <a:rPr lang="hu-HU" sz="2800" i="1" smtClean="0"/>
              <a:t>g </a:t>
            </a:r>
            <a:r>
              <a:rPr lang="hu-HU" sz="2800" smtClean="0"/>
              <a:t>grafikonjának akkor és csak akkor van közös pontja, ha 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908175" y="1484313"/>
          <a:ext cx="4968875" cy="936625"/>
        </p:xfrm>
        <a:graphic>
          <a:graphicData uri="http://schemas.openxmlformats.org/presentationml/2006/ole">
            <p:oleObj spid="_x0000_s28674" name="Equation" r:id="rId4" imgW="1409400" imgH="393480" progId="Equation.DSMT4">
              <p:embed/>
            </p:oleObj>
          </a:graphicData>
        </a:graphic>
      </p:graphicFrame>
      <p:graphicFrame>
        <p:nvGraphicFramePr>
          <p:cNvPr id="28675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900113" y="4365625"/>
          <a:ext cx="7056437" cy="1173163"/>
        </p:xfrm>
        <a:graphic>
          <a:graphicData uri="http://schemas.openxmlformats.org/presentationml/2006/ole">
            <p:oleObj spid="_x0000_s28675" name="Equation" r:id="rId5" imgW="2489040" imgH="419040" progId="Equation.DSMT4">
              <p:embed/>
            </p:oleObj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13EE8-036C-45BC-9E6D-52A6DAFB0E23}" type="slidenum">
              <a:rPr lang="hu-HU" smtClean="0"/>
              <a:pPr>
                <a:defRPr/>
              </a:pPr>
              <a:t>47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22A582-EBEA-4064-A4F7-D31A26E097B3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8964612" cy="6264275"/>
          </a:xfrm>
        </p:spPr>
        <p:txBody>
          <a:bodyPr/>
          <a:lstStyle/>
          <a:p>
            <a:pPr eaLnBrk="1" hangingPunct="1">
              <a:lnSpc>
                <a:spcPct val="17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Ezt végigszorozva a negatív  –l</a:t>
            </a:r>
            <a:r>
              <a:rPr lang="hu-HU" sz="2800" i="1" smtClean="0"/>
              <a:t>na -</a:t>
            </a:r>
            <a:r>
              <a:rPr lang="hu-HU" sz="2800" smtClean="0"/>
              <a:t>val a</a:t>
            </a:r>
            <a:r>
              <a:rPr lang="hu-HU" sz="2800" i="1" smtClean="0"/>
              <a:t> </a:t>
            </a:r>
          </a:p>
          <a:p>
            <a:pPr eaLnBrk="1" hangingPunct="1">
              <a:lnSpc>
                <a:spcPct val="17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800" i="1" smtClean="0"/>
          </a:p>
          <a:p>
            <a:pPr eaLnBrk="1" hangingPunct="1">
              <a:lnSpc>
                <a:spcPct val="175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800" smtClean="0"/>
              <a:t>    egyenlőtlenséghez jutunk. Felhasználva, hogy </a:t>
            </a:r>
            <a:r>
              <a:rPr lang="hu-HU" sz="2800" i="1" smtClean="0"/>
              <a:t>e</a:t>
            </a:r>
            <a:r>
              <a:rPr lang="hu-HU" sz="2800" smtClean="0"/>
              <a:t>&gt;1, kapjuk , hogy </a:t>
            </a:r>
          </a:p>
          <a:p>
            <a:pPr eaLnBrk="1" hangingPunct="1">
              <a:lnSpc>
                <a:spcPct val="17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800" smtClean="0"/>
          </a:p>
          <a:p>
            <a:pPr eaLnBrk="1" hangingPunct="1">
              <a:lnSpc>
                <a:spcPct val="17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800" smtClean="0"/>
          </a:p>
          <a:p>
            <a:pPr eaLnBrk="1" hangingPunct="1">
              <a:lnSpc>
                <a:spcPct val="17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800" smtClean="0"/>
          </a:p>
          <a:p>
            <a:pPr eaLnBrk="1" hangingPunct="1">
              <a:lnSpc>
                <a:spcPct val="17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800" smtClean="0"/>
          </a:p>
          <a:p>
            <a:pPr eaLnBrk="1" hangingPunct="1">
              <a:lnSpc>
                <a:spcPct val="17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800" smtClean="0"/>
          </a:p>
          <a:p>
            <a:pPr eaLnBrk="1" hangingPunct="1">
              <a:lnSpc>
                <a:spcPct val="17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800" smtClean="0"/>
          </a:p>
          <a:p>
            <a:pPr eaLnBrk="1" hangingPunct="1">
              <a:lnSpc>
                <a:spcPct val="17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800" smtClean="0"/>
          </a:p>
        </p:txBody>
      </p:sp>
      <p:graphicFrame>
        <p:nvGraphicFramePr>
          <p:cNvPr id="29698" name="Object 16"/>
          <p:cNvGraphicFramePr>
            <a:graphicFrameLocks noChangeAspect="1"/>
          </p:cNvGraphicFramePr>
          <p:nvPr>
            <p:ph sz="quarter" idx="3"/>
          </p:nvPr>
        </p:nvGraphicFramePr>
        <p:xfrm>
          <a:off x="3348038" y="2781300"/>
          <a:ext cx="3211512" cy="3887788"/>
        </p:xfrm>
        <a:graphic>
          <a:graphicData uri="http://schemas.openxmlformats.org/presentationml/2006/ole">
            <p:oleObj spid="_x0000_s29698" name="Equation" r:id="rId4" imgW="825480" imgH="1473120" progId="Equation.DSMT4">
              <p:embed/>
            </p:oleObj>
          </a:graphicData>
        </a:graphic>
      </p:graphicFrame>
      <p:graphicFrame>
        <p:nvGraphicFramePr>
          <p:cNvPr id="29699" name="Object 10"/>
          <p:cNvGraphicFramePr>
            <a:graphicFrameLocks noChangeAspect="1"/>
          </p:cNvGraphicFramePr>
          <p:nvPr/>
        </p:nvGraphicFramePr>
        <p:xfrm>
          <a:off x="2843213" y="1125538"/>
          <a:ext cx="2592387" cy="939800"/>
        </p:xfrm>
        <a:graphic>
          <a:graphicData uri="http://schemas.openxmlformats.org/presentationml/2006/ole">
            <p:oleObj spid="_x0000_s29699" name="Equation" r:id="rId5" imgW="825480" imgH="253800" progId="Equation.DSMT4">
              <p:embed/>
            </p:oleObj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5B54B-E3D5-41E3-A987-E2D7EE2435BA}" type="slidenum">
              <a:rPr lang="hu-HU" smtClean="0"/>
              <a:pPr>
                <a:defRPr/>
              </a:pPr>
              <a:t>48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4C80F2-3B88-4A05-B25E-30E3A271B04B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7931150" cy="5581650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360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360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3600" smtClean="0"/>
              <a:t>Tehát a vizsgált paraméteres egyenletnek akkor és csak akkor van valós megoldása, ha</a:t>
            </a:r>
            <a:r>
              <a:rPr lang="hu-HU" sz="28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             </a:t>
            </a:r>
            <a:r>
              <a:rPr lang="hu-HU" smtClean="0"/>
              <a:t>0&lt;</a:t>
            </a:r>
            <a:r>
              <a:rPr lang="hu-HU" sz="3600" i="1" smtClean="0"/>
              <a:t>a</a:t>
            </a:r>
            <a:r>
              <a:rPr lang="hu-HU" sz="3600" smtClean="0"/>
              <a:t>&lt;1  vagy</a:t>
            </a:r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427538" y="3716338"/>
          <a:ext cx="3024187" cy="1079500"/>
        </p:xfrm>
        <a:graphic>
          <a:graphicData uri="http://schemas.openxmlformats.org/presentationml/2006/ole">
            <p:oleObj spid="_x0000_s30722" name="Equation" r:id="rId4" imgW="660240" imgH="330120" progId="Equation.DSMT4">
              <p:embed/>
            </p:oleObj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A06FC-FCE8-43DA-BA69-6007AB0C20B7}" type="slidenum">
              <a:rPr lang="hu-HU" smtClean="0"/>
              <a:pPr>
                <a:defRPr/>
              </a:pPr>
              <a:t>49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499811-0C32-424A-820A-4549F806D83A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8507413" cy="5654675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A lelkiismeretünk megnyugtatása végett ábrázoljuk az </a:t>
            </a:r>
          </a:p>
          <a:p>
            <a:pPr eaLnBrk="1" hangingPunct="1">
              <a:defRPr/>
            </a:pPr>
            <a:endParaRPr lang="hu-HU" sz="2800" smtClean="0"/>
          </a:p>
          <a:p>
            <a:pPr eaLnBrk="1" hangingPunct="1">
              <a:defRPr/>
            </a:pPr>
            <a:endParaRPr lang="hu-HU" sz="2800" smtClean="0"/>
          </a:p>
          <a:p>
            <a:pPr eaLnBrk="1" hangingPunct="1"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      és a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       függvényt!</a:t>
            </a:r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900113" y="1628775"/>
          <a:ext cx="5543550" cy="1368425"/>
        </p:xfrm>
        <a:graphic>
          <a:graphicData uri="http://schemas.openxmlformats.org/presentationml/2006/ole">
            <p:oleObj spid="_x0000_s4098" name="Equation" r:id="rId4" imgW="1765080" imgH="419040" progId="Equation.DSMT4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 noChangeAspect="1"/>
          </p:cNvGraphicFramePr>
          <p:nvPr/>
        </p:nvGraphicFramePr>
        <p:xfrm>
          <a:off x="1116013" y="3573463"/>
          <a:ext cx="6337300" cy="1584325"/>
        </p:xfrm>
        <a:graphic>
          <a:graphicData uri="http://schemas.openxmlformats.org/presentationml/2006/ole">
            <p:oleObj spid="_x0000_s4099" name="Equation" r:id="rId5" imgW="2044440" imgH="457200" progId="Equation.DSMT4">
              <p:embed/>
            </p:oleObj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5D255-736C-4EE6-BEE1-D1A3891FF514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F182A1-B789-48E9-913B-CD2DED2D9BCC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4"/>
          <p:cNvGraphicFramePr>
            <a:graphicFrameLocks noChangeAspect="1"/>
          </p:cNvGraphicFramePr>
          <p:nvPr>
            <p:ph type="title"/>
          </p:nvPr>
        </p:nvGraphicFramePr>
        <p:xfrm>
          <a:off x="2771775" y="0"/>
          <a:ext cx="2736850" cy="1295400"/>
        </p:xfrm>
        <a:graphic>
          <a:graphicData uri="http://schemas.openxmlformats.org/presentationml/2006/ole">
            <p:oleObj spid="_x0000_s31746" name="Equation" r:id="rId4" imgW="507960" imgH="330120" progId="Equation.DSMT4">
              <p:embed/>
            </p:oleObj>
          </a:graphicData>
        </a:graphic>
      </p:graphicFrame>
      <p:pic>
        <p:nvPicPr>
          <p:cNvPr id="31747" name="Picture 7" descr="Ábra9előadá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187450" y="1628775"/>
            <a:ext cx="6624638" cy="4968875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38624-00BE-478E-8BF6-41B311AD0B06}" type="slidenum">
              <a:rPr lang="hu-HU" smtClean="0"/>
              <a:pPr>
                <a:defRPr/>
              </a:pPr>
              <a:t>50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6E1734-73D2-4DF9-92EA-6FE777966C3C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35063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smtClean="0"/>
              <a:t>Az előző feladat után kézenfekvő az alábbi kérdés.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229600" cy="3457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smtClean="0"/>
              <a:t>6. feladat: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mtClean="0"/>
              <a:t>   Az 5. feladatban szereplő egyenletnek az </a:t>
            </a:r>
            <a:r>
              <a:rPr lang="hu-HU" i="1" smtClean="0"/>
              <a:t>a</a:t>
            </a:r>
            <a:r>
              <a:rPr lang="hu-HU" smtClean="0"/>
              <a:t> paraméter mely értékeinél van 1, illetve 2 valós megoldása? Van-e olyan </a:t>
            </a:r>
            <a:r>
              <a:rPr lang="hu-HU" i="1" smtClean="0"/>
              <a:t>a</a:t>
            </a:r>
            <a:r>
              <a:rPr lang="hu-HU" smtClean="0"/>
              <a:t> érték, amely esetén az egyenletnek kettőnél több valós megoldása van?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6E98C-2070-4FD9-A9F9-15DAD6342B53}" type="slidenum">
              <a:rPr lang="hu-HU" smtClean="0"/>
              <a:pPr>
                <a:defRPr/>
              </a:pPr>
              <a:t>51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82A32-AFB6-48D1-B4BB-C2CEA5D1B67E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5888"/>
            <a:ext cx="8964612" cy="6337300"/>
          </a:xfrm>
        </p:spPr>
        <p:txBody>
          <a:bodyPr/>
          <a:lstStyle/>
          <a:p>
            <a:pPr eaLnBrk="1" hangingPunct="1">
              <a:lnSpc>
                <a:spcPct val="180000"/>
              </a:lnSpc>
              <a:buFont typeface="Wingdings" pitchFamily="2" charset="2"/>
              <a:buNone/>
              <a:defRPr/>
            </a:pPr>
            <a:r>
              <a:rPr lang="hu-HU" sz="2800" smtClean="0"/>
              <a:t>   </a:t>
            </a:r>
            <a:r>
              <a:rPr lang="hu-HU" sz="2800" u="sng" smtClean="0"/>
              <a:t>Megoldás:</a:t>
            </a:r>
            <a:r>
              <a:rPr lang="hu-HU" sz="2800" smtClean="0"/>
              <a:t> 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Az előző feladatban láttuk, hogy ha                                      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hu-HU" sz="2800" smtClean="0"/>
              <a:t>                    , akkor az egyenletnek két megoldása van, ha                      , akkor egy. 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Vizsgáljuk meg a 0&lt;</a:t>
            </a:r>
            <a:r>
              <a:rPr lang="hu-HU" sz="2800" i="1" smtClean="0"/>
              <a:t>a</a:t>
            </a:r>
            <a:r>
              <a:rPr lang="hu-HU" sz="2800" smtClean="0"/>
              <a:t>&lt;1 esetet! 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Készítsünk néhány ábrát!</a:t>
            </a:r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79388" y="1989138"/>
          <a:ext cx="2159000" cy="762000"/>
        </p:xfrm>
        <a:graphic>
          <a:graphicData uri="http://schemas.openxmlformats.org/presentationml/2006/ole">
            <p:oleObj spid="_x0000_s32770" name="Equation" r:id="rId4" imgW="660240" imgH="330120" progId="Equation.DSMT4">
              <p:embed/>
            </p:oleObj>
          </a:graphicData>
        </a:graphic>
      </p:graphicFrame>
      <p:graphicFrame>
        <p:nvGraphicFramePr>
          <p:cNvPr id="32771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971550" y="2708275"/>
          <a:ext cx="1871663" cy="1066800"/>
        </p:xfrm>
        <a:graphic>
          <a:graphicData uri="http://schemas.openxmlformats.org/presentationml/2006/ole">
            <p:oleObj spid="_x0000_s32771" name="Equation" r:id="rId5" imgW="507960" imgH="330120" progId="Equation.DSMT4">
              <p:embed/>
            </p:oleObj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EC4BE-90A9-487D-9718-2B6260B17859}" type="slidenum">
              <a:rPr lang="hu-HU" smtClean="0"/>
              <a:pPr>
                <a:defRPr/>
              </a:pPr>
              <a:t>52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53F8CC-C2F0-4597-938D-F814BBF8D118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smtClean="0"/>
              <a:t>a=0,5</a:t>
            </a:r>
          </a:p>
        </p:txBody>
      </p:sp>
      <p:pic>
        <p:nvPicPr>
          <p:cNvPr id="78851" name="Picture 7" descr="Ábra10előadá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981075"/>
            <a:ext cx="8064500" cy="5876925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536DB-9937-4A5F-8E43-339ABA1B01A3}" type="slidenum">
              <a:rPr lang="hu-HU" smtClean="0"/>
              <a:pPr>
                <a:defRPr/>
              </a:pPr>
              <a:t>53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131AAC3-14EC-4DBB-8593-934DD7F704FB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smtClean="0"/>
              <a:t>a=0,25</a:t>
            </a:r>
          </a:p>
        </p:txBody>
      </p:sp>
      <p:pic>
        <p:nvPicPr>
          <p:cNvPr id="79875" name="Picture 10" descr="Ábra111előadá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125538"/>
            <a:ext cx="7993062" cy="573246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77B0B-F833-468E-9608-42BC988D2709}" type="slidenum">
              <a:rPr lang="hu-HU" smtClean="0"/>
              <a:pPr>
                <a:defRPr/>
              </a:pPr>
              <a:t>54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16A4F8-ADB3-42FE-BD1B-03D3AAA154EE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smtClean="0"/>
              <a:t>a=0,125</a:t>
            </a:r>
          </a:p>
        </p:txBody>
      </p:sp>
      <p:pic>
        <p:nvPicPr>
          <p:cNvPr id="80899" name="Picture 6" descr="Ábra12előadá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981075"/>
            <a:ext cx="8507413" cy="5761038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0A091-244D-4401-9A88-7CC7B0B60EDF}" type="slidenum">
              <a:rPr lang="hu-HU" smtClean="0"/>
              <a:pPr>
                <a:defRPr/>
              </a:pPr>
              <a:t>55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3E19BD-9282-4E09-A1AA-CC3EF12A1BDB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smtClean="0"/>
              <a:t>a=0,04</a:t>
            </a:r>
          </a:p>
        </p:txBody>
      </p:sp>
      <p:pic>
        <p:nvPicPr>
          <p:cNvPr id="81923" name="Picture 7" descr="Ábra13előadá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836613"/>
            <a:ext cx="8353425" cy="6021387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ADD8C-A651-4C68-81D4-D1360E6EF032}" type="slidenum">
              <a:rPr lang="hu-HU" smtClean="0"/>
              <a:pPr>
                <a:defRPr/>
              </a:pPr>
              <a:t>56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106627-2E89-4054-87A3-0AAFCE25C8DF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351155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Vizsgáljuk meg, hogy milyen feltételek mellett van három metszéspontja a két görbének!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27370-7ADF-4033-8F57-231F0698281E}" type="slidenum">
              <a:rPr lang="hu-HU" smtClean="0"/>
              <a:pPr>
                <a:defRPr/>
              </a:pPr>
              <a:t>57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AD39CE-4703-4A33-A668-78B31D702CF1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304925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smtClean="0"/>
              <a:t>Húzzuk be mindkét görbe érintőjét az y=x egyenesre eső</a:t>
            </a:r>
            <a:br>
              <a:rPr lang="hu-HU" sz="2400" smtClean="0"/>
            </a:br>
            <a:r>
              <a:rPr lang="hu-HU" sz="2400" smtClean="0"/>
              <a:t>P(    ;     ) pontba!</a:t>
            </a:r>
          </a:p>
        </p:txBody>
      </p:sp>
      <p:graphicFrame>
        <p:nvGraphicFramePr>
          <p:cNvPr id="33794" name="Object 7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140200" y="692150"/>
          <a:ext cx="365125" cy="504825"/>
        </p:xfrm>
        <a:graphic>
          <a:graphicData uri="http://schemas.openxmlformats.org/presentationml/2006/ole">
            <p:oleObj spid="_x0000_s33794" name="Equation" r:id="rId4" imgW="164880" imgH="228600" progId="Equation.DSMT4">
              <p:embed/>
            </p:oleObj>
          </a:graphicData>
        </a:graphic>
      </p:graphicFrame>
      <p:graphicFrame>
        <p:nvGraphicFramePr>
          <p:cNvPr id="33795" name="Object 12"/>
          <p:cNvGraphicFramePr>
            <a:graphicFrameLocks noChangeAspect="1"/>
          </p:cNvGraphicFramePr>
          <p:nvPr>
            <p:ph sz="half" idx="4294967295"/>
          </p:nvPr>
        </p:nvGraphicFramePr>
        <p:xfrm>
          <a:off x="3708400" y="692150"/>
          <a:ext cx="365125" cy="504825"/>
        </p:xfrm>
        <a:graphic>
          <a:graphicData uri="http://schemas.openxmlformats.org/presentationml/2006/ole">
            <p:oleObj spid="_x0000_s33795" name="Equation" r:id="rId5" imgW="164880" imgH="228600" progId="Equation.DSMT4">
              <p:embed/>
            </p:oleObj>
          </a:graphicData>
        </a:graphic>
      </p:graphicFrame>
      <p:pic>
        <p:nvPicPr>
          <p:cNvPr id="33797" name="Picture 16" descr="Ábra18előadá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1268413"/>
            <a:ext cx="73437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8EFC6-8575-4DA1-A1CF-C9A8510D9E76}" type="slidenum">
              <a:rPr lang="hu-HU" smtClean="0"/>
              <a:pPr>
                <a:defRPr/>
              </a:pPr>
              <a:t>58</a:t>
            </a:fld>
            <a:endParaRPr lang="hu-HU"/>
          </a:p>
        </p:txBody>
      </p:sp>
      <p:sp>
        <p:nvSpPr>
          <p:cNvPr id="8" name="Dátum hely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E08274-3365-4D6F-9897-7EF1F7120221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25538"/>
            <a:ext cx="8640763" cy="3671887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smtClean="0"/>
              <a:t>Lehet-e olyan eset, hogy a két görbe érintője egybe esik?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B90A0-047E-40CC-A6CD-41CB2AB56D56}" type="slidenum">
              <a:rPr lang="hu-HU" smtClean="0"/>
              <a:pPr>
                <a:defRPr/>
              </a:pPr>
              <a:t>59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2981085-8DFC-4EBC-8CEF-6809B99AC93C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6048375"/>
          </a:xfrm>
        </p:spPr>
        <p:txBody>
          <a:bodyPr/>
          <a:lstStyle/>
          <a:p>
            <a:pPr eaLnBrk="1" hangingPunct="1">
              <a:defRPr/>
            </a:pPr>
            <a:endParaRPr lang="hu-HU" smtClean="0"/>
          </a:p>
        </p:txBody>
      </p:sp>
      <p:pic>
        <p:nvPicPr>
          <p:cNvPr id="59395" name="Picture 4" descr="Ábra1előadá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2F9BA-762F-45F4-9CD7-AD0AE9C68B3E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F9EAB8-A926-4945-ADC6-EFE725E5216B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0"/>
            <a:ext cx="9036050" cy="6669088"/>
          </a:xfrm>
        </p:spPr>
        <p:txBody>
          <a:bodyPr/>
          <a:lstStyle/>
          <a:p>
            <a:pPr eaLnBrk="1" hangingPunct="1">
              <a:lnSpc>
                <a:spcPct val="18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Mivel a két görbe egymás tükörképe az </a:t>
            </a:r>
            <a:r>
              <a:rPr lang="hu-HU" sz="2000" i="1" smtClean="0"/>
              <a:t>y</a:t>
            </a:r>
            <a:r>
              <a:rPr lang="hu-HU" sz="2000" smtClean="0"/>
              <a:t>=x egyenesre nézve, ezért a </a:t>
            </a:r>
            <a:r>
              <a:rPr lang="hu-HU" sz="2000" i="1" smtClean="0"/>
              <a:t>P</a:t>
            </a:r>
            <a:r>
              <a:rPr lang="hu-HU" sz="2000" smtClean="0"/>
              <a:t> pontba húzott érintőik is egymás tükörképei erre az egyenesre nézve. A két érintő csak úgy eshet egybe, ha merőleges az </a:t>
            </a:r>
            <a:r>
              <a:rPr lang="hu-HU" sz="2000" i="1" smtClean="0"/>
              <a:t>y=x </a:t>
            </a:r>
            <a:r>
              <a:rPr lang="hu-HU" sz="2000" smtClean="0"/>
              <a:t>egyenesre, így iránytangense -1, azaz irányszöge -45°. </a:t>
            </a:r>
          </a:p>
          <a:p>
            <a:pPr eaLnBrk="1" hangingPunct="1">
              <a:lnSpc>
                <a:spcPct val="18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smtClean="0"/>
          </a:p>
          <a:p>
            <a:pPr eaLnBrk="1" hangingPunct="1">
              <a:lnSpc>
                <a:spcPct val="18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Használjuk  fel, hogy                                és az exponenciális függvény deriváltja az           pontban -1-et vesz fel, tehát                                </a:t>
            </a:r>
          </a:p>
          <a:p>
            <a:pPr eaLnBrk="1" hangingPunct="1">
              <a:lnSpc>
                <a:spcPct val="185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000" smtClean="0"/>
          </a:p>
          <a:p>
            <a:pPr eaLnBrk="1" hangingPunct="1">
              <a:lnSpc>
                <a:spcPct val="18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smtClean="0"/>
          </a:p>
          <a:p>
            <a:pPr eaLnBrk="1" hangingPunct="1">
              <a:lnSpc>
                <a:spcPct val="18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Ebből                               adódik. </a:t>
            </a:r>
          </a:p>
        </p:txBody>
      </p:sp>
      <p:graphicFrame>
        <p:nvGraphicFramePr>
          <p:cNvPr id="34818" name="Object 16"/>
          <p:cNvGraphicFramePr>
            <a:graphicFrameLocks noChangeAspect="1"/>
          </p:cNvGraphicFramePr>
          <p:nvPr/>
        </p:nvGraphicFramePr>
        <p:xfrm>
          <a:off x="2987675" y="2924175"/>
          <a:ext cx="2016125" cy="828675"/>
        </p:xfrm>
        <a:graphic>
          <a:graphicData uri="http://schemas.openxmlformats.org/presentationml/2006/ole">
            <p:oleObj spid="_x0000_s34818" name="Equation" r:id="rId4" imgW="507960" imgH="241200" progId="Equation.DSMT4">
              <p:embed/>
            </p:oleObj>
          </a:graphicData>
        </a:graphic>
      </p:graphicFrame>
      <p:graphicFrame>
        <p:nvGraphicFramePr>
          <p:cNvPr id="34819" name="Object 17"/>
          <p:cNvGraphicFramePr>
            <a:graphicFrameLocks noChangeAspect="1"/>
          </p:cNvGraphicFramePr>
          <p:nvPr/>
        </p:nvGraphicFramePr>
        <p:xfrm>
          <a:off x="2051050" y="3573463"/>
          <a:ext cx="538163" cy="747712"/>
        </p:xfrm>
        <a:graphic>
          <a:graphicData uri="http://schemas.openxmlformats.org/presentationml/2006/ole">
            <p:oleObj spid="_x0000_s34819" name="Equation" r:id="rId5" imgW="164880" imgH="228600" progId="Equation.DSMT4">
              <p:embed/>
            </p:oleObj>
          </a:graphicData>
        </a:graphic>
      </p:graphicFrame>
      <p:graphicFrame>
        <p:nvGraphicFramePr>
          <p:cNvPr id="34820" name="Object 18"/>
          <p:cNvGraphicFramePr>
            <a:graphicFrameLocks noChangeAspect="1"/>
          </p:cNvGraphicFramePr>
          <p:nvPr/>
        </p:nvGraphicFramePr>
        <p:xfrm>
          <a:off x="3132138" y="4292600"/>
          <a:ext cx="3313112" cy="706438"/>
        </p:xfrm>
        <a:graphic>
          <a:graphicData uri="http://schemas.openxmlformats.org/presentationml/2006/ole">
            <p:oleObj spid="_x0000_s34820" name="Equation" r:id="rId6" imgW="825480" imgH="203040" progId="Equation.DSMT4">
              <p:embed/>
            </p:oleObj>
          </a:graphicData>
        </a:graphic>
      </p:graphicFrame>
      <p:graphicFrame>
        <p:nvGraphicFramePr>
          <p:cNvPr id="34821" name="Object 21"/>
          <p:cNvGraphicFramePr>
            <a:graphicFrameLocks noChangeAspect="1"/>
          </p:cNvGraphicFramePr>
          <p:nvPr/>
        </p:nvGraphicFramePr>
        <p:xfrm>
          <a:off x="1763713" y="5157788"/>
          <a:ext cx="1366837" cy="1123950"/>
        </p:xfrm>
        <a:graphic>
          <a:graphicData uri="http://schemas.openxmlformats.org/presentationml/2006/ole">
            <p:oleObj spid="_x0000_s34821" name="Equation" r:id="rId7" imgW="571320" imgH="469800" progId="Equation.DSMT4">
              <p:embed/>
            </p:oleObj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CFD23-41B8-437A-9407-62E0E5A81C63}" type="slidenum">
              <a:rPr lang="hu-HU" smtClean="0"/>
              <a:pPr>
                <a:defRPr/>
              </a:pPr>
              <a:t>60</a:t>
            </a:fld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2617B4-ACC5-444A-A733-2EAA645FF873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>
            <p:ph type="title"/>
          </p:nvPr>
        </p:nvGraphicFramePr>
        <p:xfrm>
          <a:off x="3851275" y="0"/>
          <a:ext cx="1079500" cy="765175"/>
        </p:xfrm>
        <a:graphic>
          <a:graphicData uri="http://schemas.openxmlformats.org/presentationml/2006/ole">
            <p:oleObj spid="_x0000_s35842" name="Equation" r:id="rId4" imgW="571320" imgH="469800" progId="Equation.DSMT4">
              <p:embed/>
            </p:oleObj>
          </a:graphicData>
        </a:graphic>
      </p:graphicFrame>
      <p:pic>
        <p:nvPicPr>
          <p:cNvPr id="35843" name="Picture 6" descr="Ábra14előadá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827088" y="765175"/>
            <a:ext cx="7200900" cy="6092825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7A540-9AA1-44DB-8BFF-FBC055B53BBB}" type="slidenum">
              <a:rPr lang="hu-HU" smtClean="0"/>
              <a:pPr>
                <a:defRPr/>
              </a:pPr>
              <a:t>61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EF377F-2BE1-4B06-BC45-628981C06EBC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Ha                       , akkor az exponenciális függvény  P(       ;       ) pontjába húzott érintőjének a meredeksége negatív, de nagyobb -1-nél. Így a P pontba húzott érintő irányszögének abszolút értéke kisebb 45°-nál, a logaritmus függvényé nagyobb. Ezért az      -nak van olyan jobboldali környezete amelybe eső x-ek esetén a logaritmus függvény grafikonja az exponenciális függvényhez húzott érintő alatt halad, míg az exponenciális függvény grafikonja az érintő fölött. Az </a:t>
            </a:r>
            <a:r>
              <a:rPr lang="hu-HU" sz="2000" i="1" smtClean="0"/>
              <a:t>a&lt;1</a:t>
            </a:r>
            <a:r>
              <a:rPr lang="hu-HU" sz="2000" smtClean="0"/>
              <a:t>  alapú logaritmus függvény     &lt;x  abszcisszájú pontjába húzott érintőjének a meredeksége kisebb, mint az inverze ugyanilyen abszcisszájú pontjába húzott érintőjének meredeksége. Így a két grafikon csak a P pontban metszi egymást.  (lásd köv. ábra)</a:t>
            </a:r>
            <a:endParaRPr lang="hu-HU" sz="1600" smtClean="0"/>
          </a:p>
        </p:txBody>
      </p:sp>
      <p:graphicFrame>
        <p:nvGraphicFramePr>
          <p:cNvPr id="3686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042988" y="115888"/>
          <a:ext cx="1368425" cy="719137"/>
        </p:xfrm>
        <a:graphic>
          <a:graphicData uri="http://schemas.openxmlformats.org/presentationml/2006/ole">
            <p:oleObj spid="_x0000_s36866" name="Equation" r:id="rId4" imgW="571320" imgH="469800" progId="Equation.DSMT4">
              <p:embed/>
            </p:oleObj>
          </a:graphicData>
        </a:graphic>
      </p:graphicFrame>
      <p:graphicFrame>
        <p:nvGraphicFramePr>
          <p:cNvPr id="36867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6659563" y="333375"/>
          <a:ext cx="339725" cy="469900"/>
        </p:xfrm>
        <a:graphic>
          <a:graphicData uri="http://schemas.openxmlformats.org/presentationml/2006/ole">
            <p:oleObj spid="_x0000_s36867" name="Equation" r:id="rId5" imgW="164880" imgH="228600" progId="Equation.DSMT4">
              <p:embed/>
            </p:oleObj>
          </a:graphicData>
        </a:graphic>
      </p:graphicFrame>
      <p:graphicFrame>
        <p:nvGraphicFramePr>
          <p:cNvPr id="36868" name="Object 10"/>
          <p:cNvGraphicFramePr>
            <a:graphicFrameLocks noChangeAspect="1"/>
          </p:cNvGraphicFramePr>
          <p:nvPr/>
        </p:nvGraphicFramePr>
        <p:xfrm>
          <a:off x="7235825" y="333375"/>
          <a:ext cx="268288" cy="431800"/>
        </p:xfrm>
        <a:graphic>
          <a:graphicData uri="http://schemas.openxmlformats.org/presentationml/2006/ole">
            <p:oleObj spid="_x0000_s36868" name="Equation" r:id="rId6" imgW="164880" imgH="228600" progId="Equation.DSMT4">
              <p:embed/>
            </p:oleObj>
          </a:graphicData>
        </a:graphic>
      </p:graphicFrame>
      <p:graphicFrame>
        <p:nvGraphicFramePr>
          <p:cNvPr id="36869" name="Object 17"/>
          <p:cNvGraphicFramePr>
            <a:graphicFrameLocks noChangeAspect="1"/>
          </p:cNvGraphicFramePr>
          <p:nvPr/>
        </p:nvGraphicFramePr>
        <p:xfrm>
          <a:off x="8388350" y="4005263"/>
          <a:ext cx="268288" cy="431800"/>
        </p:xfrm>
        <a:graphic>
          <a:graphicData uri="http://schemas.openxmlformats.org/presentationml/2006/ole">
            <p:oleObj spid="_x0000_s36869" name="Equation" r:id="rId7" imgW="164880" imgH="228600" progId="Equation.DSMT4">
              <p:embed/>
            </p:oleObj>
          </a:graphicData>
        </a:graphic>
      </p:graphicFrame>
      <p:graphicFrame>
        <p:nvGraphicFramePr>
          <p:cNvPr id="36870" name="Object 18"/>
          <p:cNvGraphicFramePr>
            <a:graphicFrameLocks noChangeAspect="1"/>
          </p:cNvGraphicFramePr>
          <p:nvPr/>
        </p:nvGraphicFramePr>
        <p:xfrm>
          <a:off x="5076825" y="2205038"/>
          <a:ext cx="268288" cy="431800"/>
        </p:xfrm>
        <a:graphic>
          <a:graphicData uri="http://schemas.openxmlformats.org/presentationml/2006/ole">
            <p:oleObj spid="_x0000_s36870" name="Equation" r:id="rId8" imgW="164880" imgH="228600" progId="Equation.DSMT4">
              <p:embed/>
            </p:oleObj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C6E3F-9CAB-4956-803F-A2F5E9F8396F}" type="slidenum">
              <a:rPr lang="hu-HU" smtClean="0"/>
              <a:pPr>
                <a:defRPr/>
              </a:pPr>
              <a:t>62</a:t>
            </a:fld>
            <a:endParaRPr 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1EE644-18D5-4409-B17D-8B6DEE80739E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00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0238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smtClean="0"/>
              <a:t>a=0,5</a:t>
            </a:r>
          </a:p>
        </p:txBody>
      </p:sp>
      <p:pic>
        <p:nvPicPr>
          <p:cNvPr id="84995" name="Picture 19" descr="Ábra18előadá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692150"/>
            <a:ext cx="8064500" cy="616585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E3C73-12F0-4026-B083-298028D760D6}" type="slidenum">
              <a:rPr lang="hu-HU" smtClean="0"/>
              <a:pPr>
                <a:defRPr/>
              </a:pPr>
              <a:t>63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B772A50-4154-4893-8C1E-D5F51E49A115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8748713" cy="6121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mtClean="0"/>
              <a:t>Ha </a:t>
            </a:r>
            <a:r>
              <a:rPr lang="hu-HU" i="1" smtClean="0"/>
              <a:t>a</a:t>
            </a:r>
            <a:r>
              <a:rPr lang="hu-HU" smtClean="0"/>
              <a:t> kisebb           -nél, akkor az exponenciális függvény </a:t>
            </a:r>
            <a:r>
              <a:rPr lang="hu-HU" i="1" smtClean="0"/>
              <a:t>P</a:t>
            </a:r>
            <a:r>
              <a:rPr lang="hu-HU" smtClean="0"/>
              <a:t>-beli érintőjének az irányszöge a nagyobb abszolút értékű. Így a </a:t>
            </a:r>
            <a:r>
              <a:rPr lang="hu-HU" i="1" smtClean="0"/>
              <a:t>P</a:t>
            </a:r>
            <a:r>
              <a:rPr lang="hu-HU" smtClean="0"/>
              <a:t> abszcisszájának van olyan baloldali környezete, ahol a logaritmus függvény grafikonja az exponenciális függvény grafikonja alatt halad. Valahol viszont bele kell metszenie, mert az exponenciális függvény grafikonja metszi az y tengelyt, a logaritmus függvényé nem. </a:t>
            </a:r>
          </a:p>
        </p:txBody>
      </p:sp>
      <p:graphicFrame>
        <p:nvGraphicFramePr>
          <p:cNvPr id="37890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2627313" y="115888"/>
          <a:ext cx="1223962" cy="996950"/>
        </p:xfrm>
        <a:graphic>
          <a:graphicData uri="http://schemas.openxmlformats.org/presentationml/2006/ole">
            <p:oleObj spid="_x0000_s37890" name="Equation" r:id="rId4" imgW="330120" imgH="469800" progId="Equation.DSMT4">
              <p:embed/>
            </p:oleObj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4C7BA-6A57-4E4D-9671-A44940A57155}" type="slidenum">
              <a:rPr lang="hu-HU" smtClean="0"/>
              <a:pPr>
                <a:defRPr/>
              </a:pPr>
              <a:t>64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F293DC-B0BC-4145-8923-5BD9B9BDF4E4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51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smtClean="0"/>
              <a:t>a=0,04</a:t>
            </a:r>
          </a:p>
        </p:txBody>
      </p:sp>
      <p:pic>
        <p:nvPicPr>
          <p:cNvPr id="86019" name="Picture 10" descr="Ábra15előadá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692150"/>
            <a:ext cx="8280400" cy="616585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FB2CC-6E72-45FA-A0DA-F693C3135070}" type="slidenum">
              <a:rPr lang="hu-HU" smtClean="0"/>
              <a:pPr>
                <a:defRPr/>
              </a:pPr>
              <a:t>65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B96565-5362-4162-8685-9030151DCE6D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4313"/>
            <a:ext cx="9144000" cy="3438525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Összegzés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2703D-A382-467F-939D-64B3C1B464FC}" type="slidenum">
              <a:rPr lang="hu-HU" smtClean="0"/>
              <a:pPr>
                <a:defRPr/>
              </a:pPr>
              <a:t>66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2993D8-4FD4-4A88-BD6A-2323C92D5175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Az                          (0&lt;</a:t>
            </a:r>
            <a:r>
              <a:rPr lang="hu-HU" sz="2800" i="1" smtClean="0"/>
              <a:t>a, a     1  </a:t>
            </a:r>
            <a:r>
              <a:rPr lang="hu-HU" sz="2800" smtClean="0"/>
              <a:t>) egyenletnek: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 - nincs valós megoldása, ha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 - egy valós megoldása van, ha                     vagy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smtClean="0"/>
              <a:t>- két valós megoldása van,  ha </a:t>
            </a:r>
          </a:p>
          <a:p>
            <a:pPr eaLnBrk="1" hangingPunct="1">
              <a:buFontTx/>
              <a:buChar char="-"/>
              <a:defRPr/>
            </a:pPr>
            <a:endParaRPr lang="hu-HU" sz="3600" smtClean="0"/>
          </a:p>
          <a:p>
            <a:pPr eaLnBrk="1" hangingPunct="1">
              <a:buFontTx/>
              <a:buChar char="-"/>
              <a:defRPr/>
            </a:pPr>
            <a:r>
              <a:rPr lang="hu-HU" sz="3600" smtClean="0"/>
              <a:t> </a:t>
            </a:r>
            <a:r>
              <a:rPr lang="hu-HU" sz="2800" smtClean="0"/>
              <a:t>három valós megoldása van, ha </a:t>
            </a: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84213" y="0"/>
          <a:ext cx="2160587" cy="758825"/>
        </p:xfrm>
        <a:graphic>
          <a:graphicData uri="http://schemas.openxmlformats.org/presentationml/2006/ole">
            <p:oleObj spid="_x0000_s38914" name="Equation" r:id="rId4" imgW="711000" imgH="241200" progId="Equation.DSMT4">
              <p:embed/>
            </p:oleObj>
          </a:graphicData>
        </a:graphic>
      </p:graphicFrame>
      <p:graphicFrame>
        <p:nvGraphicFramePr>
          <p:cNvPr id="38915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4211638" y="692150"/>
          <a:ext cx="2447925" cy="1111250"/>
        </p:xfrm>
        <a:graphic>
          <a:graphicData uri="http://schemas.openxmlformats.org/presentationml/2006/ole">
            <p:oleObj spid="_x0000_s38915" name="Equation" r:id="rId5" imgW="520560" imgH="330120" progId="Equation.DSMT4">
              <p:embed/>
            </p:oleObj>
          </a:graphicData>
        </a:graphic>
      </p:graphicFrame>
      <p:graphicFrame>
        <p:nvGraphicFramePr>
          <p:cNvPr id="38916" name="Object 10"/>
          <p:cNvGraphicFramePr>
            <a:graphicFrameLocks noChangeAspect="1"/>
          </p:cNvGraphicFramePr>
          <p:nvPr/>
        </p:nvGraphicFramePr>
        <p:xfrm>
          <a:off x="5219700" y="2276475"/>
          <a:ext cx="1800225" cy="1006475"/>
        </p:xfrm>
        <a:graphic>
          <a:graphicData uri="http://schemas.openxmlformats.org/presentationml/2006/ole">
            <p:oleObj spid="_x0000_s38916" name="Equation" r:id="rId6" imgW="393480" imgH="330120" progId="Equation.DSMT4">
              <p:embed/>
            </p:oleObj>
          </a:graphicData>
        </a:graphic>
      </p:graphicFrame>
      <p:graphicFrame>
        <p:nvGraphicFramePr>
          <p:cNvPr id="38917" name="Object 11"/>
          <p:cNvGraphicFramePr>
            <a:graphicFrameLocks noChangeAspect="1"/>
          </p:cNvGraphicFramePr>
          <p:nvPr/>
        </p:nvGraphicFramePr>
        <p:xfrm>
          <a:off x="468313" y="3284538"/>
          <a:ext cx="1871662" cy="1135062"/>
        </p:xfrm>
        <a:graphic>
          <a:graphicData uri="http://schemas.openxmlformats.org/presentationml/2006/ole">
            <p:oleObj spid="_x0000_s38917" name="Equation" r:id="rId7" imgW="774360" imgH="469800" progId="Equation.DSMT4">
              <p:embed/>
            </p:oleObj>
          </a:graphicData>
        </a:graphic>
      </p:graphicFrame>
      <p:graphicFrame>
        <p:nvGraphicFramePr>
          <p:cNvPr id="38918" name="Object 12"/>
          <p:cNvGraphicFramePr>
            <a:graphicFrameLocks noChangeAspect="1"/>
          </p:cNvGraphicFramePr>
          <p:nvPr/>
        </p:nvGraphicFramePr>
        <p:xfrm>
          <a:off x="5003800" y="4365625"/>
          <a:ext cx="2665413" cy="962025"/>
        </p:xfrm>
        <a:graphic>
          <a:graphicData uri="http://schemas.openxmlformats.org/presentationml/2006/ole">
            <p:oleObj spid="_x0000_s38918" name="Equation" r:id="rId8" imgW="609480" imgH="330120" progId="Equation.DSMT4">
              <p:embed/>
            </p:oleObj>
          </a:graphicData>
        </a:graphic>
      </p:graphicFrame>
      <p:graphicFrame>
        <p:nvGraphicFramePr>
          <p:cNvPr id="38919" name="Object 13"/>
          <p:cNvGraphicFramePr>
            <a:graphicFrameLocks noChangeAspect="1"/>
          </p:cNvGraphicFramePr>
          <p:nvPr/>
        </p:nvGraphicFramePr>
        <p:xfrm>
          <a:off x="5724525" y="5654675"/>
          <a:ext cx="2016125" cy="1203325"/>
        </p:xfrm>
        <a:graphic>
          <a:graphicData uri="http://schemas.openxmlformats.org/presentationml/2006/ole">
            <p:oleObj spid="_x0000_s38919" name="Equation" r:id="rId9" imgW="787320" imgH="469800" progId="Equation.DSMT4">
              <p:embed/>
            </p:oleObj>
          </a:graphicData>
        </a:graphic>
      </p:graphicFrame>
      <p:graphicFrame>
        <p:nvGraphicFramePr>
          <p:cNvPr id="38920" name="Object 14"/>
          <p:cNvGraphicFramePr>
            <a:graphicFrameLocks noChangeAspect="1"/>
          </p:cNvGraphicFramePr>
          <p:nvPr/>
        </p:nvGraphicFramePr>
        <p:xfrm>
          <a:off x="4211638" y="188913"/>
          <a:ext cx="431800" cy="431800"/>
        </p:xfrm>
        <a:graphic>
          <a:graphicData uri="http://schemas.openxmlformats.org/presentationml/2006/ole">
            <p:oleObj spid="_x0000_s38920" name="Equation" r:id="rId10" imgW="139680" imgH="139680" progId="Equation.DSMT4">
              <p:embed/>
            </p:oleObj>
          </a:graphicData>
        </a:graphic>
      </p:graphicFrame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13591-01F4-4643-AD8B-3F4446DD2883}" type="slidenum">
              <a:rPr lang="hu-HU" smtClean="0"/>
              <a:pPr>
                <a:defRPr/>
              </a:pPr>
              <a:t>67</a:t>
            </a:fld>
            <a:endParaRPr lang="hu-HU"/>
          </a:p>
        </p:txBody>
      </p:sp>
      <p:sp>
        <p:nvSpPr>
          <p:cNvPr id="12" name="Dátum helye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4DF11D-EC8E-4978-82A6-57F0E933E734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424862" cy="360045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Térjünk vissza az 1., majd a 2. feladatra!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D8A94-97D8-4C31-91B1-9DA6FF25CC44}" type="slidenum">
              <a:rPr lang="hu-HU" smtClean="0"/>
              <a:pPr>
                <a:defRPr/>
              </a:pPr>
              <a:t>68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50741C-E645-4692-B5A9-A9FDF1D5D6A8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229600" cy="3871912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Először adjunk az 1.-re egy olyan megoldást, amely elkerüli a két oldal közötti inverz kapcsolat felhasználását!</a:t>
            </a:r>
            <a:br>
              <a:rPr lang="hu-HU" smtClean="0"/>
            </a:br>
            <a:endParaRPr lang="hu-HU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537E-E86D-46E2-A04A-C15553316FA9}" type="slidenum">
              <a:rPr lang="hu-HU" smtClean="0"/>
              <a:pPr>
                <a:defRPr/>
              </a:pPr>
              <a:t>69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C416ED-772C-4C87-AD9D-BC7302FA9D4B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0"/>
            <a:ext cx="9036050" cy="6858000"/>
          </a:xfrm>
        </p:spPr>
        <p:txBody>
          <a:bodyPr/>
          <a:lstStyle/>
          <a:p>
            <a:pPr algn="just"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mtClean="0"/>
              <a:t>A két függvény grafikonja tényleg az y=x egyenesen metszi egymást, a megoldásként megadott </a:t>
            </a:r>
            <a:r>
              <a:rPr lang="hu-HU" i="1" smtClean="0"/>
              <a:t>x</a:t>
            </a:r>
            <a:r>
              <a:rPr lang="hu-HU" smtClean="0"/>
              <a:t> koordinátájú pontokban, tehát a megoldás ezen része látszólag rendben van.</a:t>
            </a:r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mtClean="0"/>
              <a:t>A megoldás módszerével először találkozó, örömtől mámoros, ezért kissé felületes diák győzelemittasan hátradől székében: </a:t>
            </a:r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mtClean="0"/>
              <a:t>   - A feladatot megoldottuk! </a:t>
            </a:r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mtClean="0"/>
              <a:t>A figyelmes szemlélő számára látható az </a:t>
            </a:r>
            <a:r>
              <a:rPr lang="hu-HU" i="1" smtClean="0"/>
              <a:t>f</a:t>
            </a:r>
            <a:r>
              <a:rPr lang="hu-HU" smtClean="0"/>
              <a:t> függvény grafikonján, hogy a függvény nem kölcsönösen egyértelmű. Korrekt volt az inverz kapcsolat említése?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6451-2125-4911-B982-4C99EBD98ECE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67761A-7DCA-4864-9F12-22C1FAA9DA34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 algn="l" eaLnBrk="1" hangingPunct="1">
              <a:buFontTx/>
              <a:buAutoNum type="arabicPeriod"/>
              <a:defRPr/>
            </a:pP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>1. feladat: Oldjuk meg a valós számok halmazán a </a:t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>egyenletet! </a:t>
            </a:r>
            <a:br>
              <a:rPr lang="hu-HU" sz="4000" smtClean="0"/>
            </a:br>
            <a:r>
              <a:rPr lang="hu-HU" sz="2400" smtClean="0"/>
              <a:t>(KöMaL F. 2830., NMMV 2003., KöMaL B. 4027.)</a:t>
            </a:r>
          </a:p>
        </p:txBody>
      </p:sp>
      <p:graphicFrame>
        <p:nvGraphicFramePr>
          <p:cNvPr id="39938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9938" name="Equation" r:id="rId4" imgW="0" imgH="0" progId="Equation.DSMT4">
              <p:embed/>
            </p:oleObj>
          </a:graphicData>
        </a:graphic>
      </p:graphicFrame>
      <p:graphicFrame>
        <p:nvGraphicFramePr>
          <p:cNvPr id="39939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476375" y="2790825"/>
          <a:ext cx="5903913" cy="2066925"/>
        </p:xfrm>
        <a:graphic>
          <a:graphicData uri="http://schemas.openxmlformats.org/presentationml/2006/ole">
            <p:oleObj spid="_x0000_s39939" name="Equation" r:id="rId5" imgW="1269720" imgH="444240" progId="Equation.DSMT4">
              <p:embed/>
            </p:oleObj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C384A-90E1-49BC-B423-F95C8A81B956}" type="slidenum">
              <a:rPr lang="hu-HU" smtClean="0"/>
              <a:pPr>
                <a:defRPr/>
              </a:pPr>
              <a:t>70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FB2882-C1E4-4DD7-8100-71F322014B25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5888"/>
            <a:ext cx="8435975" cy="6626225"/>
          </a:xfrm>
        </p:spPr>
        <p:txBody>
          <a:bodyPr/>
          <a:lstStyle/>
          <a:p>
            <a:pPr eaLnBrk="1" hangingPunct="1">
              <a:lnSpc>
                <a:spcPct val="17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Az egyenlet értelmezési tartománya                  intervallum. Emeljük négyzetre az egyenletet, majd redukáljunk nullára. Ekkor a </a:t>
            </a:r>
          </a:p>
          <a:p>
            <a:pPr eaLnBrk="1" hangingPunct="1">
              <a:lnSpc>
                <a:spcPct val="170000"/>
              </a:lnSpc>
              <a:defRPr/>
            </a:pPr>
            <a:endParaRPr lang="hu-HU" sz="2000" smtClean="0"/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hu-HU" sz="2000" smtClean="0"/>
              <a:t>    egyenlethez jutunk. Mivel az együtthatók összege 0, ezért az </a:t>
            </a:r>
            <a:r>
              <a:rPr lang="hu-HU" sz="2000" i="1" smtClean="0"/>
              <a:t>x</a:t>
            </a:r>
            <a:r>
              <a:rPr lang="hu-HU" sz="2000" smtClean="0"/>
              <a:t>=1 gyöke az egyenletnek, tehát 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endParaRPr lang="hu-HU" sz="2000" smtClean="0"/>
          </a:p>
          <a:p>
            <a:pPr eaLnBrk="1" hangingPunct="1">
              <a:lnSpc>
                <a:spcPct val="17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smtClean="0"/>
              <a:t>Horner-elrendezéssel meghatározhatjuk a hányados polinomot, amely a   </a:t>
            </a:r>
          </a:p>
          <a:p>
            <a:pPr eaLnBrk="1" hangingPunct="1">
              <a:lnSpc>
                <a:spcPct val="17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000" smtClean="0"/>
          </a:p>
          <a:p>
            <a:pPr eaLnBrk="1" hangingPunct="1">
              <a:lnSpc>
                <a:spcPct val="17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000" smtClean="0"/>
              <a:t>     polinom.    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hu-HU" sz="2000" smtClean="0"/>
              <a:t>    </a:t>
            </a:r>
          </a:p>
        </p:txBody>
      </p:sp>
      <p:graphicFrame>
        <p:nvGraphicFramePr>
          <p:cNvPr id="40962" name="Rectangle 4"/>
          <p:cNvGraphicFramePr>
            <a:graphicFrameLocks/>
          </p:cNvGraphicFramePr>
          <p:nvPr>
            <p:ph sz="quarter" idx="2"/>
          </p:nvPr>
        </p:nvGraphicFramePr>
        <p:xfrm>
          <a:off x="5024438" y="1600200"/>
          <a:ext cx="3284537" cy="2189163"/>
        </p:xfrm>
        <a:graphic>
          <a:graphicData uri="http://schemas.openxmlformats.org/presentationml/2006/ole">
            <p:oleObj spid="_x0000_s40962" name="Equation" r:id="rId4" imgW="0" imgH="0" progId="Equation.DSMT4">
              <p:embed/>
            </p:oleObj>
          </a:graphicData>
        </a:graphic>
      </p:graphicFrame>
      <p:graphicFrame>
        <p:nvGraphicFramePr>
          <p:cNvPr id="40963" name="Object 10"/>
          <p:cNvGraphicFramePr>
            <a:graphicFrameLocks noChangeAspect="1"/>
          </p:cNvGraphicFramePr>
          <p:nvPr/>
        </p:nvGraphicFramePr>
        <p:xfrm>
          <a:off x="5003800" y="115888"/>
          <a:ext cx="1152525" cy="720725"/>
        </p:xfrm>
        <a:graphic>
          <a:graphicData uri="http://schemas.openxmlformats.org/presentationml/2006/ole">
            <p:oleObj spid="_x0000_s40963" name="Equation" r:id="rId5" imgW="469800" imgH="431640" progId="Equation.DSMT4">
              <p:embed/>
            </p:oleObj>
          </a:graphicData>
        </a:graphic>
      </p:graphicFrame>
      <p:graphicFrame>
        <p:nvGraphicFramePr>
          <p:cNvPr id="40964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755650" y="1341438"/>
          <a:ext cx="7886700" cy="544512"/>
        </p:xfrm>
        <a:graphic>
          <a:graphicData uri="http://schemas.openxmlformats.org/presentationml/2006/ole">
            <p:oleObj spid="_x0000_s40964" name="Equation" r:id="rId6" imgW="2946240" imgH="203040" progId="Equation.DSMT4">
              <p:embed/>
            </p:oleObj>
          </a:graphicData>
        </a:graphic>
      </p:graphicFrame>
      <p:graphicFrame>
        <p:nvGraphicFramePr>
          <p:cNvPr id="40965" name="Object 14"/>
          <p:cNvGraphicFramePr>
            <a:graphicFrameLocks noChangeAspect="1"/>
          </p:cNvGraphicFramePr>
          <p:nvPr/>
        </p:nvGraphicFramePr>
        <p:xfrm>
          <a:off x="395288" y="2924175"/>
          <a:ext cx="8578850" cy="733425"/>
        </p:xfrm>
        <a:graphic>
          <a:graphicData uri="http://schemas.openxmlformats.org/presentationml/2006/ole">
            <p:oleObj spid="_x0000_s40965" name="Equation" r:id="rId7" imgW="3276360" imgH="279360" progId="Equation.DSMT4">
              <p:embed/>
            </p:oleObj>
          </a:graphicData>
        </a:graphic>
      </p:graphicFrame>
      <p:graphicFrame>
        <p:nvGraphicFramePr>
          <p:cNvPr id="40966" name="Object 15"/>
          <p:cNvGraphicFramePr>
            <a:graphicFrameLocks noChangeAspect="1"/>
          </p:cNvGraphicFramePr>
          <p:nvPr/>
        </p:nvGraphicFramePr>
        <p:xfrm>
          <a:off x="1403350" y="4581525"/>
          <a:ext cx="5676900" cy="544513"/>
        </p:xfrm>
        <a:graphic>
          <a:graphicData uri="http://schemas.openxmlformats.org/presentationml/2006/ole">
            <p:oleObj spid="_x0000_s40966" name="Equation" r:id="rId8" imgW="2120760" imgH="203040" progId="Equation.DSMT4">
              <p:embed/>
            </p:oleObj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336DA-70B4-40AF-8213-DC8BA1FB62A6}" type="slidenum">
              <a:rPr lang="hu-HU" smtClean="0"/>
              <a:pPr>
                <a:defRPr/>
              </a:pPr>
              <a:t>71</a:t>
            </a:fld>
            <a:endParaRPr 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B2CC8A-6A29-47A2-8EF0-FF35E0735C83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3375"/>
            <a:ext cx="7991475" cy="6042025"/>
          </a:xfrm>
        </p:spPr>
        <p:txBody>
          <a:bodyPr/>
          <a:lstStyle/>
          <a:p>
            <a:pPr eaLnBrk="1" hangingPunct="1">
              <a:lnSpc>
                <a:spcPct val="17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smtClean="0"/>
              <a:t>Ha az előző egész együtthatójú polinomnak van egész gyöke, akkor az csak a konstans tag osztói közül kerülhet ki. Könnyen meggyőződhetünk arról, hogy az </a:t>
            </a:r>
            <a:r>
              <a:rPr lang="hu-HU" sz="1800" i="1" smtClean="0"/>
              <a:t>x</a:t>
            </a:r>
            <a:r>
              <a:rPr lang="hu-HU" sz="1800" smtClean="0"/>
              <a:t>= 2 gyöke a polinomnak. Így   </a:t>
            </a:r>
          </a:p>
          <a:p>
            <a:pPr eaLnBrk="1" hangingPunct="1">
              <a:lnSpc>
                <a:spcPct val="175000"/>
              </a:lnSpc>
              <a:defRPr/>
            </a:pPr>
            <a:endParaRPr lang="hu-HU" sz="1800" smtClean="0"/>
          </a:p>
          <a:p>
            <a:pPr eaLnBrk="1" hangingPunct="1">
              <a:lnSpc>
                <a:spcPct val="175000"/>
              </a:lnSpc>
              <a:buFont typeface="Wingdings" pitchFamily="2" charset="2"/>
              <a:buNone/>
              <a:defRPr/>
            </a:pPr>
            <a:r>
              <a:rPr lang="hu-HU" sz="1800" smtClean="0"/>
              <a:t>    a hányados megint meghatározható Horner-elrendezéssel, amely a </a:t>
            </a:r>
          </a:p>
          <a:p>
            <a:pPr eaLnBrk="1" hangingPunct="1">
              <a:lnSpc>
                <a:spcPct val="175000"/>
              </a:lnSpc>
              <a:defRPr/>
            </a:pPr>
            <a:endParaRPr lang="hu-HU" sz="1800" smtClean="0"/>
          </a:p>
          <a:p>
            <a:pPr eaLnBrk="1" hangingPunct="1">
              <a:lnSpc>
                <a:spcPct val="175000"/>
              </a:lnSpc>
              <a:buFont typeface="Wingdings" pitchFamily="2" charset="2"/>
              <a:buNone/>
              <a:defRPr/>
            </a:pPr>
            <a:r>
              <a:rPr lang="hu-HU" sz="1800" smtClean="0"/>
              <a:t>    polinom. Ennek az </a:t>
            </a:r>
            <a:r>
              <a:rPr lang="hu-HU" sz="1800" i="1" smtClean="0"/>
              <a:t>x</a:t>
            </a:r>
            <a:r>
              <a:rPr lang="hu-HU" sz="1800" smtClean="0"/>
              <a:t>=3 gyöke, így osztható </a:t>
            </a:r>
            <a:r>
              <a:rPr lang="hu-HU" sz="1800" i="1" smtClean="0"/>
              <a:t>x</a:t>
            </a:r>
            <a:r>
              <a:rPr lang="hu-HU" sz="1800" smtClean="0"/>
              <a:t>-3-mal. A hányados a </a:t>
            </a:r>
          </a:p>
          <a:p>
            <a:pPr eaLnBrk="1" hangingPunct="1">
              <a:lnSpc>
                <a:spcPct val="175000"/>
              </a:lnSpc>
              <a:buFont typeface="Wingdings" pitchFamily="2" charset="2"/>
              <a:buNone/>
              <a:defRPr/>
            </a:pPr>
            <a:endParaRPr lang="hu-HU" sz="1800" smtClean="0"/>
          </a:p>
          <a:p>
            <a:pPr eaLnBrk="1" hangingPunct="1">
              <a:lnSpc>
                <a:spcPct val="175000"/>
              </a:lnSpc>
              <a:buFont typeface="Wingdings" pitchFamily="2" charset="2"/>
              <a:buNone/>
              <a:defRPr/>
            </a:pPr>
            <a:r>
              <a:rPr lang="hu-HU" sz="1800" smtClean="0"/>
              <a:t>    melynek nincs valós gyöke, mert a diszkriminánsa negatív.  Így az </a:t>
            </a:r>
          </a:p>
          <a:p>
            <a:pPr eaLnBrk="1" hangingPunct="1">
              <a:lnSpc>
                <a:spcPct val="175000"/>
              </a:lnSpc>
              <a:buFont typeface="Wingdings" pitchFamily="2" charset="2"/>
              <a:buNone/>
              <a:defRPr/>
            </a:pPr>
            <a:r>
              <a:rPr lang="hu-HU" sz="1800" smtClean="0"/>
              <a:t>    egyenlet megoldásai az 1, 2, 3 számok. </a:t>
            </a:r>
          </a:p>
        </p:txBody>
      </p:sp>
      <p:graphicFrame>
        <p:nvGraphicFramePr>
          <p:cNvPr id="4198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547813" y="1844675"/>
          <a:ext cx="5832475" cy="600075"/>
        </p:xfrm>
        <a:graphic>
          <a:graphicData uri="http://schemas.openxmlformats.org/presentationml/2006/ole">
            <p:oleObj spid="_x0000_s41986" name="Equation" r:id="rId4" imgW="2717640" imgH="279360" progId="Equation.DSMT4">
              <p:embed/>
            </p:oleObj>
          </a:graphicData>
        </a:graphic>
      </p:graphicFrame>
      <p:graphicFrame>
        <p:nvGraphicFramePr>
          <p:cNvPr id="41987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1763713" y="2997200"/>
          <a:ext cx="3673475" cy="479425"/>
        </p:xfrm>
        <a:graphic>
          <a:graphicData uri="http://schemas.openxmlformats.org/presentationml/2006/ole">
            <p:oleObj spid="_x0000_s41987" name="Equation" r:id="rId5" imgW="1460160" imgH="203040" progId="Equation.DSMT4">
              <p:embed/>
            </p:oleObj>
          </a:graphicData>
        </a:graphic>
      </p:graphicFrame>
      <p:graphicFrame>
        <p:nvGraphicFramePr>
          <p:cNvPr id="41988" name="Object 10"/>
          <p:cNvGraphicFramePr>
            <a:graphicFrameLocks noChangeAspect="1"/>
          </p:cNvGraphicFramePr>
          <p:nvPr/>
        </p:nvGraphicFramePr>
        <p:xfrm>
          <a:off x="2484438" y="4005263"/>
          <a:ext cx="2854325" cy="503237"/>
        </p:xfrm>
        <a:graphic>
          <a:graphicData uri="http://schemas.openxmlformats.org/presentationml/2006/ole">
            <p:oleObj spid="_x0000_s41988" name="Equation" r:id="rId6" imgW="1066680" imgH="203040" progId="Equation.DSMT4">
              <p:embed/>
            </p:oleObj>
          </a:graphicData>
        </a:graphic>
      </p:graphicFrame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639AA-7FE8-4D14-B8A8-47D5F6AE5CE5}" type="slidenum">
              <a:rPr lang="hu-HU" smtClean="0"/>
              <a:pPr>
                <a:defRPr/>
              </a:pPr>
              <a:t>72</a:t>
            </a:fld>
            <a:endParaRPr lang="hu-HU"/>
          </a:p>
        </p:txBody>
      </p:sp>
      <p:sp>
        <p:nvSpPr>
          <p:cNvPr id="8" name="Dátum hely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A019EF-9C24-4095-AE95-93692A760F89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5832475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smtClean="0"/>
              <a:t>A 2. feladatnál az ábra alapján már meggyőződtünk arról, hogy az</a:t>
            </a:r>
            <a:br>
              <a:rPr lang="hu-HU" sz="3200" smtClean="0"/>
            </a:br>
            <a:r>
              <a:rPr lang="hu-HU" sz="3200" smtClean="0"/>
              <a:t/>
            </a:r>
            <a:br>
              <a:rPr lang="hu-HU" sz="3200" smtClean="0"/>
            </a:br>
            <a:r>
              <a:rPr lang="hu-HU" sz="3200" smtClean="0"/>
              <a:t/>
            </a:r>
            <a:br>
              <a:rPr lang="hu-HU" sz="3200" smtClean="0"/>
            </a:br>
            <a:r>
              <a:rPr lang="hu-HU" sz="3200" smtClean="0"/>
              <a:t/>
            </a:r>
            <a:br>
              <a:rPr lang="hu-HU" sz="3200" smtClean="0"/>
            </a:br>
            <a:r>
              <a:rPr lang="hu-HU" sz="3200" smtClean="0"/>
              <a:t/>
            </a:r>
            <a:br>
              <a:rPr lang="hu-HU" sz="3200" smtClean="0"/>
            </a:br>
            <a:r>
              <a:rPr lang="hu-HU" sz="3200" smtClean="0"/>
              <a:t/>
            </a:r>
            <a:br>
              <a:rPr lang="hu-HU" sz="3200" smtClean="0"/>
            </a:br>
            <a:r>
              <a:rPr lang="hu-HU" sz="3200" smtClean="0"/>
              <a:t/>
            </a:r>
            <a:br>
              <a:rPr lang="hu-HU" sz="3200" smtClean="0"/>
            </a:br>
            <a:r>
              <a:rPr lang="hu-HU" sz="3200" smtClean="0"/>
              <a:t>függvények grafikonja csak az y=x egyenesen metszi egymást. Ezt most bizonyítsuk is be!</a:t>
            </a:r>
            <a:r>
              <a:rPr lang="hu-HU" smtClean="0"/>
              <a:t> </a:t>
            </a:r>
          </a:p>
        </p:txBody>
      </p:sp>
      <p:graphicFrame>
        <p:nvGraphicFramePr>
          <p:cNvPr id="43010" name="Object 4"/>
          <p:cNvGraphicFramePr>
            <a:graphicFrameLocks noChangeAspect="1"/>
          </p:cNvGraphicFramePr>
          <p:nvPr>
            <p:ph idx="1"/>
          </p:nvPr>
        </p:nvGraphicFramePr>
        <p:xfrm>
          <a:off x="1116013" y="2068513"/>
          <a:ext cx="6697662" cy="1587500"/>
        </p:xfrm>
        <a:graphic>
          <a:graphicData uri="http://schemas.openxmlformats.org/presentationml/2006/ole">
            <p:oleObj spid="_x0000_s43010" name="Equation" r:id="rId4" imgW="2463480" imgH="583920" progId="Equation.DSMT4">
              <p:embed/>
            </p:oleObj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E5485-B7F0-49F5-A286-92012B14B7BD}" type="slidenum">
              <a:rPr lang="hu-HU" smtClean="0"/>
              <a:pPr>
                <a:defRPr/>
              </a:pPr>
              <a:t>73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CF9B82-FB8A-4BE5-817A-B700517445DB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/>
          </a:p>
        </p:txBody>
      </p:sp>
      <p:pic>
        <p:nvPicPr>
          <p:cNvPr id="90115" name="Picture 7" descr="Ábra2előadá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88913"/>
            <a:ext cx="8569325" cy="6669087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D7B66-B850-46F3-82A5-A42654D74EC2}" type="slidenum">
              <a:rPr lang="hu-HU" smtClean="0"/>
              <a:pPr>
                <a:defRPr/>
              </a:pPr>
              <a:t>74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C1E851-367A-4B29-A322-887A97E48899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5888"/>
            <a:ext cx="8642350" cy="6626225"/>
          </a:xfrm>
        </p:spPr>
        <p:txBody>
          <a:bodyPr/>
          <a:lstStyle/>
          <a:p>
            <a:pPr eaLnBrk="1" hangingPunct="1">
              <a:lnSpc>
                <a:spcPct val="19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dirty="0" smtClean="0"/>
              <a:t>Azt már bebizonyítottuk, hogy az</a:t>
            </a:r>
          </a:p>
          <a:p>
            <a:pPr eaLnBrk="1" hangingPunct="1">
              <a:lnSpc>
                <a:spcPct val="19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1800" dirty="0" smtClean="0"/>
          </a:p>
          <a:p>
            <a:pPr eaLnBrk="1" hangingPunct="1">
              <a:lnSpc>
                <a:spcPct val="19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1800" dirty="0" smtClean="0"/>
          </a:p>
          <a:p>
            <a:pPr eaLnBrk="1" hangingPunct="1">
              <a:lnSpc>
                <a:spcPct val="195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1800" dirty="0" smtClean="0"/>
              <a:t>     függvények grafikonjának az y=x egyenesen csak az </a:t>
            </a:r>
            <a:r>
              <a:rPr lang="hu-HU" sz="1800" i="1" dirty="0" smtClean="0"/>
              <a:t>x</a:t>
            </a:r>
            <a:r>
              <a:rPr lang="hu-HU" sz="1800" dirty="0" smtClean="0"/>
              <a:t>=2 helyen van metszéspontja.</a:t>
            </a:r>
          </a:p>
          <a:p>
            <a:pPr eaLnBrk="1" hangingPunct="1">
              <a:lnSpc>
                <a:spcPct val="19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dirty="0" smtClean="0"/>
              <a:t>Bizonyítsuk be, hogy az </a:t>
            </a:r>
            <a:r>
              <a:rPr lang="hu-HU" sz="1800" i="1" dirty="0" smtClean="0"/>
              <a:t>f </a:t>
            </a:r>
            <a:r>
              <a:rPr lang="hu-HU" sz="1800" dirty="0" smtClean="0"/>
              <a:t> függvény az  értelmezési tartományán konvex, a </a:t>
            </a:r>
            <a:r>
              <a:rPr lang="hu-HU" sz="1800" i="1" dirty="0" smtClean="0"/>
              <a:t>g</a:t>
            </a:r>
            <a:r>
              <a:rPr lang="hu-HU" sz="1800" dirty="0" smtClean="0"/>
              <a:t> pedig konkáv!</a:t>
            </a:r>
          </a:p>
          <a:p>
            <a:pPr eaLnBrk="1" hangingPunct="1">
              <a:lnSpc>
                <a:spcPct val="19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dirty="0" smtClean="0"/>
              <a:t>Az </a:t>
            </a:r>
            <a:r>
              <a:rPr lang="hu-HU" sz="1800" i="1" dirty="0" smtClean="0"/>
              <a:t>f</a:t>
            </a:r>
            <a:r>
              <a:rPr lang="hu-HU" sz="1800" dirty="0" smtClean="0"/>
              <a:t> első deriváltja                                                                         , ez alapján a második derivált</a:t>
            </a:r>
          </a:p>
          <a:p>
            <a:pPr eaLnBrk="1" hangingPunct="1">
              <a:lnSpc>
                <a:spcPct val="195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1800" dirty="0" smtClean="0"/>
          </a:p>
          <a:p>
            <a:pPr eaLnBrk="1" hangingPunct="1">
              <a:lnSpc>
                <a:spcPct val="195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1800" dirty="0" smtClean="0"/>
              <a:t>       ami bármely valós x esetén pozitív, tehát f szigorúan konvex függvény.  </a:t>
            </a:r>
          </a:p>
        </p:txBody>
      </p:sp>
      <p:graphicFrame>
        <p:nvGraphicFramePr>
          <p:cNvPr id="44034" name="Object 15"/>
          <p:cNvGraphicFramePr>
            <a:graphicFrameLocks noChangeAspect="1"/>
          </p:cNvGraphicFramePr>
          <p:nvPr>
            <p:ph sz="quarter" idx="2"/>
          </p:nvPr>
        </p:nvGraphicFramePr>
        <p:xfrm>
          <a:off x="611188" y="771525"/>
          <a:ext cx="5184775" cy="1228725"/>
        </p:xfrm>
        <a:graphic>
          <a:graphicData uri="http://schemas.openxmlformats.org/presentationml/2006/ole">
            <p:oleObj spid="_x0000_s44034" name="Equation" r:id="rId4" imgW="2463480" imgH="583920" progId="Equation.DSMT4">
              <p:embed/>
            </p:oleObj>
          </a:graphicData>
        </a:graphic>
      </p:graphicFrame>
      <p:graphicFrame>
        <p:nvGraphicFramePr>
          <p:cNvPr id="44035" name="Object 18"/>
          <p:cNvGraphicFramePr>
            <a:graphicFrameLocks noChangeAspect="1"/>
          </p:cNvGraphicFramePr>
          <p:nvPr>
            <p:ph sz="quarter" idx="3"/>
          </p:nvPr>
        </p:nvGraphicFramePr>
        <p:xfrm>
          <a:off x="2700338" y="4149725"/>
          <a:ext cx="4321175" cy="715963"/>
        </p:xfrm>
        <a:graphic>
          <a:graphicData uri="http://schemas.openxmlformats.org/presentationml/2006/ole">
            <p:oleObj spid="_x0000_s44035" name="Equation" r:id="rId5" imgW="2298600" imgH="444240" progId="Equation.DSMT4">
              <p:embed/>
            </p:oleObj>
          </a:graphicData>
        </a:graphic>
      </p:graphicFrame>
      <p:graphicFrame>
        <p:nvGraphicFramePr>
          <p:cNvPr id="44036" name="Object 21"/>
          <p:cNvGraphicFramePr>
            <a:graphicFrameLocks noChangeAspect="1"/>
          </p:cNvGraphicFramePr>
          <p:nvPr/>
        </p:nvGraphicFramePr>
        <p:xfrm>
          <a:off x="2566988" y="4992688"/>
          <a:ext cx="4598987" cy="815975"/>
        </p:xfrm>
        <a:graphic>
          <a:graphicData uri="http://schemas.openxmlformats.org/presentationml/2006/ole">
            <p:oleObj spid="_x0000_s44036" name="Equation" r:id="rId6" imgW="2717640" imgH="507960" progId="Equation.DSMT4">
              <p:embed/>
            </p:oleObj>
          </a:graphicData>
        </a:graphic>
      </p:graphicFrame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30681-C5AE-4EA5-981B-66EDE47305B7}" type="slidenum">
              <a:rPr lang="hu-HU" smtClean="0"/>
              <a:pPr>
                <a:defRPr/>
              </a:pPr>
              <a:t>75</a:t>
            </a:fld>
            <a:endParaRPr lang="hu-HU"/>
          </a:p>
        </p:txBody>
      </p:sp>
      <p:sp>
        <p:nvSpPr>
          <p:cNvPr id="8" name="Dátum hely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1525AB-4378-4612-A7EF-97E9BE761731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8913"/>
            <a:ext cx="8351837" cy="6669087"/>
          </a:xfrm>
        </p:spPr>
        <p:txBody>
          <a:bodyPr/>
          <a:lstStyle/>
          <a:p>
            <a:pPr eaLnBrk="1" hangingPunct="1">
              <a:lnSpc>
                <a:spcPct val="22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dirty="0" smtClean="0"/>
              <a:t>A </a:t>
            </a:r>
            <a:r>
              <a:rPr lang="hu-HU" sz="1800" i="1" dirty="0" smtClean="0"/>
              <a:t>g</a:t>
            </a:r>
            <a:r>
              <a:rPr lang="hu-HU" sz="1800" dirty="0" smtClean="0"/>
              <a:t>  függvény első deriváltja                                                           . A második deriváltja           </a:t>
            </a:r>
          </a:p>
          <a:p>
            <a:pPr eaLnBrk="1" hangingPunct="1">
              <a:lnSpc>
                <a:spcPct val="22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1800" dirty="0" smtClean="0"/>
              <a:t>                                                              </a:t>
            </a:r>
          </a:p>
          <a:p>
            <a:pPr eaLnBrk="1" hangingPunct="1">
              <a:lnSpc>
                <a:spcPct val="22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1800" dirty="0" smtClean="0"/>
              <a:t>     ami a </a:t>
            </a:r>
            <a:r>
              <a:rPr lang="hu-HU" sz="1800" i="1" dirty="0" smtClean="0"/>
              <a:t>g </a:t>
            </a:r>
            <a:r>
              <a:rPr lang="hu-HU" sz="1800" dirty="0" smtClean="0"/>
              <a:t>értelmezési tartományának bármely </a:t>
            </a:r>
            <a:r>
              <a:rPr lang="hu-HU" sz="1800" i="1" dirty="0" smtClean="0"/>
              <a:t>x </a:t>
            </a:r>
            <a:r>
              <a:rPr lang="hu-HU" sz="1800" dirty="0" smtClean="0"/>
              <a:t>értékére negatív, így a </a:t>
            </a:r>
            <a:r>
              <a:rPr lang="hu-HU" sz="1800" i="1" dirty="0" smtClean="0"/>
              <a:t>g </a:t>
            </a:r>
            <a:r>
              <a:rPr lang="hu-HU" sz="1800" dirty="0" smtClean="0"/>
              <a:t>az értelmezési tartományán szigorúan konkáv.</a:t>
            </a:r>
          </a:p>
          <a:p>
            <a:pPr eaLnBrk="1" hangingPunct="1">
              <a:lnSpc>
                <a:spcPct val="22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1800" dirty="0" smtClean="0"/>
              <a:t>Mindebből következik, hogy a 2-nél kisebb helyeken az </a:t>
            </a:r>
            <a:r>
              <a:rPr lang="hu-HU" sz="1800" i="1" dirty="0" smtClean="0"/>
              <a:t>f </a:t>
            </a:r>
            <a:r>
              <a:rPr lang="hu-HU" sz="1800" dirty="0" smtClean="0"/>
              <a:t>függvény grafikonjának minden pontja az </a:t>
            </a:r>
            <a:r>
              <a:rPr lang="hu-HU" sz="1800" i="1" dirty="0" smtClean="0"/>
              <a:t>y=x </a:t>
            </a:r>
            <a:r>
              <a:rPr lang="hu-HU" sz="1800" dirty="0" smtClean="0"/>
              <a:t>egyenes felett, a </a:t>
            </a:r>
            <a:r>
              <a:rPr lang="hu-HU" sz="1800" i="1" dirty="0" smtClean="0"/>
              <a:t>g</a:t>
            </a:r>
            <a:r>
              <a:rPr lang="hu-HU" sz="1800" dirty="0" smtClean="0"/>
              <a:t> függvényé pedig az alatt  helyezkedik el, tehát nem metszhetik egymást, míg a 2-nél nagyobb helyeken fordított a helyzet, így ott sem metszhetik egymást. Így a két grafikonnak csak az </a:t>
            </a:r>
            <a:r>
              <a:rPr lang="hu-HU" sz="1800" i="1" dirty="0" smtClean="0"/>
              <a:t>x=</a:t>
            </a:r>
            <a:r>
              <a:rPr lang="hu-HU" sz="1800" dirty="0" smtClean="0"/>
              <a:t>2 helyen van közös pontja. </a:t>
            </a:r>
          </a:p>
        </p:txBody>
      </p:sp>
      <p:graphicFrame>
        <p:nvGraphicFramePr>
          <p:cNvPr id="4505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851275" y="260350"/>
          <a:ext cx="3665538" cy="712788"/>
        </p:xfrm>
        <a:graphic>
          <a:graphicData uri="http://schemas.openxmlformats.org/presentationml/2006/ole">
            <p:oleObj spid="_x0000_s45058" name="Equation" r:id="rId4" imgW="2286000" imgH="444240" progId="Equation.DSMT4">
              <p:embed/>
            </p:oleObj>
          </a:graphicData>
        </a:graphic>
      </p:graphicFrame>
      <p:graphicFrame>
        <p:nvGraphicFramePr>
          <p:cNvPr id="45059" name="Object 4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08175" y="1125538"/>
          <a:ext cx="6408738" cy="1052512"/>
        </p:xfrm>
        <a:graphic>
          <a:graphicData uri="http://schemas.openxmlformats.org/presentationml/2006/ole">
            <p:oleObj spid="_x0000_s45059" name="Equation" r:id="rId5" imgW="2679480" imgH="507960" progId="Equation.DSMT4">
              <p:embed/>
            </p:oleObj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33831-64FC-4BFE-9DB8-45F23D22B1AA}" type="slidenum">
              <a:rPr lang="hu-HU" smtClean="0"/>
              <a:pPr>
                <a:defRPr/>
              </a:pPr>
              <a:t>76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9B1761-28C8-4977-A63F-4666B45498EC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b="1" smtClean="0"/>
              <a:t>Konklúzió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8686800" cy="5805487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dirty="0" smtClean="0"/>
              <a:t>Nagyon fontos, hogy két függvény közötti inverz kapcsolat bizonyítása ne csak formális algebrai átalakítás legyen, hanem ennél mélyebb megfontolás!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40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dirty="0" smtClean="0"/>
              <a:t>Az                          típusú egyenleteknél csak akkor hivatkozhatunk arra, hogy a függvény és inverzének a grafikonja csak az </a:t>
            </a:r>
            <a:r>
              <a:rPr lang="hu-HU" sz="2800" i="1" dirty="0" smtClean="0"/>
              <a:t>y=x</a:t>
            </a:r>
            <a:r>
              <a:rPr lang="hu-HU" sz="2800" dirty="0" smtClean="0"/>
              <a:t> egyenesen metszheti egymást, ha ezt az adott egyenlet kapcsán bizonyítottuk.</a:t>
            </a:r>
          </a:p>
        </p:txBody>
      </p:sp>
      <p:graphicFrame>
        <p:nvGraphicFramePr>
          <p:cNvPr id="4608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187450" y="3213100"/>
          <a:ext cx="2160588" cy="555625"/>
        </p:xfrm>
        <a:graphic>
          <a:graphicData uri="http://schemas.openxmlformats.org/presentationml/2006/ole">
            <p:oleObj spid="_x0000_s46082" name="Equation" r:id="rId4" imgW="888840" imgH="228600" progId="Equation.DSMT4">
              <p:embed/>
            </p:oleObj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7BA4B-7B51-4C7C-811B-ABA7BEFAE2EE}" type="slidenum">
              <a:rPr lang="hu-HU" smtClean="0"/>
              <a:pPr>
                <a:defRPr/>
              </a:pPr>
              <a:t>77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202F28-3A65-40CF-A837-74041E9FFFF7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29600" cy="394335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Létezik-e olyan tétel, amely segítséget nyújt a bizonyításhoz?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12616-EFDF-4CF8-8E42-65C265A48F0B}" type="slidenum">
              <a:rPr lang="hu-HU" smtClean="0"/>
              <a:pPr>
                <a:defRPr/>
              </a:pPr>
              <a:t>78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6D5E3F-7CE5-4679-8755-E7F6590F1D01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7786688" cy="5222875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Oldjuk meg a valós számok halmazán az alábbi egyenletet!</a:t>
            </a:r>
          </a:p>
          <a:p>
            <a:pPr eaLnBrk="1" hangingPunct="1">
              <a:defRPr/>
            </a:pPr>
            <a:endParaRPr lang="hu-HU" smtClean="0"/>
          </a:p>
        </p:txBody>
      </p:sp>
      <p:graphicFrame>
        <p:nvGraphicFramePr>
          <p:cNvPr id="47106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1403350" y="2852738"/>
          <a:ext cx="6264275" cy="2233612"/>
        </p:xfrm>
        <a:graphic>
          <a:graphicData uri="http://schemas.openxmlformats.org/presentationml/2006/ole">
            <p:oleObj spid="_x0000_s47106" name="Equation" r:id="rId4" imgW="1041120" imgH="419040" progId="Equation.DSMT4">
              <p:embed/>
            </p:oleObj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37266-DEA1-46F3-AD84-6B6A60AC8FA4}" type="slidenum">
              <a:rPr lang="hu-HU" smtClean="0"/>
              <a:pPr>
                <a:defRPr/>
              </a:pPr>
              <a:t>79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917272-714A-4C49-BA82-5141D42D5432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4879975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A következő feladatot ugyancsak 2003-ban tűzték ki a Nemzetközi Magyar Matematika Versenyen!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F8016-B18E-4B94-A2CA-2B1100584C0C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B954DF-4726-4B2D-95A7-DDE749C970A5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8218488" cy="5759450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dirty="0" smtClean="0"/>
              <a:t>Megoldás: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     Az könnyen látható, hogy ez az egyenlet is az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     típusú egyenletek közé tartozik, hisz az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              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                                                       és 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      függvények egymás inverzei, ahol mindkét függvény szigorúan monoton növekvő.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000" dirty="0" smtClean="0"/>
          </a:p>
        </p:txBody>
      </p:sp>
      <p:graphicFrame>
        <p:nvGraphicFramePr>
          <p:cNvPr id="4813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300788" y="908050"/>
          <a:ext cx="2016125" cy="517525"/>
        </p:xfrm>
        <a:graphic>
          <a:graphicData uri="http://schemas.openxmlformats.org/presentationml/2006/ole">
            <p:oleObj spid="_x0000_s48130" name="Equation" r:id="rId4" imgW="888840" imgH="228600" progId="Equation.DSMT4">
              <p:embed/>
            </p:oleObj>
          </a:graphicData>
        </a:graphic>
      </p:graphicFrame>
      <p:graphicFrame>
        <p:nvGraphicFramePr>
          <p:cNvPr id="48131" name="Object 10"/>
          <p:cNvGraphicFramePr>
            <a:graphicFrameLocks noChangeAspect="1"/>
          </p:cNvGraphicFramePr>
          <p:nvPr/>
        </p:nvGraphicFramePr>
        <p:xfrm>
          <a:off x="1619250" y="1844675"/>
          <a:ext cx="5329238" cy="717550"/>
        </p:xfrm>
        <a:graphic>
          <a:graphicData uri="http://schemas.openxmlformats.org/presentationml/2006/ole">
            <p:oleObj spid="_x0000_s48131" name="Equation" r:id="rId5" imgW="1523880" imgH="241200" progId="Equation.DSMT4">
              <p:embed/>
            </p:oleObj>
          </a:graphicData>
        </a:graphic>
      </p:graphicFrame>
      <p:graphicFrame>
        <p:nvGraphicFramePr>
          <p:cNvPr id="48132" name="Rectangle 12"/>
          <p:cNvGraphicFramePr>
            <a:graphicFrameLocks/>
          </p:cNvGraphicFramePr>
          <p:nvPr>
            <p:ph sz="quarter" idx="3"/>
          </p:nvPr>
        </p:nvGraphicFramePr>
        <p:xfrm>
          <a:off x="5024438" y="3941763"/>
          <a:ext cx="3284537" cy="2189162"/>
        </p:xfrm>
        <a:graphic>
          <a:graphicData uri="http://schemas.openxmlformats.org/presentationml/2006/ole">
            <p:oleObj spid="_x0000_s48132" name="Equation" r:id="rId6" imgW="0" imgH="0" progId="Equation.DSMT4">
              <p:embed/>
            </p:oleObj>
          </a:graphicData>
        </a:graphic>
      </p:graphicFrame>
      <p:graphicFrame>
        <p:nvGraphicFramePr>
          <p:cNvPr id="48133" name="Object 14"/>
          <p:cNvGraphicFramePr>
            <a:graphicFrameLocks noChangeAspect="1"/>
          </p:cNvGraphicFramePr>
          <p:nvPr/>
        </p:nvGraphicFramePr>
        <p:xfrm>
          <a:off x="1692275" y="3573463"/>
          <a:ext cx="6049963" cy="1133475"/>
        </p:xfrm>
        <a:graphic>
          <a:graphicData uri="http://schemas.openxmlformats.org/presentationml/2006/ole">
            <p:oleObj spid="_x0000_s48133" name="Equation" r:id="rId7" imgW="1409400" imgH="419040" progId="Equation.DSMT4">
              <p:embed/>
            </p:oleObj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E2C9C-8906-4903-824B-2A8C03572F6A}" type="slidenum">
              <a:rPr lang="hu-HU" smtClean="0"/>
              <a:pPr>
                <a:defRPr/>
              </a:pPr>
              <a:t>80</a:t>
            </a:fld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E4D90E-1893-4634-B15B-EEE7B0771579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333375"/>
            <a:ext cx="8353425" cy="6119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400" smtClean="0"/>
              <a:t>Átrendezés után az eredetivel ekvivalens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400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400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400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400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400" smtClean="0"/>
              <a:t>    egyenletet kapjuk. 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400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400" smtClean="0"/>
              <a:t>Ez az egyenlet az </a:t>
            </a:r>
            <a:r>
              <a:rPr lang="hu-HU" sz="2400" i="1" smtClean="0"/>
              <a:t>f</a:t>
            </a:r>
            <a:r>
              <a:rPr lang="hu-HU" sz="2400" smtClean="0"/>
              <a:t> függvénnyel kifejezve a következő alakban írható fel 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400" smtClean="0"/>
              <a:t>                                    </a:t>
            </a:r>
            <a:r>
              <a:rPr lang="hu-HU" sz="2400" i="1" smtClean="0"/>
              <a:t>f(f(x))=x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u-HU" sz="2400" i="1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400" smtClean="0"/>
              <a:t>Most bebizonyítjuk, hogy mivel az </a:t>
            </a:r>
            <a:r>
              <a:rPr lang="hu-HU" sz="2400" i="1" smtClean="0"/>
              <a:t>f</a:t>
            </a:r>
            <a:r>
              <a:rPr lang="hu-HU" sz="2400" smtClean="0"/>
              <a:t> függvény szigorúan monoton növekedő, ezért az </a:t>
            </a:r>
            <a:r>
              <a:rPr lang="hu-HU" sz="2400" i="1" smtClean="0"/>
              <a:t>f(f(x))=x </a:t>
            </a:r>
            <a:r>
              <a:rPr lang="hu-HU" sz="2400" smtClean="0"/>
              <a:t>egyenlet megoldáshalmaza megegyezik az</a:t>
            </a:r>
            <a:r>
              <a:rPr lang="hu-HU" sz="2400" i="1" smtClean="0"/>
              <a:t> f(x)=x </a:t>
            </a:r>
            <a:r>
              <a:rPr lang="hu-HU" sz="2400" smtClean="0"/>
              <a:t>egyenlet megoldás halmazával.</a:t>
            </a:r>
          </a:p>
        </p:txBody>
      </p:sp>
      <p:graphicFrame>
        <p:nvGraphicFramePr>
          <p:cNvPr id="49154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1692275" y="1052513"/>
          <a:ext cx="5040313" cy="936625"/>
        </p:xfrm>
        <a:graphic>
          <a:graphicData uri="http://schemas.openxmlformats.org/presentationml/2006/ole">
            <p:oleObj spid="_x0000_s49154" name="Equation" r:id="rId4" imgW="1218960" imgH="279360" progId="Equation.DSMT4">
              <p:embed/>
            </p:oleObj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7FF96-3935-421A-8262-5F561EA44E23}" type="slidenum">
              <a:rPr lang="hu-HU" smtClean="0"/>
              <a:pPr>
                <a:defRPr/>
              </a:pPr>
              <a:t>81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9E7199-22AE-4660-A4EA-0947DC31566C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0"/>
            <a:ext cx="9036050" cy="6669088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Legyen </a:t>
            </a:r>
            <a:r>
              <a:rPr lang="hu-HU" sz="2800" i="1" smtClean="0"/>
              <a:t>z</a:t>
            </a:r>
            <a:r>
              <a:rPr lang="hu-HU" sz="2800" smtClean="0"/>
              <a:t> megoldása az </a:t>
            </a:r>
            <a:r>
              <a:rPr lang="hu-HU" sz="2800" i="1" smtClean="0"/>
              <a:t>f(x)=x </a:t>
            </a:r>
            <a:r>
              <a:rPr lang="hu-HU" sz="2800" smtClean="0"/>
              <a:t>egyenletnek! Ekkor </a:t>
            </a:r>
            <a:r>
              <a:rPr lang="hu-HU" sz="2800" i="1" smtClean="0"/>
              <a:t>f(z)=z, </a:t>
            </a:r>
            <a:r>
              <a:rPr lang="hu-HU" sz="2800" smtClean="0"/>
              <a:t>így </a:t>
            </a:r>
            <a:r>
              <a:rPr lang="hu-HU" sz="2800" i="1" smtClean="0"/>
              <a:t>f(f(z))=f(z), </a:t>
            </a:r>
            <a:r>
              <a:rPr lang="hu-HU" sz="2800" smtClean="0"/>
              <a:t>tehát </a:t>
            </a:r>
            <a:r>
              <a:rPr lang="hu-HU" sz="2800" i="1" smtClean="0"/>
              <a:t>f(f(z))=z.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800" i="1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Legyen r megoldása az </a:t>
            </a:r>
            <a:r>
              <a:rPr lang="hu-HU" sz="2800" i="1" smtClean="0"/>
              <a:t>f(f(x))</a:t>
            </a:r>
            <a:r>
              <a:rPr lang="hu-HU" sz="2800" smtClean="0"/>
              <a:t>=</a:t>
            </a:r>
            <a:r>
              <a:rPr lang="hu-HU" sz="2800" i="1" smtClean="0"/>
              <a:t>x</a:t>
            </a:r>
            <a:r>
              <a:rPr lang="hu-HU" sz="2800" smtClean="0"/>
              <a:t> egyenletnek, azaz teljesül, hogy </a:t>
            </a:r>
            <a:r>
              <a:rPr lang="hu-HU" sz="2800" i="1" smtClean="0"/>
              <a:t>f(f(r))=r </a:t>
            </a:r>
            <a:r>
              <a:rPr lang="hu-HU" sz="2800" smtClean="0"/>
              <a:t>! Tegyük fel, hogy </a:t>
            </a:r>
            <a:r>
              <a:rPr lang="hu-HU" sz="2800" i="1" smtClean="0"/>
              <a:t>r&lt;f(r)</a:t>
            </a:r>
            <a:r>
              <a:rPr lang="hu-HU" sz="2800" smtClean="0"/>
              <a:t>. Mivel az </a:t>
            </a:r>
            <a:r>
              <a:rPr lang="hu-HU" sz="2800" i="1" smtClean="0"/>
              <a:t>f</a:t>
            </a:r>
            <a:r>
              <a:rPr lang="hu-HU" sz="2800" smtClean="0"/>
              <a:t> függvény szigorúan monoton növekvő, ezért </a:t>
            </a:r>
            <a:r>
              <a:rPr lang="hu-HU" sz="2800" i="1" smtClean="0"/>
              <a:t>f(r)&lt;f(f(r)), </a:t>
            </a:r>
            <a:r>
              <a:rPr lang="hu-HU" sz="2800" smtClean="0"/>
              <a:t>tehát </a:t>
            </a:r>
            <a:r>
              <a:rPr lang="hu-HU" sz="2800" i="1" smtClean="0"/>
              <a:t>r&lt;f(r)</a:t>
            </a:r>
            <a:r>
              <a:rPr lang="hu-HU" sz="2800" smtClean="0"/>
              <a:t>&lt;</a:t>
            </a:r>
            <a:r>
              <a:rPr lang="hu-HU" sz="2800" i="1" smtClean="0"/>
              <a:t>f(f(r)), </a:t>
            </a:r>
            <a:r>
              <a:rPr lang="hu-HU" sz="2800" smtClean="0"/>
              <a:t>ami ellentmondás</a:t>
            </a:r>
            <a:r>
              <a:rPr lang="hu-HU" sz="2800" i="1" smtClean="0"/>
              <a:t>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800" i="1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Hasonlóan be lehet látni, hogy</a:t>
            </a:r>
            <a:r>
              <a:rPr lang="hu-HU" sz="2800" i="1" smtClean="0"/>
              <a:t> f(r)&lt;r</a:t>
            </a:r>
            <a:r>
              <a:rPr lang="hu-HU" sz="2800" smtClean="0"/>
              <a:t> nem lehetséges, tehát szükségképpen </a:t>
            </a:r>
            <a:r>
              <a:rPr lang="hu-HU" sz="2800" i="1" smtClean="0"/>
              <a:t>r=f(r)</a:t>
            </a:r>
            <a:r>
              <a:rPr lang="hu-HU" sz="2800" smtClean="0"/>
              <a:t>.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Így a két egyenlet megoldáshalmaza egyenlő.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80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4A72B-2972-40E3-9570-623546200FE5}" type="slidenum">
              <a:rPr lang="hu-HU" smtClean="0"/>
              <a:pPr>
                <a:defRPr/>
              </a:pPr>
              <a:t>82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86CF8F-4F01-4862-9B2A-B3F8E2C3F58D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620713"/>
            <a:ext cx="9036050" cy="6121400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dirty="0" smtClean="0"/>
              <a:t>Tehát az eredeti egyenlet ekvivalens az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dirty="0" smtClean="0"/>
              <a:t>    egyenlettel. Köbre emelés és átrendezés után: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dirty="0" smtClean="0"/>
              <a:t>Ennek a megoldásai már könnyen meghatározhatók, melyek az 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80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80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80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800" dirty="0" smtClean="0"/>
              <a:t>     számok.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dirty="0" smtClean="0"/>
          </a:p>
        </p:txBody>
      </p:sp>
      <p:graphicFrame>
        <p:nvGraphicFramePr>
          <p:cNvPr id="5017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555875" y="1268413"/>
          <a:ext cx="2881313" cy="879475"/>
        </p:xfrm>
        <a:graphic>
          <a:graphicData uri="http://schemas.openxmlformats.org/presentationml/2006/ole">
            <p:oleObj spid="_x0000_s50178" name="Equation" r:id="rId4" imgW="749160" imgH="228600" progId="Equation.DSMT4">
              <p:embed/>
            </p:oleObj>
          </a:graphicData>
        </a:graphic>
      </p:graphicFrame>
      <p:graphicFrame>
        <p:nvGraphicFramePr>
          <p:cNvPr id="50179" name="Object 10"/>
          <p:cNvGraphicFramePr>
            <a:graphicFrameLocks noChangeAspect="1"/>
          </p:cNvGraphicFramePr>
          <p:nvPr/>
        </p:nvGraphicFramePr>
        <p:xfrm>
          <a:off x="2484438" y="2708275"/>
          <a:ext cx="3816350" cy="860425"/>
        </p:xfrm>
        <a:graphic>
          <a:graphicData uri="http://schemas.openxmlformats.org/presentationml/2006/ole">
            <p:oleObj spid="_x0000_s50179" name="Equation" r:id="rId5" imgW="901440" imgH="203040" progId="Equation.DSMT4">
              <p:embed/>
            </p:oleObj>
          </a:graphicData>
        </a:graphic>
      </p:graphicFrame>
      <p:graphicFrame>
        <p:nvGraphicFramePr>
          <p:cNvPr id="50180" name="Object 14"/>
          <p:cNvGraphicFramePr>
            <a:graphicFrameLocks noChangeAspect="1"/>
          </p:cNvGraphicFramePr>
          <p:nvPr/>
        </p:nvGraphicFramePr>
        <p:xfrm>
          <a:off x="1835150" y="4868863"/>
          <a:ext cx="4752975" cy="1081087"/>
        </p:xfrm>
        <a:graphic>
          <a:graphicData uri="http://schemas.openxmlformats.org/presentationml/2006/ole">
            <p:oleObj spid="_x0000_s50180" name="Equation" r:id="rId6" imgW="1422360" imgH="431640" progId="Equation.DSMT4">
              <p:embed/>
            </p:oleObj>
          </a:graphicData>
        </a:graphic>
      </p:graphicFrame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59943-0B1F-45E3-B656-CDAC93F1C4AD}" type="slidenum">
              <a:rPr lang="hu-HU" smtClean="0"/>
              <a:pPr>
                <a:defRPr/>
              </a:pPr>
              <a:t>83</a:t>
            </a:fld>
            <a:endParaRPr lang="hu-HU"/>
          </a:p>
        </p:txBody>
      </p:sp>
      <p:sp>
        <p:nvSpPr>
          <p:cNvPr id="8" name="Dátum hely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25AEF0-FF1A-43F0-B63F-BF0B757918B8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7" descr="Ábra19előadá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260350"/>
            <a:ext cx="7775575" cy="6311900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87A7C-4BA9-4A1E-BE06-3000FFEC8B17}" type="slidenum">
              <a:rPr lang="hu-HU" smtClean="0"/>
              <a:pPr>
                <a:defRPr/>
              </a:pPr>
              <a:t>84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4456CDE-E98D-4890-A58E-CEF5DE038F31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167312"/>
          </a:xfrm>
        </p:spPr>
        <p:txBody>
          <a:bodyPr/>
          <a:lstStyle/>
          <a:p>
            <a:pPr eaLnBrk="1" hangingPunct="1">
              <a:defRPr/>
            </a:pPr>
            <a:r>
              <a:rPr lang="hu-HU" sz="5400" smtClean="0"/>
              <a:t>A feladat két hozadéka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8BF60-99B4-4E0B-BD80-08423F30484C}" type="slidenum">
              <a:rPr lang="hu-HU" smtClean="0"/>
              <a:pPr>
                <a:defRPr/>
              </a:pPr>
              <a:t>85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45A141-6950-41F8-BA3F-62BB1F1E9098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400" dirty="0" smtClean="0"/>
              <a:t>1. hozadék: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400" dirty="0" smtClean="0"/>
              <a:t>Adott az                             egyenlet, ahol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40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400" dirty="0" smtClean="0"/>
              <a:t>                                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400" dirty="0" smtClean="0"/>
              <a:t>   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400" dirty="0" smtClean="0"/>
              <a:t>     szigorúan monoton növekvő függvény. 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400" dirty="0" smtClean="0"/>
              <a:t>    Az egyenlet két oldalára alkalmazva </a:t>
            </a:r>
            <a:r>
              <a:rPr lang="hu-HU" sz="2400" i="1" dirty="0" smtClean="0"/>
              <a:t>f</a:t>
            </a:r>
            <a:r>
              <a:rPr lang="hu-HU" sz="2400" dirty="0" smtClean="0"/>
              <a:t>-et kapjuk, hogy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40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40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40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40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40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z="2400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400" dirty="0" smtClean="0"/>
              <a:t>     ami ekvivalens az eredeti egyenlettel.  </a:t>
            </a:r>
          </a:p>
        </p:txBody>
      </p:sp>
      <p:graphicFrame>
        <p:nvGraphicFramePr>
          <p:cNvPr id="51202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1908175" y="1557338"/>
          <a:ext cx="3887788" cy="636587"/>
        </p:xfrm>
        <a:graphic>
          <a:graphicData uri="http://schemas.openxmlformats.org/presentationml/2006/ole">
            <p:oleObj spid="_x0000_s51202" name="Equation" r:id="rId4" imgW="1473120" imgH="241200" progId="Equation.DSMT4">
              <p:embed/>
            </p:oleObj>
          </a:graphicData>
        </a:graphic>
      </p:graphicFrame>
      <p:graphicFrame>
        <p:nvGraphicFramePr>
          <p:cNvPr id="51203" name="Object 11"/>
          <p:cNvGraphicFramePr>
            <a:graphicFrameLocks noChangeAspect="1"/>
          </p:cNvGraphicFramePr>
          <p:nvPr>
            <p:ph sz="quarter" idx="2"/>
          </p:nvPr>
        </p:nvGraphicFramePr>
        <p:xfrm>
          <a:off x="1908175" y="620713"/>
          <a:ext cx="2016125" cy="517525"/>
        </p:xfrm>
        <a:graphic>
          <a:graphicData uri="http://schemas.openxmlformats.org/presentationml/2006/ole">
            <p:oleObj spid="_x0000_s51203" name="Equation" r:id="rId5" imgW="888840" imgH="228600" progId="Equation.DSMT4">
              <p:embed/>
            </p:oleObj>
          </a:graphicData>
        </a:graphic>
      </p:graphicFrame>
      <p:graphicFrame>
        <p:nvGraphicFramePr>
          <p:cNvPr id="51204" name="Object 14"/>
          <p:cNvGraphicFramePr>
            <a:graphicFrameLocks noChangeAspect="1"/>
          </p:cNvGraphicFramePr>
          <p:nvPr/>
        </p:nvGraphicFramePr>
        <p:xfrm>
          <a:off x="1979613" y="3429000"/>
          <a:ext cx="4033837" cy="2133600"/>
        </p:xfrm>
        <a:graphic>
          <a:graphicData uri="http://schemas.openxmlformats.org/presentationml/2006/ole">
            <p:oleObj spid="_x0000_s51204" name="Equation" r:id="rId6" imgW="1320480" imgH="698400" progId="Equation.DSMT4">
              <p:embed/>
            </p:oleObj>
          </a:graphicData>
        </a:graphic>
      </p:graphicFrame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1AA6C-C4BD-448C-8E98-EB6BA7F05CB5}" type="slidenum">
              <a:rPr lang="hu-HU" smtClean="0"/>
              <a:pPr>
                <a:defRPr/>
              </a:pPr>
              <a:t>86</a:t>
            </a:fld>
            <a:endParaRPr lang="hu-HU"/>
          </a:p>
        </p:txBody>
      </p:sp>
      <p:sp>
        <p:nvSpPr>
          <p:cNvPr id="8" name="Dátum hely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A3166B-F9E5-4768-B5BB-FEE58650CC2A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893175" cy="6121400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mtClean="0"/>
              <a:t>A konkrét feladatban beláttuk, hogy az </a:t>
            </a:r>
            <a:r>
              <a:rPr lang="hu-HU" i="1" smtClean="0"/>
              <a:t>f(x)=x </a:t>
            </a:r>
            <a:r>
              <a:rPr lang="hu-HU" smtClean="0"/>
              <a:t>egyenlet megoldáshalmaza megegyezik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mtClean="0"/>
              <a:t>   egyenlet megoldáshalmazával.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hu-HU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mtClean="0"/>
              <a:t>Így ebben az esetben az egyenlet ekvivalens az </a:t>
            </a:r>
            <a:r>
              <a:rPr lang="hu-HU" i="1" smtClean="0"/>
              <a:t>f(x)=x </a:t>
            </a:r>
            <a:r>
              <a:rPr lang="hu-HU" smtClean="0"/>
              <a:t>egyenlettel.</a:t>
            </a:r>
            <a:r>
              <a:rPr lang="hu-HU" i="1" smtClean="0"/>
              <a:t> </a:t>
            </a:r>
            <a:r>
              <a:rPr lang="hu-HU" smtClean="0"/>
              <a:t>Ez sugallja az</a:t>
            </a:r>
            <a:r>
              <a:rPr lang="hu-HU" i="1" smtClean="0"/>
              <a:t> </a:t>
            </a:r>
            <a:r>
              <a:rPr lang="hu-HU" smtClean="0"/>
              <a:t>alábbi igen fontos tételt.</a:t>
            </a:r>
          </a:p>
        </p:txBody>
      </p:sp>
      <p:graphicFrame>
        <p:nvGraphicFramePr>
          <p:cNvPr id="522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627313" y="1341438"/>
          <a:ext cx="3455987" cy="815975"/>
        </p:xfrm>
        <a:graphic>
          <a:graphicData uri="http://schemas.openxmlformats.org/presentationml/2006/ole">
            <p:oleObj spid="_x0000_s52226" name="Equation" r:id="rId4" imgW="888840" imgH="228600" progId="Equation.DSMT4">
              <p:embed/>
            </p:oleObj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7506B-A33E-409F-BF5E-DD675B0660CE}" type="slidenum">
              <a:rPr lang="hu-HU" smtClean="0"/>
              <a:pPr>
                <a:defRPr/>
              </a:pPr>
              <a:t>87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9BA0A11-09D7-4E53-90BD-0C01917AD4C5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dirty="0" smtClean="0">
                <a:solidFill>
                  <a:srgbClr val="FFFF00"/>
                </a:solidFill>
              </a:rPr>
              <a:t>Tétel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9144000" cy="561657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dirty="0" smtClean="0"/>
              <a:t>Ha az                                           függvény szigorúan monoton növekvő, akkor a                   halmazon az                                          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800" dirty="0" smtClean="0"/>
              <a:t>                                  egyenlet megoldáshalmaza megegyezik az   </a:t>
            </a:r>
            <a:r>
              <a:rPr lang="hu-HU" sz="2800" i="1" dirty="0" smtClean="0"/>
              <a:t>f(x)=x </a:t>
            </a:r>
            <a:r>
              <a:rPr lang="hu-HU" sz="2800" dirty="0" smtClean="0"/>
              <a:t>egyenlet megoldáshalmazával. 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rgbClr val="FFFF00"/>
                </a:solidFill>
              </a:rPr>
              <a:t>Megjegyzés:</a:t>
            </a:r>
            <a:r>
              <a:rPr lang="hu-HU" sz="2800" dirty="0" smtClean="0"/>
              <a:t> </a:t>
            </a:r>
            <a:r>
              <a:rPr lang="hu-HU" sz="2000" dirty="0" smtClean="0"/>
              <a:t>Ha egy valós függvény szigorúan monoton növekvő, akkor létezik inverze és az is szigorúan monoton növekvő.</a:t>
            </a:r>
            <a:r>
              <a:rPr lang="hu-HU" sz="2400" dirty="0" smtClean="0"/>
              <a:t>  </a:t>
            </a:r>
          </a:p>
        </p:txBody>
      </p:sp>
      <p:graphicFrame>
        <p:nvGraphicFramePr>
          <p:cNvPr id="5325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619250" y="1412875"/>
          <a:ext cx="3889375" cy="531813"/>
        </p:xfrm>
        <a:graphic>
          <a:graphicData uri="http://schemas.openxmlformats.org/presentationml/2006/ole">
            <p:oleObj spid="_x0000_s53250" name="Equation" r:id="rId4" imgW="1473120" imgH="241200" progId="Equation.DSMT4">
              <p:embed/>
            </p:oleObj>
          </a:graphicData>
        </a:graphic>
      </p:graphicFrame>
      <p:graphicFrame>
        <p:nvGraphicFramePr>
          <p:cNvPr id="53251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500063" y="2928938"/>
          <a:ext cx="2735262" cy="752475"/>
        </p:xfrm>
        <a:graphic>
          <a:graphicData uri="http://schemas.openxmlformats.org/presentationml/2006/ole">
            <p:oleObj spid="_x0000_s53251" name="Equation" r:id="rId5" imgW="888840" imgH="228600" progId="Equation.DSMT4">
              <p:embed/>
            </p:oleObj>
          </a:graphicData>
        </a:graphic>
      </p:graphicFrame>
      <p:graphicFrame>
        <p:nvGraphicFramePr>
          <p:cNvPr id="53252" name="Object 9"/>
          <p:cNvGraphicFramePr>
            <a:graphicFrameLocks noChangeAspect="1"/>
          </p:cNvGraphicFramePr>
          <p:nvPr/>
        </p:nvGraphicFramePr>
        <p:xfrm>
          <a:off x="4714875" y="2214563"/>
          <a:ext cx="1554163" cy="671512"/>
        </p:xfrm>
        <a:graphic>
          <a:graphicData uri="http://schemas.openxmlformats.org/presentationml/2006/ole">
            <p:oleObj spid="_x0000_s53252" name="Equation" r:id="rId6" imgW="558720" imgH="241200" progId="Equation.DSMT4">
              <p:embed/>
            </p:oleObj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B4033-1234-4744-BC9A-F73137ECD161}" type="slidenum">
              <a:rPr lang="hu-HU" smtClean="0"/>
              <a:pPr>
                <a:defRPr/>
              </a:pPr>
              <a:t>88</a:t>
            </a:fld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8886D6-66D9-4263-AB12-F6F92E89A657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smtClean="0"/>
              <a:t>2. hozadék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8893175" cy="583247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800" smtClean="0"/>
              <a:t>Ha az                                                 függvény szigorúan monoton növekvő, akkor az  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800" smtClean="0"/>
              <a:t>                              </a:t>
            </a:r>
            <a:r>
              <a:rPr lang="hu-HU" sz="2800" i="1" smtClean="0"/>
              <a:t>f(f(…(f(x))…))=x</a:t>
            </a:r>
            <a:endParaRPr lang="hu-HU" sz="2800" smtClean="0"/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800" smtClean="0"/>
              <a:t>   egyenlet megoldáshalmaza megegyezik az 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800" smtClean="0"/>
              <a:t>                                     </a:t>
            </a:r>
            <a:r>
              <a:rPr lang="hu-HU" sz="2800" i="1" smtClean="0"/>
              <a:t>f(x)=x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hu-HU" sz="2800" i="1" smtClean="0"/>
              <a:t>   </a:t>
            </a:r>
            <a:r>
              <a:rPr lang="hu-HU" sz="2800" smtClean="0"/>
              <a:t>egyenlet megoldáshalmazával.</a:t>
            </a:r>
          </a:p>
        </p:txBody>
      </p:sp>
      <p:graphicFrame>
        <p:nvGraphicFramePr>
          <p:cNvPr id="5427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692275" y="1125538"/>
          <a:ext cx="4248150" cy="695325"/>
        </p:xfrm>
        <a:graphic>
          <a:graphicData uri="http://schemas.openxmlformats.org/presentationml/2006/ole">
            <p:oleObj spid="_x0000_s54274" name="Equation" r:id="rId4" imgW="1473120" imgH="241200" progId="Equation.DSMT4">
              <p:embed/>
            </p:oleObj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2449-2021-4130-9D0C-2AC0B5EC9DD7}" type="slidenum">
              <a:rPr lang="hu-HU" smtClean="0"/>
              <a:pPr>
                <a:defRPr/>
              </a:pPr>
              <a:t>89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471E3F-F57A-4356-B370-0625BCA94752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30912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4000" smtClean="0"/>
              <a:t>2. feladat:</a:t>
            </a:r>
            <a:br>
              <a:rPr lang="hu-HU" sz="4000" smtClean="0"/>
            </a:br>
            <a:r>
              <a:rPr lang="hu-HU" sz="4000" smtClean="0"/>
              <a:t>  Oldjuk meg a valós számok     </a:t>
            </a:r>
            <a:br>
              <a:rPr lang="hu-HU" sz="4000" smtClean="0"/>
            </a:br>
            <a:r>
              <a:rPr lang="hu-HU" sz="4000" smtClean="0"/>
              <a:t>  halmazán a  </a:t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>   egyenletet! (NMMV 2003.)</a:t>
            </a:r>
            <a:br>
              <a:rPr lang="hu-HU" sz="4000" smtClean="0"/>
            </a:br>
            <a:endParaRPr lang="hu-HU" sz="400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idx="1"/>
          </p:nvPr>
        </p:nvGraphicFramePr>
        <p:xfrm>
          <a:off x="539750" y="2997200"/>
          <a:ext cx="7488238" cy="1295400"/>
        </p:xfrm>
        <a:graphic>
          <a:graphicData uri="http://schemas.openxmlformats.org/presentationml/2006/ole">
            <p:oleObj spid="_x0000_s5122" name="Equation" r:id="rId4" imgW="1600200" imgH="241200" progId="Equation.DSMT4">
              <p:embed/>
            </p:oleObj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8A6A5-75D2-46BA-B158-177A60D8EAAC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BBC4F6-7B93-4F6D-B8B4-6A94E3D9BBF5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smtClean="0"/>
              <a:t>Oldjuk meg a valós számok halmazán!</a:t>
            </a:r>
          </a:p>
        </p:txBody>
      </p:sp>
      <p:graphicFrame>
        <p:nvGraphicFramePr>
          <p:cNvPr id="55298" name="Object 4"/>
          <p:cNvGraphicFramePr>
            <a:graphicFrameLocks noChangeAspect="1"/>
          </p:cNvGraphicFramePr>
          <p:nvPr>
            <p:ph idx="1"/>
          </p:nvPr>
        </p:nvGraphicFramePr>
        <p:xfrm>
          <a:off x="1042988" y="1341438"/>
          <a:ext cx="6842125" cy="5111750"/>
        </p:xfrm>
        <a:graphic>
          <a:graphicData uri="http://schemas.openxmlformats.org/presentationml/2006/ole">
            <p:oleObj spid="_x0000_s55298" name="Equation" r:id="rId4" imgW="1993680" imgH="2133360" progId="Equation.DSMT4">
              <p:embed/>
            </p:oleObj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0A846-C858-487A-8198-F1E8CC476E52}" type="slidenum">
              <a:rPr lang="hu-HU" smtClean="0"/>
              <a:pPr>
                <a:defRPr/>
              </a:pPr>
              <a:t>90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4A8CEF-8C1A-4C69-8CFB-E4CC3E281E25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008562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Külön köszönettel tartozom </a:t>
            </a:r>
            <a:br>
              <a:rPr lang="hu-HU" dirty="0" smtClean="0"/>
            </a:br>
            <a:r>
              <a:rPr lang="hu-HU" dirty="0" smtClean="0"/>
              <a:t>Dr. Katz Sándornak,</a:t>
            </a:r>
            <a:br>
              <a:rPr lang="hu-HU" dirty="0" smtClean="0"/>
            </a:br>
            <a:r>
              <a:rPr lang="hu-HU" dirty="0" smtClean="0"/>
              <a:t>aki értékes tanácsaival segítette munkámat.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7D357F-7BCC-4DA4-8725-6A0337689FD8}" type="datetime8">
              <a:rPr lang="hu-HU" smtClean="0"/>
              <a:pPr>
                <a:defRPr/>
              </a:pPr>
              <a:t>2017.09.13. 13:28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2D1DF-0BCC-4704-88A7-9F3905F7E906}" type="slidenum">
              <a:rPr lang="hu-HU" smtClean="0"/>
              <a:pPr>
                <a:defRPr/>
              </a:pPr>
              <a:t>91</a:t>
            </a:fld>
            <a:endParaRPr lang="hu-HU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smtClean="0"/>
              <a:t>Felhasznált irodalom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1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400" smtClean="0"/>
              <a:t>Dr. Leindler László: Analízis (Tankönyvkiadó 1991.)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400" smtClean="0"/>
              <a:t>Dr. Pintér Lajos: Analízis I. (Tankönyvkiadó 1987.)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400" smtClean="0"/>
              <a:t>Szele Tibor: Bevezetés az algebrába (Tankönyvkiadó 1972.)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400" smtClean="0"/>
              <a:t>Dr. Szendrei János: Algebra és számelmélet (Tankönyvkiadó)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400" smtClean="0"/>
              <a:t>Olosz Ferenc: Egyenletek megoldása inverz függvények felhasználásával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400" smtClean="0"/>
              <a:t>Szilassi Lajos: A kételkedés joga – és kötelessége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400" smtClean="0"/>
              <a:t>KöMaL (1893-2010)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hu-HU" sz="2400" smtClean="0"/>
              <a:t>NMMV feladatok és megoldások 1992-2007 (CD Szeged, 2007.) 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hu-HU" sz="2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9E250-1B2C-45B6-92C0-B25FBD420BAC}" type="slidenum">
              <a:rPr lang="hu-HU" smtClean="0"/>
              <a:pPr>
                <a:defRPr/>
              </a:pPr>
              <a:t>92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2CAB66-C520-45DF-8616-4BDA82B730A4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75375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Köszönöm a figyelmet!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2F639-20BE-41B0-B32D-D82842444D78}" type="slidenum">
              <a:rPr lang="hu-HU" smtClean="0"/>
              <a:pPr>
                <a:defRPr/>
              </a:pPr>
              <a:t>93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5893A68-5AE8-4DE8-B052-EA52D93F6DAC}" type="datetime8">
              <a:rPr lang="hu-HU"/>
              <a:pPr>
                <a:defRPr/>
              </a:pPr>
              <a:t>2017.09.13. 13:28</a:t>
            </a:fld>
            <a:endParaRPr lang="hu-H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/>
    </p:bldLst>
  </p:timing>
</p:sld>
</file>

<file path=ppt/theme/theme1.xml><?xml version="1.0" encoding="utf-8"?>
<a:theme xmlns:a="http://schemas.openxmlformats.org/drawingml/2006/main" name="Fénysugár">
  <a:themeElements>
    <a:clrScheme name="Fénysugár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Fénysugá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énysugár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sugár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sugár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sugár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sugár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sugár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sugár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sugár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sugár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2958</TotalTime>
  <Words>2661</Words>
  <Application>Microsoft Office PowerPoint</Application>
  <PresentationFormat>Diavetítés a képernyőre (4:3 oldalarány)</PresentationFormat>
  <Paragraphs>675</Paragraphs>
  <Slides>93</Slides>
  <Notes>90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2</vt:i4>
      </vt:variant>
      <vt:variant>
        <vt:lpstr>Tervezősablon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93</vt:i4>
      </vt:variant>
    </vt:vector>
  </HeadingPairs>
  <TitlesOfParts>
    <vt:vector size="99" baseType="lpstr">
      <vt:lpstr>Arial</vt:lpstr>
      <vt:lpstr>Wingdings</vt:lpstr>
      <vt:lpstr>Fénysugár</vt:lpstr>
      <vt:lpstr>1_Fénysugár</vt:lpstr>
      <vt:lpstr>MathType 5.0 Equation</vt:lpstr>
      <vt:lpstr>MathType 6.0 Equation</vt:lpstr>
      <vt:lpstr>Az                        típusú egyenletekről, avagy az írástudók felelőssége és egyéb érdekességek                    Ábrahám Gábor                  Radnóti Miklós Kísérleti Gimnázium                                                       Szeged </vt:lpstr>
      <vt:lpstr>         1. feladat: Oldjuk meg a valós számok halmazán a      egyenletet!  (KöMaL F. 2830., NMMV 2003., KöMaL B. 4027.)</vt:lpstr>
      <vt:lpstr>Az első két alkalommal a feladatra lényegében nagyon hasonló megoldást közöltek, melyek közül az egyik az alábbi volt:</vt:lpstr>
      <vt:lpstr>4. dia</vt:lpstr>
      <vt:lpstr>5. dia</vt:lpstr>
      <vt:lpstr>6. dia</vt:lpstr>
      <vt:lpstr>7. dia</vt:lpstr>
      <vt:lpstr>A következő feladatot ugyancsak 2003-ban tűzték ki a Nemzetközi Magyar Matematika Versenyen!</vt:lpstr>
      <vt:lpstr>2. feladat:   Oldjuk meg a valós számok        halmazán a         egyenletet! (NMMV 2003.) </vt:lpstr>
      <vt:lpstr>Nézzük meg megint a hivatalos megoldást!</vt:lpstr>
      <vt:lpstr>11. dia</vt:lpstr>
      <vt:lpstr>12. dia</vt:lpstr>
      <vt:lpstr>13. dia</vt:lpstr>
      <vt:lpstr>Lelkes diákhoz méltóan az első feladatban látott gondolatmenetet alkalmazva oldjuk meg a következő problémát!</vt:lpstr>
      <vt:lpstr>3.feladat: Határozzuk meg az alábbi egyenlet valós megoldásait!</vt:lpstr>
      <vt:lpstr>16. dia</vt:lpstr>
      <vt:lpstr>17. dia</vt:lpstr>
      <vt:lpstr>18. dia</vt:lpstr>
      <vt:lpstr>Miért veszítettünk megoldást az előző feladatban? </vt:lpstr>
      <vt:lpstr>Adjunk a feladatra korrekt megoldást!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Ábrázoljuk néhány c érték esetén az  függvényt és inverzét! </vt:lpstr>
      <vt:lpstr>A c=0 esetet már láttuk, legyen c=0,5!</vt:lpstr>
      <vt:lpstr>C=0,8</vt:lpstr>
      <vt:lpstr>C=1</vt:lpstr>
      <vt:lpstr>34. dia</vt:lpstr>
      <vt:lpstr>Tehát hibás az az állítás, hogy ha egy invertálható függvény és inverzének a képe metszi egymást, akkor a metszéspont az y=x egyenesen van!</vt:lpstr>
      <vt:lpstr>OLDJUK MEG AZ ELŐZŐ EGYENLETET!</vt:lpstr>
      <vt:lpstr>37. dia</vt:lpstr>
      <vt:lpstr>38. dia</vt:lpstr>
      <vt:lpstr>39. dia</vt:lpstr>
      <vt:lpstr>A továbbiakban foglalkozzunk a középiskolában is tanított, klasszikus inverz kapcsolattal!</vt:lpstr>
      <vt:lpstr>41. dia</vt:lpstr>
      <vt:lpstr>42. dia</vt:lpstr>
      <vt:lpstr>Az y=x egyenes elválasztja a két grafikont a=10 esetén.</vt:lpstr>
      <vt:lpstr>Az y=x egyenes belemetsz a grafikonokba a=1,3 esetén.</vt:lpstr>
      <vt:lpstr>45. dia</vt:lpstr>
      <vt:lpstr>46. dia</vt:lpstr>
      <vt:lpstr>47. dia</vt:lpstr>
      <vt:lpstr>48. dia</vt:lpstr>
      <vt:lpstr>49. dia</vt:lpstr>
      <vt:lpstr>50. dia</vt:lpstr>
      <vt:lpstr>Az előző feladat után kézenfekvő az alábbi kérdés.</vt:lpstr>
      <vt:lpstr>52. dia</vt:lpstr>
      <vt:lpstr>a=0,5</vt:lpstr>
      <vt:lpstr>a=0,25</vt:lpstr>
      <vt:lpstr>a=0,125</vt:lpstr>
      <vt:lpstr>a=0,04</vt:lpstr>
      <vt:lpstr>Vizsgáljuk meg, hogy milyen feltételek mellett van három metszéspontja a két görbének!</vt:lpstr>
      <vt:lpstr>Húzzuk be mindkét görbe érintőjét az y=x egyenesre eső P(    ;     ) pontba!</vt:lpstr>
      <vt:lpstr>Lehet-e olyan eset, hogy a két görbe érintője egybe esik?</vt:lpstr>
      <vt:lpstr>60. dia</vt:lpstr>
      <vt:lpstr>61. dia</vt:lpstr>
      <vt:lpstr>62. dia</vt:lpstr>
      <vt:lpstr>a=0,5</vt:lpstr>
      <vt:lpstr>64. dia</vt:lpstr>
      <vt:lpstr>a=0,04</vt:lpstr>
      <vt:lpstr>Összegzés</vt:lpstr>
      <vt:lpstr>67. dia</vt:lpstr>
      <vt:lpstr>Térjünk vissza az 1., majd a 2. feladatra! </vt:lpstr>
      <vt:lpstr>Először adjunk az 1.-re egy olyan megoldást, amely elkerüli a két oldal közötti inverz kapcsolat felhasználását! </vt:lpstr>
      <vt:lpstr>         1. feladat: Oldjuk meg a valós számok halmazán a      egyenletet!  (KöMaL F. 2830., NMMV 2003., KöMaL B. 4027.)</vt:lpstr>
      <vt:lpstr>71. dia</vt:lpstr>
      <vt:lpstr>72. dia</vt:lpstr>
      <vt:lpstr>A 2. feladatnál az ábra alapján már meggyőződtünk arról, hogy az       függvények grafikonja csak az y=x egyenesen metszi egymást. Ezt most bizonyítsuk is be! </vt:lpstr>
      <vt:lpstr>74. dia</vt:lpstr>
      <vt:lpstr>75. dia</vt:lpstr>
      <vt:lpstr>76. dia</vt:lpstr>
      <vt:lpstr>Konklúzió</vt:lpstr>
      <vt:lpstr>Létezik-e olyan tétel, amely segítséget nyújt a bizonyításhoz?</vt:lpstr>
      <vt:lpstr>79. dia</vt:lpstr>
      <vt:lpstr>80. dia</vt:lpstr>
      <vt:lpstr>81. dia</vt:lpstr>
      <vt:lpstr>82. dia</vt:lpstr>
      <vt:lpstr>83. dia</vt:lpstr>
      <vt:lpstr>84. dia</vt:lpstr>
      <vt:lpstr>A feladat két hozadéka</vt:lpstr>
      <vt:lpstr>86. dia</vt:lpstr>
      <vt:lpstr>87. dia</vt:lpstr>
      <vt:lpstr>Tétel</vt:lpstr>
      <vt:lpstr>2. hozadék</vt:lpstr>
      <vt:lpstr>Oldjuk meg a valós számok halmazán!</vt:lpstr>
      <vt:lpstr>Külön köszönettel tartozom  Dr. Katz Sándornak, aki értékes tanácsaival segítette munkámat.</vt:lpstr>
      <vt:lpstr>Felhasznált irodalom</vt:lpstr>
      <vt:lpstr>Köszönöm a figyelmet!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                       típusú egyenletekről, vagy az írástudók felelőssége és egyéb érdekességek</dc:title>
  <dc:creator>Ábrahám Gábor</dc:creator>
  <cp:lastModifiedBy>IRODA</cp:lastModifiedBy>
  <cp:revision>103</cp:revision>
  <dcterms:created xsi:type="dcterms:W3CDTF">2010-05-15T15:58:52Z</dcterms:created>
  <dcterms:modified xsi:type="dcterms:W3CDTF">2017-09-13T11:28:17Z</dcterms:modified>
</cp:coreProperties>
</file>